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41" r:id="rId2"/>
  </p:sldMasterIdLst>
  <p:notesMasterIdLst>
    <p:notesMasterId r:id="rId23"/>
  </p:notesMasterIdLst>
  <p:handoutMasterIdLst>
    <p:handoutMasterId r:id="rId24"/>
  </p:handoutMasterIdLst>
  <p:sldIdLst>
    <p:sldId id="275" r:id="rId3"/>
    <p:sldId id="279" r:id="rId4"/>
    <p:sldId id="277" r:id="rId5"/>
    <p:sldId id="256" r:id="rId6"/>
    <p:sldId id="257" r:id="rId7"/>
    <p:sldId id="258" r:id="rId8"/>
    <p:sldId id="259"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8" r:id="rId22"/>
  </p:sldIdLst>
  <p:sldSz cx="9144000" cy="6858000" type="screen4x3"/>
  <p:notesSz cx="6858000" cy="9144000"/>
  <p:defaultTextStyle>
    <a:defPPr>
      <a:defRPr lang="it-IT"/>
    </a:defPPr>
    <a:lvl1pPr algn="l" rtl="0" eaLnBrk="0" fontAlgn="base" hangingPunct="0">
      <a:spcBef>
        <a:spcPct val="0"/>
      </a:spcBef>
      <a:spcAft>
        <a:spcPct val="0"/>
      </a:spcAft>
      <a:defRPr sz="10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10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10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10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1000" kern="1200">
        <a:solidFill>
          <a:schemeClr val="tx1"/>
        </a:solidFill>
        <a:latin typeface="Comic Sans MS" panose="030F0702030302020204" pitchFamily="66" charset="0"/>
        <a:ea typeface="+mn-ea"/>
        <a:cs typeface="+mn-cs"/>
      </a:defRPr>
    </a:lvl5pPr>
    <a:lvl6pPr marL="2286000" algn="l" defTabSz="914400" rtl="0" eaLnBrk="1" latinLnBrk="0" hangingPunct="1">
      <a:defRPr sz="1000" kern="1200">
        <a:solidFill>
          <a:schemeClr val="tx1"/>
        </a:solidFill>
        <a:latin typeface="Comic Sans MS" panose="030F0702030302020204" pitchFamily="66" charset="0"/>
        <a:ea typeface="+mn-ea"/>
        <a:cs typeface="+mn-cs"/>
      </a:defRPr>
    </a:lvl6pPr>
    <a:lvl7pPr marL="2743200" algn="l" defTabSz="914400" rtl="0" eaLnBrk="1" latinLnBrk="0" hangingPunct="1">
      <a:defRPr sz="1000" kern="1200">
        <a:solidFill>
          <a:schemeClr val="tx1"/>
        </a:solidFill>
        <a:latin typeface="Comic Sans MS" panose="030F0702030302020204" pitchFamily="66" charset="0"/>
        <a:ea typeface="+mn-ea"/>
        <a:cs typeface="+mn-cs"/>
      </a:defRPr>
    </a:lvl7pPr>
    <a:lvl8pPr marL="3200400" algn="l" defTabSz="914400" rtl="0" eaLnBrk="1" latinLnBrk="0" hangingPunct="1">
      <a:defRPr sz="1000" kern="1200">
        <a:solidFill>
          <a:schemeClr val="tx1"/>
        </a:solidFill>
        <a:latin typeface="Comic Sans MS" panose="030F0702030302020204" pitchFamily="66" charset="0"/>
        <a:ea typeface="+mn-ea"/>
        <a:cs typeface="+mn-cs"/>
      </a:defRPr>
    </a:lvl8pPr>
    <a:lvl9pPr marL="3657600" algn="l" defTabSz="914400" rtl="0" eaLnBrk="1" latinLnBrk="0" hangingPunct="1">
      <a:defRPr sz="10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99"/>
    <a:srgbClr val="CCECFF"/>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27" autoAdjust="0"/>
    <p:restoredTop sz="94683" autoAdjust="0"/>
  </p:normalViewPr>
  <p:slideViewPr>
    <p:cSldViewPr snapToGrid="0">
      <p:cViewPr varScale="1">
        <p:scale>
          <a:sx n="70" d="100"/>
          <a:sy n="70" d="100"/>
        </p:scale>
        <p:origin x="1626" y="60"/>
      </p:cViewPr>
      <p:guideLst>
        <p:guide orient="horz" pos="2160"/>
        <p:guide pos="2880"/>
      </p:guideLst>
    </p:cSldViewPr>
  </p:slideViewPr>
  <p:outlineViewPr>
    <p:cViewPr>
      <p:scale>
        <a:sx n="20" d="100"/>
        <a:sy n="20" d="100"/>
      </p:scale>
      <p:origin x="0" y="0"/>
    </p:cViewPr>
    <p:sldLst>
      <p:sld r:id="rId1" collapse="1"/>
      <p:sld r:id="rId2" collapse="1"/>
    </p:sldLst>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240FFEA-E03A-461E-9A60-B34DD737A1A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Times New Roman" pitchFamily="18" charset="0"/>
              </a:defRPr>
            </a:lvl1pPr>
          </a:lstStyle>
          <a:p>
            <a:pPr>
              <a:defRPr/>
            </a:pPr>
            <a:endParaRPr lang="it-IT"/>
          </a:p>
        </p:txBody>
      </p:sp>
      <p:sp>
        <p:nvSpPr>
          <p:cNvPr id="102403" name="Rectangle 3">
            <a:extLst>
              <a:ext uri="{FF2B5EF4-FFF2-40B4-BE49-F238E27FC236}">
                <a16:creationId xmlns:a16="http://schemas.microsoft.com/office/drawing/2014/main" id="{107EF134-D7AA-4715-BF81-D0475E34969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pitchFamily="18" charset="0"/>
              </a:defRPr>
            </a:lvl1pPr>
          </a:lstStyle>
          <a:p>
            <a:pPr>
              <a:defRPr/>
            </a:pPr>
            <a:endParaRPr lang="it-IT"/>
          </a:p>
        </p:txBody>
      </p:sp>
      <p:sp>
        <p:nvSpPr>
          <p:cNvPr id="102404" name="Rectangle 4">
            <a:extLst>
              <a:ext uri="{FF2B5EF4-FFF2-40B4-BE49-F238E27FC236}">
                <a16:creationId xmlns:a16="http://schemas.microsoft.com/office/drawing/2014/main" id="{A22DC1C2-CFAE-4092-B3A0-84230AC8817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Times New Roman" pitchFamily="18" charset="0"/>
              </a:defRPr>
            </a:lvl1pPr>
          </a:lstStyle>
          <a:p>
            <a:pPr>
              <a:defRPr/>
            </a:pPr>
            <a:endParaRPr lang="it-IT"/>
          </a:p>
        </p:txBody>
      </p:sp>
      <p:sp>
        <p:nvSpPr>
          <p:cNvPr id="102405" name="Rectangle 5">
            <a:extLst>
              <a:ext uri="{FF2B5EF4-FFF2-40B4-BE49-F238E27FC236}">
                <a16:creationId xmlns:a16="http://schemas.microsoft.com/office/drawing/2014/main" id="{02B6D5A4-3C07-458A-A800-652E3E53F118}"/>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A38DCF9-C6A9-4718-AA52-13A3F82A3192}"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CA650B3-063B-4692-8D3F-1A5A948332F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Times New Roman" pitchFamily="18" charset="0"/>
              </a:defRPr>
            </a:lvl1pPr>
          </a:lstStyle>
          <a:p>
            <a:pPr>
              <a:defRPr/>
            </a:pPr>
            <a:endParaRPr lang="it-IT"/>
          </a:p>
        </p:txBody>
      </p:sp>
      <p:sp>
        <p:nvSpPr>
          <p:cNvPr id="105475" name="Rectangle 3">
            <a:extLst>
              <a:ext uri="{FF2B5EF4-FFF2-40B4-BE49-F238E27FC236}">
                <a16:creationId xmlns:a16="http://schemas.microsoft.com/office/drawing/2014/main" id="{DDB92E5F-9D18-4D61-B069-76873D02EFD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pitchFamily="18" charset="0"/>
              </a:defRPr>
            </a:lvl1pPr>
          </a:lstStyle>
          <a:p>
            <a:pPr>
              <a:defRPr/>
            </a:pPr>
            <a:endParaRPr lang="it-IT"/>
          </a:p>
        </p:txBody>
      </p:sp>
      <p:sp>
        <p:nvSpPr>
          <p:cNvPr id="36868" name="Rectangle 4">
            <a:extLst>
              <a:ext uri="{FF2B5EF4-FFF2-40B4-BE49-F238E27FC236}">
                <a16:creationId xmlns:a16="http://schemas.microsoft.com/office/drawing/2014/main" id="{B1745882-C20F-4D3C-9DE9-767F809B76F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a:extLst>
              <a:ext uri="{FF2B5EF4-FFF2-40B4-BE49-F238E27FC236}">
                <a16:creationId xmlns:a16="http://schemas.microsoft.com/office/drawing/2014/main" id="{95E127C2-7589-4567-A2EC-948429DFF04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5478" name="Rectangle 6">
            <a:extLst>
              <a:ext uri="{FF2B5EF4-FFF2-40B4-BE49-F238E27FC236}">
                <a16:creationId xmlns:a16="http://schemas.microsoft.com/office/drawing/2014/main" id="{48FB2BB8-700D-4E4D-9F31-9498E05D7BC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Times New Roman" pitchFamily="18" charset="0"/>
              </a:defRPr>
            </a:lvl1pPr>
          </a:lstStyle>
          <a:p>
            <a:pPr>
              <a:defRPr/>
            </a:pPr>
            <a:endParaRPr lang="it-IT"/>
          </a:p>
        </p:txBody>
      </p:sp>
      <p:sp>
        <p:nvSpPr>
          <p:cNvPr id="105479" name="Rectangle 7">
            <a:extLst>
              <a:ext uri="{FF2B5EF4-FFF2-40B4-BE49-F238E27FC236}">
                <a16:creationId xmlns:a16="http://schemas.microsoft.com/office/drawing/2014/main" id="{A0E407BC-E72C-440E-A6F0-EF23693C2D4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B0F1767A-91F3-4E9E-AD62-0ABDB578F821}"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42C12C3-868F-481C-9167-14C39CED2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fld id="{215F0291-6ADD-4D9D-BE7C-9420FE8D10BF}" type="slidenum">
              <a:rPr lang="it-IT" altLang="it-IT" sz="1200">
                <a:latin typeface="Times New Roman" panose="02020603050405020304" pitchFamily="18" charset="0"/>
              </a:rPr>
              <a:pPr/>
              <a:t>1</a:t>
            </a:fld>
            <a:endParaRPr lang="it-IT" altLang="it-IT" sz="1200">
              <a:latin typeface="Times New Roman" panose="02020603050405020304" pitchFamily="18" charset="0"/>
            </a:endParaRPr>
          </a:p>
        </p:txBody>
      </p:sp>
      <p:sp>
        <p:nvSpPr>
          <p:cNvPr id="37891" name="Rectangle 2">
            <a:extLst>
              <a:ext uri="{FF2B5EF4-FFF2-40B4-BE49-F238E27FC236}">
                <a16:creationId xmlns:a16="http://schemas.microsoft.com/office/drawing/2014/main" id="{5BCB2D25-C94F-48EA-BB7E-E1CA7EF05D6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3CFF971-A458-464B-A68A-15CD0DEC3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3276515-268A-43E1-AEC4-039177D9291E}"/>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19089C93-4B90-4125-9EBB-FA6C0BD57EAA}"/>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eaLnBrk="1" hangingPunct="1">
                <a:spcBef>
                  <a:spcPct val="50000"/>
                </a:spcBef>
                <a:defRPr/>
              </a:pPr>
              <a:endParaRPr lang="it-IT"/>
            </a:p>
          </p:txBody>
        </p:sp>
        <p:sp>
          <p:nvSpPr>
            <p:cNvPr id="6" name="Arc 4">
              <a:extLst>
                <a:ext uri="{FF2B5EF4-FFF2-40B4-BE49-F238E27FC236}">
                  <a16:creationId xmlns:a16="http://schemas.microsoft.com/office/drawing/2014/main" id="{F6D0D98E-4F9E-49EC-BB68-69736E027CA8}"/>
                </a:ext>
              </a:extLst>
            </p:cNvPr>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it-IT"/>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it-IT"/>
              <a:t>Fare clic per modificare lo stile del sottotitolo dello schema</a:t>
            </a:r>
          </a:p>
        </p:txBody>
      </p:sp>
      <p:sp>
        <p:nvSpPr>
          <p:cNvPr id="7" name="Rectangle 7">
            <a:extLst>
              <a:ext uri="{FF2B5EF4-FFF2-40B4-BE49-F238E27FC236}">
                <a16:creationId xmlns:a16="http://schemas.microsoft.com/office/drawing/2014/main" id="{34501B4D-79DB-4950-B310-F6B01B0302BC}"/>
              </a:ext>
            </a:extLst>
          </p:cNvPr>
          <p:cNvSpPr>
            <a:spLocks noGrp="1" noChangeArrowheads="1"/>
          </p:cNvSpPr>
          <p:nvPr>
            <p:ph type="dt" sz="quarter" idx="10"/>
          </p:nvPr>
        </p:nvSpPr>
        <p:spPr/>
        <p:txBody>
          <a:bodyPr/>
          <a:lstStyle>
            <a:lvl1pPr>
              <a:defRPr/>
            </a:lvl1pPr>
          </a:lstStyle>
          <a:p>
            <a:pPr>
              <a:defRPr/>
            </a:pPr>
            <a:endParaRPr lang="it-IT"/>
          </a:p>
        </p:txBody>
      </p:sp>
      <p:sp>
        <p:nvSpPr>
          <p:cNvPr id="8" name="Rectangle 8">
            <a:extLst>
              <a:ext uri="{FF2B5EF4-FFF2-40B4-BE49-F238E27FC236}">
                <a16:creationId xmlns:a16="http://schemas.microsoft.com/office/drawing/2014/main" id="{28FB49CD-37BA-449E-AC83-81E0A5F72CE4}"/>
              </a:ext>
            </a:extLst>
          </p:cNvPr>
          <p:cNvSpPr>
            <a:spLocks noGrp="1" noChangeArrowheads="1"/>
          </p:cNvSpPr>
          <p:nvPr>
            <p:ph type="ftr" sz="quarter" idx="11"/>
          </p:nvPr>
        </p:nvSpPr>
        <p:spPr/>
        <p:txBody>
          <a:bodyPr/>
          <a:lstStyle>
            <a:lvl1pPr>
              <a:defRPr/>
            </a:lvl1pPr>
          </a:lstStyle>
          <a:p>
            <a:pPr>
              <a:defRPr/>
            </a:pPr>
            <a:endParaRPr lang="it-IT"/>
          </a:p>
        </p:txBody>
      </p:sp>
      <p:sp>
        <p:nvSpPr>
          <p:cNvPr id="9" name="Rectangle 9">
            <a:extLst>
              <a:ext uri="{FF2B5EF4-FFF2-40B4-BE49-F238E27FC236}">
                <a16:creationId xmlns:a16="http://schemas.microsoft.com/office/drawing/2014/main" id="{87484CF2-672B-44EE-844B-21AF8195A4FC}"/>
              </a:ext>
            </a:extLst>
          </p:cNvPr>
          <p:cNvSpPr>
            <a:spLocks noGrp="1" noChangeArrowheads="1"/>
          </p:cNvSpPr>
          <p:nvPr>
            <p:ph type="sldNum" sz="quarter" idx="12"/>
          </p:nvPr>
        </p:nvSpPr>
        <p:spPr/>
        <p:txBody>
          <a:bodyPr/>
          <a:lstStyle>
            <a:lvl1pPr>
              <a:defRPr/>
            </a:lvl1pPr>
          </a:lstStyle>
          <a:p>
            <a:fld id="{D728827B-DCE2-410B-8EAA-89DEE46E6E4C}" type="slidenum">
              <a:rPr lang="it-IT" altLang="it-IT"/>
              <a:pPr/>
              <a:t>‹N›</a:t>
            </a:fld>
            <a:endParaRPr lang="it-IT" altLang="it-IT"/>
          </a:p>
        </p:txBody>
      </p:sp>
    </p:spTree>
    <p:extLst>
      <p:ext uri="{BB962C8B-B14F-4D97-AF65-F5344CB8AC3E}">
        <p14:creationId xmlns:p14="http://schemas.microsoft.com/office/powerpoint/2010/main" val="327863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4665FFE3-93B0-4EFE-8550-51738746620E}"/>
              </a:ext>
            </a:extLst>
          </p:cNvPr>
          <p:cNvSpPr>
            <a:spLocks noGrp="1" noChangeArrowheads="1"/>
          </p:cNvSpPr>
          <p:nvPr>
            <p:ph type="dt" sz="half" idx="10"/>
          </p:nvPr>
        </p:nvSpPr>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57CE952E-251C-46C2-BCF3-EF399F230BED}"/>
              </a:ext>
            </a:extLst>
          </p:cNvPr>
          <p:cNvSpPr>
            <a:spLocks noGrp="1" noChangeArrowheads="1"/>
          </p:cNvSpPr>
          <p:nvPr>
            <p:ph type="ftr" sz="quarter" idx="11"/>
          </p:nvPr>
        </p:nvSpPr>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2BA1FB14-A7D8-4937-B10C-B5D6685AA66F}"/>
              </a:ext>
            </a:extLst>
          </p:cNvPr>
          <p:cNvSpPr>
            <a:spLocks noGrp="1" noChangeArrowheads="1"/>
          </p:cNvSpPr>
          <p:nvPr>
            <p:ph type="sldNum" sz="quarter" idx="12"/>
          </p:nvPr>
        </p:nvSpPr>
        <p:spPr/>
        <p:txBody>
          <a:bodyPr/>
          <a:lstStyle>
            <a:lvl1pPr>
              <a:defRPr/>
            </a:lvl1pPr>
          </a:lstStyle>
          <a:p>
            <a:fld id="{C4CC591D-4532-44ED-84C8-19A65BBECB9D}" type="slidenum">
              <a:rPr lang="it-IT" altLang="it-IT"/>
              <a:pPr/>
              <a:t>‹N›</a:t>
            </a:fld>
            <a:endParaRPr lang="it-IT" altLang="it-IT"/>
          </a:p>
        </p:txBody>
      </p:sp>
    </p:spTree>
    <p:extLst>
      <p:ext uri="{BB962C8B-B14F-4D97-AF65-F5344CB8AC3E}">
        <p14:creationId xmlns:p14="http://schemas.microsoft.com/office/powerpoint/2010/main" val="93858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46C9ED67-D25C-41A7-8F10-CD85FAC003A9}"/>
              </a:ext>
            </a:extLst>
          </p:cNvPr>
          <p:cNvSpPr>
            <a:spLocks noGrp="1" noChangeArrowheads="1"/>
          </p:cNvSpPr>
          <p:nvPr>
            <p:ph type="dt" sz="half" idx="10"/>
          </p:nvPr>
        </p:nvSpPr>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29F3D49E-D68C-4FB5-8D80-4E174C97D9CC}"/>
              </a:ext>
            </a:extLst>
          </p:cNvPr>
          <p:cNvSpPr>
            <a:spLocks noGrp="1" noChangeArrowheads="1"/>
          </p:cNvSpPr>
          <p:nvPr>
            <p:ph type="ftr" sz="quarter" idx="11"/>
          </p:nvPr>
        </p:nvSpPr>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D5E351A0-850B-4765-B198-C7D734A7CC2E}"/>
              </a:ext>
            </a:extLst>
          </p:cNvPr>
          <p:cNvSpPr>
            <a:spLocks noGrp="1" noChangeArrowheads="1"/>
          </p:cNvSpPr>
          <p:nvPr>
            <p:ph type="sldNum" sz="quarter" idx="12"/>
          </p:nvPr>
        </p:nvSpPr>
        <p:spPr/>
        <p:txBody>
          <a:bodyPr/>
          <a:lstStyle>
            <a:lvl1pPr>
              <a:defRPr/>
            </a:lvl1pPr>
          </a:lstStyle>
          <a:p>
            <a:fld id="{B17B6265-E931-45FA-8027-7089D943C7CC}" type="slidenum">
              <a:rPr lang="it-IT" altLang="it-IT"/>
              <a:pPr/>
              <a:t>‹N›</a:t>
            </a:fld>
            <a:endParaRPr lang="it-IT" altLang="it-IT"/>
          </a:p>
        </p:txBody>
      </p:sp>
    </p:spTree>
    <p:extLst>
      <p:ext uri="{BB962C8B-B14F-4D97-AF65-F5344CB8AC3E}">
        <p14:creationId xmlns:p14="http://schemas.microsoft.com/office/powerpoint/2010/main" val="1816402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6">
            <a:extLst>
              <a:ext uri="{FF2B5EF4-FFF2-40B4-BE49-F238E27FC236}">
                <a16:creationId xmlns:a16="http://schemas.microsoft.com/office/drawing/2014/main" id="{E8449EB0-DF5A-47C6-A99F-88985B8B62E8}"/>
              </a:ext>
            </a:extLst>
          </p:cNvPr>
          <p:cNvSpPr>
            <a:spLocks noGrp="1" noChangeArrowheads="1"/>
          </p:cNvSpPr>
          <p:nvPr>
            <p:ph type="dt" sz="half" idx="10"/>
          </p:nvPr>
        </p:nvSpPr>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F17D4CAE-F8E9-4C2D-AF75-7BA748C47002}"/>
              </a:ext>
            </a:extLst>
          </p:cNvPr>
          <p:cNvSpPr>
            <a:spLocks noGrp="1" noChangeArrowheads="1"/>
          </p:cNvSpPr>
          <p:nvPr>
            <p:ph type="ftr" sz="quarter" idx="11"/>
          </p:nvPr>
        </p:nvSpPr>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22BE5F48-876F-4DE5-971F-DD2FC1A2E34B}"/>
              </a:ext>
            </a:extLst>
          </p:cNvPr>
          <p:cNvSpPr>
            <a:spLocks noGrp="1" noChangeArrowheads="1"/>
          </p:cNvSpPr>
          <p:nvPr>
            <p:ph type="sldNum" sz="quarter" idx="12"/>
          </p:nvPr>
        </p:nvSpPr>
        <p:spPr/>
        <p:txBody>
          <a:bodyPr/>
          <a:lstStyle>
            <a:lvl1pPr>
              <a:defRPr/>
            </a:lvl1pPr>
          </a:lstStyle>
          <a:p>
            <a:fld id="{CC0AEE3D-555E-4AA6-9F8A-9E73B6ADA4D3}" type="slidenum">
              <a:rPr lang="it-IT" altLang="it-IT"/>
              <a:pPr/>
              <a:t>‹N›</a:t>
            </a:fld>
            <a:endParaRPr lang="it-IT" altLang="it-IT"/>
          </a:p>
        </p:txBody>
      </p:sp>
    </p:spTree>
    <p:extLst>
      <p:ext uri="{BB962C8B-B14F-4D97-AF65-F5344CB8AC3E}">
        <p14:creationId xmlns:p14="http://schemas.microsoft.com/office/powerpoint/2010/main" val="1564138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BBD9C9D-E7E1-4892-A9AC-01BBFA37B7F5}"/>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FE7A29ED-65D8-4EBB-8E90-8F8805B8F425}"/>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eaLnBrk="1" hangingPunct="1">
                <a:spcBef>
                  <a:spcPct val="50000"/>
                </a:spcBef>
                <a:defRPr/>
              </a:pPr>
              <a:endParaRPr lang="it-IT"/>
            </a:p>
          </p:txBody>
        </p:sp>
        <p:sp>
          <p:nvSpPr>
            <p:cNvPr id="6" name="Arc 4">
              <a:extLst>
                <a:ext uri="{FF2B5EF4-FFF2-40B4-BE49-F238E27FC236}">
                  <a16:creationId xmlns:a16="http://schemas.microsoft.com/office/drawing/2014/main" id="{200BEA5C-433B-435A-865E-63FDE9F38F12}"/>
                </a:ext>
              </a:extLst>
            </p:cNvPr>
            <p:cNvSpPr>
              <a:spLocks/>
            </p:cNvSpPr>
            <p:nvPr/>
          </p:nvSpPr>
          <p:spPr bwMode="auto">
            <a:xfrm>
              <a:off x="-652" y="978"/>
              <a:ext cx="4237" cy="3342"/>
            </a:xfrm>
            <a:custGeom>
              <a:avLst/>
              <a:gdLst>
                <a:gd name="T0" fmla="*/ 1 w 21600"/>
                <a:gd name="T1" fmla="*/ 0 h 21231"/>
                <a:gd name="T2" fmla="*/ 6 w 21600"/>
                <a:gd name="T3" fmla="*/ 2 h 21231"/>
                <a:gd name="T4" fmla="*/ 0 w 21600"/>
                <a:gd name="T5" fmla="*/ 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it-IT"/>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it-IT"/>
              <a:t>Fare clic per modificare lo stile del titolo dello schema</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it-IT"/>
              <a:t>Fare clic per modificare lo stile del sottotitolo dello schema</a:t>
            </a:r>
          </a:p>
        </p:txBody>
      </p:sp>
      <p:sp>
        <p:nvSpPr>
          <p:cNvPr id="7" name="Rectangle 7">
            <a:extLst>
              <a:ext uri="{FF2B5EF4-FFF2-40B4-BE49-F238E27FC236}">
                <a16:creationId xmlns:a16="http://schemas.microsoft.com/office/drawing/2014/main" id="{8827C227-43B1-4819-9665-19E913A434F0}"/>
              </a:ext>
            </a:extLst>
          </p:cNvPr>
          <p:cNvSpPr>
            <a:spLocks noGrp="1" noChangeArrowheads="1"/>
          </p:cNvSpPr>
          <p:nvPr>
            <p:ph type="dt" sz="quarter" idx="10"/>
          </p:nvPr>
        </p:nvSpPr>
        <p:spPr/>
        <p:txBody>
          <a:bodyPr/>
          <a:lstStyle>
            <a:lvl1pPr>
              <a:defRPr/>
            </a:lvl1pPr>
          </a:lstStyle>
          <a:p>
            <a:pPr>
              <a:defRPr/>
            </a:pPr>
            <a:endParaRPr lang="it-IT"/>
          </a:p>
        </p:txBody>
      </p:sp>
      <p:sp>
        <p:nvSpPr>
          <p:cNvPr id="8" name="Rectangle 8">
            <a:extLst>
              <a:ext uri="{FF2B5EF4-FFF2-40B4-BE49-F238E27FC236}">
                <a16:creationId xmlns:a16="http://schemas.microsoft.com/office/drawing/2014/main" id="{7F4FECFF-D3A1-4F29-936A-FD94830A6685}"/>
              </a:ext>
            </a:extLst>
          </p:cNvPr>
          <p:cNvSpPr>
            <a:spLocks noGrp="1" noChangeArrowheads="1"/>
          </p:cNvSpPr>
          <p:nvPr>
            <p:ph type="ftr" sz="quarter" idx="11"/>
          </p:nvPr>
        </p:nvSpPr>
        <p:spPr/>
        <p:txBody>
          <a:bodyPr/>
          <a:lstStyle>
            <a:lvl1pPr>
              <a:defRPr/>
            </a:lvl1pPr>
          </a:lstStyle>
          <a:p>
            <a:pPr>
              <a:defRPr/>
            </a:pPr>
            <a:endParaRPr lang="it-IT"/>
          </a:p>
        </p:txBody>
      </p:sp>
      <p:sp>
        <p:nvSpPr>
          <p:cNvPr id="9" name="Rectangle 9">
            <a:extLst>
              <a:ext uri="{FF2B5EF4-FFF2-40B4-BE49-F238E27FC236}">
                <a16:creationId xmlns:a16="http://schemas.microsoft.com/office/drawing/2014/main" id="{FFA99378-DB15-4911-B48E-F3F99F270286}"/>
              </a:ext>
            </a:extLst>
          </p:cNvPr>
          <p:cNvSpPr>
            <a:spLocks noGrp="1" noChangeArrowheads="1"/>
          </p:cNvSpPr>
          <p:nvPr>
            <p:ph type="sldNum" sz="quarter" idx="12"/>
          </p:nvPr>
        </p:nvSpPr>
        <p:spPr/>
        <p:txBody>
          <a:bodyPr/>
          <a:lstStyle>
            <a:lvl1pPr>
              <a:defRPr/>
            </a:lvl1pPr>
          </a:lstStyle>
          <a:p>
            <a:fld id="{5CCF8E32-3E20-4419-9CBE-8C448DF9B42F}" type="slidenum">
              <a:rPr lang="it-IT" altLang="it-IT"/>
              <a:pPr/>
              <a:t>‹N›</a:t>
            </a:fld>
            <a:endParaRPr lang="it-IT" altLang="it-IT"/>
          </a:p>
        </p:txBody>
      </p:sp>
    </p:spTree>
    <p:extLst>
      <p:ext uri="{BB962C8B-B14F-4D97-AF65-F5344CB8AC3E}">
        <p14:creationId xmlns:p14="http://schemas.microsoft.com/office/powerpoint/2010/main" val="1338582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B727EAFE-ADFA-47D3-B01C-F56CB9F37D2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9A5B666B-B643-48B4-B823-226DC798DF9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25751066-39BC-46D6-ABB0-E01EB2DB5876}"/>
              </a:ext>
            </a:extLst>
          </p:cNvPr>
          <p:cNvSpPr>
            <a:spLocks noGrp="1" noChangeArrowheads="1"/>
          </p:cNvSpPr>
          <p:nvPr>
            <p:ph type="sldNum" sz="quarter" idx="12"/>
          </p:nvPr>
        </p:nvSpPr>
        <p:spPr>
          <a:ln/>
        </p:spPr>
        <p:txBody>
          <a:bodyPr/>
          <a:lstStyle>
            <a:lvl1pPr>
              <a:defRPr/>
            </a:lvl1pPr>
          </a:lstStyle>
          <a:p>
            <a:fld id="{CB7CC137-68B1-4756-B9A8-F5571BA370F0}" type="slidenum">
              <a:rPr lang="it-IT" altLang="it-IT"/>
              <a:pPr/>
              <a:t>‹N›</a:t>
            </a:fld>
            <a:endParaRPr lang="it-IT" altLang="it-IT"/>
          </a:p>
        </p:txBody>
      </p:sp>
    </p:spTree>
    <p:extLst>
      <p:ext uri="{BB962C8B-B14F-4D97-AF65-F5344CB8AC3E}">
        <p14:creationId xmlns:p14="http://schemas.microsoft.com/office/powerpoint/2010/main" val="2861815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F16A2A38-F603-46C9-BFD5-39FA80AE801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CA76709E-93C3-4D77-AEBE-522F91E869B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1C53ECDF-1D79-4104-9D83-A9A41611765C}"/>
              </a:ext>
            </a:extLst>
          </p:cNvPr>
          <p:cNvSpPr>
            <a:spLocks noGrp="1" noChangeArrowheads="1"/>
          </p:cNvSpPr>
          <p:nvPr>
            <p:ph type="sldNum" sz="quarter" idx="12"/>
          </p:nvPr>
        </p:nvSpPr>
        <p:spPr>
          <a:ln/>
        </p:spPr>
        <p:txBody>
          <a:bodyPr/>
          <a:lstStyle>
            <a:lvl1pPr>
              <a:defRPr/>
            </a:lvl1pPr>
          </a:lstStyle>
          <a:p>
            <a:fld id="{45D0E9A1-34FF-435C-A4C4-A3282ACFB995}" type="slidenum">
              <a:rPr lang="it-IT" altLang="it-IT"/>
              <a:pPr/>
              <a:t>‹N›</a:t>
            </a:fld>
            <a:endParaRPr lang="it-IT" altLang="it-IT"/>
          </a:p>
        </p:txBody>
      </p:sp>
    </p:spTree>
    <p:extLst>
      <p:ext uri="{BB962C8B-B14F-4D97-AF65-F5344CB8AC3E}">
        <p14:creationId xmlns:p14="http://schemas.microsoft.com/office/powerpoint/2010/main" val="1184264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7B69F280-93E6-4829-A5C7-BCC77DF3F26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F5EB63F7-C391-415B-B4F1-9F5C4F2E3B6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D2D5954C-291A-4D71-87F1-21C5B655314B}"/>
              </a:ext>
            </a:extLst>
          </p:cNvPr>
          <p:cNvSpPr>
            <a:spLocks noGrp="1" noChangeArrowheads="1"/>
          </p:cNvSpPr>
          <p:nvPr>
            <p:ph type="sldNum" sz="quarter" idx="12"/>
          </p:nvPr>
        </p:nvSpPr>
        <p:spPr>
          <a:ln/>
        </p:spPr>
        <p:txBody>
          <a:bodyPr/>
          <a:lstStyle>
            <a:lvl1pPr>
              <a:defRPr/>
            </a:lvl1pPr>
          </a:lstStyle>
          <a:p>
            <a:fld id="{2A6067A6-C231-4080-BF5E-CC2D656DD927}" type="slidenum">
              <a:rPr lang="it-IT" altLang="it-IT"/>
              <a:pPr/>
              <a:t>‹N›</a:t>
            </a:fld>
            <a:endParaRPr lang="it-IT" altLang="it-IT"/>
          </a:p>
        </p:txBody>
      </p:sp>
    </p:spTree>
    <p:extLst>
      <p:ext uri="{BB962C8B-B14F-4D97-AF65-F5344CB8AC3E}">
        <p14:creationId xmlns:p14="http://schemas.microsoft.com/office/powerpoint/2010/main" val="3370264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A64B9999-ADA8-4CB9-B0F8-80004094A3AB}"/>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7">
            <a:extLst>
              <a:ext uri="{FF2B5EF4-FFF2-40B4-BE49-F238E27FC236}">
                <a16:creationId xmlns:a16="http://schemas.microsoft.com/office/drawing/2014/main" id="{162F4F61-0FFF-4AF8-B317-3B9061A658F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8">
            <a:extLst>
              <a:ext uri="{FF2B5EF4-FFF2-40B4-BE49-F238E27FC236}">
                <a16:creationId xmlns:a16="http://schemas.microsoft.com/office/drawing/2014/main" id="{E5EC6FC8-25C8-450B-85FC-4C9948464F35}"/>
              </a:ext>
            </a:extLst>
          </p:cNvPr>
          <p:cNvSpPr>
            <a:spLocks noGrp="1" noChangeArrowheads="1"/>
          </p:cNvSpPr>
          <p:nvPr>
            <p:ph type="sldNum" sz="quarter" idx="12"/>
          </p:nvPr>
        </p:nvSpPr>
        <p:spPr>
          <a:ln/>
        </p:spPr>
        <p:txBody>
          <a:bodyPr/>
          <a:lstStyle>
            <a:lvl1pPr>
              <a:defRPr/>
            </a:lvl1pPr>
          </a:lstStyle>
          <a:p>
            <a:fld id="{F9E7BE11-76F1-494F-A23F-E913841FBE42}" type="slidenum">
              <a:rPr lang="it-IT" altLang="it-IT"/>
              <a:pPr/>
              <a:t>‹N›</a:t>
            </a:fld>
            <a:endParaRPr lang="it-IT" altLang="it-IT"/>
          </a:p>
        </p:txBody>
      </p:sp>
    </p:spTree>
    <p:extLst>
      <p:ext uri="{BB962C8B-B14F-4D97-AF65-F5344CB8AC3E}">
        <p14:creationId xmlns:p14="http://schemas.microsoft.com/office/powerpoint/2010/main" val="1267149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C1D0BD93-0191-44EA-BCF3-67E59F778A1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7">
            <a:extLst>
              <a:ext uri="{FF2B5EF4-FFF2-40B4-BE49-F238E27FC236}">
                <a16:creationId xmlns:a16="http://schemas.microsoft.com/office/drawing/2014/main" id="{E58B08FE-9279-4176-8311-2ABBC100B97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8">
            <a:extLst>
              <a:ext uri="{FF2B5EF4-FFF2-40B4-BE49-F238E27FC236}">
                <a16:creationId xmlns:a16="http://schemas.microsoft.com/office/drawing/2014/main" id="{C967EFAC-5135-43E3-9195-DBAC01C703CB}"/>
              </a:ext>
            </a:extLst>
          </p:cNvPr>
          <p:cNvSpPr>
            <a:spLocks noGrp="1" noChangeArrowheads="1"/>
          </p:cNvSpPr>
          <p:nvPr>
            <p:ph type="sldNum" sz="quarter" idx="12"/>
          </p:nvPr>
        </p:nvSpPr>
        <p:spPr>
          <a:ln/>
        </p:spPr>
        <p:txBody>
          <a:bodyPr/>
          <a:lstStyle>
            <a:lvl1pPr>
              <a:defRPr/>
            </a:lvl1pPr>
          </a:lstStyle>
          <a:p>
            <a:fld id="{B5905BE7-039C-4678-A164-B5573C0366BC}" type="slidenum">
              <a:rPr lang="it-IT" altLang="it-IT"/>
              <a:pPr/>
              <a:t>‹N›</a:t>
            </a:fld>
            <a:endParaRPr lang="it-IT" altLang="it-IT"/>
          </a:p>
        </p:txBody>
      </p:sp>
    </p:spTree>
    <p:extLst>
      <p:ext uri="{BB962C8B-B14F-4D97-AF65-F5344CB8AC3E}">
        <p14:creationId xmlns:p14="http://schemas.microsoft.com/office/powerpoint/2010/main" val="413697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6DE5424-6F74-4CC4-9687-0541F742A7D9}"/>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7">
            <a:extLst>
              <a:ext uri="{FF2B5EF4-FFF2-40B4-BE49-F238E27FC236}">
                <a16:creationId xmlns:a16="http://schemas.microsoft.com/office/drawing/2014/main" id="{AA2CA999-21CB-44CE-8BAA-9D4440AE7F5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8">
            <a:extLst>
              <a:ext uri="{FF2B5EF4-FFF2-40B4-BE49-F238E27FC236}">
                <a16:creationId xmlns:a16="http://schemas.microsoft.com/office/drawing/2014/main" id="{3E778C64-44B6-433F-BFB1-D13C99549677}"/>
              </a:ext>
            </a:extLst>
          </p:cNvPr>
          <p:cNvSpPr>
            <a:spLocks noGrp="1" noChangeArrowheads="1"/>
          </p:cNvSpPr>
          <p:nvPr>
            <p:ph type="sldNum" sz="quarter" idx="12"/>
          </p:nvPr>
        </p:nvSpPr>
        <p:spPr>
          <a:ln/>
        </p:spPr>
        <p:txBody>
          <a:bodyPr/>
          <a:lstStyle>
            <a:lvl1pPr>
              <a:defRPr/>
            </a:lvl1pPr>
          </a:lstStyle>
          <a:p>
            <a:fld id="{F7617BD9-8C50-4477-A40D-866390007758}" type="slidenum">
              <a:rPr lang="it-IT" altLang="it-IT"/>
              <a:pPr/>
              <a:t>‹N›</a:t>
            </a:fld>
            <a:endParaRPr lang="it-IT" altLang="it-IT"/>
          </a:p>
        </p:txBody>
      </p:sp>
    </p:spTree>
    <p:extLst>
      <p:ext uri="{BB962C8B-B14F-4D97-AF65-F5344CB8AC3E}">
        <p14:creationId xmlns:p14="http://schemas.microsoft.com/office/powerpoint/2010/main" val="3049047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4E229951-495C-473E-B0EF-22F2D9857D60}"/>
              </a:ext>
            </a:extLst>
          </p:cNvPr>
          <p:cNvSpPr>
            <a:spLocks noGrp="1" noChangeArrowheads="1"/>
          </p:cNvSpPr>
          <p:nvPr>
            <p:ph type="dt" sz="half" idx="10"/>
          </p:nvPr>
        </p:nvSpPr>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8265D479-4116-467F-A1D9-DACDB2000F25}"/>
              </a:ext>
            </a:extLst>
          </p:cNvPr>
          <p:cNvSpPr>
            <a:spLocks noGrp="1" noChangeArrowheads="1"/>
          </p:cNvSpPr>
          <p:nvPr>
            <p:ph type="ftr" sz="quarter" idx="11"/>
          </p:nvPr>
        </p:nvSpPr>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262A7E92-8BAB-4AF9-A00E-511E4C35E564}"/>
              </a:ext>
            </a:extLst>
          </p:cNvPr>
          <p:cNvSpPr>
            <a:spLocks noGrp="1" noChangeArrowheads="1"/>
          </p:cNvSpPr>
          <p:nvPr>
            <p:ph type="sldNum" sz="quarter" idx="12"/>
          </p:nvPr>
        </p:nvSpPr>
        <p:spPr/>
        <p:txBody>
          <a:bodyPr/>
          <a:lstStyle>
            <a:lvl1pPr>
              <a:defRPr/>
            </a:lvl1pPr>
          </a:lstStyle>
          <a:p>
            <a:fld id="{C7C0230A-B9FC-4648-A029-8404B547A152}" type="slidenum">
              <a:rPr lang="it-IT" altLang="it-IT"/>
              <a:pPr/>
              <a:t>‹N›</a:t>
            </a:fld>
            <a:endParaRPr lang="it-IT" altLang="it-IT"/>
          </a:p>
        </p:txBody>
      </p:sp>
    </p:spTree>
    <p:extLst>
      <p:ext uri="{BB962C8B-B14F-4D97-AF65-F5344CB8AC3E}">
        <p14:creationId xmlns:p14="http://schemas.microsoft.com/office/powerpoint/2010/main" val="2585905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2CC8A958-3285-4334-8C93-440E8F2829B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61C8AC16-3258-46D5-BB60-CD0C79190E0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91680DB2-2ACE-472C-B61E-928D485B9C7A}"/>
              </a:ext>
            </a:extLst>
          </p:cNvPr>
          <p:cNvSpPr>
            <a:spLocks noGrp="1" noChangeArrowheads="1"/>
          </p:cNvSpPr>
          <p:nvPr>
            <p:ph type="sldNum" sz="quarter" idx="12"/>
          </p:nvPr>
        </p:nvSpPr>
        <p:spPr>
          <a:ln/>
        </p:spPr>
        <p:txBody>
          <a:bodyPr/>
          <a:lstStyle>
            <a:lvl1pPr>
              <a:defRPr/>
            </a:lvl1pPr>
          </a:lstStyle>
          <a:p>
            <a:fld id="{FDEE150E-488B-4FB6-B75E-D5CC1F694D2C}" type="slidenum">
              <a:rPr lang="it-IT" altLang="it-IT"/>
              <a:pPr/>
              <a:t>‹N›</a:t>
            </a:fld>
            <a:endParaRPr lang="it-IT" altLang="it-IT"/>
          </a:p>
        </p:txBody>
      </p:sp>
    </p:spTree>
    <p:extLst>
      <p:ext uri="{BB962C8B-B14F-4D97-AF65-F5344CB8AC3E}">
        <p14:creationId xmlns:p14="http://schemas.microsoft.com/office/powerpoint/2010/main" val="2783434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D0FE3234-7CEF-4B7A-AF60-040073CD6F7D}"/>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1EFA103C-A274-4DE7-8FC9-1520932A8D1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18A80B9F-1132-4C76-8696-E97005ABF5ED}"/>
              </a:ext>
            </a:extLst>
          </p:cNvPr>
          <p:cNvSpPr>
            <a:spLocks noGrp="1" noChangeArrowheads="1"/>
          </p:cNvSpPr>
          <p:nvPr>
            <p:ph type="sldNum" sz="quarter" idx="12"/>
          </p:nvPr>
        </p:nvSpPr>
        <p:spPr>
          <a:ln/>
        </p:spPr>
        <p:txBody>
          <a:bodyPr/>
          <a:lstStyle>
            <a:lvl1pPr>
              <a:defRPr/>
            </a:lvl1pPr>
          </a:lstStyle>
          <a:p>
            <a:fld id="{E40FFE8F-6255-4866-8FEA-EE497B58D144}" type="slidenum">
              <a:rPr lang="it-IT" altLang="it-IT"/>
              <a:pPr/>
              <a:t>‹N›</a:t>
            </a:fld>
            <a:endParaRPr lang="it-IT" altLang="it-IT"/>
          </a:p>
        </p:txBody>
      </p:sp>
    </p:spTree>
    <p:extLst>
      <p:ext uri="{BB962C8B-B14F-4D97-AF65-F5344CB8AC3E}">
        <p14:creationId xmlns:p14="http://schemas.microsoft.com/office/powerpoint/2010/main" val="2156807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AFDAB0FC-1FFD-4A53-B183-ADBAC7E758C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BCE916B0-49A7-48DF-A3A8-66FBC95424C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BE55D651-D1A7-43BC-9A8D-0F4CA98AD6DA}"/>
              </a:ext>
            </a:extLst>
          </p:cNvPr>
          <p:cNvSpPr>
            <a:spLocks noGrp="1" noChangeArrowheads="1"/>
          </p:cNvSpPr>
          <p:nvPr>
            <p:ph type="sldNum" sz="quarter" idx="12"/>
          </p:nvPr>
        </p:nvSpPr>
        <p:spPr>
          <a:ln/>
        </p:spPr>
        <p:txBody>
          <a:bodyPr/>
          <a:lstStyle>
            <a:lvl1pPr>
              <a:defRPr/>
            </a:lvl1pPr>
          </a:lstStyle>
          <a:p>
            <a:fld id="{D952C666-5514-4C2D-A4A2-C14933BC5C27}" type="slidenum">
              <a:rPr lang="it-IT" altLang="it-IT"/>
              <a:pPr/>
              <a:t>‹N›</a:t>
            </a:fld>
            <a:endParaRPr lang="it-IT" altLang="it-IT"/>
          </a:p>
        </p:txBody>
      </p:sp>
    </p:spTree>
    <p:extLst>
      <p:ext uri="{BB962C8B-B14F-4D97-AF65-F5344CB8AC3E}">
        <p14:creationId xmlns:p14="http://schemas.microsoft.com/office/powerpoint/2010/main" val="169323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53B13B0F-B43F-42C7-A5CD-A171ABD4A24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9B37BB55-80C4-4D48-A301-0CE7C9890BB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39DA677B-BC17-4307-B4D3-9FC9BB6B60D5}"/>
              </a:ext>
            </a:extLst>
          </p:cNvPr>
          <p:cNvSpPr>
            <a:spLocks noGrp="1" noChangeArrowheads="1"/>
          </p:cNvSpPr>
          <p:nvPr>
            <p:ph type="sldNum" sz="quarter" idx="12"/>
          </p:nvPr>
        </p:nvSpPr>
        <p:spPr>
          <a:ln/>
        </p:spPr>
        <p:txBody>
          <a:bodyPr/>
          <a:lstStyle>
            <a:lvl1pPr>
              <a:defRPr/>
            </a:lvl1pPr>
          </a:lstStyle>
          <a:p>
            <a:fld id="{B398D2C9-6DCB-49DA-AE63-E211DBC5691F}" type="slidenum">
              <a:rPr lang="it-IT" altLang="it-IT"/>
              <a:pPr/>
              <a:t>‹N›</a:t>
            </a:fld>
            <a:endParaRPr lang="it-IT" altLang="it-IT"/>
          </a:p>
        </p:txBody>
      </p:sp>
    </p:spTree>
    <p:extLst>
      <p:ext uri="{BB962C8B-B14F-4D97-AF65-F5344CB8AC3E}">
        <p14:creationId xmlns:p14="http://schemas.microsoft.com/office/powerpoint/2010/main" val="68128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6">
            <a:extLst>
              <a:ext uri="{FF2B5EF4-FFF2-40B4-BE49-F238E27FC236}">
                <a16:creationId xmlns:a16="http://schemas.microsoft.com/office/drawing/2014/main" id="{7D28D8CE-C3CB-41D0-8442-B2D17A381B4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DE9B91C2-B3F8-492B-A284-730BD6577E4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BC4FA321-E7B7-4139-93FB-3B836555DC1D}"/>
              </a:ext>
            </a:extLst>
          </p:cNvPr>
          <p:cNvSpPr>
            <a:spLocks noGrp="1" noChangeArrowheads="1"/>
          </p:cNvSpPr>
          <p:nvPr>
            <p:ph type="sldNum" sz="quarter" idx="12"/>
          </p:nvPr>
        </p:nvSpPr>
        <p:spPr>
          <a:ln/>
        </p:spPr>
        <p:txBody>
          <a:bodyPr/>
          <a:lstStyle>
            <a:lvl1pPr>
              <a:defRPr/>
            </a:lvl1pPr>
          </a:lstStyle>
          <a:p>
            <a:fld id="{A04BB791-A178-4873-9670-5577164E35BB}" type="slidenum">
              <a:rPr lang="it-IT" altLang="it-IT"/>
              <a:pPr/>
              <a:t>‹N›</a:t>
            </a:fld>
            <a:endParaRPr lang="it-IT" altLang="it-IT"/>
          </a:p>
        </p:txBody>
      </p:sp>
    </p:spTree>
    <p:extLst>
      <p:ext uri="{BB962C8B-B14F-4D97-AF65-F5344CB8AC3E}">
        <p14:creationId xmlns:p14="http://schemas.microsoft.com/office/powerpoint/2010/main" val="142318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CB268382-72D4-4F55-8258-5FC2F81E38BC}"/>
              </a:ext>
            </a:extLst>
          </p:cNvPr>
          <p:cNvSpPr>
            <a:spLocks noGrp="1" noChangeArrowheads="1"/>
          </p:cNvSpPr>
          <p:nvPr>
            <p:ph type="dt" sz="half" idx="10"/>
          </p:nvPr>
        </p:nvSpPr>
        <p:spPr/>
        <p:txBody>
          <a:bodyPr/>
          <a:lstStyle>
            <a:lvl1pPr>
              <a:defRPr/>
            </a:lvl1pPr>
          </a:lstStyle>
          <a:p>
            <a:pPr>
              <a:defRPr/>
            </a:pPr>
            <a:endParaRPr lang="it-IT"/>
          </a:p>
        </p:txBody>
      </p:sp>
      <p:sp>
        <p:nvSpPr>
          <p:cNvPr id="5" name="Rectangle 7">
            <a:extLst>
              <a:ext uri="{FF2B5EF4-FFF2-40B4-BE49-F238E27FC236}">
                <a16:creationId xmlns:a16="http://schemas.microsoft.com/office/drawing/2014/main" id="{CBB7370F-CAC8-47B9-9CD9-DA0B413F0C72}"/>
              </a:ext>
            </a:extLst>
          </p:cNvPr>
          <p:cNvSpPr>
            <a:spLocks noGrp="1" noChangeArrowheads="1"/>
          </p:cNvSpPr>
          <p:nvPr>
            <p:ph type="ftr" sz="quarter" idx="11"/>
          </p:nvPr>
        </p:nvSpPr>
        <p:spPr/>
        <p:txBody>
          <a:bodyPr/>
          <a:lstStyle>
            <a:lvl1pPr>
              <a:defRPr/>
            </a:lvl1pPr>
          </a:lstStyle>
          <a:p>
            <a:pPr>
              <a:defRPr/>
            </a:pPr>
            <a:endParaRPr lang="it-IT"/>
          </a:p>
        </p:txBody>
      </p:sp>
      <p:sp>
        <p:nvSpPr>
          <p:cNvPr id="6" name="Rectangle 8">
            <a:extLst>
              <a:ext uri="{FF2B5EF4-FFF2-40B4-BE49-F238E27FC236}">
                <a16:creationId xmlns:a16="http://schemas.microsoft.com/office/drawing/2014/main" id="{95AD7C05-3369-46A9-BB36-1B64A461EA26}"/>
              </a:ext>
            </a:extLst>
          </p:cNvPr>
          <p:cNvSpPr>
            <a:spLocks noGrp="1" noChangeArrowheads="1"/>
          </p:cNvSpPr>
          <p:nvPr>
            <p:ph type="sldNum" sz="quarter" idx="12"/>
          </p:nvPr>
        </p:nvSpPr>
        <p:spPr/>
        <p:txBody>
          <a:bodyPr/>
          <a:lstStyle>
            <a:lvl1pPr>
              <a:defRPr/>
            </a:lvl1pPr>
          </a:lstStyle>
          <a:p>
            <a:fld id="{767367CF-98CD-4E60-9FB5-9CEF2F13D36B}" type="slidenum">
              <a:rPr lang="it-IT" altLang="it-IT"/>
              <a:pPr/>
              <a:t>‹N›</a:t>
            </a:fld>
            <a:endParaRPr lang="it-IT" altLang="it-IT"/>
          </a:p>
        </p:txBody>
      </p:sp>
    </p:spTree>
    <p:extLst>
      <p:ext uri="{BB962C8B-B14F-4D97-AF65-F5344CB8AC3E}">
        <p14:creationId xmlns:p14="http://schemas.microsoft.com/office/powerpoint/2010/main" val="359054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A11147E3-B15E-4706-826E-4C2D5E254CC1}"/>
              </a:ext>
            </a:extLst>
          </p:cNvPr>
          <p:cNvSpPr>
            <a:spLocks noGrp="1" noChangeArrowheads="1"/>
          </p:cNvSpPr>
          <p:nvPr>
            <p:ph type="dt" sz="half" idx="10"/>
          </p:nvPr>
        </p:nvSpPr>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5B1A21CE-3612-438A-BDBD-F7F8ABA3568A}"/>
              </a:ext>
            </a:extLst>
          </p:cNvPr>
          <p:cNvSpPr>
            <a:spLocks noGrp="1" noChangeArrowheads="1"/>
          </p:cNvSpPr>
          <p:nvPr>
            <p:ph type="ftr" sz="quarter" idx="11"/>
          </p:nvPr>
        </p:nvSpPr>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22CFE1EA-022E-432D-A5C7-B421C103816B}"/>
              </a:ext>
            </a:extLst>
          </p:cNvPr>
          <p:cNvSpPr>
            <a:spLocks noGrp="1" noChangeArrowheads="1"/>
          </p:cNvSpPr>
          <p:nvPr>
            <p:ph type="sldNum" sz="quarter" idx="12"/>
          </p:nvPr>
        </p:nvSpPr>
        <p:spPr/>
        <p:txBody>
          <a:bodyPr/>
          <a:lstStyle>
            <a:lvl1pPr>
              <a:defRPr/>
            </a:lvl1pPr>
          </a:lstStyle>
          <a:p>
            <a:fld id="{83945226-930B-4CF8-B022-58FD9D475DE9}" type="slidenum">
              <a:rPr lang="it-IT" altLang="it-IT"/>
              <a:pPr/>
              <a:t>‹N›</a:t>
            </a:fld>
            <a:endParaRPr lang="it-IT" altLang="it-IT"/>
          </a:p>
        </p:txBody>
      </p:sp>
    </p:spTree>
    <p:extLst>
      <p:ext uri="{BB962C8B-B14F-4D97-AF65-F5344CB8AC3E}">
        <p14:creationId xmlns:p14="http://schemas.microsoft.com/office/powerpoint/2010/main" val="174756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DBB50680-CAB4-4709-A492-DC7307D36D16}"/>
              </a:ext>
            </a:extLst>
          </p:cNvPr>
          <p:cNvSpPr>
            <a:spLocks noGrp="1" noChangeArrowheads="1"/>
          </p:cNvSpPr>
          <p:nvPr>
            <p:ph type="dt" sz="half" idx="10"/>
          </p:nvPr>
        </p:nvSpPr>
        <p:spPr/>
        <p:txBody>
          <a:bodyPr/>
          <a:lstStyle>
            <a:lvl1pPr>
              <a:defRPr/>
            </a:lvl1pPr>
          </a:lstStyle>
          <a:p>
            <a:pPr>
              <a:defRPr/>
            </a:pPr>
            <a:endParaRPr lang="it-IT"/>
          </a:p>
        </p:txBody>
      </p:sp>
      <p:sp>
        <p:nvSpPr>
          <p:cNvPr id="8" name="Rectangle 7">
            <a:extLst>
              <a:ext uri="{FF2B5EF4-FFF2-40B4-BE49-F238E27FC236}">
                <a16:creationId xmlns:a16="http://schemas.microsoft.com/office/drawing/2014/main" id="{D81B312E-A1A7-4F17-92F3-BC8174281C6A}"/>
              </a:ext>
            </a:extLst>
          </p:cNvPr>
          <p:cNvSpPr>
            <a:spLocks noGrp="1" noChangeArrowheads="1"/>
          </p:cNvSpPr>
          <p:nvPr>
            <p:ph type="ftr" sz="quarter" idx="11"/>
          </p:nvPr>
        </p:nvSpPr>
        <p:spPr/>
        <p:txBody>
          <a:bodyPr/>
          <a:lstStyle>
            <a:lvl1pPr>
              <a:defRPr/>
            </a:lvl1pPr>
          </a:lstStyle>
          <a:p>
            <a:pPr>
              <a:defRPr/>
            </a:pPr>
            <a:endParaRPr lang="it-IT"/>
          </a:p>
        </p:txBody>
      </p:sp>
      <p:sp>
        <p:nvSpPr>
          <p:cNvPr id="9" name="Rectangle 8">
            <a:extLst>
              <a:ext uri="{FF2B5EF4-FFF2-40B4-BE49-F238E27FC236}">
                <a16:creationId xmlns:a16="http://schemas.microsoft.com/office/drawing/2014/main" id="{7998B2DB-C254-4191-9ADF-4B84B954D262}"/>
              </a:ext>
            </a:extLst>
          </p:cNvPr>
          <p:cNvSpPr>
            <a:spLocks noGrp="1" noChangeArrowheads="1"/>
          </p:cNvSpPr>
          <p:nvPr>
            <p:ph type="sldNum" sz="quarter" idx="12"/>
          </p:nvPr>
        </p:nvSpPr>
        <p:spPr/>
        <p:txBody>
          <a:bodyPr/>
          <a:lstStyle>
            <a:lvl1pPr>
              <a:defRPr/>
            </a:lvl1pPr>
          </a:lstStyle>
          <a:p>
            <a:fld id="{5F8AB2EF-3B8D-42F1-A092-567D54D684B5}" type="slidenum">
              <a:rPr lang="it-IT" altLang="it-IT"/>
              <a:pPr/>
              <a:t>‹N›</a:t>
            </a:fld>
            <a:endParaRPr lang="it-IT" altLang="it-IT"/>
          </a:p>
        </p:txBody>
      </p:sp>
    </p:spTree>
    <p:extLst>
      <p:ext uri="{BB962C8B-B14F-4D97-AF65-F5344CB8AC3E}">
        <p14:creationId xmlns:p14="http://schemas.microsoft.com/office/powerpoint/2010/main" val="203760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FDC3A599-E4E8-4BB3-9DDC-8B283216BA7D}"/>
              </a:ext>
            </a:extLst>
          </p:cNvPr>
          <p:cNvSpPr>
            <a:spLocks noGrp="1" noChangeArrowheads="1"/>
          </p:cNvSpPr>
          <p:nvPr>
            <p:ph type="dt" sz="half" idx="10"/>
          </p:nvPr>
        </p:nvSpPr>
        <p:spPr/>
        <p:txBody>
          <a:bodyPr/>
          <a:lstStyle>
            <a:lvl1pPr>
              <a:defRPr/>
            </a:lvl1pPr>
          </a:lstStyle>
          <a:p>
            <a:pPr>
              <a:defRPr/>
            </a:pPr>
            <a:endParaRPr lang="it-IT"/>
          </a:p>
        </p:txBody>
      </p:sp>
      <p:sp>
        <p:nvSpPr>
          <p:cNvPr id="4" name="Rectangle 7">
            <a:extLst>
              <a:ext uri="{FF2B5EF4-FFF2-40B4-BE49-F238E27FC236}">
                <a16:creationId xmlns:a16="http://schemas.microsoft.com/office/drawing/2014/main" id="{8EFBD036-2822-4651-8842-53B9EFBD34A2}"/>
              </a:ext>
            </a:extLst>
          </p:cNvPr>
          <p:cNvSpPr>
            <a:spLocks noGrp="1" noChangeArrowheads="1"/>
          </p:cNvSpPr>
          <p:nvPr>
            <p:ph type="ftr" sz="quarter" idx="11"/>
          </p:nvPr>
        </p:nvSpPr>
        <p:spPr/>
        <p:txBody>
          <a:bodyPr/>
          <a:lstStyle>
            <a:lvl1pPr>
              <a:defRPr/>
            </a:lvl1pPr>
          </a:lstStyle>
          <a:p>
            <a:pPr>
              <a:defRPr/>
            </a:pPr>
            <a:endParaRPr lang="it-IT"/>
          </a:p>
        </p:txBody>
      </p:sp>
      <p:sp>
        <p:nvSpPr>
          <p:cNvPr id="5" name="Rectangle 8">
            <a:extLst>
              <a:ext uri="{FF2B5EF4-FFF2-40B4-BE49-F238E27FC236}">
                <a16:creationId xmlns:a16="http://schemas.microsoft.com/office/drawing/2014/main" id="{6F6B81FB-4100-44F4-997F-75C0B97B0D07}"/>
              </a:ext>
            </a:extLst>
          </p:cNvPr>
          <p:cNvSpPr>
            <a:spLocks noGrp="1" noChangeArrowheads="1"/>
          </p:cNvSpPr>
          <p:nvPr>
            <p:ph type="sldNum" sz="quarter" idx="12"/>
          </p:nvPr>
        </p:nvSpPr>
        <p:spPr/>
        <p:txBody>
          <a:bodyPr/>
          <a:lstStyle>
            <a:lvl1pPr>
              <a:defRPr/>
            </a:lvl1pPr>
          </a:lstStyle>
          <a:p>
            <a:fld id="{AC855A5C-D03B-4A69-8F1F-3C3E7AE65B13}" type="slidenum">
              <a:rPr lang="it-IT" altLang="it-IT"/>
              <a:pPr/>
              <a:t>‹N›</a:t>
            </a:fld>
            <a:endParaRPr lang="it-IT" altLang="it-IT"/>
          </a:p>
        </p:txBody>
      </p:sp>
    </p:spTree>
    <p:extLst>
      <p:ext uri="{BB962C8B-B14F-4D97-AF65-F5344CB8AC3E}">
        <p14:creationId xmlns:p14="http://schemas.microsoft.com/office/powerpoint/2010/main" val="1125470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D603977-02F1-49AE-BCBB-EE1227731132}"/>
              </a:ext>
            </a:extLst>
          </p:cNvPr>
          <p:cNvSpPr>
            <a:spLocks noGrp="1" noChangeArrowheads="1"/>
          </p:cNvSpPr>
          <p:nvPr>
            <p:ph type="dt" sz="half" idx="10"/>
          </p:nvPr>
        </p:nvSpPr>
        <p:spPr/>
        <p:txBody>
          <a:bodyPr/>
          <a:lstStyle>
            <a:lvl1pPr>
              <a:defRPr/>
            </a:lvl1pPr>
          </a:lstStyle>
          <a:p>
            <a:pPr>
              <a:defRPr/>
            </a:pPr>
            <a:endParaRPr lang="it-IT"/>
          </a:p>
        </p:txBody>
      </p:sp>
      <p:sp>
        <p:nvSpPr>
          <p:cNvPr id="3" name="Rectangle 7">
            <a:extLst>
              <a:ext uri="{FF2B5EF4-FFF2-40B4-BE49-F238E27FC236}">
                <a16:creationId xmlns:a16="http://schemas.microsoft.com/office/drawing/2014/main" id="{1FA6979D-51BE-436B-BA91-EE2CE443A4EC}"/>
              </a:ext>
            </a:extLst>
          </p:cNvPr>
          <p:cNvSpPr>
            <a:spLocks noGrp="1" noChangeArrowheads="1"/>
          </p:cNvSpPr>
          <p:nvPr>
            <p:ph type="ftr" sz="quarter" idx="11"/>
          </p:nvPr>
        </p:nvSpPr>
        <p:spPr/>
        <p:txBody>
          <a:bodyPr/>
          <a:lstStyle>
            <a:lvl1pPr>
              <a:defRPr/>
            </a:lvl1pPr>
          </a:lstStyle>
          <a:p>
            <a:pPr>
              <a:defRPr/>
            </a:pPr>
            <a:endParaRPr lang="it-IT"/>
          </a:p>
        </p:txBody>
      </p:sp>
      <p:sp>
        <p:nvSpPr>
          <p:cNvPr id="4" name="Rectangle 8">
            <a:extLst>
              <a:ext uri="{FF2B5EF4-FFF2-40B4-BE49-F238E27FC236}">
                <a16:creationId xmlns:a16="http://schemas.microsoft.com/office/drawing/2014/main" id="{852ED2C8-B41E-4D34-8FCB-D1CBB3265141}"/>
              </a:ext>
            </a:extLst>
          </p:cNvPr>
          <p:cNvSpPr>
            <a:spLocks noGrp="1" noChangeArrowheads="1"/>
          </p:cNvSpPr>
          <p:nvPr>
            <p:ph type="sldNum" sz="quarter" idx="12"/>
          </p:nvPr>
        </p:nvSpPr>
        <p:spPr/>
        <p:txBody>
          <a:bodyPr/>
          <a:lstStyle>
            <a:lvl1pPr>
              <a:defRPr/>
            </a:lvl1pPr>
          </a:lstStyle>
          <a:p>
            <a:fld id="{57B6EC26-7760-4AD5-AD09-0A124BCB50AB}" type="slidenum">
              <a:rPr lang="it-IT" altLang="it-IT"/>
              <a:pPr/>
              <a:t>‹N›</a:t>
            </a:fld>
            <a:endParaRPr lang="it-IT" altLang="it-IT"/>
          </a:p>
        </p:txBody>
      </p:sp>
    </p:spTree>
    <p:extLst>
      <p:ext uri="{BB962C8B-B14F-4D97-AF65-F5344CB8AC3E}">
        <p14:creationId xmlns:p14="http://schemas.microsoft.com/office/powerpoint/2010/main" val="3366000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79A01F0E-0B8A-4724-B356-37009C237D9A}"/>
              </a:ext>
            </a:extLst>
          </p:cNvPr>
          <p:cNvSpPr>
            <a:spLocks noGrp="1" noChangeArrowheads="1"/>
          </p:cNvSpPr>
          <p:nvPr>
            <p:ph type="dt" sz="half" idx="10"/>
          </p:nvPr>
        </p:nvSpPr>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F3D9390B-ECB8-4D5F-8B77-D822CBC051D7}"/>
              </a:ext>
            </a:extLst>
          </p:cNvPr>
          <p:cNvSpPr>
            <a:spLocks noGrp="1" noChangeArrowheads="1"/>
          </p:cNvSpPr>
          <p:nvPr>
            <p:ph type="ftr" sz="quarter" idx="11"/>
          </p:nvPr>
        </p:nvSpPr>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6A2D60DE-5C2E-469B-A897-9E7F664C6881}"/>
              </a:ext>
            </a:extLst>
          </p:cNvPr>
          <p:cNvSpPr>
            <a:spLocks noGrp="1" noChangeArrowheads="1"/>
          </p:cNvSpPr>
          <p:nvPr>
            <p:ph type="sldNum" sz="quarter" idx="12"/>
          </p:nvPr>
        </p:nvSpPr>
        <p:spPr/>
        <p:txBody>
          <a:bodyPr/>
          <a:lstStyle>
            <a:lvl1pPr>
              <a:defRPr/>
            </a:lvl1pPr>
          </a:lstStyle>
          <a:p>
            <a:fld id="{6936E4E3-221D-4984-BCF6-6BDEACC27F95}" type="slidenum">
              <a:rPr lang="it-IT" altLang="it-IT"/>
              <a:pPr/>
              <a:t>‹N›</a:t>
            </a:fld>
            <a:endParaRPr lang="it-IT" altLang="it-IT"/>
          </a:p>
        </p:txBody>
      </p:sp>
    </p:spTree>
    <p:extLst>
      <p:ext uri="{BB962C8B-B14F-4D97-AF65-F5344CB8AC3E}">
        <p14:creationId xmlns:p14="http://schemas.microsoft.com/office/powerpoint/2010/main" val="3494180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AB1C6488-5BEE-48E1-894A-7B56231DF62F}"/>
              </a:ext>
            </a:extLst>
          </p:cNvPr>
          <p:cNvSpPr>
            <a:spLocks noGrp="1" noChangeArrowheads="1"/>
          </p:cNvSpPr>
          <p:nvPr>
            <p:ph type="dt" sz="half" idx="10"/>
          </p:nvPr>
        </p:nvSpPr>
        <p:spPr/>
        <p:txBody>
          <a:bodyPr/>
          <a:lstStyle>
            <a:lvl1pPr>
              <a:defRPr/>
            </a:lvl1pPr>
          </a:lstStyle>
          <a:p>
            <a:pPr>
              <a:defRPr/>
            </a:pPr>
            <a:endParaRPr lang="it-IT"/>
          </a:p>
        </p:txBody>
      </p:sp>
      <p:sp>
        <p:nvSpPr>
          <p:cNvPr id="6" name="Rectangle 7">
            <a:extLst>
              <a:ext uri="{FF2B5EF4-FFF2-40B4-BE49-F238E27FC236}">
                <a16:creationId xmlns:a16="http://schemas.microsoft.com/office/drawing/2014/main" id="{969B1207-6687-4BD0-BEAA-11CEE783D8D7}"/>
              </a:ext>
            </a:extLst>
          </p:cNvPr>
          <p:cNvSpPr>
            <a:spLocks noGrp="1" noChangeArrowheads="1"/>
          </p:cNvSpPr>
          <p:nvPr>
            <p:ph type="ftr" sz="quarter" idx="11"/>
          </p:nvPr>
        </p:nvSpPr>
        <p:spPr/>
        <p:txBody>
          <a:bodyPr/>
          <a:lstStyle>
            <a:lvl1pPr>
              <a:defRPr/>
            </a:lvl1pPr>
          </a:lstStyle>
          <a:p>
            <a:pPr>
              <a:defRPr/>
            </a:pPr>
            <a:endParaRPr lang="it-IT"/>
          </a:p>
        </p:txBody>
      </p:sp>
      <p:sp>
        <p:nvSpPr>
          <p:cNvPr id="7" name="Rectangle 8">
            <a:extLst>
              <a:ext uri="{FF2B5EF4-FFF2-40B4-BE49-F238E27FC236}">
                <a16:creationId xmlns:a16="http://schemas.microsoft.com/office/drawing/2014/main" id="{2582492B-8A5E-4490-A86E-64E1434FC38C}"/>
              </a:ext>
            </a:extLst>
          </p:cNvPr>
          <p:cNvSpPr>
            <a:spLocks noGrp="1" noChangeArrowheads="1"/>
          </p:cNvSpPr>
          <p:nvPr>
            <p:ph type="sldNum" sz="quarter" idx="12"/>
          </p:nvPr>
        </p:nvSpPr>
        <p:spPr/>
        <p:txBody>
          <a:bodyPr/>
          <a:lstStyle>
            <a:lvl1pPr>
              <a:defRPr/>
            </a:lvl1pPr>
          </a:lstStyle>
          <a:p>
            <a:fld id="{64561F49-60E9-4522-A81E-222C3EBA56E7}" type="slidenum">
              <a:rPr lang="it-IT" altLang="it-IT"/>
              <a:pPr/>
              <a:t>‹N›</a:t>
            </a:fld>
            <a:endParaRPr lang="it-IT" altLang="it-IT"/>
          </a:p>
        </p:txBody>
      </p:sp>
    </p:spTree>
    <p:extLst>
      <p:ext uri="{BB962C8B-B14F-4D97-AF65-F5344CB8AC3E}">
        <p14:creationId xmlns:p14="http://schemas.microsoft.com/office/powerpoint/2010/main" val="398658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3D97CE65-9021-499C-A2AD-B5AAFAD85A74}"/>
              </a:ext>
            </a:extLst>
          </p:cNvPr>
          <p:cNvGrpSpPr>
            <a:grpSpLocks/>
          </p:cNvGrpSpPr>
          <p:nvPr/>
        </p:nvGrpSpPr>
        <p:grpSpPr bwMode="auto">
          <a:xfrm>
            <a:off x="0" y="1588"/>
            <a:ext cx="9132888" cy="6845300"/>
            <a:chOff x="0" y="1"/>
            <a:chExt cx="5753" cy="4312"/>
          </a:xfrm>
        </p:grpSpPr>
        <p:sp>
          <p:nvSpPr>
            <p:cNvPr id="6147" name="Freeform 3">
              <a:extLst>
                <a:ext uri="{FF2B5EF4-FFF2-40B4-BE49-F238E27FC236}">
                  <a16:creationId xmlns:a16="http://schemas.microsoft.com/office/drawing/2014/main" id="{CECE773A-6184-4F33-90A0-3E65579EFC7A}"/>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eaLnBrk="1" hangingPunct="1">
                <a:spcBef>
                  <a:spcPct val="50000"/>
                </a:spcBef>
                <a:defRPr/>
              </a:pPr>
              <a:endParaRPr lang="it-IT"/>
            </a:p>
          </p:txBody>
        </p:sp>
        <p:sp>
          <p:nvSpPr>
            <p:cNvPr id="1033" name="Arc 4">
              <a:extLst>
                <a:ext uri="{FF2B5EF4-FFF2-40B4-BE49-F238E27FC236}">
                  <a16:creationId xmlns:a16="http://schemas.microsoft.com/office/drawing/2014/main" id="{DEB29DB3-57AF-42D7-966C-6D51A6612217}"/>
                </a:ext>
              </a:extLst>
            </p:cNvPr>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it-IT"/>
            </a:p>
          </p:txBody>
        </p:sp>
      </p:grpSp>
      <p:sp>
        <p:nvSpPr>
          <p:cNvPr id="6149" name="Rectangle 5">
            <a:extLst>
              <a:ext uri="{FF2B5EF4-FFF2-40B4-BE49-F238E27FC236}">
                <a16:creationId xmlns:a16="http://schemas.microsoft.com/office/drawing/2014/main" id="{06AF4D28-2058-4DFE-BDD1-0977E5B7AAB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6150" name="Rectangle 6">
            <a:extLst>
              <a:ext uri="{FF2B5EF4-FFF2-40B4-BE49-F238E27FC236}">
                <a16:creationId xmlns:a16="http://schemas.microsoft.com/office/drawing/2014/main" id="{927948ED-3789-47B8-8A53-7B88DBD3E95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spcBef>
                <a:spcPct val="0"/>
              </a:spcBef>
              <a:defRPr sz="1400">
                <a:latin typeface="+mn-lt"/>
              </a:defRPr>
            </a:lvl1pPr>
          </a:lstStyle>
          <a:p>
            <a:pPr>
              <a:defRPr/>
            </a:pPr>
            <a:endParaRPr lang="it-IT"/>
          </a:p>
        </p:txBody>
      </p:sp>
      <p:sp>
        <p:nvSpPr>
          <p:cNvPr id="6151" name="Rectangle 7">
            <a:extLst>
              <a:ext uri="{FF2B5EF4-FFF2-40B4-BE49-F238E27FC236}">
                <a16:creationId xmlns:a16="http://schemas.microsoft.com/office/drawing/2014/main" id="{98C56944-93E7-4440-B614-C57E86D9B8C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spcBef>
                <a:spcPct val="0"/>
              </a:spcBef>
              <a:defRPr sz="1400">
                <a:latin typeface="+mn-lt"/>
              </a:defRPr>
            </a:lvl1pPr>
          </a:lstStyle>
          <a:p>
            <a:pPr>
              <a:defRPr/>
            </a:pPr>
            <a:endParaRPr lang="it-IT"/>
          </a:p>
        </p:txBody>
      </p:sp>
      <p:sp>
        <p:nvSpPr>
          <p:cNvPr id="6152" name="Rectangle 8">
            <a:extLst>
              <a:ext uri="{FF2B5EF4-FFF2-40B4-BE49-F238E27FC236}">
                <a16:creationId xmlns:a16="http://schemas.microsoft.com/office/drawing/2014/main" id="{6372452A-5EDA-4F15-81EB-7880FB79F3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fld id="{57C84A8E-8117-4D75-9DE8-A496A55D7FBC}" type="slidenum">
              <a:rPr lang="it-IT" altLang="it-IT"/>
              <a:pPr/>
              <a:t>‹N›</a:t>
            </a:fld>
            <a:endParaRPr lang="it-IT" altLang="it-IT"/>
          </a:p>
        </p:txBody>
      </p:sp>
      <p:sp>
        <p:nvSpPr>
          <p:cNvPr id="12295" name="Rectangle 9">
            <a:extLst>
              <a:ext uri="{FF2B5EF4-FFF2-40B4-BE49-F238E27FC236}">
                <a16:creationId xmlns:a16="http://schemas.microsoft.com/office/drawing/2014/main" id="{E0888971-DAC3-4DDB-B75B-B7596585E8F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dk2" tx1="lt1" bg2="dk1"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4EDCF0C6-5A8B-4F5E-8693-0408512BA60D}"/>
              </a:ext>
            </a:extLst>
          </p:cNvPr>
          <p:cNvGrpSpPr>
            <a:grpSpLocks/>
          </p:cNvGrpSpPr>
          <p:nvPr/>
        </p:nvGrpSpPr>
        <p:grpSpPr bwMode="auto">
          <a:xfrm>
            <a:off x="0" y="1588"/>
            <a:ext cx="9132888" cy="6845300"/>
            <a:chOff x="0" y="1"/>
            <a:chExt cx="5753" cy="4312"/>
          </a:xfrm>
        </p:grpSpPr>
        <p:sp>
          <p:nvSpPr>
            <p:cNvPr id="6147" name="Freeform 3">
              <a:extLst>
                <a:ext uri="{FF2B5EF4-FFF2-40B4-BE49-F238E27FC236}">
                  <a16:creationId xmlns:a16="http://schemas.microsoft.com/office/drawing/2014/main" id="{D650A6CB-00AA-4E88-9CCB-2FF48AEE6990}"/>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ctr" eaLnBrk="1" hangingPunct="1">
                <a:spcBef>
                  <a:spcPct val="50000"/>
                </a:spcBef>
                <a:defRPr/>
              </a:pPr>
              <a:endParaRPr lang="it-IT"/>
            </a:p>
          </p:txBody>
        </p:sp>
        <p:sp>
          <p:nvSpPr>
            <p:cNvPr id="2057" name="Arc 4">
              <a:extLst>
                <a:ext uri="{FF2B5EF4-FFF2-40B4-BE49-F238E27FC236}">
                  <a16:creationId xmlns:a16="http://schemas.microsoft.com/office/drawing/2014/main" id="{6E750771-4F7C-4CC8-8173-97F3F2714474}"/>
                </a:ext>
              </a:extLst>
            </p:cNvPr>
            <p:cNvSpPr>
              <a:spLocks/>
            </p:cNvSpPr>
            <p:nvPr/>
          </p:nvSpPr>
          <p:spPr bwMode="auto">
            <a:xfrm>
              <a:off x="0" y="1"/>
              <a:ext cx="5298" cy="4312"/>
            </a:xfrm>
            <a:custGeom>
              <a:avLst/>
              <a:gdLst>
                <a:gd name="T0" fmla="*/ 0 w 21600"/>
                <a:gd name="T1" fmla="*/ 0 h 21600"/>
                <a:gd name="T2" fmla="*/ 19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it-IT"/>
            </a:p>
          </p:txBody>
        </p:sp>
      </p:grpSp>
      <p:sp>
        <p:nvSpPr>
          <p:cNvPr id="6149" name="Rectangle 5">
            <a:extLst>
              <a:ext uri="{FF2B5EF4-FFF2-40B4-BE49-F238E27FC236}">
                <a16:creationId xmlns:a16="http://schemas.microsoft.com/office/drawing/2014/main" id="{71DBA4CC-91AF-4D3F-B5FF-770A2BB10806}"/>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a:t>Fare clic per modificare lo stile del titolo dello schema</a:t>
            </a:r>
          </a:p>
        </p:txBody>
      </p:sp>
      <p:sp>
        <p:nvSpPr>
          <p:cNvPr id="6150" name="Rectangle 6">
            <a:extLst>
              <a:ext uri="{FF2B5EF4-FFF2-40B4-BE49-F238E27FC236}">
                <a16:creationId xmlns:a16="http://schemas.microsoft.com/office/drawing/2014/main" id="{7A057273-225B-439D-917F-35BFEB3F5CC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spcBef>
                <a:spcPct val="0"/>
              </a:spcBef>
              <a:defRPr sz="1400">
                <a:latin typeface="+mn-lt"/>
                <a:cs typeface="+mn-cs"/>
              </a:defRPr>
            </a:lvl1pPr>
          </a:lstStyle>
          <a:p>
            <a:pPr>
              <a:defRPr/>
            </a:pPr>
            <a:endParaRPr lang="it-IT"/>
          </a:p>
        </p:txBody>
      </p:sp>
      <p:sp>
        <p:nvSpPr>
          <p:cNvPr id="6151" name="Rectangle 7">
            <a:extLst>
              <a:ext uri="{FF2B5EF4-FFF2-40B4-BE49-F238E27FC236}">
                <a16:creationId xmlns:a16="http://schemas.microsoft.com/office/drawing/2014/main" id="{2591F62A-AEB3-4E9F-BA2B-9055AB658B6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spcBef>
                <a:spcPct val="0"/>
              </a:spcBef>
              <a:defRPr sz="1400">
                <a:latin typeface="+mn-lt"/>
                <a:cs typeface="+mn-cs"/>
              </a:defRPr>
            </a:lvl1pPr>
          </a:lstStyle>
          <a:p>
            <a:pPr>
              <a:defRPr/>
            </a:pPr>
            <a:endParaRPr lang="it-IT"/>
          </a:p>
        </p:txBody>
      </p:sp>
      <p:sp>
        <p:nvSpPr>
          <p:cNvPr id="6152" name="Rectangle 8">
            <a:extLst>
              <a:ext uri="{FF2B5EF4-FFF2-40B4-BE49-F238E27FC236}">
                <a16:creationId xmlns:a16="http://schemas.microsoft.com/office/drawing/2014/main" id="{059D694A-0FF4-42B7-8D41-DF46FBC3768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fld id="{11087661-D25B-4C9A-859C-6758C3538F3D}" type="slidenum">
              <a:rPr lang="it-IT" altLang="it-IT"/>
              <a:pPr/>
              <a:t>‹N›</a:t>
            </a:fld>
            <a:endParaRPr lang="it-IT" altLang="it-IT"/>
          </a:p>
        </p:txBody>
      </p:sp>
      <p:sp>
        <p:nvSpPr>
          <p:cNvPr id="13319" name="Rectangle 9">
            <a:extLst>
              <a:ext uri="{FF2B5EF4-FFF2-40B4-BE49-F238E27FC236}">
                <a16:creationId xmlns:a16="http://schemas.microsoft.com/office/drawing/2014/main" id="{BC5902BB-3754-4EAE-ADF8-CB3CA137D68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dk2" tx1="lt1" bg2="dk1" tx2="lt2" accent1="accent1" accent2="accent2" accent3="accent3" accent4="accent4" accent5="accent5" accent6="accent6" hlink="hlink" folHlink="folHlink"/>
  <p:sldLayoutIdLst>
    <p:sldLayoutId id="2147484101"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slide" Target="slide3.x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1.w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3.w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5.wmf"/><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7.w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www.eliofragassi.i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3.w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4.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AC091AE1-16D6-4EB7-9546-ED8F1AC90B5D}"/>
              </a:ext>
            </a:extLst>
          </p:cNvPr>
          <p:cNvSpPr>
            <a:spLocks noGrp="1" noChangeArrowheads="1"/>
          </p:cNvSpPr>
          <p:nvPr>
            <p:ph type="ctrTitle"/>
          </p:nvPr>
        </p:nvSpPr>
        <p:spPr>
          <a:xfrm>
            <a:off x="41275" y="41275"/>
            <a:ext cx="6821488" cy="622300"/>
          </a:xfrm>
          <a:noFill/>
          <a:ln w="38100" cmpd="dbl">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sz="3200">
                <a:solidFill>
                  <a:schemeClr val="tx1"/>
                </a:solidFill>
                <a:effectLst/>
                <a:latin typeface="Comic Sans MS" panose="030F0702030302020204" pitchFamily="66" charset="0"/>
              </a:rPr>
              <a:t>Geometria Descrittiva Dinamica</a:t>
            </a:r>
          </a:p>
        </p:txBody>
      </p:sp>
      <p:sp>
        <p:nvSpPr>
          <p:cNvPr id="98313" name="Rectangle 9">
            <a:extLst>
              <a:ext uri="{FF2B5EF4-FFF2-40B4-BE49-F238E27FC236}">
                <a16:creationId xmlns:a16="http://schemas.microsoft.com/office/drawing/2014/main" id="{2110023F-8FEC-4DA5-B1DD-6C70D74C0849}"/>
              </a:ext>
            </a:extLst>
          </p:cNvPr>
          <p:cNvSpPr>
            <a:spLocks noChangeArrowheads="1"/>
          </p:cNvSpPr>
          <p:nvPr/>
        </p:nvSpPr>
        <p:spPr bwMode="auto">
          <a:xfrm>
            <a:off x="250825" y="681038"/>
            <a:ext cx="8713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20000"/>
              </a:spcBef>
              <a:buClr>
                <a:schemeClr val="accent2"/>
              </a:buClr>
              <a:buSzPct val="80000"/>
              <a:buFont typeface="Wingdings" panose="05000000000000000000" pitchFamily="2" charset="2"/>
              <a:buNone/>
            </a:pPr>
            <a:r>
              <a:rPr lang="it-IT" altLang="it-IT" sz="2400"/>
              <a:t>Indagine insiemistica sulla doppia proiezione ortogonale di Monge</a:t>
            </a:r>
          </a:p>
        </p:txBody>
      </p:sp>
      <p:sp>
        <p:nvSpPr>
          <p:cNvPr id="98314" name="Text Box 10">
            <a:extLst>
              <a:ext uri="{FF2B5EF4-FFF2-40B4-BE49-F238E27FC236}">
                <a16:creationId xmlns:a16="http://schemas.microsoft.com/office/drawing/2014/main" id="{806D7521-0A48-44E5-A5C9-250118F191A4}"/>
              </a:ext>
            </a:extLst>
          </p:cNvPr>
          <p:cNvSpPr txBox="1">
            <a:spLocks noChangeArrowheads="1"/>
          </p:cNvSpPr>
          <p:nvPr/>
        </p:nvSpPr>
        <p:spPr bwMode="auto">
          <a:xfrm>
            <a:off x="4243388" y="1519238"/>
            <a:ext cx="4859337" cy="1476375"/>
          </a:xfrm>
          <a:prstGeom prst="rect">
            <a:avLst/>
          </a:prstGeom>
          <a:solidFill>
            <a:srgbClr val="CCECFF"/>
          </a:solidFill>
          <a:ln w="3175" cmpd="thinThick">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800">
                <a:solidFill>
                  <a:schemeClr val="bg1"/>
                </a:solidFill>
              </a:rPr>
              <a:t>LA RAPPRESENTAZIONE GEOMETRICO-DESCRITTIVA E RELATIVA TIPOLOGIA  DEGLI ELEMENTI  PRIMITIVI</a:t>
            </a:r>
          </a:p>
          <a:p>
            <a:pPr algn="ctr" eaLnBrk="1" hangingPunct="1">
              <a:spcBef>
                <a:spcPct val="50000"/>
              </a:spcBef>
            </a:pPr>
            <a:r>
              <a:rPr lang="it-IT" altLang="it-IT" sz="2200">
                <a:solidFill>
                  <a:schemeClr val="bg1"/>
                </a:solidFill>
              </a:rPr>
              <a:t>(Oggetto, mezzo, luogo)</a:t>
            </a:r>
          </a:p>
        </p:txBody>
      </p:sp>
      <p:sp>
        <p:nvSpPr>
          <p:cNvPr id="98316" name="Text Box 12">
            <a:extLst>
              <a:ext uri="{FF2B5EF4-FFF2-40B4-BE49-F238E27FC236}">
                <a16:creationId xmlns:a16="http://schemas.microsoft.com/office/drawing/2014/main" id="{70CAD350-513D-46AF-AE10-88A2FC15DB97}"/>
              </a:ext>
            </a:extLst>
          </p:cNvPr>
          <p:cNvSpPr txBox="1">
            <a:spLocks noChangeArrowheads="1"/>
          </p:cNvSpPr>
          <p:nvPr/>
        </p:nvSpPr>
        <p:spPr bwMode="auto">
          <a:xfrm>
            <a:off x="4783138" y="6429375"/>
            <a:ext cx="4319587" cy="360363"/>
          </a:xfrm>
          <a:prstGeom prst="rect">
            <a:avLst/>
          </a:prstGeom>
          <a:solidFill>
            <a:srgbClr val="CCECFF"/>
          </a:solidFill>
          <a:ln w="3175">
            <a:solidFill>
              <a:srgbClr val="33CCFF"/>
            </a:solidFill>
            <a:miter lim="800000"/>
            <a:headEnd/>
            <a:tailEnd/>
          </a:ln>
          <a:effectLst/>
        </p:spPr>
        <p:txBody>
          <a:bodyPr lIns="92075" tIns="46038" rIns="92075" bIns="46038">
            <a:spAutoFit/>
          </a:bodyPr>
          <a:lstStyle/>
          <a:p>
            <a:pPr algn="ctr" eaLnBrk="1" hangingPunct="1">
              <a:spcBef>
                <a:spcPct val="50000"/>
              </a:spcBef>
              <a:defRPr/>
            </a:pPr>
            <a:r>
              <a:rPr lang="it-IT" sz="1600" b="1">
                <a:solidFill>
                  <a:schemeClr val="bg1"/>
                </a:solidFill>
                <a:effectLst>
                  <a:outerShdw blurRad="38100" dist="38100" dir="2700000" algn="tl">
                    <a:srgbClr val="000000"/>
                  </a:outerShdw>
                </a:effectLst>
                <a:cs typeface="Courier New" pitchFamily="49" charset="0"/>
              </a:rPr>
              <a:t>Autore   Prof. Elio Fragassi</a:t>
            </a:r>
          </a:p>
        </p:txBody>
      </p:sp>
      <p:sp>
        <p:nvSpPr>
          <p:cNvPr id="98317" name="Rectangle 13">
            <a:extLst>
              <a:ext uri="{FF2B5EF4-FFF2-40B4-BE49-F238E27FC236}">
                <a16:creationId xmlns:a16="http://schemas.microsoft.com/office/drawing/2014/main" id="{BC2FB11E-6FAC-4E40-AA3F-5D7EE379C868}"/>
              </a:ext>
            </a:extLst>
          </p:cNvPr>
          <p:cNvSpPr>
            <a:spLocks noChangeArrowheads="1"/>
          </p:cNvSpPr>
          <p:nvPr/>
        </p:nvSpPr>
        <p:spPr bwMode="auto">
          <a:xfrm>
            <a:off x="4276725" y="3076575"/>
            <a:ext cx="4826000" cy="2555875"/>
          </a:xfrm>
          <a:prstGeom prst="rect">
            <a:avLst/>
          </a:prstGeom>
          <a:solidFill>
            <a:srgbClr val="CCECFF"/>
          </a:solidFill>
          <a:ln w="9525">
            <a:solidFill>
              <a:schemeClr val="bg1"/>
            </a:solidFill>
            <a:miter lim="800000"/>
            <a:headEnd/>
            <a:tailEnd/>
          </a:ln>
        </p:spPr>
        <p:txBody>
          <a:bodyPr lIns="92075" tIns="46038" rIns="92075" bIns="46038">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1600">
                <a:solidFill>
                  <a:srgbClr val="000000"/>
                </a:solidFill>
                <a:cs typeface="Times New Roman" panose="02020603050405020304" pitchFamily="18" charset="0"/>
              </a:rPr>
              <a:t>Il disegno di copertina è stato eseguito  nell’a.s.  2001/02 </a:t>
            </a:r>
          </a:p>
          <a:p>
            <a:pPr algn="ctr" eaLnBrk="1" hangingPunct="1"/>
            <a:endParaRPr lang="it-IT" altLang="it-IT" sz="1600">
              <a:solidFill>
                <a:srgbClr val="000000"/>
              </a:solidFill>
              <a:cs typeface="Times New Roman" panose="02020603050405020304" pitchFamily="18" charset="0"/>
            </a:endParaRPr>
          </a:p>
          <a:p>
            <a:pPr algn="ctr" eaLnBrk="1" hangingPunct="1"/>
            <a:r>
              <a:rPr lang="it-IT" altLang="it-IT" sz="1600">
                <a:solidFill>
                  <a:srgbClr val="000000"/>
                </a:solidFill>
                <a:cs typeface="Times New Roman" panose="02020603050405020304" pitchFamily="18" charset="0"/>
              </a:rPr>
              <a:t>da  </a:t>
            </a:r>
            <a:r>
              <a:rPr lang="it-IT" altLang="it-IT" sz="1600" b="1">
                <a:solidFill>
                  <a:srgbClr val="000000"/>
                </a:solidFill>
                <a:cs typeface="Times New Roman" panose="02020603050405020304" pitchFamily="18" charset="0"/>
              </a:rPr>
              <a:t>Luca Pelusi </a:t>
            </a:r>
            <a:r>
              <a:rPr lang="it-IT" altLang="it-IT" sz="1600">
                <a:solidFill>
                  <a:srgbClr val="000000"/>
                </a:solidFill>
                <a:cs typeface="Times New Roman" panose="02020603050405020304" pitchFamily="18" charset="0"/>
              </a:rPr>
              <a:t> della classe 3°B</a:t>
            </a:r>
          </a:p>
          <a:p>
            <a:pPr algn="ctr" eaLnBrk="1" hangingPunct="1"/>
            <a:endParaRPr lang="it-IT" altLang="it-IT" sz="1600">
              <a:solidFill>
                <a:srgbClr val="000000"/>
              </a:solidFill>
              <a:cs typeface="Times New Roman" panose="02020603050405020304" pitchFamily="18" charset="0"/>
            </a:endParaRPr>
          </a:p>
          <a:p>
            <a:pPr algn="ctr" eaLnBrk="1" hangingPunct="1"/>
            <a:r>
              <a:rPr lang="it-IT" altLang="it-IT" sz="1600">
                <a:solidFill>
                  <a:srgbClr val="000000"/>
                </a:solidFill>
                <a:cs typeface="Times New Roman" panose="02020603050405020304" pitchFamily="18" charset="0"/>
              </a:rPr>
              <a:t> dell’Istituto  Statale d’Arte “M. Dei Fiori”  di  Penne</a:t>
            </a:r>
          </a:p>
          <a:p>
            <a:pPr algn="ctr" eaLnBrk="1" hangingPunct="1"/>
            <a:endParaRPr lang="it-IT" altLang="it-IT" sz="1600">
              <a:solidFill>
                <a:srgbClr val="000000"/>
              </a:solidFill>
              <a:cs typeface="Times New Roman" panose="02020603050405020304" pitchFamily="18" charset="0"/>
            </a:endParaRPr>
          </a:p>
          <a:p>
            <a:pPr algn="ctr" eaLnBrk="1" hangingPunct="1"/>
            <a:r>
              <a:rPr lang="it-IT" altLang="it-IT" sz="1600">
                <a:solidFill>
                  <a:srgbClr val="000000"/>
                </a:solidFill>
                <a:cs typeface="Times New Roman" panose="02020603050405020304" pitchFamily="18" charset="0"/>
              </a:rPr>
              <a:t>per la materia : “Disegno geometrico ed architettonico” </a:t>
            </a:r>
          </a:p>
        </p:txBody>
      </p:sp>
      <p:sp>
        <p:nvSpPr>
          <p:cNvPr id="1032" name="Text Box 14">
            <a:extLst>
              <a:ext uri="{FF2B5EF4-FFF2-40B4-BE49-F238E27FC236}">
                <a16:creationId xmlns:a16="http://schemas.microsoft.com/office/drawing/2014/main" id="{1DB20249-6628-40E9-B2E4-D917406B7D4E}"/>
              </a:ext>
            </a:extLst>
          </p:cNvPr>
          <p:cNvSpPr txBox="1">
            <a:spLocks noChangeArrowheads="1"/>
          </p:cNvSpPr>
          <p:nvPr/>
        </p:nvSpPr>
        <p:spPr bwMode="auto">
          <a:xfrm>
            <a:off x="0" y="6429375"/>
            <a:ext cx="4700588" cy="360363"/>
          </a:xfrm>
          <a:prstGeom prst="rect">
            <a:avLst/>
          </a:prstGeom>
          <a:solidFill>
            <a:schemeClr val="tx2"/>
          </a:solidFill>
          <a:ln w="9525">
            <a:solidFill>
              <a:srgbClr val="33CCFF"/>
            </a:solidFill>
            <a:miter lim="800000"/>
            <a:headEnd/>
            <a:tailEnd/>
          </a:ln>
        </p:spPr>
        <p:txBody>
          <a:bodyPr lIns="92075" tIns="46038" rIns="92075" bIns="46038">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cs typeface="Courier New" panose="02070309020205020404" pitchFamily="49" charset="0"/>
              </a:rPr>
              <a:t>IL materiale può essere riprodotto citando la fonte</a:t>
            </a:r>
          </a:p>
        </p:txBody>
      </p:sp>
      <p:sp>
        <p:nvSpPr>
          <p:cNvPr id="98319" name="Text Box 15">
            <a:extLst>
              <a:ext uri="{FF2B5EF4-FFF2-40B4-BE49-F238E27FC236}">
                <a16:creationId xmlns:a16="http://schemas.microsoft.com/office/drawing/2014/main" id="{D92150AB-28C2-4A3C-997A-D9D506D4E5F7}"/>
              </a:ext>
            </a:extLst>
          </p:cNvPr>
          <p:cNvSpPr txBox="1">
            <a:spLocks noChangeArrowheads="1"/>
          </p:cNvSpPr>
          <p:nvPr/>
        </p:nvSpPr>
        <p:spPr bwMode="auto">
          <a:xfrm>
            <a:off x="4783138" y="5803900"/>
            <a:ext cx="4319587" cy="523875"/>
          </a:xfrm>
          <a:prstGeom prst="rect">
            <a:avLst/>
          </a:prstGeom>
          <a:solidFill>
            <a:srgbClr val="CCECFF"/>
          </a:solidFill>
          <a:ln w="9525">
            <a:solidFill>
              <a:schemeClr val="bg1"/>
            </a:solidFill>
            <a:miter lim="800000"/>
            <a:headEnd/>
            <a:tailEnd/>
          </a:ln>
          <a:effectLst/>
        </p:spPr>
        <p:txBody>
          <a:bodyPr lIns="92075" tIns="46038" rIns="92075" bIns="46038">
            <a:spAutoFit/>
          </a:bodyPr>
          <a:lstStyle/>
          <a:p>
            <a:pPr algn="ctr" eaLnBrk="1" hangingPunct="1">
              <a:spcBef>
                <a:spcPct val="50000"/>
              </a:spcBef>
              <a:defRPr/>
            </a:pPr>
            <a:r>
              <a:rPr lang="it-IT" sz="1400" dirty="0">
                <a:solidFill>
                  <a:schemeClr val="bg1"/>
                </a:solidFill>
                <a:cs typeface="Courier New" pitchFamily="49" charset="0"/>
              </a:rPr>
              <a:t>La revisione delle formalizzazioni è stata curata dal dott</a:t>
            </a:r>
            <a:r>
              <a:rPr lang="it-IT" sz="1400" b="1" dirty="0">
                <a:solidFill>
                  <a:schemeClr val="bg1"/>
                </a:solidFill>
                <a:cs typeface="Courier New" pitchFamily="49" charset="0"/>
              </a:rPr>
              <a:t>. Gabriella Mostacci</a:t>
            </a:r>
            <a:endParaRPr lang="it-IT" sz="1400" b="1" dirty="0">
              <a:solidFill>
                <a:schemeClr val="bg1"/>
              </a:solidFill>
              <a:effectLst>
                <a:outerShdw blurRad="38100" dist="38100" dir="2700000" algn="tl">
                  <a:srgbClr val="000000"/>
                </a:outerShdw>
              </a:effectLst>
              <a:cs typeface="Courier New" pitchFamily="49" charset="0"/>
            </a:endParaRPr>
          </a:p>
        </p:txBody>
      </p:sp>
      <p:sp>
        <p:nvSpPr>
          <p:cNvPr id="98320" name="AutoShape 16">
            <a:hlinkClick r:id="rId5" action="ppaction://hlinksldjump" highlightClick="1"/>
            <a:extLst>
              <a:ext uri="{FF2B5EF4-FFF2-40B4-BE49-F238E27FC236}">
                <a16:creationId xmlns:a16="http://schemas.microsoft.com/office/drawing/2014/main" id="{3A568C72-F585-43D1-B5E0-6FC9FAEB32D2}"/>
              </a:ext>
            </a:extLst>
          </p:cNvPr>
          <p:cNvSpPr>
            <a:spLocks noChangeArrowheads="1"/>
          </p:cNvSpPr>
          <p:nvPr/>
        </p:nvSpPr>
        <p:spPr bwMode="auto">
          <a:xfrm>
            <a:off x="7345363" y="41275"/>
            <a:ext cx="1757362" cy="642938"/>
          </a:xfrm>
          <a:prstGeom prst="actionButtonBlank">
            <a:avLst/>
          </a:prstGeom>
          <a:solidFill>
            <a:srgbClr val="CCECFF"/>
          </a:solidFill>
          <a:ln w="3175">
            <a:noFill/>
            <a:miter lim="800000"/>
            <a:headEnd/>
            <a:tailEnd/>
          </a:ln>
          <a:effectLst/>
        </p:spPr>
        <p:txBody>
          <a:bodyPr anchor="ctr"/>
          <a:lstStyle/>
          <a:p>
            <a:pPr algn="ctr" eaLnBrk="1" hangingPunct="1">
              <a:defRPr/>
            </a:pPr>
            <a:r>
              <a:rPr lang="it-IT" sz="2000">
                <a:solidFill>
                  <a:schemeClr val="bg1"/>
                </a:solidFill>
                <a:effectLst>
                  <a:outerShdw blurRad="38100" dist="38100" dir="2700000" algn="tl">
                    <a:srgbClr val="000000"/>
                  </a:outerShdw>
                </a:effectLst>
                <a:cs typeface="Courier New" pitchFamily="49" charset="0"/>
              </a:rPr>
              <a:t>Al sommario</a:t>
            </a:r>
          </a:p>
        </p:txBody>
      </p:sp>
      <p:graphicFrame>
        <p:nvGraphicFramePr>
          <p:cNvPr id="98321" name="Object 17">
            <a:extLst>
              <a:ext uri="{FF2B5EF4-FFF2-40B4-BE49-F238E27FC236}">
                <a16:creationId xmlns:a16="http://schemas.microsoft.com/office/drawing/2014/main" id="{80A13881-D1F0-4CEE-956D-11A2FEFEABA5}"/>
              </a:ext>
            </a:extLst>
          </p:cNvPr>
          <p:cNvGraphicFramePr>
            <a:graphicFrameLocks noChangeAspect="1"/>
          </p:cNvGraphicFramePr>
          <p:nvPr/>
        </p:nvGraphicFramePr>
        <p:xfrm>
          <a:off x="41275" y="1511300"/>
          <a:ext cx="4103688" cy="4837113"/>
        </p:xfrm>
        <a:graphic>
          <a:graphicData uri="http://schemas.openxmlformats.org/presentationml/2006/ole">
            <mc:AlternateContent xmlns:mc="http://schemas.openxmlformats.org/markup-compatibility/2006">
              <mc:Choice xmlns:v="urn:schemas-microsoft-com:vml" Requires="v">
                <p:oleObj spid="_x0000_s1044" name="Fotografia di Photo Editor" r:id="rId6" imgW="7085714" imgH="6582694" progId="MSPhotoEd.3">
                  <p:embed/>
                </p:oleObj>
              </mc:Choice>
              <mc:Fallback>
                <p:oleObj name="Fotografia di Photo Editor" r:id="rId6" imgW="7085714" imgH="6582694" progId="MSPhotoEd.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 y="1511300"/>
                        <a:ext cx="4103688" cy="4837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wipe(left)">
                                      <p:cBhvr>
                                        <p:cTn id="7" dur="1000"/>
                                        <p:tgtEl>
                                          <p:spTgt spid="983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8321"/>
                                        </p:tgtEl>
                                        <p:attrNameLst>
                                          <p:attrName>style.visibility</p:attrName>
                                        </p:attrNameLst>
                                      </p:cBhvr>
                                      <p:to>
                                        <p:strVal val="visible"/>
                                      </p:to>
                                    </p:set>
                                    <p:animEffect transition="in" filter="wipe(down)">
                                      <p:cBhvr>
                                        <p:cTn id="12" dur="1000"/>
                                        <p:tgtEl>
                                          <p:spTgt spid="983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2" fill="hold" grpId="0" nodeType="clickEffect">
                                  <p:stCondLst>
                                    <p:cond delay="0"/>
                                  </p:stCondLst>
                                  <p:childTnLst>
                                    <p:set>
                                      <p:cBhvr>
                                        <p:cTn id="16" dur="1" fill="hold">
                                          <p:stCondLst>
                                            <p:cond delay="0"/>
                                          </p:stCondLst>
                                        </p:cTn>
                                        <p:tgtEl>
                                          <p:spTgt spid="98314"/>
                                        </p:tgtEl>
                                        <p:attrNameLst>
                                          <p:attrName>style.visibility</p:attrName>
                                        </p:attrNameLst>
                                      </p:cBhvr>
                                      <p:to>
                                        <p:strVal val="visible"/>
                                      </p:to>
                                    </p:set>
                                    <p:anim calcmode="lin" valueType="num">
                                      <p:cBhvr additive="base">
                                        <p:cTn id="17" dur="1000" fill="hold"/>
                                        <p:tgtEl>
                                          <p:spTgt spid="98314"/>
                                        </p:tgtEl>
                                        <p:attrNameLst>
                                          <p:attrName>ppt_x</p:attrName>
                                        </p:attrNameLst>
                                      </p:cBhvr>
                                      <p:tavLst>
                                        <p:tav tm="0">
                                          <p:val>
                                            <p:strVal val="1+#ppt_w/2"/>
                                          </p:val>
                                        </p:tav>
                                        <p:tav tm="100000">
                                          <p:val>
                                            <p:strVal val="#ppt_x"/>
                                          </p:val>
                                        </p:tav>
                                      </p:tavLst>
                                    </p:anim>
                                    <p:anim calcmode="lin" valueType="num">
                                      <p:cBhvr additive="base">
                                        <p:cTn id="18" dur="1000" fill="hold"/>
                                        <p:tgtEl>
                                          <p:spTgt spid="983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98317"/>
                                        </p:tgtEl>
                                        <p:attrNameLst>
                                          <p:attrName>style.visibility</p:attrName>
                                        </p:attrNameLst>
                                      </p:cBhvr>
                                      <p:to>
                                        <p:strVal val="visible"/>
                                      </p:to>
                                    </p:set>
                                    <p:anim calcmode="lin" valueType="num">
                                      <p:cBhvr additive="base">
                                        <p:cTn id="23" dur="1000" fill="hold"/>
                                        <p:tgtEl>
                                          <p:spTgt spid="98317"/>
                                        </p:tgtEl>
                                        <p:attrNameLst>
                                          <p:attrName>ppt_x</p:attrName>
                                        </p:attrNameLst>
                                      </p:cBhvr>
                                      <p:tavLst>
                                        <p:tav tm="0">
                                          <p:val>
                                            <p:strVal val="1+#ppt_w/2"/>
                                          </p:val>
                                        </p:tav>
                                        <p:tav tm="100000">
                                          <p:val>
                                            <p:strVal val="#ppt_x"/>
                                          </p:val>
                                        </p:tav>
                                      </p:tavLst>
                                    </p:anim>
                                    <p:anim calcmode="lin" valueType="num">
                                      <p:cBhvr additive="base">
                                        <p:cTn id="24" dur="1000" fill="hold"/>
                                        <p:tgtEl>
                                          <p:spTgt spid="9831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2" fill="hold" grpId="0" nodeType="clickEffect">
                                  <p:stCondLst>
                                    <p:cond delay="0"/>
                                  </p:stCondLst>
                                  <p:childTnLst>
                                    <p:set>
                                      <p:cBhvr>
                                        <p:cTn id="28" dur="1" fill="hold">
                                          <p:stCondLst>
                                            <p:cond delay="0"/>
                                          </p:stCondLst>
                                        </p:cTn>
                                        <p:tgtEl>
                                          <p:spTgt spid="98319"/>
                                        </p:tgtEl>
                                        <p:attrNameLst>
                                          <p:attrName>style.visibility</p:attrName>
                                        </p:attrNameLst>
                                      </p:cBhvr>
                                      <p:to>
                                        <p:strVal val="visible"/>
                                      </p:to>
                                    </p:set>
                                    <p:anim calcmode="lin" valueType="num">
                                      <p:cBhvr additive="base">
                                        <p:cTn id="29" dur="1000" fill="hold"/>
                                        <p:tgtEl>
                                          <p:spTgt spid="98319"/>
                                        </p:tgtEl>
                                        <p:attrNameLst>
                                          <p:attrName>ppt_x</p:attrName>
                                        </p:attrNameLst>
                                      </p:cBhvr>
                                      <p:tavLst>
                                        <p:tav tm="0">
                                          <p:val>
                                            <p:strVal val="1+#ppt_w/2"/>
                                          </p:val>
                                        </p:tav>
                                        <p:tav tm="100000">
                                          <p:val>
                                            <p:strVal val="#ppt_x"/>
                                          </p:val>
                                        </p:tav>
                                      </p:tavLst>
                                    </p:anim>
                                    <p:anim calcmode="lin" valueType="num">
                                      <p:cBhvr additive="base">
                                        <p:cTn id="30" dur="1000" fill="hold"/>
                                        <p:tgtEl>
                                          <p:spTgt spid="9831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8320"/>
                                        </p:tgtEl>
                                        <p:attrNameLst>
                                          <p:attrName>style.visibility</p:attrName>
                                        </p:attrNameLst>
                                      </p:cBhvr>
                                      <p:to>
                                        <p:strVal val="visible"/>
                                      </p:to>
                                    </p:set>
                                    <p:animEffect transition="in" filter="slide(fromBottom)">
                                      <p:cBhvr>
                                        <p:cTn id="35" dur="1000"/>
                                        <p:tgtEl>
                                          <p:spTgt spid="98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p:bldP spid="98314" grpId="0" animBg="1"/>
      <p:bldP spid="98317" grpId="0" animBg="1"/>
      <p:bldP spid="98319" grpId="0" animBg="1"/>
      <p:bldP spid="9832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23D5A65F-6B48-4A3A-927E-E1AB595BAD27}"/>
              </a:ext>
            </a:extLst>
          </p:cNvPr>
          <p:cNvSpPr>
            <a:spLocks noGrp="1" noChangeArrowheads="1"/>
          </p:cNvSpPr>
          <p:nvPr>
            <p:ph type="title"/>
          </p:nvPr>
        </p:nvSpPr>
        <p:spPr>
          <a:xfrm>
            <a:off x="36513" y="41275"/>
            <a:ext cx="9070975" cy="514350"/>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Caratterizzazione topologica dei diedri (1)</a:t>
            </a:r>
          </a:p>
        </p:txBody>
      </p:sp>
      <p:sp>
        <p:nvSpPr>
          <p:cNvPr id="58373" name="Text Box 5">
            <a:extLst>
              <a:ext uri="{FF2B5EF4-FFF2-40B4-BE49-F238E27FC236}">
                <a16:creationId xmlns:a16="http://schemas.microsoft.com/office/drawing/2014/main" id="{D19A936E-F789-41F3-9FC9-00E9E83A50A5}"/>
              </a:ext>
            </a:extLst>
          </p:cNvPr>
          <p:cNvSpPr txBox="1">
            <a:spLocks noChangeArrowheads="1"/>
          </p:cNvSpPr>
          <p:nvPr/>
        </p:nvSpPr>
        <p:spPr bwMode="auto">
          <a:xfrm>
            <a:off x="36513" y="655638"/>
            <a:ext cx="9070975" cy="5857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Se la retta "lt” rappresenta l'origine dei semipiani </a:t>
            </a:r>
            <a:r>
              <a:rPr lang="it-IT" altLang="it-IT" sz="1600">
                <a:latin typeface="Symbol" panose="05050102010706020507" pitchFamily="18" charset="2"/>
              </a:rPr>
              <a:t>p</a:t>
            </a:r>
            <a:r>
              <a:rPr lang="it-IT" altLang="it-IT" sz="1600" baseline="-25000"/>
              <a:t>1/2</a:t>
            </a:r>
            <a:r>
              <a:rPr lang="it-IT" altLang="it-IT" sz="1600"/>
              <a:t> e </a:t>
            </a:r>
            <a:r>
              <a:rPr lang="it-IT" altLang="it-IT" sz="1600">
                <a:latin typeface="Symbol" panose="05050102010706020507" pitchFamily="18" charset="2"/>
              </a:rPr>
              <a:t>p</a:t>
            </a:r>
            <a:r>
              <a:rPr lang="it-IT" altLang="it-IT" sz="1600" baseline="-25000"/>
              <a:t>2/2</a:t>
            </a:r>
            <a:r>
              <a:rPr lang="it-IT" altLang="it-IT" sz="1600"/>
              <a:t>, muovendosi, su ciascuno di essi, ci sia allontanerà da detta origine spostandosi sia su </a:t>
            </a:r>
            <a:r>
              <a:rPr lang="it-IT" altLang="it-IT" sz="1600">
                <a:latin typeface="Symbol" panose="05050102010706020507" pitchFamily="18" charset="2"/>
              </a:rPr>
              <a:t>p</a:t>
            </a:r>
            <a:r>
              <a:rPr lang="it-IT" altLang="it-IT" sz="1600" baseline="-25000"/>
              <a:t>1</a:t>
            </a:r>
            <a:r>
              <a:rPr lang="it-IT" altLang="it-IT" sz="1600"/>
              <a:t> che su </a:t>
            </a:r>
            <a:r>
              <a:rPr lang="it-IT" altLang="it-IT" sz="1600">
                <a:latin typeface="Symbol" panose="05050102010706020507" pitchFamily="18" charset="2"/>
              </a:rPr>
              <a:t>p</a:t>
            </a:r>
            <a:r>
              <a:rPr lang="it-IT" altLang="it-IT" sz="1600" baseline="-25000"/>
              <a:t>2</a:t>
            </a:r>
            <a:r>
              <a:rPr lang="it-IT" altLang="it-IT" sz="1600">
                <a:latin typeface="Times New Roman" panose="02020603050405020304" pitchFamily="18" charset="0"/>
              </a:rPr>
              <a:t> </a:t>
            </a:r>
          </a:p>
        </p:txBody>
      </p:sp>
      <p:sp>
        <p:nvSpPr>
          <p:cNvPr id="58374" name="Text Box 6">
            <a:extLst>
              <a:ext uri="{FF2B5EF4-FFF2-40B4-BE49-F238E27FC236}">
                <a16:creationId xmlns:a16="http://schemas.microsoft.com/office/drawing/2014/main" id="{9ADEC767-502A-478A-B230-1BD8E41371DD}"/>
              </a:ext>
            </a:extLst>
          </p:cNvPr>
          <p:cNvSpPr txBox="1">
            <a:spLocks noChangeArrowheads="1"/>
          </p:cNvSpPr>
          <p:nvPr/>
        </p:nvSpPr>
        <p:spPr bwMode="auto">
          <a:xfrm>
            <a:off x="36513" y="1317625"/>
            <a:ext cx="90709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Allora, per poter definire, in modo univoco, il semipiano in cui ci si muove attribuiamo ad esso delle caratteristiche topologiche, proprio in riferimento all'origine cioè alla “lt” (Fig.04).</a:t>
            </a:r>
            <a:r>
              <a:rPr lang="it-IT" altLang="it-IT" sz="1600">
                <a:latin typeface="Times New Roman" panose="02020603050405020304" pitchFamily="18" charset="0"/>
              </a:rPr>
              <a:t> </a:t>
            </a:r>
          </a:p>
        </p:txBody>
      </p:sp>
      <p:sp>
        <p:nvSpPr>
          <p:cNvPr id="58378" name="Text Box 10">
            <a:extLst>
              <a:ext uri="{FF2B5EF4-FFF2-40B4-BE49-F238E27FC236}">
                <a16:creationId xmlns:a16="http://schemas.microsoft.com/office/drawing/2014/main" id="{C9108DA2-2274-4556-AD47-07A208EB8EC2}"/>
              </a:ext>
            </a:extLst>
          </p:cNvPr>
          <p:cNvSpPr txBox="1">
            <a:spLocks noChangeArrowheads="1"/>
          </p:cNvSpPr>
          <p:nvPr/>
        </p:nvSpPr>
        <p:spPr bwMode="auto">
          <a:xfrm>
            <a:off x="41275" y="2016125"/>
            <a:ext cx="4319588" cy="2400300"/>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500" dirty="0">
                <a:latin typeface="Comic Sans MS" panose="030F0702030302020204" pitchFamily="66" charset="0"/>
              </a:rPr>
              <a:t>Pertanto, se dalla lt ci si allontana verso destra diremo che i valori della distanza sono crescenti positivamente ed allora indicheremo il semipiano come "</a:t>
            </a:r>
            <a:r>
              <a:rPr lang="it-IT" altLang="it-IT" sz="1500" b="1" dirty="0">
                <a:solidFill>
                  <a:schemeClr val="tx2">
                    <a:lumMod val="75000"/>
                  </a:schemeClr>
                </a:solidFill>
                <a:latin typeface="Comic Sans MS" panose="030F0702030302020204" pitchFamily="66" charset="0"/>
              </a:rPr>
              <a:t>semipiano anteriore positivo</a:t>
            </a:r>
            <a:r>
              <a:rPr lang="it-IT" altLang="it-IT" sz="1500" dirty="0">
                <a:latin typeface="Comic Sans MS" panose="030F0702030302020204" pitchFamily="66" charset="0"/>
              </a:rPr>
              <a:t>" che in forma sintetica diventa </a:t>
            </a:r>
            <a:r>
              <a:rPr lang="it-IT" altLang="it-IT" sz="1500" dirty="0">
                <a:latin typeface="Symbol" panose="05050102010706020507" pitchFamily="18" charset="2"/>
              </a:rPr>
              <a:t>p</a:t>
            </a:r>
            <a:r>
              <a:rPr lang="it-IT" altLang="it-IT" sz="1500" baseline="-25000" dirty="0">
                <a:latin typeface="Comic Sans MS" panose="030F0702030302020204" pitchFamily="66" charset="0"/>
              </a:rPr>
              <a:t>1</a:t>
            </a:r>
            <a:r>
              <a:rPr lang="it-IT" altLang="it-IT" sz="1500" baseline="30000" dirty="0">
                <a:latin typeface="Comic Sans MS" panose="030F0702030302020204" pitchFamily="66" charset="0"/>
              </a:rPr>
              <a:t>+</a:t>
            </a:r>
            <a:r>
              <a:rPr lang="it-IT" altLang="it-IT" sz="1500" dirty="0">
                <a:latin typeface="Comic Sans MS" panose="030F0702030302020204" pitchFamily="66" charset="0"/>
              </a:rPr>
              <a:t>; se ci si allontana verso sinistra diremo che i valori delle distanze sono crescenti negativamente e allora definiremo il semipiano come “</a:t>
            </a:r>
            <a:r>
              <a:rPr lang="it-IT" altLang="it-IT" sz="1500" b="1" dirty="0">
                <a:latin typeface="Comic Sans MS" panose="030F0702030302020204" pitchFamily="66" charset="0"/>
              </a:rPr>
              <a:t>semipiano posteriore negativo</a:t>
            </a:r>
            <a:r>
              <a:rPr lang="it-IT" altLang="it-IT" sz="1500" dirty="0">
                <a:latin typeface="Comic Sans MS" panose="030F0702030302020204" pitchFamily="66" charset="0"/>
              </a:rPr>
              <a:t>" che in forma sintetica diventa </a:t>
            </a:r>
            <a:r>
              <a:rPr lang="it-IT" altLang="it-IT" sz="1500" dirty="0">
                <a:latin typeface="Symbol" panose="05050102010706020507" pitchFamily="18" charset="2"/>
              </a:rPr>
              <a:t>p</a:t>
            </a:r>
            <a:r>
              <a:rPr lang="it-IT" altLang="it-IT" sz="1500" baseline="-25000" dirty="0">
                <a:latin typeface="Comic Sans MS" panose="030F0702030302020204" pitchFamily="66" charset="0"/>
              </a:rPr>
              <a:t>1</a:t>
            </a:r>
            <a:r>
              <a:rPr lang="it-IT" altLang="it-IT" sz="1500" baseline="30000" dirty="0">
                <a:latin typeface="Comic Sans MS" panose="030F0702030302020204" pitchFamily="66" charset="0"/>
              </a:rPr>
              <a:t>-</a:t>
            </a:r>
            <a:r>
              <a:rPr lang="it-IT" altLang="it-IT" sz="1500" dirty="0">
                <a:latin typeface="Comic Sans MS" panose="030F0702030302020204" pitchFamily="66" charset="0"/>
              </a:rPr>
              <a:t> </a:t>
            </a:r>
          </a:p>
        </p:txBody>
      </p:sp>
      <p:sp>
        <p:nvSpPr>
          <p:cNvPr id="58379" name="Text Box 11">
            <a:extLst>
              <a:ext uri="{FF2B5EF4-FFF2-40B4-BE49-F238E27FC236}">
                <a16:creationId xmlns:a16="http://schemas.microsoft.com/office/drawing/2014/main" id="{EFE0F3E1-F7D4-487D-B073-8732FF7FD396}"/>
              </a:ext>
            </a:extLst>
          </p:cNvPr>
          <p:cNvSpPr txBox="1">
            <a:spLocks noChangeArrowheads="1"/>
          </p:cNvSpPr>
          <p:nvPr/>
        </p:nvSpPr>
        <p:spPr bwMode="auto">
          <a:xfrm>
            <a:off x="36513" y="4513263"/>
            <a:ext cx="9070975" cy="1568450"/>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600" dirty="0">
                <a:latin typeface="Comic Sans MS" panose="030F0702030302020204" pitchFamily="66" charset="0"/>
              </a:rPr>
              <a:t>Muovendosi, poi, su </a:t>
            </a:r>
            <a:r>
              <a:rPr lang="it-IT" altLang="it-IT" sz="1600" dirty="0">
                <a:latin typeface="Symbol" panose="05050102010706020507" pitchFamily="18" charset="2"/>
              </a:rPr>
              <a:t>p</a:t>
            </a:r>
            <a:r>
              <a:rPr lang="it-IT" altLang="it-IT" sz="1600" baseline="-25000" dirty="0">
                <a:latin typeface="Comic Sans MS" panose="030F0702030302020204" pitchFamily="66" charset="0"/>
              </a:rPr>
              <a:t>2 </a:t>
            </a:r>
            <a:r>
              <a:rPr lang="it-IT" altLang="it-IT" sz="1600" dirty="0">
                <a:latin typeface="Comic Sans MS" panose="030F0702030302020204" pitchFamily="66" charset="0"/>
              </a:rPr>
              <a:t>accade che per allontanarsi dalla linea di terra bisogna muoversi verso l'alto; in questo caso i valori della distanza dall'origine sono crescenti positivamente, allora indichiamo il semipiano in oggetto come “</a:t>
            </a:r>
            <a:r>
              <a:rPr lang="it-IT" altLang="it-IT" sz="1600" b="1" dirty="0">
                <a:solidFill>
                  <a:schemeClr val="tx2">
                    <a:lumMod val="75000"/>
                  </a:schemeClr>
                </a:solidFill>
                <a:latin typeface="Comic Sans MS" panose="030F0702030302020204" pitchFamily="66" charset="0"/>
              </a:rPr>
              <a:t>semipiano superiore positivo</a:t>
            </a:r>
            <a:r>
              <a:rPr lang="it-IT" altLang="it-IT" sz="1600" dirty="0">
                <a:latin typeface="Comic Sans MS" panose="030F0702030302020204" pitchFamily="66" charset="0"/>
              </a:rPr>
              <a:t>" che in forma sintetica diventa </a:t>
            </a:r>
            <a:r>
              <a:rPr lang="it-IT" altLang="it-IT" sz="1600" dirty="0">
                <a:latin typeface="Symbol" panose="05050102010706020507" pitchFamily="18" charset="2"/>
              </a:rPr>
              <a:t>p</a:t>
            </a:r>
            <a:r>
              <a:rPr lang="it-IT" altLang="it-IT" sz="1600" baseline="-25000" dirty="0">
                <a:latin typeface="Comic Sans MS" panose="030F0702030302020204" pitchFamily="66" charset="0"/>
              </a:rPr>
              <a:t>2</a:t>
            </a:r>
            <a:r>
              <a:rPr lang="it-IT" altLang="it-IT" sz="1600" dirty="0">
                <a:latin typeface="Comic Sans MS" panose="030F0702030302020204" pitchFamily="66" charset="0"/>
              </a:rPr>
              <a:t>+; se invece ci si allontana verso il basso, allontanandosi dalla "lt" i valori crescono negativamente per questo si definisce tale semipiano come “</a:t>
            </a:r>
            <a:r>
              <a:rPr lang="it-IT" altLang="it-IT" sz="1600" b="1" dirty="0">
                <a:solidFill>
                  <a:schemeClr val="tx2">
                    <a:lumMod val="75000"/>
                  </a:schemeClr>
                </a:solidFill>
                <a:latin typeface="Comic Sans MS" panose="030F0702030302020204" pitchFamily="66" charset="0"/>
              </a:rPr>
              <a:t>semipiano inferiore negativo</a:t>
            </a:r>
            <a:r>
              <a:rPr lang="it-IT" altLang="it-IT" sz="1600" dirty="0">
                <a:latin typeface="Comic Sans MS" panose="030F0702030302020204" pitchFamily="66" charset="0"/>
              </a:rPr>
              <a:t>” che in forma sintetica diventa </a:t>
            </a:r>
            <a:r>
              <a:rPr lang="it-IT" altLang="it-IT" sz="1600" dirty="0">
                <a:latin typeface="Symbol" panose="05050102010706020507" pitchFamily="18" charset="2"/>
              </a:rPr>
              <a:t>p</a:t>
            </a:r>
            <a:r>
              <a:rPr lang="it-IT" altLang="it-IT" sz="1600" baseline="-25000" dirty="0">
                <a:latin typeface="Comic Sans MS" panose="030F0702030302020204" pitchFamily="66" charset="0"/>
              </a:rPr>
              <a:t>2</a:t>
            </a:r>
            <a:r>
              <a:rPr lang="it-IT" altLang="it-IT" sz="1600" dirty="0">
                <a:latin typeface="Comic Sans MS" panose="030F0702030302020204" pitchFamily="66" charset="0"/>
              </a:rPr>
              <a:t>-. </a:t>
            </a:r>
          </a:p>
        </p:txBody>
      </p:sp>
      <p:sp>
        <p:nvSpPr>
          <p:cNvPr id="58380" name="Text Box 12">
            <a:extLst>
              <a:ext uri="{FF2B5EF4-FFF2-40B4-BE49-F238E27FC236}">
                <a16:creationId xmlns:a16="http://schemas.microsoft.com/office/drawing/2014/main" id="{E2AD3193-6CC7-470D-BB28-1C4D9155BDAC}"/>
              </a:ext>
            </a:extLst>
          </p:cNvPr>
          <p:cNvSpPr txBox="1">
            <a:spLocks noChangeArrowheads="1"/>
          </p:cNvSpPr>
          <p:nvPr/>
        </p:nvSpPr>
        <p:spPr bwMode="auto">
          <a:xfrm>
            <a:off x="36513" y="6188075"/>
            <a:ext cx="9070975" cy="585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E’ possibile, quindi, caratterizzare e definire dal punto di vista topologico i diversi diedri, con riferimento ai semipiani costituenti gli stessi, come nella tabella che segue </a:t>
            </a:r>
          </a:p>
        </p:txBody>
      </p:sp>
      <p:sp>
        <p:nvSpPr>
          <p:cNvPr id="58381" name="AutoShape 13">
            <a:hlinkClick r:id="rId4" action="ppaction://hlinksldjump" highlightClick="1"/>
            <a:extLst>
              <a:ext uri="{FF2B5EF4-FFF2-40B4-BE49-F238E27FC236}">
                <a16:creationId xmlns:a16="http://schemas.microsoft.com/office/drawing/2014/main" id="{2FF737D3-A850-4163-B429-51D6E5D0D9DE}"/>
              </a:ext>
            </a:extLst>
          </p:cNvPr>
          <p:cNvSpPr>
            <a:spLocks noChangeArrowheads="1"/>
          </p:cNvSpPr>
          <p:nvPr/>
        </p:nvSpPr>
        <p:spPr bwMode="auto">
          <a:xfrm>
            <a:off x="114300" y="134938"/>
            <a:ext cx="1135063"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Sommario</a:t>
            </a:r>
          </a:p>
        </p:txBody>
      </p:sp>
      <p:graphicFrame>
        <p:nvGraphicFramePr>
          <p:cNvPr id="25610" name="Object 7">
            <a:extLst>
              <a:ext uri="{FF2B5EF4-FFF2-40B4-BE49-F238E27FC236}">
                <a16:creationId xmlns:a16="http://schemas.microsoft.com/office/drawing/2014/main" id="{56F71AF2-1243-4C3C-AADF-39259DA904EB}"/>
              </a:ext>
            </a:extLst>
          </p:cNvPr>
          <p:cNvGraphicFramePr>
            <a:graphicFrameLocks noChangeAspect="1"/>
          </p:cNvGraphicFramePr>
          <p:nvPr/>
        </p:nvGraphicFramePr>
        <p:xfrm>
          <a:off x="4527550" y="1992313"/>
          <a:ext cx="4537075" cy="2411412"/>
        </p:xfrm>
        <a:graphic>
          <a:graphicData uri="http://schemas.openxmlformats.org/presentationml/2006/ole">
            <mc:AlternateContent xmlns:mc="http://schemas.openxmlformats.org/markup-compatibility/2006">
              <mc:Choice xmlns:v="urn:schemas-microsoft-com:vml" Requires="v">
                <p:oleObj spid="_x0000_s5141" r:id="rId5" imgW="1459240" imgH="1751398" progId="">
                  <p:embed/>
                </p:oleObj>
              </mc:Choice>
              <mc:Fallback>
                <p:oleObj r:id="rId5" imgW="1459240" imgH="1751398"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7550" y="1992313"/>
                        <a:ext cx="4537075" cy="2411412"/>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1" name="Rectangle 14">
            <a:extLst>
              <a:ext uri="{FF2B5EF4-FFF2-40B4-BE49-F238E27FC236}">
                <a16:creationId xmlns:a16="http://schemas.microsoft.com/office/drawing/2014/main" id="{932B1921-8816-4B63-A8D2-0F55ECB1E2A6}"/>
              </a:ext>
            </a:extLst>
          </p:cNvPr>
          <p:cNvSpPr>
            <a:spLocks noChangeArrowheads="1"/>
          </p:cNvSpPr>
          <p:nvPr/>
        </p:nvSpPr>
        <p:spPr bwMode="auto">
          <a:xfrm>
            <a:off x="4560888" y="2054225"/>
            <a:ext cx="2828925" cy="2084388"/>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5612" name="Rectangle 15">
            <a:extLst>
              <a:ext uri="{FF2B5EF4-FFF2-40B4-BE49-F238E27FC236}">
                <a16:creationId xmlns:a16="http://schemas.microsoft.com/office/drawing/2014/main" id="{1F723CF8-3E4F-4C7F-A7C2-024A5862DF69}"/>
              </a:ext>
            </a:extLst>
          </p:cNvPr>
          <p:cNvSpPr>
            <a:spLocks noChangeArrowheads="1"/>
          </p:cNvSpPr>
          <p:nvPr/>
        </p:nvSpPr>
        <p:spPr bwMode="auto">
          <a:xfrm>
            <a:off x="7427913" y="2044700"/>
            <a:ext cx="1584325" cy="206375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additive="base">
                                        <p:cTn id="7" dur="1000" fill="hold"/>
                                        <p:tgtEl>
                                          <p:spTgt spid="58373"/>
                                        </p:tgtEl>
                                        <p:attrNameLst>
                                          <p:attrName>ppt_x</p:attrName>
                                        </p:attrNameLst>
                                      </p:cBhvr>
                                      <p:tavLst>
                                        <p:tav tm="0">
                                          <p:val>
                                            <p:strVal val="#ppt_x"/>
                                          </p:val>
                                        </p:tav>
                                        <p:tav tm="100000">
                                          <p:val>
                                            <p:strVal val="#ppt_x"/>
                                          </p:val>
                                        </p:tav>
                                      </p:tavLst>
                                    </p:anim>
                                    <p:anim calcmode="lin" valueType="num">
                                      <p:cBhvr additive="base">
                                        <p:cTn id="8" dur="1000" fill="hold"/>
                                        <p:tgtEl>
                                          <p:spTgt spid="583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8374"/>
                                        </p:tgtEl>
                                        <p:attrNameLst>
                                          <p:attrName>style.visibility</p:attrName>
                                        </p:attrNameLst>
                                      </p:cBhvr>
                                      <p:to>
                                        <p:strVal val="visible"/>
                                      </p:to>
                                    </p:set>
                                    <p:anim calcmode="lin" valueType="num">
                                      <p:cBhvr additive="base">
                                        <p:cTn id="13" dur="1000" fill="hold"/>
                                        <p:tgtEl>
                                          <p:spTgt spid="58374"/>
                                        </p:tgtEl>
                                        <p:attrNameLst>
                                          <p:attrName>ppt_x</p:attrName>
                                        </p:attrNameLst>
                                      </p:cBhvr>
                                      <p:tavLst>
                                        <p:tav tm="0">
                                          <p:val>
                                            <p:strVal val="#ppt_x"/>
                                          </p:val>
                                        </p:tav>
                                        <p:tav tm="100000">
                                          <p:val>
                                            <p:strVal val="#ppt_x"/>
                                          </p:val>
                                        </p:tav>
                                      </p:tavLst>
                                    </p:anim>
                                    <p:anim calcmode="lin" valueType="num">
                                      <p:cBhvr additive="base">
                                        <p:cTn id="14" dur="1000" fill="hold"/>
                                        <p:tgtEl>
                                          <p:spTgt spid="583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5610"/>
                                        </p:tgtEl>
                                        <p:attrNameLst>
                                          <p:attrName>style.visibility</p:attrName>
                                        </p:attrNameLst>
                                      </p:cBhvr>
                                      <p:to>
                                        <p:strVal val="visible"/>
                                      </p:to>
                                    </p:set>
                                    <p:anim calcmode="lin" valueType="num">
                                      <p:cBhvr additive="base">
                                        <p:cTn id="19" dur="1000" fill="hold"/>
                                        <p:tgtEl>
                                          <p:spTgt spid="25610"/>
                                        </p:tgtEl>
                                        <p:attrNameLst>
                                          <p:attrName>ppt_x</p:attrName>
                                        </p:attrNameLst>
                                      </p:cBhvr>
                                      <p:tavLst>
                                        <p:tav tm="0">
                                          <p:val>
                                            <p:strVal val="1+#ppt_w/2"/>
                                          </p:val>
                                        </p:tav>
                                        <p:tav tm="100000">
                                          <p:val>
                                            <p:strVal val="#ppt_x"/>
                                          </p:val>
                                        </p:tav>
                                      </p:tavLst>
                                    </p:anim>
                                    <p:anim calcmode="lin" valueType="num">
                                      <p:cBhvr additive="base">
                                        <p:cTn id="20" dur="1000" fill="hold"/>
                                        <p:tgtEl>
                                          <p:spTgt spid="256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611"/>
                                        </p:tgtEl>
                                        <p:attrNameLst>
                                          <p:attrName>style.visibility</p:attrName>
                                        </p:attrNameLst>
                                      </p:cBhvr>
                                      <p:to>
                                        <p:strVal val="visible"/>
                                      </p:to>
                                    </p:set>
                                    <p:anim calcmode="lin" valueType="num">
                                      <p:cBhvr additive="base">
                                        <p:cTn id="23" dur="1000" fill="hold"/>
                                        <p:tgtEl>
                                          <p:spTgt spid="25611"/>
                                        </p:tgtEl>
                                        <p:attrNameLst>
                                          <p:attrName>ppt_x</p:attrName>
                                        </p:attrNameLst>
                                      </p:cBhvr>
                                      <p:tavLst>
                                        <p:tav tm="0">
                                          <p:val>
                                            <p:strVal val="1+#ppt_w/2"/>
                                          </p:val>
                                        </p:tav>
                                        <p:tav tm="100000">
                                          <p:val>
                                            <p:strVal val="#ppt_x"/>
                                          </p:val>
                                        </p:tav>
                                      </p:tavLst>
                                    </p:anim>
                                    <p:anim calcmode="lin" valueType="num">
                                      <p:cBhvr additive="base">
                                        <p:cTn id="24" dur="1000" fill="hold"/>
                                        <p:tgtEl>
                                          <p:spTgt spid="256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5612"/>
                                        </p:tgtEl>
                                        <p:attrNameLst>
                                          <p:attrName>style.visibility</p:attrName>
                                        </p:attrNameLst>
                                      </p:cBhvr>
                                      <p:to>
                                        <p:strVal val="visible"/>
                                      </p:to>
                                    </p:set>
                                    <p:anim calcmode="lin" valueType="num">
                                      <p:cBhvr additive="base">
                                        <p:cTn id="27" dur="1000" fill="hold"/>
                                        <p:tgtEl>
                                          <p:spTgt spid="25612"/>
                                        </p:tgtEl>
                                        <p:attrNameLst>
                                          <p:attrName>ppt_x</p:attrName>
                                        </p:attrNameLst>
                                      </p:cBhvr>
                                      <p:tavLst>
                                        <p:tav tm="0">
                                          <p:val>
                                            <p:strVal val="1+#ppt_w/2"/>
                                          </p:val>
                                        </p:tav>
                                        <p:tav tm="100000">
                                          <p:val>
                                            <p:strVal val="#ppt_x"/>
                                          </p:val>
                                        </p:tav>
                                      </p:tavLst>
                                    </p:anim>
                                    <p:anim calcmode="lin" valueType="num">
                                      <p:cBhvr additive="base">
                                        <p:cTn id="28" dur="1000" fill="hold"/>
                                        <p:tgtEl>
                                          <p:spTgt spid="2561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61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6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8" fill="hold" grpId="0" nodeType="clickEffect">
                                  <p:stCondLst>
                                    <p:cond delay="0"/>
                                  </p:stCondLst>
                                  <p:childTnLst>
                                    <p:set>
                                      <p:cBhvr>
                                        <p:cTn id="40" dur="1" fill="hold">
                                          <p:stCondLst>
                                            <p:cond delay="0"/>
                                          </p:stCondLst>
                                        </p:cTn>
                                        <p:tgtEl>
                                          <p:spTgt spid="58378"/>
                                        </p:tgtEl>
                                        <p:attrNameLst>
                                          <p:attrName>style.visibility</p:attrName>
                                        </p:attrNameLst>
                                      </p:cBhvr>
                                      <p:to>
                                        <p:strVal val="visible"/>
                                      </p:to>
                                    </p:set>
                                    <p:anim calcmode="lin" valueType="num">
                                      <p:cBhvr additive="base">
                                        <p:cTn id="41" dur="1000" fill="hold"/>
                                        <p:tgtEl>
                                          <p:spTgt spid="58378"/>
                                        </p:tgtEl>
                                        <p:attrNameLst>
                                          <p:attrName>ppt_x</p:attrName>
                                        </p:attrNameLst>
                                      </p:cBhvr>
                                      <p:tavLst>
                                        <p:tav tm="0">
                                          <p:val>
                                            <p:strVal val="0-#ppt_w/2"/>
                                          </p:val>
                                        </p:tav>
                                        <p:tav tm="100000">
                                          <p:val>
                                            <p:strVal val="#ppt_x"/>
                                          </p:val>
                                        </p:tav>
                                      </p:tavLst>
                                    </p:anim>
                                    <p:anim calcmode="lin" valueType="num">
                                      <p:cBhvr additive="base">
                                        <p:cTn id="42" dur="1000" fill="hold"/>
                                        <p:tgtEl>
                                          <p:spTgt spid="5837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58379"/>
                                        </p:tgtEl>
                                        <p:attrNameLst>
                                          <p:attrName>style.visibility</p:attrName>
                                        </p:attrNameLst>
                                      </p:cBhvr>
                                      <p:to>
                                        <p:strVal val="visible"/>
                                      </p:to>
                                    </p:set>
                                    <p:anim calcmode="lin" valueType="num">
                                      <p:cBhvr additive="base">
                                        <p:cTn id="47" dur="1000" fill="hold"/>
                                        <p:tgtEl>
                                          <p:spTgt spid="58379"/>
                                        </p:tgtEl>
                                        <p:attrNameLst>
                                          <p:attrName>ppt_x</p:attrName>
                                        </p:attrNameLst>
                                      </p:cBhvr>
                                      <p:tavLst>
                                        <p:tav tm="0">
                                          <p:val>
                                            <p:strVal val="#ppt_x"/>
                                          </p:val>
                                        </p:tav>
                                        <p:tav tm="100000">
                                          <p:val>
                                            <p:strVal val="#ppt_x"/>
                                          </p:val>
                                        </p:tav>
                                      </p:tavLst>
                                    </p:anim>
                                    <p:anim calcmode="lin" valueType="num">
                                      <p:cBhvr additive="base">
                                        <p:cTn id="48" dur="10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58380"/>
                                        </p:tgtEl>
                                        <p:attrNameLst>
                                          <p:attrName>style.visibility</p:attrName>
                                        </p:attrNameLst>
                                      </p:cBhvr>
                                      <p:to>
                                        <p:strVal val="visible"/>
                                      </p:to>
                                    </p:set>
                                    <p:anim calcmode="lin" valueType="num">
                                      <p:cBhvr additive="base">
                                        <p:cTn id="53" dur="1000" fill="hold"/>
                                        <p:tgtEl>
                                          <p:spTgt spid="58380"/>
                                        </p:tgtEl>
                                        <p:attrNameLst>
                                          <p:attrName>ppt_x</p:attrName>
                                        </p:attrNameLst>
                                      </p:cBhvr>
                                      <p:tavLst>
                                        <p:tav tm="0">
                                          <p:val>
                                            <p:strVal val="#ppt_x"/>
                                          </p:val>
                                        </p:tav>
                                        <p:tav tm="100000">
                                          <p:val>
                                            <p:strVal val="#ppt_x"/>
                                          </p:val>
                                        </p:tav>
                                      </p:tavLst>
                                    </p:anim>
                                    <p:anim calcmode="lin" valueType="num">
                                      <p:cBhvr additive="base">
                                        <p:cTn id="54" dur="1000" fill="hold"/>
                                        <p:tgtEl>
                                          <p:spTgt spid="58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4" grpId="0" animBg="1"/>
      <p:bldP spid="58378" grpId="0" animBg="1"/>
      <p:bldP spid="58379" grpId="0" animBg="1"/>
      <p:bldP spid="58380" grpId="0" animBg="1"/>
      <p:bldP spid="25611" grpId="0" animBg="1"/>
      <p:bldP spid="25611" grpId="1" animBg="1"/>
      <p:bldP spid="25612" grpId="0" animBg="1"/>
      <p:bldP spid="25612"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BA7D6B-50B7-472B-9DC8-BEE3EA1FEEA9}"/>
              </a:ext>
            </a:extLst>
          </p:cNvPr>
          <p:cNvSpPr>
            <a:spLocks noGrp="1" noChangeArrowheads="1"/>
          </p:cNvSpPr>
          <p:nvPr>
            <p:ph type="title"/>
          </p:nvPr>
        </p:nvSpPr>
        <p:spPr>
          <a:xfrm>
            <a:off x="36513" y="41275"/>
            <a:ext cx="9070975" cy="515938"/>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Caratterizzazione topologica dei diedri (2)</a:t>
            </a:r>
          </a:p>
        </p:txBody>
      </p:sp>
      <p:graphicFrame>
        <p:nvGraphicFramePr>
          <p:cNvPr id="107619" name="Group 1123">
            <a:extLst>
              <a:ext uri="{FF2B5EF4-FFF2-40B4-BE49-F238E27FC236}">
                <a16:creationId xmlns:a16="http://schemas.microsoft.com/office/drawing/2014/main" id="{77A2AEFA-B347-47C6-9A41-D736B177EE2B}"/>
              </a:ext>
            </a:extLst>
          </p:cNvPr>
          <p:cNvGraphicFramePr>
            <a:graphicFrameLocks noGrp="1"/>
          </p:cNvGraphicFramePr>
          <p:nvPr/>
        </p:nvGraphicFramePr>
        <p:xfrm>
          <a:off x="46038" y="628650"/>
          <a:ext cx="5400676" cy="3348035"/>
        </p:xfrm>
        <a:graphic>
          <a:graphicData uri="http://schemas.openxmlformats.org/drawingml/2006/table">
            <a:tbl>
              <a:tblPr/>
              <a:tblGrid>
                <a:gridCol w="1167975">
                  <a:extLst>
                    <a:ext uri="{9D8B030D-6E8A-4147-A177-3AD203B41FA5}">
                      <a16:colId xmlns:a16="http://schemas.microsoft.com/office/drawing/2014/main" val="20000"/>
                    </a:ext>
                  </a:extLst>
                </a:gridCol>
                <a:gridCol w="949180">
                  <a:extLst>
                    <a:ext uri="{9D8B030D-6E8A-4147-A177-3AD203B41FA5}">
                      <a16:colId xmlns:a16="http://schemas.microsoft.com/office/drawing/2014/main" val="20001"/>
                    </a:ext>
                  </a:extLst>
                </a:gridCol>
                <a:gridCol w="1167975">
                  <a:extLst>
                    <a:ext uri="{9D8B030D-6E8A-4147-A177-3AD203B41FA5}">
                      <a16:colId xmlns:a16="http://schemas.microsoft.com/office/drawing/2014/main" val="20002"/>
                    </a:ext>
                  </a:extLst>
                </a:gridCol>
                <a:gridCol w="1166366">
                  <a:extLst>
                    <a:ext uri="{9D8B030D-6E8A-4147-A177-3AD203B41FA5}">
                      <a16:colId xmlns:a16="http://schemas.microsoft.com/office/drawing/2014/main" val="20003"/>
                    </a:ext>
                  </a:extLst>
                </a:gridCol>
                <a:gridCol w="949180">
                  <a:extLst>
                    <a:ext uri="{9D8B030D-6E8A-4147-A177-3AD203B41FA5}">
                      <a16:colId xmlns:a16="http://schemas.microsoft.com/office/drawing/2014/main" val="20004"/>
                    </a:ext>
                  </a:extLst>
                </a:gridCol>
              </a:tblGrid>
              <a:tr h="360705">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dirty="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4576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rPr>
                        <a:t> </a:t>
                      </a: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17801">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305089">
                <a:tc vMerge="1">
                  <a:txBody>
                    <a:bodyPr/>
                    <a:lstStyle/>
                    <a:p>
                      <a:endParaRPr lang="it-IT"/>
                    </a:p>
                  </a:txBody>
                  <a:tcPr/>
                </a:tc>
                <a:tc vMerge="1">
                  <a:txBody>
                    <a:bodyPr/>
                    <a:lstStyle/>
                    <a:p>
                      <a:endParaRPr lang="it-IT"/>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317801">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4"/>
                  </a:ext>
                </a:extLst>
              </a:tr>
              <a:tr h="317801">
                <a:tc vMerge="1">
                  <a:txBody>
                    <a:bodyPr/>
                    <a:lstStyle/>
                    <a:p>
                      <a:endParaRPr lang="it-IT"/>
                    </a:p>
                  </a:txBody>
                  <a:tcPr/>
                </a:tc>
                <a:tc vMerge="1">
                  <a:txBody>
                    <a:bodyPr/>
                    <a:lstStyle/>
                    <a:p>
                      <a:endParaRPr lang="it-IT"/>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5"/>
                  </a:ext>
                </a:extLst>
              </a:tr>
              <a:tr h="317801">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a:ln>
                          <a:noFill/>
                        </a:ln>
                        <a:solidFill>
                          <a:schemeClr val="bg1"/>
                        </a:solidFill>
                        <a:effectLst/>
                        <a:latin typeface="Times New Roman" pitchFamily="18"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317801">
                <a:tc vMerge="1">
                  <a:txBody>
                    <a:bodyPr/>
                    <a:lstStyle/>
                    <a:p>
                      <a:endParaRPr lang="it-IT"/>
                    </a:p>
                  </a:txBody>
                  <a:tcPr/>
                </a:tc>
                <a:tc vMerge="1">
                  <a:txBody>
                    <a:bodyPr/>
                    <a:lstStyle/>
                    <a:p>
                      <a:endParaRPr lang="it-IT"/>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317801">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8"/>
                  </a:ext>
                </a:extLst>
              </a:tr>
              <a:tr h="317801">
                <a:tc vMerge="1">
                  <a:txBody>
                    <a:bodyPr/>
                    <a:lstStyle/>
                    <a:p>
                      <a:endParaRPr lang="it-IT"/>
                    </a:p>
                  </a:txBody>
                  <a:tcPr/>
                </a:tc>
                <a:tc vMerge="1">
                  <a:txBody>
                    <a:bodyPr/>
                    <a:lstStyle/>
                    <a:p>
                      <a:endParaRPr lang="it-IT"/>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dirty="0">
                        <a:ln>
                          <a:noFill/>
                        </a:ln>
                        <a:solidFill>
                          <a:schemeClr val="bg1"/>
                        </a:solidFill>
                        <a:effectLst/>
                        <a:latin typeface="Times New Roman" pitchFamily="18" charset="0"/>
                        <a:ea typeface="Times New Roman" pitchFamily="18" charset="0"/>
                        <a:cs typeface="Courier New" pitchFamily="49" charset="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9"/>
                  </a:ext>
                </a:extLst>
              </a:tr>
            </a:tbl>
          </a:graphicData>
        </a:graphic>
      </p:graphicFrame>
      <p:sp>
        <p:nvSpPr>
          <p:cNvPr id="61003" name="Text Box 587">
            <a:extLst>
              <a:ext uri="{FF2B5EF4-FFF2-40B4-BE49-F238E27FC236}">
                <a16:creationId xmlns:a16="http://schemas.microsoft.com/office/drawing/2014/main" id="{3EDF7583-6D77-4632-8D4A-A79E215A330B}"/>
              </a:ext>
            </a:extLst>
          </p:cNvPr>
          <p:cNvSpPr txBox="1">
            <a:spLocks noChangeArrowheads="1"/>
          </p:cNvSpPr>
          <p:nvPr/>
        </p:nvSpPr>
        <p:spPr bwMode="auto">
          <a:xfrm>
            <a:off x="41275" y="4044950"/>
            <a:ext cx="5399088" cy="835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Per una maggiore sintesi possiamo esprimere con la tabella sinottica che segue la “ </a:t>
            </a:r>
            <a:r>
              <a:rPr lang="it-IT" altLang="it-IT" sz="1600" b="1"/>
              <a:t>definizione topologica</a:t>
            </a:r>
            <a:r>
              <a:rPr lang="it-IT" altLang="it-IT" sz="1600"/>
              <a:t>” dei quattro diedri</a:t>
            </a:r>
            <a:r>
              <a:rPr lang="it-IT" altLang="it-IT" sz="1400">
                <a:latin typeface="Times New Roman" panose="02020603050405020304" pitchFamily="18" charset="0"/>
              </a:rPr>
              <a:t> </a:t>
            </a:r>
          </a:p>
        </p:txBody>
      </p:sp>
      <p:graphicFrame>
        <p:nvGraphicFramePr>
          <p:cNvPr id="107652" name="Group 1156">
            <a:extLst>
              <a:ext uri="{FF2B5EF4-FFF2-40B4-BE49-F238E27FC236}">
                <a16:creationId xmlns:a16="http://schemas.microsoft.com/office/drawing/2014/main" id="{C3094A89-8AB5-484F-A7CA-23B8A28874E7}"/>
              </a:ext>
            </a:extLst>
          </p:cNvPr>
          <p:cNvGraphicFramePr>
            <a:graphicFrameLocks noGrp="1"/>
          </p:cNvGraphicFramePr>
          <p:nvPr/>
        </p:nvGraphicFramePr>
        <p:xfrm>
          <a:off x="42863" y="4991100"/>
          <a:ext cx="5400675" cy="1692276"/>
        </p:xfrm>
        <a:graphic>
          <a:graphicData uri="http://schemas.openxmlformats.org/drawingml/2006/table">
            <a:tbl>
              <a:tblPr/>
              <a:tblGrid>
                <a:gridCol w="674687">
                  <a:extLst>
                    <a:ext uri="{9D8B030D-6E8A-4147-A177-3AD203B41FA5}">
                      <a16:colId xmlns:a16="http://schemas.microsoft.com/office/drawing/2014/main" val="20000"/>
                    </a:ext>
                  </a:extLst>
                </a:gridCol>
                <a:gridCol w="676275">
                  <a:extLst>
                    <a:ext uri="{9D8B030D-6E8A-4147-A177-3AD203B41FA5}">
                      <a16:colId xmlns:a16="http://schemas.microsoft.com/office/drawing/2014/main" val="20001"/>
                    </a:ext>
                  </a:extLst>
                </a:gridCol>
                <a:gridCol w="674688">
                  <a:extLst>
                    <a:ext uri="{9D8B030D-6E8A-4147-A177-3AD203B41FA5}">
                      <a16:colId xmlns:a16="http://schemas.microsoft.com/office/drawing/2014/main" val="20002"/>
                    </a:ext>
                  </a:extLst>
                </a:gridCol>
                <a:gridCol w="674687">
                  <a:extLst>
                    <a:ext uri="{9D8B030D-6E8A-4147-A177-3AD203B41FA5}">
                      <a16:colId xmlns:a16="http://schemas.microsoft.com/office/drawing/2014/main" val="20003"/>
                    </a:ext>
                  </a:extLst>
                </a:gridCol>
                <a:gridCol w="674688">
                  <a:extLst>
                    <a:ext uri="{9D8B030D-6E8A-4147-A177-3AD203B41FA5}">
                      <a16:colId xmlns:a16="http://schemas.microsoft.com/office/drawing/2014/main" val="20004"/>
                    </a:ext>
                  </a:extLst>
                </a:gridCol>
                <a:gridCol w="676275">
                  <a:extLst>
                    <a:ext uri="{9D8B030D-6E8A-4147-A177-3AD203B41FA5}">
                      <a16:colId xmlns:a16="http://schemas.microsoft.com/office/drawing/2014/main" val="20005"/>
                    </a:ext>
                  </a:extLst>
                </a:gridCol>
                <a:gridCol w="674687">
                  <a:extLst>
                    <a:ext uri="{9D8B030D-6E8A-4147-A177-3AD203B41FA5}">
                      <a16:colId xmlns:a16="http://schemas.microsoft.com/office/drawing/2014/main" val="20006"/>
                    </a:ext>
                  </a:extLst>
                </a:gridCol>
                <a:gridCol w="674688">
                  <a:extLst>
                    <a:ext uri="{9D8B030D-6E8A-4147-A177-3AD203B41FA5}">
                      <a16:colId xmlns:a16="http://schemas.microsoft.com/office/drawing/2014/main" val="20007"/>
                    </a:ext>
                  </a:extLst>
                </a:gridCol>
              </a:tblGrid>
              <a:tr h="42306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42306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hMerge="1">
                  <a:txBody>
                    <a:bodyPr/>
                    <a:lstStyle/>
                    <a:p>
                      <a:endParaRPr lang="it-IT"/>
                    </a:p>
                  </a:txBody>
                  <a:tcPr/>
                </a:tc>
                <a:extLst>
                  <a:ext uri="{0D108BD9-81ED-4DB2-BD59-A6C34878D82A}">
                    <a16:rowId xmlns:a16="http://schemas.microsoft.com/office/drawing/2014/main" val="10001"/>
                  </a:ext>
                </a:extLst>
              </a:tr>
              <a:tr h="42306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cs typeface="Times New Roman" pitchFamily="18"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a:ln>
                          <a:noFill/>
                        </a:ln>
                        <a:solidFill>
                          <a:schemeClr val="bg1"/>
                        </a:solidFill>
                        <a:effectLst/>
                        <a:latin typeface="Comic Sans MS" pitchFamily="66" charset="0"/>
                        <a:ea typeface="Times New Roman" pitchFamily="18" charset="0"/>
                        <a:cs typeface="Courier New" pitchFamily="49" charset="0"/>
                      </a:endParaRP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2"/>
                  </a:ext>
                </a:extLst>
              </a:tr>
              <a:tr h="423069">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cs typeface="Times New Roman" pitchFamily="18"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CCFF"/>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bg1"/>
                        </a:solidFill>
                        <a:effectLst/>
                        <a:latin typeface="Times New Roman" pitchFamily="18" charset="0"/>
                        <a:cs typeface="Times New Roman" pitchFamily="18"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dirty="0">
                        <a:ln>
                          <a:noFill/>
                        </a:ln>
                        <a:solidFill>
                          <a:schemeClr val="bg1"/>
                        </a:solidFill>
                        <a:effectLst/>
                        <a:latin typeface="Times New Roman" pitchFamily="18" charset="0"/>
                        <a:ea typeface="Times New Roman" pitchFamily="18" charset="0"/>
                        <a:cs typeface="Courier New" pitchFamily="49" charset="0"/>
                      </a:endParaRPr>
                    </a:p>
                  </a:txBody>
                  <a:tcPr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3"/>
                  </a:ext>
                </a:extLst>
              </a:tr>
            </a:tbl>
          </a:graphicData>
        </a:graphic>
      </p:graphicFrame>
      <p:sp>
        <p:nvSpPr>
          <p:cNvPr id="61325" name="Text Box 909">
            <a:extLst>
              <a:ext uri="{FF2B5EF4-FFF2-40B4-BE49-F238E27FC236}">
                <a16:creationId xmlns:a16="http://schemas.microsoft.com/office/drawing/2014/main" id="{7B643642-2CC2-41EC-91FE-F92FDDA0A896}"/>
              </a:ext>
            </a:extLst>
          </p:cNvPr>
          <p:cNvSpPr txBox="1">
            <a:spLocks noChangeArrowheads="1"/>
          </p:cNvSpPr>
          <p:nvPr/>
        </p:nvSpPr>
        <p:spPr bwMode="auto">
          <a:xfrm>
            <a:off x="5500688" y="628650"/>
            <a:ext cx="3600450"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800"/>
              <a:t>Ragionando sulla “caratterizzazione topologica” possiamo fare le seguenti considerazioni generali</a:t>
            </a:r>
            <a:r>
              <a:rPr lang="it-IT" altLang="it-IT" sz="1600"/>
              <a:t> </a:t>
            </a:r>
          </a:p>
        </p:txBody>
      </p:sp>
      <p:sp>
        <p:nvSpPr>
          <p:cNvPr id="61327" name="Text Box 911">
            <a:extLst>
              <a:ext uri="{FF2B5EF4-FFF2-40B4-BE49-F238E27FC236}">
                <a16:creationId xmlns:a16="http://schemas.microsoft.com/office/drawing/2014/main" id="{3887DDCC-A654-44EE-9111-9413357BA74B}"/>
              </a:ext>
            </a:extLst>
          </p:cNvPr>
          <p:cNvSpPr txBox="1">
            <a:spLocks noChangeArrowheads="1"/>
          </p:cNvSpPr>
          <p:nvPr/>
        </p:nvSpPr>
        <p:spPr bwMode="auto">
          <a:xfrm>
            <a:off x="5502275" y="5445125"/>
            <a:ext cx="3600450" cy="1322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Inoltre il primo diedro è opposto al terzo “dal punto di vista topologico" e, al contempo, il secondo è, sempre “ dal punto di vista topologico”, opposto al quarto</a:t>
            </a:r>
            <a:r>
              <a:rPr lang="it-IT" altLang="it-IT" sz="1600">
                <a:latin typeface="Times New Roman" panose="02020603050405020304" pitchFamily="18" charset="0"/>
              </a:rPr>
              <a:t> </a:t>
            </a:r>
          </a:p>
        </p:txBody>
      </p:sp>
      <p:sp>
        <p:nvSpPr>
          <p:cNvPr id="32865" name="Text Box 915">
            <a:extLst>
              <a:ext uri="{FF2B5EF4-FFF2-40B4-BE49-F238E27FC236}">
                <a16:creationId xmlns:a16="http://schemas.microsoft.com/office/drawing/2014/main" id="{580982BD-27B0-40A9-A563-6CC1A531AF8D}"/>
              </a:ext>
            </a:extLst>
          </p:cNvPr>
          <p:cNvSpPr txBox="1">
            <a:spLocks noChangeArrowheads="1"/>
          </p:cNvSpPr>
          <p:nvPr/>
        </p:nvSpPr>
        <p:spPr bwMode="auto">
          <a:xfrm>
            <a:off x="1619250" y="4868863"/>
            <a:ext cx="288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endParaRPr lang="it-IT" altLang="it-IT" sz="2400"/>
          </a:p>
        </p:txBody>
      </p:sp>
      <p:sp>
        <p:nvSpPr>
          <p:cNvPr id="32866" name="Text Box 917">
            <a:extLst>
              <a:ext uri="{FF2B5EF4-FFF2-40B4-BE49-F238E27FC236}">
                <a16:creationId xmlns:a16="http://schemas.microsoft.com/office/drawing/2014/main" id="{B517C7E4-7C38-4A2B-8A18-6AE52BFC6DC4}"/>
              </a:ext>
            </a:extLst>
          </p:cNvPr>
          <p:cNvSpPr txBox="1">
            <a:spLocks noChangeArrowheads="1"/>
          </p:cNvSpPr>
          <p:nvPr/>
        </p:nvSpPr>
        <p:spPr bwMode="auto">
          <a:xfrm>
            <a:off x="5795963" y="2133600"/>
            <a:ext cx="302418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endParaRPr lang="it-IT" altLang="it-IT" sz="2000">
              <a:solidFill>
                <a:schemeClr val="bg1"/>
              </a:solidFill>
            </a:endParaRPr>
          </a:p>
          <a:p>
            <a:pPr eaLnBrk="1" hangingPunct="1">
              <a:spcBef>
                <a:spcPct val="50000"/>
              </a:spcBef>
            </a:pPr>
            <a:endParaRPr lang="it-IT" altLang="it-IT" sz="2400">
              <a:solidFill>
                <a:schemeClr val="bg1"/>
              </a:solidFill>
            </a:endParaRPr>
          </a:p>
          <a:p>
            <a:pPr eaLnBrk="1" hangingPunct="1">
              <a:spcBef>
                <a:spcPct val="50000"/>
              </a:spcBef>
            </a:pPr>
            <a:endParaRPr lang="it-IT" altLang="it-IT" sz="2400">
              <a:solidFill>
                <a:schemeClr val="bg1"/>
              </a:solidFill>
            </a:endParaRPr>
          </a:p>
          <a:p>
            <a:pPr eaLnBrk="1" hangingPunct="1">
              <a:spcBef>
                <a:spcPct val="50000"/>
              </a:spcBef>
            </a:pPr>
            <a:endParaRPr lang="it-IT" altLang="it-IT" sz="2400">
              <a:solidFill>
                <a:schemeClr val="bg1"/>
              </a:solidFill>
            </a:endParaRPr>
          </a:p>
          <a:p>
            <a:pPr eaLnBrk="1" hangingPunct="1">
              <a:spcBef>
                <a:spcPct val="50000"/>
              </a:spcBef>
            </a:pPr>
            <a:endParaRPr lang="it-IT" altLang="it-IT" sz="2400">
              <a:solidFill>
                <a:schemeClr val="bg1"/>
              </a:solidFill>
            </a:endParaRPr>
          </a:p>
        </p:txBody>
      </p:sp>
      <p:sp>
        <p:nvSpPr>
          <p:cNvPr id="32867" name="Text Box 918">
            <a:extLst>
              <a:ext uri="{FF2B5EF4-FFF2-40B4-BE49-F238E27FC236}">
                <a16:creationId xmlns:a16="http://schemas.microsoft.com/office/drawing/2014/main" id="{EECBDCBE-3965-43D1-AFDA-366FDA71424F}"/>
              </a:ext>
            </a:extLst>
          </p:cNvPr>
          <p:cNvSpPr txBox="1">
            <a:spLocks noChangeArrowheads="1"/>
          </p:cNvSpPr>
          <p:nvPr/>
        </p:nvSpPr>
        <p:spPr bwMode="auto">
          <a:xfrm>
            <a:off x="6156325" y="3933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endParaRPr lang="it-IT" altLang="it-IT" sz="2400"/>
          </a:p>
        </p:txBody>
      </p:sp>
      <p:sp>
        <p:nvSpPr>
          <p:cNvPr id="61336" name="Rectangle 920">
            <a:extLst>
              <a:ext uri="{FF2B5EF4-FFF2-40B4-BE49-F238E27FC236}">
                <a16:creationId xmlns:a16="http://schemas.microsoft.com/office/drawing/2014/main" id="{55DE675F-C321-47F5-AAA3-DF95B81B3A1B}"/>
              </a:ext>
            </a:extLst>
          </p:cNvPr>
          <p:cNvSpPr>
            <a:spLocks noChangeArrowheads="1"/>
          </p:cNvSpPr>
          <p:nvPr/>
        </p:nvSpPr>
        <p:spPr bwMode="auto">
          <a:xfrm>
            <a:off x="5502275" y="1901825"/>
            <a:ext cx="3600450" cy="3457575"/>
          </a:xfrm>
          <a:prstGeom prst="rect">
            <a:avLst/>
          </a:prstGeom>
          <a:solidFill>
            <a:schemeClr val="tx2"/>
          </a:solidFill>
          <a:ln w="9525">
            <a:solidFill>
              <a:schemeClr val="tx1"/>
            </a:solidFill>
            <a:miter lim="800000"/>
            <a:headEnd/>
            <a:tailEnd/>
          </a:ln>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endParaRPr lang="it-IT" altLang="it-IT" sz="2400"/>
          </a:p>
        </p:txBody>
      </p:sp>
      <p:sp>
        <p:nvSpPr>
          <p:cNvPr id="61337" name="Text Box 921">
            <a:extLst>
              <a:ext uri="{FF2B5EF4-FFF2-40B4-BE49-F238E27FC236}">
                <a16:creationId xmlns:a16="http://schemas.microsoft.com/office/drawing/2014/main" id="{C451CF33-69CE-48C0-9881-FC45AFCA13D9}"/>
              </a:ext>
            </a:extLst>
          </p:cNvPr>
          <p:cNvSpPr txBox="1">
            <a:spLocks noChangeArrowheads="1"/>
          </p:cNvSpPr>
          <p:nvPr/>
        </p:nvSpPr>
        <p:spPr bwMode="auto">
          <a:xfrm>
            <a:off x="5724525" y="1989138"/>
            <a:ext cx="3168650" cy="711200"/>
          </a:xfrm>
          <a:prstGeom prst="rect">
            <a:avLst/>
          </a:prstGeom>
          <a:solidFill>
            <a:srgbClr val="CCECFF"/>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a:solidFill>
                  <a:schemeClr val="bg1"/>
                </a:solidFill>
              </a:rPr>
              <a:t>Il primo diedro è un diedro positivo</a:t>
            </a:r>
          </a:p>
        </p:txBody>
      </p:sp>
      <p:sp>
        <p:nvSpPr>
          <p:cNvPr id="61338" name="Text Box 922">
            <a:extLst>
              <a:ext uri="{FF2B5EF4-FFF2-40B4-BE49-F238E27FC236}">
                <a16:creationId xmlns:a16="http://schemas.microsoft.com/office/drawing/2014/main" id="{16A80895-2F91-4271-818A-6BD05A8866F5}"/>
              </a:ext>
            </a:extLst>
          </p:cNvPr>
          <p:cNvSpPr txBox="1">
            <a:spLocks noChangeArrowheads="1"/>
          </p:cNvSpPr>
          <p:nvPr/>
        </p:nvSpPr>
        <p:spPr bwMode="auto">
          <a:xfrm>
            <a:off x="5724525" y="2847975"/>
            <a:ext cx="3168650" cy="711200"/>
          </a:xfrm>
          <a:prstGeom prst="rect">
            <a:avLst/>
          </a:prstGeom>
          <a:solidFill>
            <a:srgbClr val="66CCFF"/>
          </a:solidFill>
          <a:ln w="9525">
            <a:solidFill>
              <a:schemeClr val="tx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a:t>Il secondo diedro è un diedro misto</a:t>
            </a:r>
          </a:p>
        </p:txBody>
      </p:sp>
      <p:sp>
        <p:nvSpPr>
          <p:cNvPr id="61339" name="Text Box 923">
            <a:extLst>
              <a:ext uri="{FF2B5EF4-FFF2-40B4-BE49-F238E27FC236}">
                <a16:creationId xmlns:a16="http://schemas.microsoft.com/office/drawing/2014/main" id="{65FC0A0E-CD5A-4C0D-B10B-8BD1DFBF711F}"/>
              </a:ext>
            </a:extLst>
          </p:cNvPr>
          <p:cNvSpPr txBox="1">
            <a:spLocks noChangeArrowheads="1"/>
          </p:cNvSpPr>
          <p:nvPr/>
        </p:nvSpPr>
        <p:spPr bwMode="auto">
          <a:xfrm>
            <a:off x="5724525" y="3725863"/>
            <a:ext cx="3168650" cy="711200"/>
          </a:xfrm>
          <a:prstGeom prst="rect">
            <a:avLst/>
          </a:prstGeom>
          <a:solidFill>
            <a:schemeClr val="accent1"/>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a:solidFill>
                  <a:schemeClr val="bg1"/>
                </a:solidFill>
              </a:rPr>
              <a:t>Il terzo diedro è un diedro negativo</a:t>
            </a:r>
          </a:p>
        </p:txBody>
      </p:sp>
      <p:sp>
        <p:nvSpPr>
          <p:cNvPr id="61340" name="Text Box 924">
            <a:extLst>
              <a:ext uri="{FF2B5EF4-FFF2-40B4-BE49-F238E27FC236}">
                <a16:creationId xmlns:a16="http://schemas.microsoft.com/office/drawing/2014/main" id="{47C1F95F-0239-4979-9F20-79D808F4B4C8}"/>
              </a:ext>
            </a:extLst>
          </p:cNvPr>
          <p:cNvSpPr txBox="1">
            <a:spLocks noChangeArrowheads="1"/>
          </p:cNvSpPr>
          <p:nvPr/>
        </p:nvSpPr>
        <p:spPr bwMode="auto">
          <a:xfrm>
            <a:off x="5724525" y="4589463"/>
            <a:ext cx="3168650" cy="711200"/>
          </a:xfrm>
          <a:prstGeom prst="rect">
            <a:avLst/>
          </a:prstGeom>
          <a:solidFill>
            <a:srgbClr val="66FF99"/>
          </a:solidFill>
          <a:ln w="9525">
            <a:solidFill>
              <a:schemeClr val="tx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a:t>Il quarto diedro è un diedro misto</a:t>
            </a:r>
          </a:p>
        </p:txBody>
      </p:sp>
      <p:sp>
        <p:nvSpPr>
          <p:cNvPr id="61357" name="Text Box 941">
            <a:extLst>
              <a:ext uri="{FF2B5EF4-FFF2-40B4-BE49-F238E27FC236}">
                <a16:creationId xmlns:a16="http://schemas.microsoft.com/office/drawing/2014/main" id="{028979F9-BA4B-41DC-B31C-64234C5566AE}"/>
              </a:ext>
            </a:extLst>
          </p:cNvPr>
          <p:cNvSpPr txBox="1">
            <a:spLocks noChangeArrowheads="1"/>
          </p:cNvSpPr>
          <p:nvPr/>
        </p:nvSpPr>
        <p:spPr bwMode="auto">
          <a:xfrm>
            <a:off x="223838" y="682625"/>
            <a:ext cx="492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rPr>
              <a:t>Caratterizzazione topologica dei diedri</a:t>
            </a:r>
          </a:p>
        </p:txBody>
      </p:sp>
      <p:sp>
        <p:nvSpPr>
          <p:cNvPr id="32874" name="Text Box 947">
            <a:extLst>
              <a:ext uri="{FF2B5EF4-FFF2-40B4-BE49-F238E27FC236}">
                <a16:creationId xmlns:a16="http://schemas.microsoft.com/office/drawing/2014/main" id="{2F34C340-3983-48BA-9183-9149A42BAF81}"/>
              </a:ext>
            </a:extLst>
          </p:cNvPr>
          <p:cNvSpPr txBox="1">
            <a:spLocks noChangeArrowheads="1"/>
          </p:cNvSpPr>
          <p:nvPr/>
        </p:nvSpPr>
        <p:spPr bwMode="auto">
          <a:xfrm>
            <a:off x="150813" y="981075"/>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sz="2400"/>
          </a:p>
        </p:txBody>
      </p:sp>
      <p:sp>
        <p:nvSpPr>
          <p:cNvPr id="61364" name="Text Box 948">
            <a:extLst>
              <a:ext uri="{FF2B5EF4-FFF2-40B4-BE49-F238E27FC236}">
                <a16:creationId xmlns:a16="http://schemas.microsoft.com/office/drawing/2014/main" id="{08C95029-BA51-444D-BE67-2C6EA2234DF4}"/>
              </a:ext>
            </a:extLst>
          </p:cNvPr>
          <p:cNvSpPr txBox="1">
            <a:spLocks noChangeArrowheads="1"/>
          </p:cNvSpPr>
          <p:nvPr/>
        </p:nvSpPr>
        <p:spPr bwMode="auto">
          <a:xfrm>
            <a:off x="80963" y="1082675"/>
            <a:ext cx="1130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chemeClr val="bg1"/>
                </a:solidFill>
              </a:rPr>
              <a:t>Numero diedro</a:t>
            </a:r>
          </a:p>
        </p:txBody>
      </p:sp>
      <p:sp>
        <p:nvSpPr>
          <p:cNvPr id="61366" name="Text Box 950">
            <a:extLst>
              <a:ext uri="{FF2B5EF4-FFF2-40B4-BE49-F238E27FC236}">
                <a16:creationId xmlns:a16="http://schemas.microsoft.com/office/drawing/2014/main" id="{4E86D226-CCA3-46EC-9690-B6F9AFB1F04E}"/>
              </a:ext>
            </a:extLst>
          </p:cNvPr>
          <p:cNvSpPr txBox="1">
            <a:spLocks noChangeArrowheads="1"/>
          </p:cNvSpPr>
          <p:nvPr/>
        </p:nvSpPr>
        <p:spPr bwMode="auto">
          <a:xfrm>
            <a:off x="1223963" y="1035050"/>
            <a:ext cx="90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chemeClr val="bg1"/>
                </a:solidFill>
              </a:rPr>
              <a:t>Indicazione sintetica</a:t>
            </a:r>
          </a:p>
        </p:txBody>
      </p:sp>
      <p:sp>
        <p:nvSpPr>
          <p:cNvPr id="61367" name="Text Box 951">
            <a:extLst>
              <a:ext uri="{FF2B5EF4-FFF2-40B4-BE49-F238E27FC236}">
                <a16:creationId xmlns:a16="http://schemas.microsoft.com/office/drawing/2014/main" id="{D148960F-1B70-4FE4-B152-197CAA282778}"/>
              </a:ext>
            </a:extLst>
          </p:cNvPr>
          <p:cNvSpPr txBox="1">
            <a:spLocks noChangeArrowheads="1"/>
          </p:cNvSpPr>
          <p:nvPr/>
        </p:nvSpPr>
        <p:spPr bwMode="auto">
          <a:xfrm>
            <a:off x="2100263" y="1101725"/>
            <a:ext cx="1247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chemeClr val="bg1"/>
                </a:solidFill>
              </a:rPr>
              <a:t>Nome semipiano</a:t>
            </a:r>
          </a:p>
        </p:txBody>
      </p:sp>
      <p:sp>
        <p:nvSpPr>
          <p:cNvPr id="61368" name="Text Box 952">
            <a:extLst>
              <a:ext uri="{FF2B5EF4-FFF2-40B4-BE49-F238E27FC236}">
                <a16:creationId xmlns:a16="http://schemas.microsoft.com/office/drawing/2014/main" id="{54CF99C8-111F-40F7-8E96-3DBE049B8C56}"/>
              </a:ext>
            </a:extLst>
          </p:cNvPr>
          <p:cNvSpPr txBox="1">
            <a:spLocks noChangeArrowheads="1"/>
          </p:cNvSpPr>
          <p:nvPr/>
        </p:nvSpPr>
        <p:spPr bwMode="auto">
          <a:xfrm>
            <a:off x="3271838" y="1016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chemeClr val="bg1"/>
                </a:solidFill>
              </a:rPr>
              <a:t>Carattere topologico</a:t>
            </a:r>
          </a:p>
        </p:txBody>
      </p:sp>
      <p:sp>
        <p:nvSpPr>
          <p:cNvPr id="61369" name="Text Box 953">
            <a:extLst>
              <a:ext uri="{FF2B5EF4-FFF2-40B4-BE49-F238E27FC236}">
                <a16:creationId xmlns:a16="http://schemas.microsoft.com/office/drawing/2014/main" id="{10ED49EE-0A29-4263-AA14-0F2D9F00209E}"/>
              </a:ext>
            </a:extLst>
          </p:cNvPr>
          <p:cNvSpPr txBox="1">
            <a:spLocks noChangeArrowheads="1"/>
          </p:cNvSpPr>
          <p:nvPr/>
        </p:nvSpPr>
        <p:spPr bwMode="auto">
          <a:xfrm>
            <a:off x="4291013" y="1025525"/>
            <a:ext cx="1162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chemeClr val="bg1"/>
                </a:solidFill>
              </a:rPr>
              <a:t>Sintesi didascalica</a:t>
            </a:r>
          </a:p>
        </p:txBody>
      </p:sp>
      <p:sp>
        <p:nvSpPr>
          <p:cNvPr id="61371" name="Text Box 955">
            <a:extLst>
              <a:ext uri="{FF2B5EF4-FFF2-40B4-BE49-F238E27FC236}">
                <a16:creationId xmlns:a16="http://schemas.microsoft.com/office/drawing/2014/main" id="{07087971-C174-4ED9-8782-A7D6E423CD17}"/>
              </a:ext>
            </a:extLst>
          </p:cNvPr>
          <p:cNvSpPr txBox="1">
            <a:spLocks noChangeArrowheads="1"/>
          </p:cNvSpPr>
          <p:nvPr/>
        </p:nvSpPr>
        <p:spPr bwMode="auto">
          <a:xfrm>
            <a:off x="23813" y="1576388"/>
            <a:ext cx="1133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Primo Diedro</a:t>
            </a:r>
          </a:p>
        </p:txBody>
      </p:sp>
      <p:sp>
        <p:nvSpPr>
          <p:cNvPr id="61373" name="Text Box 957">
            <a:extLst>
              <a:ext uri="{FF2B5EF4-FFF2-40B4-BE49-F238E27FC236}">
                <a16:creationId xmlns:a16="http://schemas.microsoft.com/office/drawing/2014/main" id="{1C4AFC71-3D4C-47A1-99A7-FAB0E129E4CD}"/>
              </a:ext>
            </a:extLst>
          </p:cNvPr>
          <p:cNvSpPr txBox="1">
            <a:spLocks noChangeArrowheads="1"/>
          </p:cNvSpPr>
          <p:nvPr/>
        </p:nvSpPr>
        <p:spPr bwMode="auto">
          <a:xfrm>
            <a:off x="-42863" y="2278063"/>
            <a:ext cx="133032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Secondo Diedro</a:t>
            </a:r>
          </a:p>
        </p:txBody>
      </p:sp>
      <p:sp>
        <p:nvSpPr>
          <p:cNvPr id="61374" name="Text Box 958">
            <a:extLst>
              <a:ext uri="{FF2B5EF4-FFF2-40B4-BE49-F238E27FC236}">
                <a16:creationId xmlns:a16="http://schemas.microsoft.com/office/drawing/2014/main" id="{5C962030-FFC5-4608-AED4-893E1D23BDA9}"/>
              </a:ext>
            </a:extLst>
          </p:cNvPr>
          <p:cNvSpPr txBox="1">
            <a:spLocks noChangeArrowheads="1"/>
          </p:cNvSpPr>
          <p:nvPr/>
        </p:nvSpPr>
        <p:spPr bwMode="auto">
          <a:xfrm>
            <a:off x="77788" y="2903538"/>
            <a:ext cx="1139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Terzo Diedro</a:t>
            </a:r>
          </a:p>
        </p:txBody>
      </p:sp>
      <p:sp>
        <p:nvSpPr>
          <p:cNvPr id="61375" name="Text Box 959">
            <a:extLst>
              <a:ext uri="{FF2B5EF4-FFF2-40B4-BE49-F238E27FC236}">
                <a16:creationId xmlns:a16="http://schemas.microsoft.com/office/drawing/2014/main" id="{5AAF5B08-CE01-497A-8D36-D256AF9C0310}"/>
              </a:ext>
            </a:extLst>
          </p:cNvPr>
          <p:cNvSpPr txBox="1">
            <a:spLocks noChangeArrowheads="1"/>
          </p:cNvSpPr>
          <p:nvPr/>
        </p:nvSpPr>
        <p:spPr bwMode="auto">
          <a:xfrm>
            <a:off x="30163" y="3532188"/>
            <a:ext cx="1225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Quarto Diedro</a:t>
            </a:r>
          </a:p>
        </p:txBody>
      </p:sp>
      <p:sp>
        <p:nvSpPr>
          <p:cNvPr id="61376" name="Text Box 960">
            <a:extLst>
              <a:ext uri="{FF2B5EF4-FFF2-40B4-BE49-F238E27FC236}">
                <a16:creationId xmlns:a16="http://schemas.microsoft.com/office/drawing/2014/main" id="{4C84805A-C60E-4456-98D8-9E5E6A02F6A7}"/>
              </a:ext>
            </a:extLst>
          </p:cNvPr>
          <p:cNvSpPr txBox="1">
            <a:spLocks noChangeArrowheads="1"/>
          </p:cNvSpPr>
          <p:nvPr/>
        </p:nvSpPr>
        <p:spPr bwMode="auto">
          <a:xfrm>
            <a:off x="1404938" y="1625600"/>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 D</a:t>
            </a:r>
          </a:p>
        </p:txBody>
      </p:sp>
      <p:sp>
        <p:nvSpPr>
          <p:cNvPr id="61377" name="Text Box 961">
            <a:extLst>
              <a:ext uri="{FF2B5EF4-FFF2-40B4-BE49-F238E27FC236}">
                <a16:creationId xmlns:a16="http://schemas.microsoft.com/office/drawing/2014/main" id="{3F4A128C-CEDB-450F-BC77-20AADCD3E7E2}"/>
              </a:ext>
            </a:extLst>
          </p:cNvPr>
          <p:cNvSpPr txBox="1">
            <a:spLocks noChangeArrowheads="1"/>
          </p:cNvSpPr>
          <p:nvPr/>
        </p:nvSpPr>
        <p:spPr bwMode="auto">
          <a:xfrm>
            <a:off x="1411288" y="2260600"/>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II D</a:t>
            </a:r>
          </a:p>
        </p:txBody>
      </p:sp>
      <p:sp>
        <p:nvSpPr>
          <p:cNvPr id="61378" name="Text Box 962">
            <a:extLst>
              <a:ext uri="{FF2B5EF4-FFF2-40B4-BE49-F238E27FC236}">
                <a16:creationId xmlns:a16="http://schemas.microsoft.com/office/drawing/2014/main" id="{9563C4EC-527C-420B-A221-2486B8C6FBA7}"/>
              </a:ext>
            </a:extLst>
          </p:cNvPr>
          <p:cNvSpPr txBox="1">
            <a:spLocks noChangeArrowheads="1"/>
          </p:cNvSpPr>
          <p:nvPr/>
        </p:nvSpPr>
        <p:spPr bwMode="auto">
          <a:xfrm>
            <a:off x="1398588" y="2886075"/>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III D</a:t>
            </a:r>
          </a:p>
        </p:txBody>
      </p:sp>
      <p:sp>
        <p:nvSpPr>
          <p:cNvPr id="61379" name="Text Box 963">
            <a:extLst>
              <a:ext uri="{FF2B5EF4-FFF2-40B4-BE49-F238E27FC236}">
                <a16:creationId xmlns:a16="http://schemas.microsoft.com/office/drawing/2014/main" id="{90EDB2B2-4957-4269-86DC-CCED213A4F03}"/>
              </a:ext>
            </a:extLst>
          </p:cNvPr>
          <p:cNvSpPr txBox="1">
            <a:spLocks noChangeArrowheads="1"/>
          </p:cNvSpPr>
          <p:nvPr/>
        </p:nvSpPr>
        <p:spPr bwMode="auto">
          <a:xfrm>
            <a:off x="1347788" y="3521075"/>
            <a:ext cx="590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IVD</a:t>
            </a:r>
          </a:p>
        </p:txBody>
      </p:sp>
      <p:sp>
        <p:nvSpPr>
          <p:cNvPr id="61380" name="Text Box 964">
            <a:extLst>
              <a:ext uri="{FF2B5EF4-FFF2-40B4-BE49-F238E27FC236}">
                <a16:creationId xmlns:a16="http://schemas.microsoft.com/office/drawing/2014/main" id="{6B90D9FA-C57A-4003-8129-B837D84DB889}"/>
              </a:ext>
            </a:extLst>
          </p:cNvPr>
          <p:cNvSpPr txBox="1">
            <a:spLocks noChangeArrowheads="1"/>
          </p:cNvSpPr>
          <p:nvPr/>
        </p:nvSpPr>
        <p:spPr bwMode="auto">
          <a:xfrm>
            <a:off x="2157413" y="1454150"/>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Anteriore</a:t>
            </a:r>
          </a:p>
        </p:txBody>
      </p:sp>
      <p:sp>
        <p:nvSpPr>
          <p:cNvPr id="61382" name="Text Box 966">
            <a:extLst>
              <a:ext uri="{FF2B5EF4-FFF2-40B4-BE49-F238E27FC236}">
                <a16:creationId xmlns:a16="http://schemas.microsoft.com/office/drawing/2014/main" id="{C1F41D5F-3824-45F0-AC83-8E46355188A5}"/>
              </a:ext>
            </a:extLst>
          </p:cNvPr>
          <p:cNvSpPr txBox="1">
            <a:spLocks noChangeArrowheads="1"/>
          </p:cNvSpPr>
          <p:nvPr/>
        </p:nvSpPr>
        <p:spPr bwMode="auto">
          <a:xfrm>
            <a:off x="2154238" y="1746250"/>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Superiore</a:t>
            </a:r>
          </a:p>
        </p:txBody>
      </p:sp>
      <p:sp>
        <p:nvSpPr>
          <p:cNvPr id="32890" name="Text Box 970">
            <a:extLst>
              <a:ext uri="{FF2B5EF4-FFF2-40B4-BE49-F238E27FC236}">
                <a16:creationId xmlns:a16="http://schemas.microsoft.com/office/drawing/2014/main" id="{AFCAFDA3-0762-4EFA-8310-E4A8C983E505}"/>
              </a:ext>
            </a:extLst>
          </p:cNvPr>
          <p:cNvSpPr txBox="1">
            <a:spLocks noChangeArrowheads="1"/>
          </p:cNvSpPr>
          <p:nvPr/>
        </p:nvSpPr>
        <p:spPr bwMode="auto">
          <a:xfrm>
            <a:off x="2366963" y="1919288"/>
            <a:ext cx="40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61388" name="Text Box 972">
            <a:extLst>
              <a:ext uri="{FF2B5EF4-FFF2-40B4-BE49-F238E27FC236}">
                <a16:creationId xmlns:a16="http://schemas.microsoft.com/office/drawing/2014/main" id="{56A8D6CC-A9EF-4DF8-B099-A0205BD4F132}"/>
              </a:ext>
            </a:extLst>
          </p:cNvPr>
          <p:cNvSpPr txBox="1">
            <a:spLocks noChangeArrowheads="1"/>
          </p:cNvSpPr>
          <p:nvPr/>
        </p:nvSpPr>
        <p:spPr bwMode="auto">
          <a:xfrm>
            <a:off x="2141538" y="2066925"/>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Posteriore</a:t>
            </a:r>
          </a:p>
        </p:txBody>
      </p:sp>
      <p:sp>
        <p:nvSpPr>
          <p:cNvPr id="61391" name="Text Box 975">
            <a:extLst>
              <a:ext uri="{FF2B5EF4-FFF2-40B4-BE49-F238E27FC236}">
                <a16:creationId xmlns:a16="http://schemas.microsoft.com/office/drawing/2014/main" id="{D9997594-2C92-4D17-8BCD-19DDA5139171}"/>
              </a:ext>
            </a:extLst>
          </p:cNvPr>
          <p:cNvSpPr txBox="1">
            <a:spLocks noChangeArrowheads="1"/>
          </p:cNvSpPr>
          <p:nvPr/>
        </p:nvSpPr>
        <p:spPr bwMode="auto">
          <a:xfrm>
            <a:off x="2141538" y="2400300"/>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Superiore</a:t>
            </a:r>
          </a:p>
        </p:txBody>
      </p:sp>
      <p:sp>
        <p:nvSpPr>
          <p:cNvPr id="61394" name="Text Box 978">
            <a:extLst>
              <a:ext uri="{FF2B5EF4-FFF2-40B4-BE49-F238E27FC236}">
                <a16:creationId xmlns:a16="http://schemas.microsoft.com/office/drawing/2014/main" id="{2894512C-65ED-4A7F-B9EE-F7BCEBEFE23E}"/>
              </a:ext>
            </a:extLst>
          </p:cNvPr>
          <p:cNvSpPr txBox="1">
            <a:spLocks noChangeArrowheads="1"/>
          </p:cNvSpPr>
          <p:nvPr/>
        </p:nvSpPr>
        <p:spPr bwMode="auto">
          <a:xfrm>
            <a:off x="2138363" y="2711450"/>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Posteriore</a:t>
            </a:r>
          </a:p>
        </p:txBody>
      </p:sp>
      <p:sp>
        <p:nvSpPr>
          <p:cNvPr id="61397" name="Text Box 981">
            <a:extLst>
              <a:ext uri="{FF2B5EF4-FFF2-40B4-BE49-F238E27FC236}">
                <a16:creationId xmlns:a16="http://schemas.microsoft.com/office/drawing/2014/main" id="{3AAC04DE-DCAD-4916-A3B7-6AC72D5530AB}"/>
              </a:ext>
            </a:extLst>
          </p:cNvPr>
          <p:cNvSpPr txBox="1">
            <a:spLocks noChangeArrowheads="1"/>
          </p:cNvSpPr>
          <p:nvPr/>
        </p:nvSpPr>
        <p:spPr bwMode="auto">
          <a:xfrm>
            <a:off x="2157413" y="3025775"/>
            <a:ext cx="1038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Inferiore</a:t>
            </a:r>
          </a:p>
        </p:txBody>
      </p:sp>
      <p:sp>
        <p:nvSpPr>
          <p:cNvPr id="61399" name="Text Box 983">
            <a:extLst>
              <a:ext uri="{FF2B5EF4-FFF2-40B4-BE49-F238E27FC236}">
                <a16:creationId xmlns:a16="http://schemas.microsoft.com/office/drawing/2014/main" id="{C8FE0982-17DA-4D73-BE30-629D23E573D8}"/>
              </a:ext>
            </a:extLst>
          </p:cNvPr>
          <p:cNvSpPr txBox="1">
            <a:spLocks noChangeArrowheads="1"/>
          </p:cNvSpPr>
          <p:nvPr/>
        </p:nvSpPr>
        <p:spPr bwMode="auto">
          <a:xfrm>
            <a:off x="2163763" y="3346450"/>
            <a:ext cx="111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Anteriore</a:t>
            </a:r>
          </a:p>
        </p:txBody>
      </p:sp>
      <p:sp>
        <p:nvSpPr>
          <p:cNvPr id="61403" name="Text Box 987">
            <a:extLst>
              <a:ext uri="{FF2B5EF4-FFF2-40B4-BE49-F238E27FC236}">
                <a16:creationId xmlns:a16="http://schemas.microsoft.com/office/drawing/2014/main" id="{494436BD-FB54-4C7C-814B-F183561B5B62}"/>
              </a:ext>
            </a:extLst>
          </p:cNvPr>
          <p:cNvSpPr txBox="1">
            <a:spLocks noChangeArrowheads="1"/>
          </p:cNvSpPr>
          <p:nvPr/>
        </p:nvSpPr>
        <p:spPr bwMode="auto">
          <a:xfrm>
            <a:off x="2201863" y="3679825"/>
            <a:ext cx="1038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Inferiore</a:t>
            </a:r>
          </a:p>
        </p:txBody>
      </p:sp>
      <p:sp>
        <p:nvSpPr>
          <p:cNvPr id="61407" name="Text Box 991">
            <a:extLst>
              <a:ext uri="{FF2B5EF4-FFF2-40B4-BE49-F238E27FC236}">
                <a16:creationId xmlns:a16="http://schemas.microsoft.com/office/drawing/2014/main" id="{54ED020B-9CEA-4E62-97E0-86FD5145CD38}"/>
              </a:ext>
            </a:extLst>
          </p:cNvPr>
          <p:cNvSpPr txBox="1">
            <a:spLocks noChangeArrowheads="1"/>
          </p:cNvSpPr>
          <p:nvPr/>
        </p:nvSpPr>
        <p:spPr bwMode="auto">
          <a:xfrm>
            <a:off x="3281363" y="1463675"/>
            <a:ext cx="109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Positivo</a:t>
            </a:r>
          </a:p>
        </p:txBody>
      </p:sp>
      <p:sp>
        <p:nvSpPr>
          <p:cNvPr id="61414" name="Text Box 998">
            <a:extLst>
              <a:ext uri="{FF2B5EF4-FFF2-40B4-BE49-F238E27FC236}">
                <a16:creationId xmlns:a16="http://schemas.microsoft.com/office/drawing/2014/main" id="{9C6054C0-82B9-4280-A94F-D868232EBD67}"/>
              </a:ext>
            </a:extLst>
          </p:cNvPr>
          <p:cNvSpPr txBox="1">
            <a:spLocks noChangeArrowheads="1"/>
          </p:cNvSpPr>
          <p:nvPr/>
        </p:nvSpPr>
        <p:spPr bwMode="auto">
          <a:xfrm>
            <a:off x="3278188" y="1774825"/>
            <a:ext cx="109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Positivo</a:t>
            </a:r>
          </a:p>
        </p:txBody>
      </p:sp>
      <p:sp>
        <p:nvSpPr>
          <p:cNvPr id="61415" name="Text Box 999">
            <a:extLst>
              <a:ext uri="{FF2B5EF4-FFF2-40B4-BE49-F238E27FC236}">
                <a16:creationId xmlns:a16="http://schemas.microsoft.com/office/drawing/2014/main" id="{F27BB328-60ED-468F-A3FB-A784BEAF3DC4}"/>
              </a:ext>
            </a:extLst>
          </p:cNvPr>
          <p:cNvSpPr txBox="1">
            <a:spLocks noChangeArrowheads="1"/>
          </p:cNvSpPr>
          <p:nvPr/>
        </p:nvSpPr>
        <p:spPr bwMode="auto">
          <a:xfrm>
            <a:off x="3306763" y="2413000"/>
            <a:ext cx="109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Positivo</a:t>
            </a:r>
          </a:p>
        </p:txBody>
      </p:sp>
      <p:sp>
        <p:nvSpPr>
          <p:cNvPr id="61416" name="Text Box 1000">
            <a:extLst>
              <a:ext uri="{FF2B5EF4-FFF2-40B4-BE49-F238E27FC236}">
                <a16:creationId xmlns:a16="http://schemas.microsoft.com/office/drawing/2014/main" id="{D2717891-5292-4A18-ABE8-BD05FA8144BB}"/>
              </a:ext>
            </a:extLst>
          </p:cNvPr>
          <p:cNvSpPr txBox="1">
            <a:spLocks noChangeArrowheads="1"/>
          </p:cNvSpPr>
          <p:nvPr/>
        </p:nvSpPr>
        <p:spPr bwMode="auto">
          <a:xfrm>
            <a:off x="3325813" y="3346450"/>
            <a:ext cx="109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Positivo</a:t>
            </a:r>
          </a:p>
        </p:txBody>
      </p:sp>
      <p:sp>
        <p:nvSpPr>
          <p:cNvPr id="61425" name="Text Box 1009">
            <a:extLst>
              <a:ext uri="{FF2B5EF4-FFF2-40B4-BE49-F238E27FC236}">
                <a16:creationId xmlns:a16="http://schemas.microsoft.com/office/drawing/2014/main" id="{B08FACD9-CE1E-4835-8B84-C04C4766754D}"/>
              </a:ext>
            </a:extLst>
          </p:cNvPr>
          <p:cNvSpPr txBox="1">
            <a:spLocks noChangeArrowheads="1"/>
          </p:cNvSpPr>
          <p:nvPr/>
        </p:nvSpPr>
        <p:spPr bwMode="auto">
          <a:xfrm>
            <a:off x="3348038" y="2092325"/>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Negativo</a:t>
            </a:r>
          </a:p>
        </p:txBody>
      </p:sp>
      <p:sp>
        <p:nvSpPr>
          <p:cNvPr id="61426" name="Text Box 1010">
            <a:extLst>
              <a:ext uri="{FF2B5EF4-FFF2-40B4-BE49-F238E27FC236}">
                <a16:creationId xmlns:a16="http://schemas.microsoft.com/office/drawing/2014/main" id="{860E549E-3E78-4A96-A4F2-910DD14B2640}"/>
              </a:ext>
            </a:extLst>
          </p:cNvPr>
          <p:cNvSpPr txBox="1">
            <a:spLocks noChangeArrowheads="1"/>
          </p:cNvSpPr>
          <p:nvPr/>
        </p:nvSpPr>
        <p:spPr bwMode="auto">
          <a:xfrm>
            <a:off x="3402013" y="2727325"/>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Negativo</a:t>
            </a:r>
          </a:p>
        </p:txBody>
      </p:sp>
      <p:sp>
        <p:nvSpPr>
          <p:cNvPr id="61427" name="Text Box 1011">
            <a:extLst>
              <a:ext uri="{FF2B5EF4-FFF2-40B4-BE49-F238E27FC236}">
                <a16:creationId xmlns:a16="http://schemas.microsoft.com/office/drawing/2014/main" id="{E45900F0-1EB8-44EA-8258-343AB9C162A9}"/>
              </a:ext>
            </a:extLst>
          </p:cNvPr>
          <p:cNvSpPr txBox="1">
            <a:spLocks noChangeArrowheads="1"/>
          </p:cNvSpPr>
          <p:nvPr/>
        </p:nvSpPr>
        <p:spPr bwMode="auto">
          <a:xfrm>
            <a:off x="3382963" y="3032125"/>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Negativo</a:t>
            </a:r>
          </a:p>
        </p:txBody>
      </p:sp>
      <p:sp>
        <p:nvSpPr>
          <p:cNvPr id="61428" name="Text Box 1012">
            <a:extLst>
              <a:ext uri="{FF2B5EF4-FFF2-40B4-BE49-F238E27FC236}">
                <a16:creationId xmlns:a16="http://schemas.microsoft.com/office/drawing/2014/main" id="{F53E63DE-1EA6-41A1-97BA-4369055D1C6F}"/>
              </a:ext>
            </a:extLst>
          </p:cNvPr>
          <p:cNvSpPr txBox="1">
            <a:spLocks noChangeArrowheads="1"/>
          </p:cNvSpPr>
          <p:nvPr/>
        </p:nvSpPr>
        <p:spPr bwMode="auto">
          <a:xfrm>
            <a:off x="3373438" y="3670300"/>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Negativo</a:t>
            </a:r>
          </a:p>
        </p:txBody>
      </p:sp>
      <p:sp>
        <p:nvSpPr>
          <p:cNvPr id="32905" name="Text Box 1013">
            <a:extLst>
              <a:ext uri="{FF2B5EF4-FFF2-40B4-BE49-F238E27FC236}">
                <a16:creationId xmlns:a16="http://schemas.microsoft.com/office/drawing/2014/main" id="{2E266F8E-67C2-4DE0-BE27-B4CE0C36FFA0}"/>
              </a:ext>
            </a:extLst>
          </p:cNvPr>
          <p:cNvSpPr txBox="1">
            <a:spLocks noChangeArrowheads="1"/>
          </p:cNvSpPr>
          <p:nvPr/>
        </p:nvSpPr>
        <p:spPr bwMode="auto">
          <a:xfrm>
            <a:off x="7686675" y="295275"/>
            <a:ext cx="971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61430" name="Text Box 1014">
            <a:extLst>
              <a:ext uri="{FF2B5EF4-FFF2-40B4-BE49-F238E27FC236}">
                <a16:creationId xmlns:a16="http://schemas.microsoft.com/office/drawing/2014/main" id="{7A946B43-043C-4381-86F0-A7A3B8600175}"/>
              </a:ext>
            </a:extLst>
          </p:cNvPr>
          <p:cNvSpPr txBox="1">
            <a:spLocks noChangeArrowheads="1"/>
          </p:cNvSpPr>
          <p:nvPr/>
        </p:nvSpPr>
        <p:spPr bwMode="auto">
          <a:xfrm>
            <a:off x="4557713" y="14732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r>
              <a:rPr lang="it-IT" altLang="it-IT" sz="1400" b="1" baseline="30000">
                <a:solidFill>
                  <a:schemeClr val="bg1"/>
                </a:solidFill>
              </a:rPr>
              <a:t>+</a:t>
            </a:r>
          </a:p>
        </p:txBody>
      </p:sp>
      <p:sp>
        <p:nvSpPr>
          <p:cNvPr id="61431" name="Text Box 1015">
            <a:extLst>
              <a:ext uri="{FF2B5EF4-FFF2-40B4-BE49-F238E27FC236}">
                <a16:creationId xmlns:a16="http://schemas.microsoft.com/office/drawing/2014/main" id="{0188FE8C-0C3E-4656-B97E-AFAB1645866D}"/>
              </a:ext>
            </a:extLst>
          </p:cNvPr>
          <p:cNvSpPr txBox="1">
            <a:spLocks noChangeArrowheads="1"/>
          </p:cNvSpPr>
          <p:nvPr/>
        </p:nvSpPr>
        <p:spPr bwMode="auto">
          <a:xfrm>
            <a:off x="4573588" y="205105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sz="1400" b="1" baseline="30000">
                <a:solidFill>
                  <a:schemeClr val="bg1"/>
                </a:solidFill>
              </a:rPr>
              <a:t> -</a:t>
            </a:r>
          </a:p>
        </p:txBody>
      </p:sp>
      <p:sp>
        <p:nvSpPr>
          <p:cNvPr id="61432" name="Text Box 1016">
            <a:extLst>
              <a:ext uri="{FF2B5EF4-FFF2-40B4-BE49-F238E27FC236}">
                <a16:creationId xmlns:a16="http://schemas.microsoft.com/office/drawing/2014/main" id="{FC62F0FC-4659-4080-95FF-8EE834C87F5B}"/>
              </a:ext>
            </a:extLst>
          </p:cNvPr>
          <p:cNvSpPr txBox="1">
            <a:spLocks noChangeArrowheads="1"/>
          </p:cNvSpPr>
          <p:nvPr/>
        </p:nvSpPr>
        <p:spPr bwMode="auto">
          <a:xfrm>
            <a:off x="4579938" y="2695575"/>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r>
              <a:rPr lang="it-IT" altLang="it-IT" sz="1400" b="1" baseline="30000">
                <a:solidFill>
                  <a:schemeClr val="bg1"/>
                </a:solidFill>
              </a:rPr>
              <a:t>-</a:t>
            </a:r>
          </a:p>
        </p:txBody>
      </p:sp>
      <p:sp>
        <p:nvSpPr>
          <p:cNvPr id="61433" name="Text Box 1017">
            <a:extLst>
              <a:ext uri="{FF2B5EF4-FFF2-40B4-BE49-F238E27FC236}">
                <a16:creationId xmlns:a16="http://schemas.microsoft.com/office/drawing/2014/main" id="{2DED7D44-79A1-42CE-B4A4-F45A6123E440}"/>
              </a:ext>
            </a:extLst>
          </p:cNvPr>
          <p:cNvSpPr txBox="1">
            <a:spLocks noChangeArrowheads="1"/>
          </p:cNvSpPr>
          <p:nvPr/>
        </p:nvSpPr>
        <p:spPr bwMode="auto">
          <a:xfrm>
            <a:off x="4583113" y="3317875"/>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r>
              <a:rPr lang="it-IT" altLang="it-IT" sz="1400" b="1" baseline="30000">
                <a:solidFill>
                  <a:schemeClr val="bg1"/>
                </a:solidFill>
              </a:rPr>
              <a:t>+</a:t>
            </a:r>
          </a:p>
        </p:txBody>
      </p:sp>
      <p:sp>
        <p:nvSpPr>
          <p:cNvPr id="61434" name="Text Box 1018">
            <a:extLst>
              <a:ext uri="{FF2B5EF4-FFF2-40B4-BE49-F238E27FC236}">
                <a16:creationId xmlns:a16="http://schemas.microsoft.com/office/drawing/2014/main" id="{34A6543C-ACBB-4A16-9F2E-A7595FF9AC9E}"/>
              </a:ext>
            </a:extLst>
          </p:cNvPr>
          <p:cNvSpPr txBox="1">
            <a:spLocks noChangeArrowheads="1"/>
          </p:cNvSpPr>
          <p:nvPr/>
        </p:nvSpPr>
        <p:spPr bwMode="auto">
          <a:xfrm>
            <a:off x="4564063" y="17272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r>
              <a:rPr lang="it-IT" altLang="it-IT" sz="1400" b="1" baseline="30000">
                <a:solidFill>
                  <a:schemeClr val="bg1"/>
                </a:solidFill>
              </a:rPr>
              <a:t>+</a:t>
            </a:r>
          </a:p>
        </p:txBody>
      </p:sp>
      <p:sp>
        <p:nvSpPr>
          <p:cNvPr id="61435" name="Text Box 1019">
            <a:extLst>
              <a:ext uri="{FF2B5EF4-FFF2-40B4-BE49-F238E27FC236}">
                <a16:creationId xmlns:a16="http://schemas.microsoft.com/office/drawing/2014/main" id="{CF0F07E9-9EC6-4653-A82C-6CB4885C87B9}"/>
              </a:ext>
            </a:extLst>
          </p:cNvPr>
          <p:cNvSpPr txBox="1">
            <a:spLocks noChangeArrowheads="1"/>
          </p:cNvSpPr>
          <p:nvPr/>
        </p:nvSpPr>
        <p:spPr bwMode="auto">
          <a:xfrm>
            <a:off x="4570413" y="2371725"/>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sz="1400" b="1" baseline="30000">
                <a:solidFill>
                  <a:schemeClr val="bg1"/>
                </a:solidFill>
              </a:rPr>
              <a:t> +</a:t>
            </a:r>
          </a:p>
        </p:txBody>
      </p:sp>
      <p:sp>
        <p:nvSpPr>
          <p:cNvPr id="61436" name="Text Box 1020">
            <a:extLst>
              <a:ext uri="{FF2B5EF4-FFF2-40B4-BE49-F238E27FC236}">
                <a16:creationId xmlns:a16="http://schemas.microsoft.com/office/drawing/2014/main" id="{8B1C5D50-7F34-4F1F-99C3-0FB250D5765F}"/>
              </a:ext>
            </a:extLst>
          </p:cNvPr>
          <p:cNvSpPr txBox="1">
            <a:spLocks noChangeArrowheads="1"/>
          </p:cNvSpPr>
          <p:nvPr/>
        </p:nvSpPr>
        <p:spPr bwMode="auto">
          <a:xfrm>
            <a:off x="4579938" y="30099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r>
              <a:rPr lang="it-IT" altLang="it-IT" sz="1400" b="1" baseline="30000">
                <a:solidFill>
                  <a:schemeClr val="bg1"/>
                </a:solidFill>
              </a:rPr>
              <a:t>-</a:t>
            </a:r>
          </a:p>
        </p:txBody>
      </p:sp>
      <p:sp>
        <p:nvSpPr>
          <p:cNvPr id="61437" name="Text Box 1021">
            <a:extLst>
              <a:ext uri="{FF2B5EF4-FFF2-40B4-BE49-F238E27FC236}">
                <a16:creationId xmlns:a16="http://schemas.microsoft.com/office/drawing/2014/main" id="{1DFFF47D-9389-497E-A8E7-132189A9EFA7}"/>
              </a:ext>
            </a:extLst>
          </p:cNvPr>
          <p:cNvSpPr txBox="1">
            <a:spLocks noChangeArrowheads="1"/>
          </p:cNvSpPr>
          <p:nvPr/>
        </p:nvSpPr>
        <p:spPr bwMode="auto">
          <a:xfrm>
            <a:off x="4579938" y="3629025"/>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sz="1400" b="1" baseline="30000">
                <a:solidFill>
                  <a:schemeClr val="bg1"/>
                </a:solidFill>
              </a:rPr>
              <a:t> -</a:t>
            </a:r>
          </a:p>
        </p:txBody>
      </p:sp>
      <p:sp>
        <p:nvSpPr>
          <p:cNvPr id="107520" name="Text Box 1024">
            <a:extLst>
              <a:ext uri="{FF2B5EF4-FFF2-40B4-BE49-F238E27FC236}">
                <a16:creationId xmlns:a16="http://schemas.microsoft.com/office/drawing/2014/main" id="{CA704FDC-5609-46AF-91C7-5F6B5E2C2AD1}"/>
              </a:ext>
            </a:extLst>
          </p:cNvPr>
          <p:cNvSpPr txBox="1">
            <a:spLocks noChangeArrowheads="1"/>
          </p:cNvSpPr>
          <p:nvPr/>
        </p:nvSpPr>
        <p:spPr bwMode="auto">
          <a:xfrm>
            <a:off x="44450" y="5046663"/>
            <a:ext cx="539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rPr>
              <a:t>Tabella  sinottica dei caratteri topologici dei quattro diedri</a:t>
            </a:r>
          </a:p>
        </p:txBody>
      </p:sp>
      <p:sp>
        <p:nvSpPr>
          <p:cNvPr id="107522" name="Text Box 1026">
            <a:extLst>
              <a:ext uri="{FF2B5EF4-FFF2-40B4-BE49-F238E27FC236}">
                <a16:creationId xmlns:a16="http://schemas.microsoft.com/office/drawing/2014/main" id="{C7787055-F5CC-4EF0-9622-31B9C8C88611}"/>
              </a:ext>
            </a:extLst>
          </p:cNvPr>
          <p:cNvSpPr txBox="1">
            <a:spLocks noChangeArrowheads="1"/>
          </p:cNvSpPr>
          <p:nvPr/>
        </p:nvSpPr>
        <p:spPr bwMode="auto">
          <a:xfrm>
            <a:off x="155575" y="5508625"/>
            <a:ext cx="1133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Primo Diedro</a:t>
            </a:r>
          </a:p>
        </p:txBody>
      </p:sp>
      <p:sp>
        <p:nvSpPr>
          <p:cNvPr id="107524" name="Text Box 1028">
            <a:extLst>
              <a:ext uri="{FF2B5EF4-FFF2-40B4-BE49-F238E27FC236}">
                <a16:creationId xmlns:a16="http://schemas.microsoft.com/office/drawing/2014/main" id="{17C3B90B-5192-4969-A5B4-7333F5FDBD81}"/>
              </a:ext>
            </a:extLst>
          </p:cNvPr>
          <p:cNvSpPr txBox="1">
            <a:spLocks noChangeArrowheads="1"/>
          </p:cNvSpPr>
          <p:nvPr/>
        </p:nvSpPr>
        <p:spPr bwMode="auto">
          <a:xfrm>
            <a:off x="107950" y="6072188"/>
            <a:ext cx="590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 D</a:t>
            </a:r>
          </a:p>
        </p:txBody>
      </p:sp>
      <p:sp>
        <p:nvSpPr>
          <p:cNvPr id="107525" name="Text Box 1029">
            <a:extLst>
              <a:ext uri="{FF2B5EF4-FFF2-40B4-BE49-F238E27FC236}">
                <a16:creationId xmlns:a16="http://schemas.microsoft.com/office/drawing/2014/main" id="{9A81362C-6CD3-44DF-BEA6-32307B5CBAF4}"/>
              </a:ext>
            </a:extLst>
          </p:cNvPr>
          <p:cNvSpPr txBox="1">
            <a:spLocks noChangeArrowheads="1"/>
          </p:cNvSpPr>
          <p:nvPr/>
        </p:nvSpPr>
        <p:spPr bwMode="auto">
          <a:xfrm>
            <a:off x="714375" y="587216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p>
        </p:txBody>
      </p:sp>
      <p:sp>
        <p:nvSpPr>
          <p:cNvPr id="107526" name="Text Box 1030">
            <a:extLst>
              <a:ext uri="{FF2B5EF4-FFF2-40B4-BE49-F238E27FC236}">
                <a16:creationId xmlns:a16="http://schemas.microsoft.com/office/drawing/2014/main" id="{477040E5-C3A1-439A-AEFA-74CBBE844224}"/>
              </a:ext>
            </a:extLst>
          </p:cNvPr>
          <p:cNvSpPr txBox="1">
            <a:spLocks noChangeArrowheads="1"/>
          </p:cNvSpPr>
          <p:nvPr/>
        </p:nvSpPr>
        <p:spPr bwMode="auto">
          <a:xfrm>
            <a:off x="733425" y="625316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p>
        </p:txBody>
      </p:sp>
      <p:sp>
        <p:nvSpPr>
          <p:cNvPr id="107529" name="Text Box 1033">
            <a:extLst>
              <a:ext uri="{FF2B5EF4-FFF2-40B4-BE49-F238E27FC236}">
                <a16:creationId xmlns:a16="http://schemas.microsoft.com/office/drawing/2014/main" id="{BEA97458-5C83-46DD-B2C7-40CAD7D6CB8D}"/>
              </a:ext>
            </a:extLst>
          </p:cNvPr>
          <p:cNvSpPr txBox="1">
            <a:spLocks noChangeArrowheads="1"/>
          </p:cNvSpPr>
          <p:nvPr/>
        </p:nvSpPr>
        <p:spPr bwMode="auto">
          <a:xfrm>
            <a:off x="1409700" y="5534025"/>
            <a:ext cx="1330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Secondo Diedro</a:t>
            </a:r>
          </a:p>
        </p:txBody>
      </p:sp>
      <p:sp>
        <p:nvSpPr>
          <p:cNvPr id="107530" name="Text Box 1034">
            <a:extLst>
              <a:ext uri="{FF2B5EF4-FFF2-40B4-BE49-F238E27FC236}">
                <a16:creationId xmlns:a16="http://schemas.microsoft.com/office/drawing/2014/main" id="{E84F5920-0BB8-4F6F-AA8F-5076EED8C78D}"/>
              </a:ext>
            </a:extLst>
          </p:cNvPr>
          <p:cNvSpPr txBox="1">
            <a:spLocks noChangeArrowheads="1"/>
          </p:cNvSpPr>
          <p:nvPr/>
        </p:nvSpPr>
        <p:spPr bwMode="auto">
          <a:xfrm>
            <a:off x="1428750" y="6100763"/>
            <a:ext cx="590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II D</a:t>
            </a:r>
          </a:p>
        </p:txBody>
      </p:sp>
      <p:sp>
        <p:nvSpPr>
          <p:cNvPr id="107531" name="Text Box 1035">
            <a:extLst>
              <a:ext uri="{FF2B5EF4-FFF2-40B4-BE49-F238E27FC236}">
                <a16:creationId xmlns:a16="http://schemas.microsoft.com/office/drawing/2014/main" id="{3F477172-438F-43B3-9611-9C25180CE1A7}"/>
              </a:ext>
            </a:extLst>
          </p:cNvPr>
          <p:cNvSpPr txBox="1">
            <a:spLocks noChangeArrowheads="1"/>
          </p:cNvSpPr>
          <p:nvPr/>
        </p:nvSpPr>
        <p:spPr bwMode="auto">
          <a:xfrm>
            <a:off x="2051050" y="586581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p>
        </p:txBody>
      </p:sp>
      <p:sp>
        <p:nvSpPr>
          <p:cNvPr id="107532" name="Text Box 1036">
            <a:extLst>
              <a:ext uri="{FF2B5EF4-FFF2-40B4-BE49-F238E27FC236}">
                <a16:creationId xmlns:a16="http://schemas.microsoft.com/office/drawing/2014/main" id="{A43124B8-7373-49C7-A4D2-EDE9A96B6797}"/>
              </a:ext>
            </a:extLst>
          </p:cNvPr>
          <p:cNvSpPr txBox="1">
            <a:spLocks noChangeArrowheads="1"/>
          </p:cNvSpPr>
          <p:nvPr/>
        </p:nvSpPr>
        <p:spPr bwMode="auto">
          <a:xfrm>
            <a:off x="2085975" y="6237288"/>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p>
        </p:txBody>
      </p:sp>
      <p:sp>
        <p:nvSpPr>
          <p:cNvPr id="107535" name="Text Box 1039">
            <a:extLst>
              <a:ext uri="{FF2B5EF4-FFF2-40B4-BE49-F238E27FC236}">
                <a16:creationId xmlns:a16="http://schemas.microsoft.com/office/drawing/2014/main" id="{D7E59970-DDA4-4116-8E3E-07E83058A71B}"/>
              </a:ext>
            </a:extLst>
          </p:cNvPr>
          <p:cNvSpPr txBox="1">
            <a:spLocks noChangeArrowheads="1"/>
          </p:cNvSpPr>
          <p:nvPr/>
        </p:nvSpPr>
        <p:spPr bwMode="auto">
          <a:xfrm>
            <a:off x="2838450" y="5511800"/>
            <a:ext cx="1139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Terzo Diedro</a:t>
            </a:r>
          </a:p>
        </p:txBody>
      </p:sp>
      <p:sp>
        <p:nvSpPr>
          <p:cNvPr id="107536" name="Text Box 1040">
            <a:extLst>
              <a:ext uri="{FF2B5EF4-FFF2-40B4-BE49-F238E27FC236}">
                <a16:creationId xmlns:a16="http://schemas.microsoft.com/office/drawing/2014/main" id="{6CE0661F-4DD1-46BF-9051-15966AF48714}"/>
              </a:ext>
            </a:extLst>
          </p:cNvPr>
          <p:cNvSpPr txBox="1">
            <a:spLocks noChangeArrowheads="1"/>
          </p:cNvSpPr>
          <p:nvPr/>
        </p:nvSpPr>
        <p:spPr bwMode="auto">
          <a:xfrm>
            <a:off x="2749550" y="6065838"/>
            <a:ext cx="590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III D</a:t>
            </a:r>
          </a:p>
        </p:txBody>
      </p:sp>
      <p:sp>
        <p:nvSpPr>
          <p:cNvPr id="107537" name="Text Box 1041">
            <a:extLst>
              <a:ext uri="{FF2B5EF4-FFF2-40B4-BE49-F238E27FC236}">
                <a16:creationId xmlns:a16="http://schemas.microsoft.com/office/drawing/2014/main" id="{2F23F06A-E422-4E03-9029-9A840536347E}"/>
              </a:ext>
            </a:extLst>
          </p:cNvPr>
          <p:cNvSpPr txBox="1">
            <a:spLocks noChangeArrowheads="1"/>
          </p:cNvSpPr>
          <p:nvPr/>
        </p:nvSpPr>
        <p:spPr bwMode="auto">
          <a:xfrm>
            <a:off x="3429000" y="5849938"/>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p>
        </p:txBody>
      </p:sp>
      <p:sp>
        <p:nvSpPr>
          <p:cNvPr id="107538" name="Text Box 1042">
            <a:extLst>
              <a:ext uri="{FF2B5EF4-FFF2-40B4-BE49-F238E27FC236}">
                <a16:creationId xmlns:a16="http://schemas.microsoft.com/office/drawing/2014/main" id="{38686B33-025B-4E3E-8CA5-E42330A97D1C}"/>
              </a:ext>
            </a:extLst>
          </p:cNvPr>
          <p:cNvSpPr txBox="1">
            <a:spLocks noChangeArrowheads="1"/>
          </p:cNvSpPr>
          <p:nvPr/>
        </p:nvSpPr>
        <p:spPr bwMode="auto">
          <a:xfrm>
            <a:off x="3429000" y="627856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p>
        </p:txBody>
      </p:sp>
      <p:sp>
        <p:nvSpPr>
          <p:cNvPr id="107541" name="Text Box 1045">
            <a:extLst>
              <a:ext uri="{FF2B5EF4-FFF2-40B4-BE49-F238E27FC236}">
                <a16:creationId xmlns:a16="http://schemas.microsoft.com/office/drawing/2014/main" id="{BB215457-9C20-4C10-977E-4F305479B2C5}"/>
              </a:ext>
            </a:extLst>
          </p:cNvPr>
          <p:cNvSpPr txBox="1">
            <a:spLocks noChangeArrowheads="1"/>
          </p:cNvSpPr>
          <p:nvPr/>
        </p:nvSpPr>
        <p:spPr bwMode="auto">
          <a:xfrm>
            <a:off x="4149725" y="5543550"/>
            <a:ext cx="1225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Quarto Diedro</a:t>
            </a:r>
          </a:p>
        </p:txBody>
      </p:sp>
      <p:sp>
        <p:nvSpPr>
          <p:cNvPr id="107542" name="Text Box 1046">
            <a:extLst>
              <a:ext uri="{FF2B5EF4-FFF2-40B4-BE49-F238E27FC236}">
                <a16:creationId xmlns:a16="http://schemas.microsoft.com/office/drawing/2014/main" id="{1DB62A5A-6FAF-4FE7-BF80-A0C6E68FAF63}"/>
              </a:ext>
            </a:extLst>
          </p:cNvPr>
          <p:cNvSpPr txBox="1">
            <a:spLocks noChangeArrowheads="1"/>
          </p:cNvSpPr>
          <p:nvPr/>
        </p:nvSpPr>
        <p:spPr bwMode="auto">
          <a:xfrm>
            <a:off x="4171950" y="6129338"/>
            <a:ext cx="590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200">
                <a:solidFill>
                  <a:schemeClr val="bg1"/>
                </a:solidFill>
              </a:rPr>
              <a:t>IVD</a:t>
            </a:r>
          </a:p>
        </p:txBody>
      </p:sp>
      <p:sp>
        <p:nvSpPr>
          <p:cNvPr id="107543" name="Text Box 1047">
            <a:extLst>
              <a:ext uri="{FF2B5EF4-FFF2-40B4-BE49-F238E27FC236}">
                <a16:creationId xmlns:a16="http://schemas.microsoft.com/office/drawing/2014/main" id="{B44DF024-2C72-42D5-AB02-BE1EE8D5DAEE}"/>
              </a:ext>
            </a:extLst>
          </p:cNvPr>
          <p:cNvSpPr txBox="1">
            <a:spLocks noChangeArrowheads="1"/>
          </p:cNvSpPr>
          <p:nvPr/>
        </p:nvSpPr>
        <p:spPr bwMode="auto">
          <a:xfrm>
            <a:off x="4778375" y="5862638"/>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1</a:t>
            </a:r>
            <a:r>
              <a:rPr lang="it-IT" altLang="it-IT" b="1">
                <a:solidFill>
                  <a:schemeClr val="bg1"/>
                </a:solidFill>
              </a:rPr>
              <a:t> +</a:t>
            </a:r>
          </a:p>
        </p:txBody>
      </p:sp>
      <p:sp>
        <p:nvSpPr>
          <p:cNvPr id="107544" name="Text Box 1048">
            <a:extLst>
              <a:ext uri="{FF2B5EF4-FFF2-40B4-BE49-F238E27FC236}">
                <a16:creationId xmlns:a16="http://schemas.microsoft.com/office/drawing/2014/main" id="{23A661DC-F4EA-49D9-AAEA-746B525D87D5}"/>
              </a:ext>
            </a:extLst>
          </p:cNvPr>
          <p:cNvSpPr txBox="1">
            <a:spLocks noChangeArrowheads="1"/>
          </p:cNvSpPr>
          <p:nvPr/>
        </p:nvSpPr>
        <p:spPr bwMode="auto">
          <a:xfrm>
            <a:off x="4775200" y="6262688"/>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b="1">
                <a:solidFill>
                  <a:schemeClr val="bg1"/>
                </a:solidFill>
                <a:latin typeface="Symbol" panose="05050102010706020507" pitchFamily="18" charset="2"/>
              </a:rPr>
              <a:t>p</a:t>
            </a:r>
            <a:r>
              <a:rPr lang="it-IT" altLang="it-IT" b="1">
                <a:solidFill>
                  <a:schemeClr val="bg1"/>
                </a:solidFill>
              </a:rPr>
              <a:t> </a:t>
            </a:r>
            <a:r>
              <a:rPr lang="it-IT" altLang="it-IT" b="1" baseline="-25000">
                <a:solidFill>
                  <a:schemeClr val="bg1"/>
                </a:solidFill>
              </a:rPr>
              <a:t>2</a:t>
            </a:r>
            <a:r>
              <a:rPr lang="it-IT" altLang="it-IT" b="1">
                <a:solidFill>
                  <a:schemeClr val="bg1"/>
                </a:solidFill>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7619"/>
                                        </p:tgtEl>
                                        <p:attrNameLst>
                                          <p:attrName>style.visibility</p:attrName>
                                        </p:attrNameLst>
                                      </p:cBhvr>
                                      <p:to>
                                        <p:strVal val="visible"/>
                                      </p:to>
                                    </p:set>
                                    <p:animEffect transition="in" filter="wipe(left)">
                                      <p:cBhvr>
                                        <p:cTn id="7" dur="1000"/>
                                        <p:tgtEl>
                                          <p:spTgt spid="107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57"/>
                                        </p:tgtEl>
                                        <p:attrNameLst>
                                          <p:attrName>style.visibility</p:attrName>
                                        </p:attrNameLst>
                                      </p:cBhvr>
                                      <p:to>
                                        <p:strVal val="visible"/>
                                      </p:to>
                                    </p:set>
                                    <p:animEffect transition="in" filter="wipe(left)">
                                      <p:cBhvr>
                                        <p:cTn id="12" dur="1000"/>
                                        <p:tgtEl>
                                          <p:spTgt spid="61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64"/>
                                        </p:tgtEl>
                                        <p:attrNameLst>
                                          <p:attrName>style.visibility</p:attrName>
                                        </p:attrNameLst>
                                      </p:cBhvr>
                                      <p:to>
                                        <p:strVal val="visible"/>
                                      </p:to>
                                    </p:set>
                                    <p:animEffect transition="in" filter="wipe(left)">
                                      <p:cBhvr>
                                        <p:cTn id="17" dur="1000"/>
                                        <p:tgtEl>
                                          <p:spTgt spid="613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366"/>
                                        </p:tgtEl>
                                        <p:attrNameLst>
                                          <p:attrName>style.visibility</p:attrName>
                                        </p:attrNameLst>
                                      </p:cBhvr>
                                      <p:to>
                                        <p:strVal val="visible"/>
                                      </p:to>
                                    </p:set>
                                    <p:animEffect transition="in" filter="wipe(left)">
                                      <p:cBhvr>
                                        <p:cTn id="22" dur="1000"/>
                                        <p:tgtEl>
                                          <p:spTgt spid="613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367"/>
                                        </p:tgtEl>
                                        <p:attrNameLst>
                                          <p:attrName>style.visibility</p:attrName>
                                        </p:attrNameLst>
                                      </p:cBhvr>
                                      <p:to>
                                        <p:strVal val="visible"/>
                                      </p:to>
                                    </p:set>
                                    <p:animEffect transition="in" filter="wipe(left)">
                                      <p:cBhvr>
                                        <p:cTn id="27" dur="1000"/>
                                        <p:tgtEl>
                                          <p:spTgt spid="613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368"/>
                                        </p:tgtEl>
                                        <p:attrNameLst>
                                          <p:attrName>style.visibility</p:attrName>
                                        </p:attrNameLst>
                                      </p:cBhvr>
                                      <p:to>
                                        <p:strVal val="visible"/>
                                      </p:to>
                                    </p:set>
                                    <p:animEffect transition="in" filter="wipe(left)">
                                      <p:cBhvr>
                                        <p:cTn id="32" dur="1000"/>
                                        <p:tgtEl>
                                          <p:spTgt spid="613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369"/>
                                        </p:tgtEl>
                                        <p:attrNameLst>
                                          <p:attrName>style.visibility</p:attrName>
                                        </p:attrNameLst>
                                      </p:cBhvr>
                                      <p:to>
                                        <p:strVal val="visible"/>
                                      </p:to>
                                    </p:set>
                                    <p:animEffect transition="in" filter="wipe(left)">
                                      <p:cBhvr>
                                        <p:cTn id="37" dur="1000"/>
                                        <p:tgtEl>
                                          <p:spTgt spid="613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371"/>
                                        </p:tgtEl>
                                        <p:attrNameLst>
                                          <p:attrName>style.visibility</p:attrName>
                                        </p:attrNameLst>
                                      </p:cBhvr>
                                      <p:to>
                                        <p:strVal val="visible"/>
                                      </p:to>
                                    </p:set>
                                    <p:animEffect transition="in" filter="wipe(left)">
                                      <p:cBhvr>
                                        <p:cTn id="42" dur="1000"/>
                                        <p:tgtEl>
                                          <p:spTgt spid="613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376"/>
                                        </p:tgtEl>
                                        <p:attrNameLst>
                                          <p:attrName>style.visibility</p:attrName>
                                        </p:attrNameLst>
                                      </p:cBhvr>
                                      <p:to>
                                        <p:strVal val="visible"/>
                                      </p:to>
                                    </p:set>
                                    <p:animEffect transition="in" filter="wipe(left)">
                                      <p:cBhvr>
                                        <p:cTn id="47" dur="1000"/>
                                        <p:tgtEl>
                                          <p:spTgt spid="613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380"/>
                                        </p:tgtEl>
                                        <p:attrNameLst>
                                          <p:attrName>style.visibility</p:attrName>
                                        </p:attrNameLst>
                                      </p:cBhvr>
                                      <p:to>
                                        <p:strVal val="visible"/>
                                      </p:to>
                                    </p:set>
                                    <p:animEffect transition="in" filter="wipe(left)">
                                      <p:cBhvr>
                                        <p:cTn id="52" dur="1000"/>
                                        <p:tgtEl>
                                          <p:spTgt spid="613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382"/>
                                        </p:tgtEl>
                                        <p:attrNameLst>
                                          <p:attrName>style.visibility</p:attrName>
                                        </p:attrNameLst>
                                      </p:cBhvr>
                                      <p:to>
                                        <p:strVal val="visible"/>
                                      </p:to>
                                    </p:set>
                                    <p:animEffect transition="in" filter="wipe(left)">
                                      <p:cBhvr>
                                        <p:cTn id="57" dur="1000"/>
                                        <p:tgtEl>
                                          <p:spTgt spid="6138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07"/>
                                        </p:tgtEl>
                                        <p:attrNameLst>
                                          <p:attrName>style.visibility</p:attrName>
                                        </p:attrNameLst>
                                      </p:cBhvr>
                                      <p:to>
                                        <p:strVal val="visible"/>
                                      </p:to>
                                    </p:set>
                                    <p:animEffect transition="in" filter="wipe(left)">
                                      <p:cBhvr>
                                        <p:cTn id="62" dur="1000"/>
                                        <p:tgtEl>
                                          <p:spTgt spid="614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14"/>
                                        </p:tgtEl>
                                        <p:attrNameLst>
                                          <p:attrName>style.visibility</p:attrName>
                                        </p:attrNameLst>
                                      </p:cBhvr>
                                      <p:to>
                                        <p:strVal val="visible"/>
                                      </p:to>
                                    </p:set>
                                    <p:animEffect transition="in" filter="wipe(left)">
                                      <p:cBhvr>
                                        <p:cTn id="67" dur="1000"/>
                                        <p:tgtEl>
                                          <p:spTgt spid="614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30"/>
                                        </p:tgtEl>
                                        <p:attrNameLst>
                                          <p:attrName>style.visibility</p:attrName>
                                        </p:attrNameLst>
                                      </p:cBhvr>
                                      <p:to>
                                        <p:strVal val="visible"/>
                                      </p:to>
                                    </p:set>
                                    <p:animEffect transition="in" filter="wipe(left)">
                                      <p:cBhvr>
                                        <p:cTn id="72" dur="1000"/>
                                        <p:tgtEl>
                                          <p:spTgt spid="6143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1434"/>
                                        </p:tgtEl>
                                        <p:attrNameLst>
                                          <p:attrName>style.visibility</p:attrName>
                                        </p:attrNameLst>
                                      </p:cBhvr>
                                      <p:to>
                                        <p:strVal val="visible"/>
                                      </p:to>
                                    </p:set>
                                    <p:animEffect transition="in" filter="wipe(left)">
                                      <p:cBhvr>
                                        <p:cTn id="77" dur="1000"/>
                                        <p:tgtEl>
                                          <p:spTgt spid="6143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1373"/>
                                        </p:tgtEl>
                                        <p:attrNameLst>
                                          <p:attrName>style.visibility</p:attrName>
                                        </p:attrNameLst>
                                      </p:cBhvr>
                                      <p:to>
                                        <p:strVal val="visible"/>
                                      </p:to>
                                    </p:set>
                                    <p:animEffect transition="in" filter="wipe(left)">
                                      <p:cBhvr>
                                        <p:cTn id="82" dur="1000"/>
                                        <p:tgtEl>
                                          <p:spTgt spid="613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1377"/>
                                        </p:tgtEl>
                                        <p:attrNameLst>
                                          <p:attrName>style.visibility</p:attrName>
                                        </p:attrNameLst>
                                      </p:cBhvr>
                                      <p:to>
                                        <p:strVal val="visible"/>
                                      </p:to>
                                    </p:set>
                                    <p:animEffect transition="in" filter="wipe(left)">
                                      <p:cBhvr>
                                        <p:cTn id="87" dur="1000"/>
                                        <p:tgtEl>
                                          <p:spTgt spid="6137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1388"/>
                                        </p:tgtEl>
                                        <p:attrNameLst>
                                          <p:attrName>style.visibility</p:attrName>
                                        </p:attrNameLst>
                                      </p:cBhvr>
                                      <p:to>
                                        <p:strVal val="visible"/>
                                      </p:to>
                                    </p:set>
                                    <p:animEffect transition="in" filter="wipe(left)">
                                      <p:cBhvr>
                                        <p:cTn id="92" dur="1000"/>
                                        <p:tgtEl>
                                          <p:spTgt spid="6138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1391"/>
                                        </p:tgtEl>
                                        <p:attrNameLst>
                                          <p:attrName>style.visibility</p:attrName>
                                        </p:attrNameLst>
                                      </p:cBhvr>
                                      <p:to>
                                        <p:strVal val="visible"/>
                                      </p:to>
                                    </p:set>
                                    <p:animEffect transition="in" filter="wipe(left)">
                                      <p:cBhvr>
                                        <p:cTn id="97" dur="1000"/>
                                        <p:tgtEl>
                                          <p:spTgt spid="6139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1425"/>
                                        </p:tgtEl>
                                        <p:attrNameLst>
                                          <p:attrName>style.visibility</p:attrName>
                                        </p:attrNameLst>
                                      </p:cBhvr>
                                      <p:to>
                                        <p:strVal val="visible"/>
                                      </p:to>
                                    </p:set>
                                    <p:animEffect transition="in" filter="wipe(left)">
                                      <p:cBhvr>
                                        <p:cTn id="102" dur="1000"/>
                                        <p:tgtEl>
                                          <p:spTgt spid="6142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1415"/>
                                        </p:tgtEl>
                                        <p:attrNameLst>
                                          <p:attrName>style.visibility</p:attrName>
                                        </p:attrNameLst>
                                      </p:cBhvr>
                                      <p:to>
                                        <p:strVal val="visible"/>
                                      </p:to>
                                    </p:set>
                                    <p:animEffect transition="in" filter="wipe(left)">
                                      <p:cBhvr>
                                        <p:cTn id="107" dur="1000"/>
                                        <p:tgtEl>
                                          <p:spTgt spid="614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1431"/>
                                        </p:tgtEl>
                                        <p:attrNameLst>
                                          <p:attrName>style.visibility</p:attrName>
                                        </p:attrNameLst>
                                      </p:cBhvr>
                                      <p:to>
                                        <p:strVal val="visible"/>
                                      </p:to>
                                    </p:set>
                                    <p:animEffect transition="in" filter="wipe(left)">
                                      <p:cBhvr>
                                        <p:cTn id="112" dur="1000"/>
                                        <p:tgtEl>
                                          <p:spTgt spid="6143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61435"/>
                                        </p:tgtEl>
                                        <p:attrNameLst>
                                          <p:attrName>style.visibility</p:attrName>
                                        </p:attrNameLst>
                                      </p:cBhvr>
                                      <p:to>
                                        <p:strVal val="visible"/>
                                      </p:to>
                                    </p:set>
                                    <p:animEffect transition="in" filter="wipe(left)">
                                      <p:cBhvr>
                                        <p:cTn id="117" dur="1000"/>
                                        <p:tgtEl>
                                          <p:spTgt spid="6143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1374"/>
                                        </p:tgtEl>
                                        <p:attrNameLst>
                                          <p:attrName>style.visibility</p:attrName>
                                        </p:attrNameLst>
                                      </p:cBhvr>
                                      <p:to>
                                        <p:strVal val="visible"/>
                                      </p:to>
                                    </p:set>
                                    <p:animEffect transition="in" filter="wipe(left)">
                                      <p:cBhvr>
                                        <p:cTn id="122" dur="1000"/>
                                        <p:tgtEl>
                                          <p:spTgt spid="6137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1378"/>
                                        </p:tgtEl>
                                        <p:attrNameLst>
                                          <p:attrName>style.visibility</p:attrName>
                                        </p:attrNameLst>
                                      </p:cBhvr>
                                      <p:to>
                                        <p:strVal val="visible"/>
                                      </p:to>
                                    </p:set>
                                    <p:animEffect transition="in" filter="wipe(left)">
                                      <p:cBhvr>
                                        <p:cTn id="127" dur="1000"/>
                                        <p:tgtEl>
                                          <p:spTgt spid="6137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1394"/>
                                        </p:tgtEl>
                                        <p:attrNameLst>
                                          <p:attrName>style.visibility</p:attrName>
                                        </p:attrNameLst>
                                      </p:cBhvr>
                                      <p:to>
                                        <p:strVal val="visible"/>
                                      </p:to>
                                    </p:set>
                                    <p:animEffect transition="in" filter="wipe(left)">
                                      <p:cBhvr>
                                        <p:cTn id="132" dur="1000"/>
                                        <p:tgtEl>
                                          <p:spTgt spid="6139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61397"/>
                                        </p:tgtEl>
                                        <p:attrNameLst>
                                          <p:attrName>style.visibility</p:attrName>
                                        </p:attrNameLst>
                                      </p:cBhvr>
                                      <p:to>
                                        <p:strVal val="visible"/>
                                      </p:to>
                                    </p:set>
                                    <p:animEffect transition="in" filter="wipe(left)">
                                      <p:cBhvr>
                                        <p:cTn id="137" dur="1000"/>
                                        <p:tgtEl>
                                          <p:spTgt spid="6139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61426"/>
                                        </p:tgtEl>
                                        <p:attrNameLst>
                                          <p:attrName>style.visibility</p:attrName>
                                        </p:attrNameLst>
                                      </p:cBhvr>
                                      <p:to>
                                        <p:strVal val="visible"/>
                                      </p:to>
                                    </p:set>
                                    <p:animEffect transition="in" filter="wipe(left)">
                                      <p:cBhvr>
                                        <p:cTn id="142" dur="1000"/>
                                        <p:tgtEl>
                                          <p:spTgt spid="6142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61427"/>
                                        </p:tgtEl>
                                        <p:attrNameLst>
                                          <p:attrName>style.visibility</p:attrName>
                                        </p:attrNameLst>
                                      </p:cBhvr>
                                      <p:to>
                                        <p:strVal val="visible"/>
                                      </p:to>
                                    </p:set>
                                    <p:animEffect transition="in" filter="wipe(left)">
                                      <p:cBhvr>
                                        <p:cTn id="147" dur="1000"/>
                                        <p:tgtEl>
                                          <p:spTgt spid="61427"/>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61432"/>
                                        </p:tgtEl>
                                        <p:attrNameLst>
                                          <p:attrName>style.visibility</p:attrName>
                                        </p:attrNameLst>
                                      </p:cBhvr>
                                      <p:to>
                                        <p:strVal val="visible"/>
                                      </p:to>
                                    </p:set>
                                    <p:animEffect transition="in" filter="wipe(left)">
                                      <p:cBhvr>
                                        <p:cTn id="152" dur="1000"/>
                                        <p:tgtEl>
                                          <p:spTgt spid="61432"/>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61436"/>
                                        </p:tgtEl>
                                        <p:attrNameLst>
                                          <p:attrName>style.visibility</p:attrName>
                                        </p:attrNameLst>
                                      </p:cBhvr>
                                      <p:to>
                                        <p:strVal val="visible"/>
                                      </p:to>
                                    </p:set>
                                    <p:animEffect transition="in" filter="wipe(left)">
                                      <p:cBhvr>
                                        <p:cTn id="157" dur="1000"/>
                                        <p:tgtEl>
                                          <p:spTgt spid="6143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61375"/>
                                        </p:tgtEl>
                                        <p:attrNameLst>
                                          <p:attrName>style.visibility</p:attrName>
                                        </p:attrNameLst>
                                      </p:cBhvr>
                                      <p:to>
                                        <p:strVal val="visible"/>
                                      </p:to>
                                    </p:set>
                                    <p:animEffect transition="in" filter="wipe(left)">
                                      <p:cBhvr>
                                        <p:cTn id="162" dur="1000"/>
                                        <p:tgtEl>
                                          <p:spTgt spid="61375"/>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61379"/>
                                        </p:tgtEl>
                                        <p:attrNameLst>
                                          <p:attrName>style.visibility</p:attrName>
                                        </p:attrNameLst>
                                      </p:cBhvr>
                                      <p:to>
                                        <p:strVal val="visible"/>
                                      </p:to>
                                    </p:set>
                                    <p:animEffect transition="in" filter="wipe(left)">
                                      <p:cBhvr>
                                        <p:cTn id="167" dur="1000"/>
                                        <p:tgtEl>
                                          <p:spTgt spid="61379"/>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1399"/>
                                        </p:tgtEl>
                                        <p:attrNameLst>
                                          <p:attrName>style.visibility</p:attrName>
                                        </p:attrNameLst>
                                      </p:cBhvr>
                                      <p:to>
                                        <p:strVal val="visible"/>
                                      </p:to>
                                    </p:set>
                                    <p:animEffect transition="in" filter="wipe(left)">
                                      <p:cBhvr>
                                        <p:cTn id="172" dur="1000"/>
                                        <p:tgtEl>
                                          <p:spTgt spid="61399"/>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61403"/>
                                        </p:tgtEl>
                                        <p:attrNameLst>
                                          <p:attrName>style.visibility</p:attrName>
                                        </p:attrNameLst>
                                      </p:cBhvr>
                                      <p:to>
                                        <p:strVal val="visible"/>
                                      </p:to>
                                    </p:set>
                                    <p:animEffect transition="in" filter="wipe(left)">
                                      <p:cBhvr>
                                        <p:cTn id="177" dur="1000"/>
                                        <p:tgtEl>
                                          <p:spTgt spid="6140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61416"/>
                                        </p:tgtEl>
                                        <p:attrNameLst>
                                          <p:attrName>style.visibility</p:attrName>
                                        </p:attrNameLst>
                                      </p:cBhvr>
                                      <p:to>
                                        <p:strVal val="visible"/>
                                      </p:to>
                                    </p:set>
                                    <p:animEffect transition="in" filter="wipe(left)">
                                      <p:cBhvr>
                                        <p:cTn id="182" dur="1000"/>
                                        <p:tgtEl>
                                          <p:spTgt spid="61416"/>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61428"/>
                                        </p:tgtEl>
                                        <p:attrNameLst>
                                          <p:attrName>style.visibility</p:attrName>
                                        </p:attrNameLst>
                                      </p:cBhvr>
                                      <p:to>
                                        <p:strVal val="visible"/>
                                      </p:to>
                                    </p:set>
                                    <p:animEffect transition="in" filter="wipe(left)">
                                      <p:cBhvr>
                                        <p:cTn id="187" dur="1000"/>
                                        <p:tgtEl>
                                          <p:spTgt spid="6142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61433"/>
                                        </p:tgtEl>
                                        <p:attrNameLst>
                                          <p:attrName>style.visibility</p:attrName>
                                        </p:attrNameLst>
                                      </p:cBhvr>
                                      <p:to>
                                        <p:strVal val="visible"/>
                                      </p:to>
                                    </p:set>
                                    <p:animEffect transition="in" filter="wipe(left)">
                                      <p:cBhvr>
                                        <p:cTn id="192" dur="1000"/>
                                        <p:tgtEl>
                                          <p:spTgt spid="61433"/>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61437"/>
                                        </p:tgtEl>
                                        <p:attrNameLst>
                                          <p:attrName>style.visibility</p:attrName>
                                        </p:attrNameLst>
                                      </p:cBhvr>
                                      <p:to>
                                        <p:strVal val="visible"/>
                                      </p:to>
                                    </p:set>
                                    <p:animEffect transition="in" filter="wipe(left)">
                                      <p:cBhvr>
                                        <p:cTn id="197" dur="1000"/>
                                        <p:tgtEl>
                                          <p:spTgt spid="61437"/>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61003"/>
                                        </p:tgtEl>
                                        <p:attrNameLst>
                                          <p:attrName>style.visibility</p:attrName>
                                        </p:attrNameLst>
                                      </p:cBhvr>
                                      <p:to>
                                        <p:strVal val="visible"/>
                                      </p:to>
                                    </p:set>
                                    <p:animEffect transition="in" filter="wipe(left)">
                                      <p:cBhvr>
                                        <p:cTn id="202" dur="1000"/>
                                        <p:tgtEl>
                                          <p:spTgt spid="61003"/>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8" fill="hold" nodeType="clickEffect">
                                  <p:stCondLst>
                                    <p:cond delay="0"/>
                                  </p:stCondLst>
                                  <p:childTnLst>
                                    <p:set>
                                      <p:cBhvr>
                                        <p:cTn id="206" dur="1" fill="hold">
                                          <p:stCondLst>
                                            <p:cond delay="0"/>
                                          </p:stCondLst>
                                        </p:cTn>
                                        <p:tgtEl>
                                          <p:spTgt spid="107652"/>
                                        </p:tgtEl>
                                        <p:attrNameLst>
                                          <p:attrName>style.visibility</p:attrName>
                                        </p:attrNameLst>
                                      </p:cBhvr>
                                      <p:to>
                                        <p:strVal val="visible"/>
                                      </p:to>
                                    </p:set>
                                    <p:animEffect transition="in" filter="wipe(left)">
                                      <p:cBhvr>
                                        <p:cTn id="207" dur="1000"/>
                                        <p:tgtEl>
                                          <p:spTgt spid="107652"/>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107520"/>
                                        </p:tgtEl>
                                        <p:attrNameLst>
                                          <p:attrName>style.visibility</p:attrName>
                                        </p:attrNameLst>
                                      </p:cBhvr>
                                      <p:to>
                                        <p:strVal val="visible"/>
                                      </p:to>
                                    </p:set>
                                    <p:animEffect transition="in" filter="wipe(left)">
                                      <p:cBhvr>
                                        <p:cTn id="212" dur="1000"/>
                                        <p:tgtEl>
                                          <p:spTgt spid="10752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107524"/>
                                        </p:tgtEl>
                                        <p:attrNameLst>
                                          <p:attrName>style.visibility</p:attrName>
                                        </p:attrNameLst>
                                      </p:cBhvr>
                                      <p:to>
                                        <p:strVal val="visible"/>
                                      </p:to>
                                    </p:set>
                                    <p:animEffect transition="in" filter="wipe(left)">
                                      <p:cBhvr>
                                        <p:cTn id="217" dur="1000"/>
                                        <p:tgtEl>
                                          <p:spTgt spid="107524"/>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107522"/>
                                        </p:tgtEl>
                                        <p:attrNameLst>
                                          <p:attrName>style.visibility</p:attrName>
                                        </p:attrNameLst>
                                      </p:cBhvr>
                                      <p:to>
                                        <p:strVal val="visible"/>
                                      </p:to>
                                    </p:set>
                                    <p:animEffect transition="in" filter="wipe(left)">
                                      <p:cBhvr>
                                        <p:cTn id="222" dur="1000"/>
                                        <p:tgtEl>
                                          <p:spTgt spid="107522"/>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107525"/>
                                        </p:tgtEl>
                                        <p:attrNameLst>
                                          <p:attrName>style.visibility</p:attrName>
                                        </p:attrNameLst>
                                      </p:cBhvr>
                                      <p:to>
                                        <p:strVal val="visible"/>
                                      </p:to>
                                    </p:set>
                                    <p:animEffect transition="in" filter="wipe(left)">
                                      <p:cBhvr>
                                        <p:cTn id="227" dur="1000"/>
                                        <p:tgtEl>
                                          <p:spTgt spid="107525"/>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107526"/>
                                        </p:tgtEl>
                                        <p:attrNameLst>
                                          <p:attrName>style.visibility</p:attrName>
                                        </p:attrNameLst>
                                      </p:cBhvr>
                                      <p:to>
                                        <p:strVal val="visible"/>
                                      </p:to>
                                    </p:set>
                                    <p:animEffect transition="in" filter="wipe(left)">
                                      <p:cBhvr>
                                        <p:cTn id="232" dur="1000"/>
                                        <p:tgtEl>
                                          <p:spTgt spid="107526"/>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107529"/>
                                        </p:tgtEl>
                                        <p:attrNameLst>
                                          <p:attrName>style.visibility</p:attrName>
                                        </p:attrNameLst>
                                      </p:cBhvr>
                                      <p:to>
                                        <p:strVal val="visible"/>
                                      </p:to>
                                    </p:set>
                                    <p:animEffect transition="in" filter="wipe(left)">
                                      <p:cBhvr>
                                        <p:cTn id="237" dur="1000"/>
                                        <p:tgtEl>
                                          <p:spTgt spid="107529"/>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07530"/>
                                        </p:tgtEl>
                                        <p:attrNameLst>
                                          <p:attrName>style.visibility</p:attrName>
                                        </p:attrNameLst>
                                      </p:cBhvr>
                                      <p:to>
                                        <p:strVal val="visible"/>
                                      </p:to>
                                    </p:set>
                                    <p:animEffect transition="in" filter="wipe(left)">
                                      <p:cBhvr>
                                        <p:cTn id="242" dur="1000"/>
                                        <p:tgtEl>
                                          <p:spTgt spid="107530"/>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107531"/>
                                        </p:tgtEl>
                                        <p:attrNameLst>
                                          <p:attrName>style.visibility</p:attrName>
                                        </p:attrNameLst>
                                      </p:cBhvr>
                                      <p:to>
                                        <p:strVal val="visible"/>
                                      </p:to>
                                    </p:set>
                                    <p:animEffect transition="in" filter="wipe(left)">
                                      <p:cBhvr>
                                        <p:cTn id="247" dur="1000"/>
                                        <p:tgtEl>
                                          <p:spTgt spid="107531"/>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107532"/>
                                        </p:tgtEl>
                                        <p:attrNameLst>
                                          <p:attrName>style.visibility</p:attrName>
                                        </p:attrNameLst>
                                      </p:cBhvr>
                                      <p:to>
                                        <p:strVal val="visible"/>
                                      </p:to>
                                    </p:set>
                                    <p:animEffect transition="in" filter="wipe(left)">
                                      <p:cBhvr>
                                        <p:cTn id="252" dur="1000"/>
                                        <p:tgtEl>
                                          <p:spTgt spid="107532"/>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107535"/>
                                        </p:tgtEl>
                                        <p:attrNameLst>
                                          <p:attrName>style.visibility</p:attrName>
                                        </p:attrNameLst>
                                      </p:cBhvr>
                                      <p:to>
                                        <p:strVal val="visible"/>
                                      </p:to>
                                    </p:set>
                                    <p:animEffect transition="in" filter="wipe(left)">
                                      <p:cBhvr>
                                        <p:cTn id="257" dur="1000"/>
                                        <p:tgtEl>
                                          <p:spTgt spid="107535"/>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107536"/>
                                        </p:tgtEl>
                                        <p:attrNameLst>
                                          <p:attrName>style.visibility</p:attrName>
                                        </p:attrNameLst>
                                      </p:cBhvr>
                                      <p:to>
                                        <p:strVal val="visible"/>
                                      </p:to>
                                    </p:set>
                                    <p:animEffect transition="in" filter="wipe(left)">
                                      <p:cBhvr>
                                        <p:cTn id="262" dur="1000"/>
                                        <p:tgtEl>
                                          <p:spTgt spid="107536"/>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2" presetClass="entr" presetSubtype="8" fill="hold" grpId="0" nodeType="clickEffect">
                                  <p:stCondLst>
                                    <p:cond delay="0"/>
                                  </p:stCondLst>
                                  <p:childTnLst>
                                    <p:set>
                                      <p:cBhvr>
                                        <p:cTn id="266" dur="1" fill="hold">
                                          <p:stCondLst>
                                            <p:cond delay="0"/>
                                          </p:stCondLst>
                                        </p:cTn>
                                        <p:tgtEl>
                                          <p:spTgt spid="107537"/>
                                        </p:tgtEl>
                                        <p:attrNameLst>
                                          <p:attrName>style.visibility</p:attrName>
                                        </p:attrNameLst>
                                      </p:cBhvr>
                                      <p:to>
                                        <p:strVal val="visible"/>
                                      </p:to>
                                    </p:set>
                                    <p:animEffect transition="in" filter="wipe(left)">
                                      <p:cBhvr>
                                        <p:cTn id="267" dur="1000"/>
                                        <p:tgtEl>
                                          <p:spTgt spid="107537"/>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22" presetClass="entr" presetSubtype="8" fill="hold" grpId="0" nodeType="clickEffect">
                                  <p:stCondLst>
                                    <p:cond delay="0"/>
                                  </p:stCondLst>
                                  <p:childTnLst>
                                    <p:set>
                                      <p:cBhvr>
                                        <p:cTn id="271" dur="1" fill="hold">
                                          <p:stCondLst>
                                            <p:cond delay="0"/>
                                          </p:stCondLst>
                                        </p:cTn>
                                        <p:tgtEl>
                                          <p:spTgt spid="107538"/>
                                        </p:tgtEl>
                                        <p:attrNameLst>
                                          <p:attrName>style.visibility</p:attrName>
                                        </p:attrNameLst>
                                      </p:cBhvr>
                                      <p:to>
                                        <p:strVal val="visible"/>
                                      </p:to>
                                    </p:set>
                                    <p:animEffect transition="in" filter="wipe(left)">
                                      <p:cBhvr>
                                        <p:cTn id="272" dur="1000"/>
                                        <p:tgtEl>
                                          <p:spTgt spid="107538"/>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107541"/>
                                        </p:tgtEl>
                                        <p:attrNameLst>
                                          <p:attrName>style.visibility</p:attrName>
                                        </p:attrNameLst>
                                      </p:cBhvr>
                                      <p:to>
                                        <p:strVal val="visible"/>
                                      </p:to>
                                    </p:set>
                                    <p:animEffect transition="in" filter="wipe(left)">
                                      <p:cBhvr>
                                        <p:cTn id="277" dur="1000"/>
                                        <p:tgtEl>
                                          <p:spTgt spid="107541"/>
                                        </p:tgtEl>
                                      </p:cBhvr>
                                    </p:animEffec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22" presetClass="entr" presetSubtype="8" fill="hold" grpId="0" nodeType="clickEffect">
                                  <p:stCondLst>
                                    <p:cond delay="0"/>
                                  </p:stCondLst>
                                  <p:childTnLst>
                                    <p:set>
                                      <p:cBhvr>
                                        <p:cTn id="281" dur="1" fill="hold">
                                          <p:stCondLst>
                                            <p:cond delay="0"/>
                                          </p:stCondLst>
                                        </p:cTn>
                                        <p:tgtEl>
                                          <p:spTgt spid="107542"/>
                                        </p:tgtEl>
                                        <p:attrNameLst>
                                          <p:attrName>style.visibility</p:attrName>
                                        </p:attrNameLst>
                                      </p:cBhvr>
                                      <p:to>
                                        <p:strVal val="visible"/>
                                      </p:to>
                                    </p:set>
                                    <p:animEffect transition="in" filter="wipe(left)">
                                      <p:cBhvr>
                                        <p:cTn id="282" dur="1000"/>
                                        <p:tgtEl>
                                          <p:spTgt spid="107542"/>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2" presetClass="entr" presetSubtype="8" fill="hold" grpId="0" nodeType="clickEffect">
                                  <p:stCondLst>
                                    <p:cond delay="0"/>
                                  </p:stCondLst>
                                  <p:childTnLst>
                                    <p:set>
                                      <p:cBhvr>
                                        <p:cTn id="286" dur="1" fill="hold">
                                          <p:stCondLst>
                                            <p:cond delay="0"/>
                                          </p:stCondLst>
                                        </p:cTn>
                                        <p:tgtEl>
                                          <p:spTgt spid="107543"/>
                                        </p:tgtEl>
                                        <p:attrNameLst>
                                          <p:attrName>style.visibility</p:attrName>
                                        </p:attrNameLst>
                                      </p:cBhvr>
                                      <p:to>
                                        <p:strVal val="visible"/>
                                      </p:to>
                                    </p:set>
                                    <p:animEffect transition="in" filter="wipe(left)">
                                      <p:cBhvr>
                                        <p:cTn id="287" dur="1000"/>
                                        <p:tgtEl>
                                          <p:spTgt spid="107543"/>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107544"/>
                                        </p:tgtEl>
                                        <p:attrNameLst>
                                          <p:attrName>style.visibility</p:attrName>
                                        </p:attrNameLst>
                                      </p:cBhvr>
                                      <p:to>
                                        <p:strVal val="visible"/>
                                      </p:to>
                                    </p:set>
                                    <p:animEffect transition="in" filter="wipe(left)">
                                      <p:cBhvr>
                                        <p:cTn id="292" dur="1000"/>
                                        <p:tgtEl>
                                          <p:spTgt spid="107544"/>
                                        </p:tgtEl>
                                      </p:cBhvr>
                                    </p:animEffec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22" presetClass="entr" presetSubtype="8" fill="hold" grpId="0" nodeType="clickEffect">
                                  <p:stCondLst>
                                    <p:cond delay="0"/>
                                  </p:stCondLst>
                                  <p:childTnLst>
                                    <p:set>
                                      <p:cBhvr>
                                        <p:cTn id="296" dur="1" fill="hold">
                                          <p:stCondLst>
                                            <p:cond delay="0"/>
                                          </p:stCondLst>
                                        </p:cTn>
                                        <p:tgtEl>
                                          <p:spTgt spid="61325"/>
                                        </p:tgtEl>
                                        <p:attrNameLst>
                                          <p:attrName>style.visibility</p:attrName>
                                        </p:attrNameLst>
                                      </p:cBhvr>
                                      <p:to>
                                        <p:strVal val="visible"/>
                                      </p:to>
                                    </p:set>
                                    <p:animEffect transition="in" filter="wipe(left)">
                                      <p:cBhvr>
                                        <p:cTn id="297" dur="1000"/>
                                        <p:tgtEl>
                                          <p:spTgt spid="61325"/>
                                        </p:tgtEl>
                                      </p:cBhvr>
                                    </p:animEffec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61336"/>
                                        </p:tgtEl>
                                        <p:attrNameLst>
                                          <p:attrName>style.visibility</p:attrName>
                                        </p:attrNameLst>
                                      </p:cBhvr>
                                      <p:to>
                                        <p:strVal val="visible"/>
                                      </p:to>
                                    </p:set>
                                    <p:animEffect transition="in" filter="wipe(left)">
                                      <p:cBhvr>
                                        <p:cTn id="302" dur="1000"/>
                                        <p:tgtEl>
                                          <p:spTgt spid="61336"/>
                                        </p:tgtEl>
                                      </p:cBhvr>
                                    </p:animEffect>
                                  </p:childTnLst>
                                </p:cTn>
                              </p:par>
                            </p:childTnLst>
                          </p:cTn>
                        </p:par>
                      </p:childTnLst>
                    </p:cTn>
                  </p:par>
                  <p:par>
                    <p:cTn id="303" fill="hold" nodeType="clickPar">
                      <p:stCondLst>
                        <p:cond delay="indefinite"/>
                      </p:stCondLst>
                      <p:childTnLst>
                        <p:par>
                          <p:cTn id="304" fill="hold" nodeType="withGroup">
                            <p:stCondLst>
                              <p:cond delay="0"/>
                            </p:stCondLst>
                            <p:childTnLst>
                              <p:par>
                                <p:cTn id="305" presetID="22" presetClass="entr" presetSubtype="8" fill="hold" grpId="0" nodeType="clickEffect">
                                  <p:stCondLst>
                                    <p:cond delay="0"/>
                                  </p:stCondLst>
                                  <p:childTnLst>
                                    <p:set>
                                      <p:cBhvr>
                                        <p:cTn id="306" dur="1" fill="hold">
                                          <p:stCondLst>
                                            <p:cond delay="0"/>
                                          </p:stCondLst>
                                        </p:cTn>
                                        <p:tgtEl>
                                          <p:spTgt spid="61337"/>
                                        </p:tgtEl>
                                        <p:attrNameLst>
                                          <p:attrName>style.visibility</p:attrName>
                                        </p:attrNameLst>
                                      </p:cBhvr>
                                      <p:to>
                                        <p:strVal val="visible"/>
                                      </p:to>
                                    </p:set>
                                    <p:animEffect transition="in" filter="wipe(left)">
                                      <p:cBhvr>
                                        <p:cTn id="307" dur="1000"/>
                                        <p:tgtEl>
                                          <p:spTgt spid="61337"/>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22" presetClass="entr" presetSubtype="8" fill="hold" grpId="0" nodeType="clickEffect">
                                  <p:stCondLst>
                                    <p:cond delay="0"/>
                                  </p:stCondLst>
                                  <p:childTnLst>
                                    <p:set>
                                      <p:cBhvr>
                                        <p:cTn id="311" dur="1" fill="hold">
                                          <p:stCondLst>
                                            <p:cond delay="0"/>
                                          </p:stCondLst>
                                        </p:cTn>
                                        <p:tgtEl>
                                          <p:spTgt spid="61338"/>
                                        </p:tgtEl>
                                        <p:attrNameLst>
                                          <p:attrName>style.visibility</p:attrName>
                                        </p:attrNameLst>
                                      </p:cBhvr>
                                      <p:to>
                                        <p:strVal val="visible"/>
                                      </p:to>
                                    </p:set>
                                    <p:animEffect transition="in" filter="wipe(left)">
                                      <p:cBhvr>
                                        <p:cTn id="312" dur="1000"/>
                                        <p:tgtEl>
                                          <p:spTgt spid="61338"/>
                                        </p:tgtEl>
                                      </p:cBhvr>
                                    </p:animEffec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22" presetClass="entr" presetSubtype="8" fill="hold" grpId="0" nodeType="clickEffect">
                                  <p:stCondLst>
                                    <p:cond delay="0"/>
                                  </p:stCondLst>
                                  <p:childTnLst>
                                    <p:set>
                                      <p:cBhvr>
                                        <p:cTn id="316" dur="1" fill="hold">
                                          <p:stCondLst>
                                            <p:cond delay="0"/>
                                          </p:stCondLst>
                                        </p:cTn>
                                        <p:tgtEl>
                                          <p:spTgt spid="61339"/>
                                        </p:tgtEl>
                                        <p:attrNameLst>
                                          <p:attrName>style.visibility</p:attrName>
                                        </p:attrNameLst>
                                      </p:cBhvr>
                                      <p:to>
                                        <p:strVal val="visible"/>
                                      </p:to>
                                    </p:set>
                                    <p:animEffect transition="in" filter="wipe(left)">
                                      <p:cBhvr>
                                        <p:cTn id="317" dur="1000"/>
                                        <p:tgtEl>
                                          <p:spTgt spid="61339"/>
                                        </p:tgtEl>
                                      </p:cBhvr>
                                    </p:animEffec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22" presetClass="entr" presetSubtype="8" fill="hold" grpId="0" nodeType="clickEffect">
                                  <p:stCondLst>
                                    <p:cond delay="0"/>
                                  </p:stCondLst>
                                  <p:childTnLst>
                                    <p:set>
                                      <p:cBhvr>
                                        <p:cTn id="321" dur="1" fill="hold">
                                          <p:stCondLst>
                                            <p:cond delay="0"/>
                                          </p:stCondLst>
                                        </p:cTn>
                                        <p:tgtEl>
                                          <p:spTgt spid="61340"/>
                                        </p:tgtEl>
                                        <p:attrNameLst>
                                          <p:attrName>style.visibility</p:attrName>
                                        </p:attrNameLst>
                                      </p:cBhvr>
                                      <p:to>
                                        <p:strVal val="visible"/>
                                      </p:to>
                                    </p:set>
                                    <p:animEffect transition="in" filter="wipe(left)">
                                      <p:cBhvr>
                                        <p:cTn id="322" dur="1000"/>
                                        <p:tgtEl>
                                          <p:spTgt spid="61340"/>
                                        </p:tgtEl>
                                      </p:cBhvr>
                                    </p:animEffec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22" presetClass="entr" presetSubtype="8" fill="hold" grpId="0" nodeType="clickEffect">
                                  <p:stCondLst>
                                    <p:cond delay="0"/>
                                  </p:stCondLst>
                                  <p:childTnLst>
                                    <p:set>
                                      <p:cBhvr>
                                        <p:cTn id="326" dur="1" fill="hold">
                                          <p:stCondLst>
                                            <p:cond delay="0"/>
                                          </p:stCondLst>
                                        </p:cTn>
                                        <p:tgtEl>
                                          <p:spTgt spid="61327"/>
                                        </p:tgtEl>
                                        <p:attrNameLst>
                                          <p:attrName>style.visibility</p:attrName>
                                        </p:attrNameLst>
                                      </p:cBhvr>
                                      <p:to>
                                        <p:strVal val="visible"/>
                                      </p:to>
                                    </p:set>
                                    <p:animEffect transition="in" filter="wipe(left)">
                                      <p:cBhvr>
                                        <p:cTn id="327" dur="1000"/>
                                        <p:tgtEl>
                                          <p:spTgt spid="6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03" grpId="0" animBg="1" autoUpdateAnimBg="0"/>
      <p:bldP spid="61325" grpId="0" animBg="1" autoUpdateAnimBg="0"/>
      <p:bldP spid="61327" grpId="0" animBg="1" autoUpdateAnimBg="0"/>
      <p:bldP spid="61336" grpId="0" animBg="1" autoUpdateAnimBg="0"/>
      <p:bldP spid="61337" grpId="0" animBg="1" autoUpdateAnimBg="0"/>
      <p:bldP spid="61338" grpId="0" animBg="1" autoUpdateAnimBg="0"/>
      <p:bldP spid="61339" grpId="0" animBg="1" autoUpdateAnimBg="0"/>
      <p:bldP spid="61340" grpId="0" animBg="1" autoUpdateAnimBg="0"/>
      <p:bldP spid="61357" grpId="0" autoUpdateAnimBg="0"/>
      <p:bldP spid="61364" grpId="0" autoUpdateAnimBg="0"/>
      <p:bldP spid="61366" grpId="0" autoUpdateAnimBg="0"/>
      <p:bldP spid="61367" grpId="0" autoUpdateAnimBg="0"/>
      <p:bldP spid="61368" grpId="0" autoUpdateAnimBg="0"/>
      <p:bldP spid="61369" grpId="0" autoUpdateAnimBg="0"/>
      <p:bldP spid="61371" grpId="0" autoUpdateAnimBg="0"/>
      <p:bldP spid="61373" grpId="0" autoUpdateAnimBg="0"/>
      <p:bldP spid="61374" grpId="0" autoUpdateAnimBg="0"/>
      <p:bldP spid="61375" grpId="0" autoUpdateAnimBg="0"/>
      <p:bldP spid="61376" grpId="0" autoUpdateAnimBg="0"/>
      <p:bldP spid="61377" grpId="0" autoUpdateAnimBg="0"/>
      <p:bldP spid="61378" grpId="0" autoUpdateAnimBg="0"/>
      <p:bldP spid="61379" grpId="0" autoUpdateAnimBg="0"/>
      <p:bldP spid="61380" grpId="0" autoUpdateAnimBg="0"/>
      <p:bldP spid="61382" grpId="0" autoUpdateAnimBg="0"/>
      <p:bldP spid="61388" grpId="0" autoUpdateAnimBg="0"/>
      <p:bldP spid="61391" grpId="0" autoUpdateAnimBg="0"/>
      <p:bldP spid="61394" grpId="0" autoUpdateAnimBg="0"/>
      <p:bldP spid="61397" grpId="0" autoUpdateAnimBg="0"/>
      <p:bldP spid="61399" grpId="0" autoUpdateAnimBg="0"/>
      <p:bldP spid="61403" grpId="0" autoUpdateAnimBg="0"/>
      <p:bldP spid="61407" grpId="0" autoUpdateAnimBg="0"/>
      <p:bldP spid="61414" grpId="0" autoUpdateAnimBg="0"/>
      <p:bldP spid="61415" grpId="0" autoUpdateAnimBg="0"/>
      <p:bldP spid="61416" grpId="0" autoUpdateAnimBg="0"/>
      <p:bldP spid="61425" grpId="0" autoUpdateAnimBg="0"/>
      <p:bldP spid="61426" grpId="0" autoUpdateAnimBg="0"/>
      <p:bldP spid="61427" grpId="0" autoUpdateAnimBg="0"/>
      <p:bldP spid="61428" grpId="0" autoUpdateAnimBg="0"/>
      <p:bldP spid="61430" grpId="0" autoUpdateAnimBg="0"/>
      <p:bldP spid="61431" grpId="0" autoUpdateAnimBg="0"/>
      <p:bldP spid="61432" grpId="0" autoUpdateAnimBg="0"/>
      <p:bldP spid="61433" grpId="0" autoUpdateAnimBg="0"/>
      <p:bldP spid="61434" grpId="0" autoUpdateAnimBg="0"/>
      <p:bldP spid="61435" grpId="0" autoUpdateAnimBg="0"/>
      <p:bldP spid="61436" grpId="0" autoUpdateAnimBg="0"/>
      <p:bldP spid="61437" grpId="0" autoUpdateAnimBg="0"/>
      <p:bldP spid="107520" grpId="0" autoUpdateAnimBg="0"/>
      <p:bldP spid="107522" grpId="0" autoUpdateAnimBg="0"/>
      <p:bldP spid="107524" grpId="0" autoUpdateAnimBg="0"/>
      <p:bldP spid="107525" grpId="0" autoUpdateAnimBg="0"/>
      <p:bldP spid="107526" grpId="0" autoUpdateAnimBg="0"/>
      <p:bldP spid="107529" grpId="0" autoUpdateAnimBg="0"/>
      <p:bldP spid="107530" grpId="0" autoUpdateAnimBg="0"/>
      <p:bldP spid="107531" grpId="0" autoUpdateAnimBg="0"/>
      <p:bldP spid="107532" grpId="0" autoUpdateAnimBg="0"/>
      <p:bldP spid="107535" grpId="0" autoUpdateAnimBg="0"/>
      <p:bldP spid="107536" grpId="0" autoUpdateAnimBg="0"/>
      <p:bldP spid="107537" grpId="0" autoUpdateAnimBg="0"/>
      <p:bldP spid="107538" grpId="0" autoUpdateAnimBg="0"/>
      <p:bldP spid="107541" grpId="0" autoUpdateAnimBg="0"/>
      <p:bldP spid="107542" grpId="0" autoUpdateAnimBg="0"/>
      <p:bldP spid="107543" grpId="0" autoUpdateAnimBg="0"/>
      <p:bldP spid="10754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0" name="Rectangle 4">
            <a:extLst>
              <a:ext uri="{FF2B5EF4-FFF2-40B4-BE49-F238E27FC236}">
                <a16:creationId xmlns:a16="http://schemas.microsoft.com/office/drawing/2014/main" id="{0DD407A6-58F5-48AE-9E7C-6C97BC5E1376}"/>
              </a:ext>
            </a:extLst>
          </p:cNvPr>
          <p:cNvSpPr>
            <a:spLocks noGrp="1" noChangeArrowheads="1"/>
          </p:cNvSpPr>
          <p:nvPr>
            <p:ph type="title"/>
          </p:nvPr>
        </p:nvSpPr>
        <p:spPr>
          <a:xfrm>
            <a:off x="36513" y="41275"/>
            <a:ext cx="9070975" cy="504825"/>
          </a:xfrm>
          <a:ln>
            <a:solidFill>
              <a:schemeClr val="tx2"/>
            </a:solidFill>
          </a:ln>
        </p:spPr>
        <p:txBody>
          <a:bodyPr/>
          <a:lstStyle/>
          <a:p>
            <a:pPr eaLnBrk="1" hangingPunct="1">
              <a:defRPr/>
            </a:pPr>
            <a:r>
              <a:rPr lang="it-IT" sz="2400">
                <a:solidFill>
                  <a:schemeClr val="tx1"/>
                </a:solidFill>
                <a:latin typeface="Comic Sans MS" pitchFamily="66" charset="0"/>
              </a:rPr>
              <a:t>Caratterizzazione grafica dei diedri (1)</a:t>
            </a:r>
          </a:p>
        </p:txBody>
      </p:sp>
      <p:sp>
        <p:nvSpPr>
          <p:cNvPr id="75781" name="Text Box 5">
            <a:extLst>
              <a:ext uri="{FF2B5EF4-FFF2-40B4-BE49-F238E27FC236}">
                <a16:creationId xmlns:a16="http://schemas.microsoft.com/office/drawing/2014/main" id="{6EB45202-56D7-4D32-A940-C18E2C8163EE}"/>
              </a:ext>
            </a:extLst>
          </p:cNvPr>
          <p:cNvSpPr txBox="1">
            <a:spLocks noChangeArrowheads="1"/>
          </p:cNvSpPr>
          <p:nvPr/>
        </p:nvSpPr>
        <p:spPr bwMode="auto">
          <a:xfrm>
            <a:off x="36513" y="623888"/>
            <a:ext cx="9070975" cy="835025"/>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600" dirty="0">
                <a:latin typeface="Comic Sans MS" panose="030F0702030302020204" pitchFamily="66" charset="0"/>
              </a:rPr>
              <a:t>Dovendo, il “</a:t>
            </a:r>
            <a:r>
              <a:rPr lang="it-IT" altLang="it-IT" sz="1600" b="1" dirty="0">
                <a:solidFill>
                  <a:schemeClr val="tx2">
                    <a:lumMod val="75000"/>
                  </a:schemeClr>
                </a:solidFill>
                <a:latin typeface="Comic Sans MS" panose="030F0702030302020204" pitchFamily="66" charset="0"/>
              </a:rPr>
              <a:t>luogo</a:t>
            </a:r>
            <a:r>
              <a:rPr lang="it-IT" altLang="it-IT" sz="1600" dirty="0">
                <a:latin typeface="Comic Sans MS" panose="030F0702030302020204" pitchFamily="66" charset="0"/>
              </a:rPr>
              <a:t>”, rappresentare il supporto ove definire la proiezione intesa come trasferimento, è necessario che, oltre la  “definizione topologica”, sia determinata  una “</a:t>
            </a:r>
            <a:r>
              <a:rPr lang="it-IT" altLang="it-IT" sz="1600" b="1" dirty="0">
                <a:solidFill>
                  <a:schemeClr val="tx2">
                    <a:lumMod val="75000"/>
                  </a:schemeClr>
                </a:solidFill>
                <a:latin typeface="Comic Sans MS" panose="030F0702030302020204" pitchFamily="66" charset="0"/>
              </a:rPr>
              <a:t>caratterizzazione grafica</a:t>
            </a:r>
            <a:r>
              <a:rPr lang="it-IT" altLang="it-IT" sz="1600" dirty="0">
                <a:latin typeface="Comic Sans MS" panose="030F0702030302020204" pitchFamily="66" charset="0"/>
              </a:rPr>
              <a:t>" dei singoli diedri. </a:t>
            </a:r>
          </a:p>
        </p:txBody>
      </p:sp>
      <p:graphicFrame>
        <p:nvGraphicFramePr>
          <p:cNvPr id="75782" name="Object 6">
            <a:extLst>
              <a:ext uri="{FF2B5EF4-FFF2-40B4-BE49-F238E27FC236}">
                <a16:creationId xmlns:a16="http://schemas.microsoft.com/office/drawing/2014/main" id="{A23F2714-A278-4BF5-8490-BA9C75D89988}"/>
              </a:ext>
            </a:extLst>
          </p:cNvPr>
          <p:cNvGraphicFramePr>
            <a:graphicFrameLocks noChangeAspect="1"/>
          </p:cNvGraphicFramePr>
          <p:nvPr/>
        </p:nvGraphicFramePr>
        <p:xfrm>
          <a:off x="42863" y="1524000"/>
          <a:ext cx="4679950" cy="2879725"/>
        </p:xfrm>
        <a:graphic>
          <a:graphicData uri="http://schemas.openxmlformats.org/presentationml/2006/ole">
            <mc:AlternateContent xmlns:mc="http://schemas.openxmlformats.org/markup-compatibility/2006">
              <mc:Choice xmlns:v="urn:schemas-microsoft-com:vml" Requires="v">
                <p:oleObj spid="_x0000_s6166" r:id="rId4" imgW="1687710" imgH="1597987" progId="">
                  <p:embed/>
                </p:oleObj>
              </mc:Choice>
              <mc:Fallback>
                <p:oleObj r:id="rId4" imgW="1687710" imgH="1597987"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1524000"/>
                        <a:ext cx="4679950" cy="2879725"/>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75783" name="Text Box 7">
            <a:extLst>
              <a:ext uri="{FF2B5EF4-FFF2-40B4-BE49-F238E27FC236}">
                <a16:creationId xmlns:a16="http://schemas.microsoft.com/office/drawing/2014/main" id="{AABE7DBB-19D9-4DE7-881F-FA2BA4F2B353}"/>
              </a:ext>
            </a:extLst>
          </p:cNvPr>
          <p:cNvSpPr txBox="1">
            <a:spLocks noChangeArrowheads="1"/>
          </p:cNvSpPr>
          <p:nvPr/>
        </p:nvSpPr>
        <p:spPr bwMode="auto">
          <a:xfrm>
            <a:off x="4819650" y="1552575"/>
            <a:ext cx="4283075" cy="2586038"/>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800" dirty="0">
                <a:latin typeface="Comic Sans MS" panose="030F0702030302020204" pitchFamily="66" charset="0"/>
              </a:rPr>
              <a:t>Poiché, in generale, il "luogo grafico” della proiezione corrisponde ad un "luogo geometrico piano", è necessario definire le operazioni mediante le quali è possibile passare da una determinazione tridimensionale dell’ ”oggetto” alla sua trasposizione grafica e descrittiva su un “</a:t>
            </a:r>
            <a:r>
              <a:rPr lang="it-IT" altLang="it-IT" sz="1800" b="1" dirty="0">
                <a:solidFill>
                  <a:schemeClr val="tx2">
                    <a:lumMod val="75000"/>
                  </a:schemeClr>
                </a:solidFill>
                <a:latin typeface="Comic Sans MS" panose="030F0702030302020204" pitchFamily="66" charset="0"/>
              </a:rPr>
              <a:t>luogo geometrico piano</a:t>
            </a:r>
            <a:r>
              <a:rPr lang="it-IT" altLang="it-IT" sz="1800" dirty="0">
                <a:latin typeface="Comic Sans MS" panose="030F0702030302020204" pitchFamily="66" charset="0"/>
              </a:rPr>
              <a:t>”(Fig. 05).</a:t>
            </a:r>
            <a:r>
              <a:rPr lang="it-IT" altLang="it-IT" sz="1600" dirty="0">
                <a:latin typeface="Comic Sans MS" panose="030F0702030302020204" pitchFamily="66" charset="0"/>
              </a:rPr>
              <a:t> </a:t>
            </a:r>
          </a:p>
        </p:txBody>
      </p:sp>
      <p:sp>
        <p:nvSpPr>
          <p:cNvPr id="75784" name="Text Box 8">
            <a:extLst>
              <a:ext uri="{FF2B5EF4-FFF2-40B4-BE49-F238E27FC236}">
                <a16:creationId xmlns:a16="http://schemas.microsoft.com/office/drawing/2014/main" id="{DEB7BA05-76B4-4330-98AB-72A4B2A87F8C}"/>
              </a:ext>
            </a:extLst>
          </p:cNvPr>
          <p:cNvSpPr txBox="1">
            <a:spLocks noChangeArrowheads="1"/>
          </p:cNvSpPr>
          <p:nvPr/>
        </p:nvSpPr>
        <p:spPr bwMode="auto">
          <a:xfrm>
            <a:off x="41275" y="4481513"/>
            <a:ext cx="7199313" cy="22685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t>In sintonia con quanto definito dal "</a:t>
            </a:r>
            <a:r>
              <a:rPr lang="it-IT" altLang="it-IT" sz="2000" u="sng"/>
              <a:t>Metodo delle  doppie proiezioni ortogonali o metodo di Monge</a:t>
            </a:r>
            <a:r>
              <a:rPr lang="it-IT" altLang="it-IT" sz="2000"/>
              <a:t>", il passaggio dalla definizione tridimensionale alla rappresentazione bidimensionale del “luogo” della proiezione avviene immaginando di far ruotare il piano </a:t>
            </a:r>
            <a:r>
              <a:rPr lang="it-IT" altLang="it-IT" sz="2000">
                <a:latin typeface="Symbol" panose="05050102010706020507" pitchFamily="18" charset="2"/>
              </a:rPr>
              <a:t>p</a:t>
            </a:r>
            <a:r>
              <a:rPr lang="it-IT" altLang="it-IT" sz="2000" baseline="-25000"/>
              <a:t>1</a:t>
            </a:r>
            <a:r>
              <a:rPr lang="it-IT" altLang="it-IT" sz="2000"/>
              <a:t> attorno alla linea di terra in senso orario fino a quando si otterrà la coincidenza tra i due piani; fino a quando cioè risulterà  </a:t>
            </a:r>
            <a:r>
              <a:rPr lang="it-IT" altLang="it-IT" sz="2000">
                <a:latin typeface="Symbol" panose="05050102010706020507" pitchFamily="18" charset="2"/>
              </a:rPr>
              <a:t>p</a:t>
            </a:r>
            <a:r>
              <a:rPr lang="it-IT" altLang="it-IT" sz="2000" baseline="-25000"/>
              <a:t>1</a:t>
            </a:r>
            <a:r>
              <a:rPr lang="it-IT" altLang="it-IT" sz="2000"/>
              <a:t> </a:t>
            </a:r>
            <a:r>
              <a:rPr lang="it-IT" altLang="it-IT" sz="2000">
                <a:latin typeface="Symbol" panose="05050102010706020507" pitchFamily="18" charset="2"/>
              </a:rPr>
              <a:t>ºp</a:t>
            </a:r>
            <a:r>
              <a:rPr lang="it-IT" altLang="it-IT" sz="2000" baseline="-25000"/>
              <a:t>2</a:t>
            </a:r>
            <a:r>
              <a:rPr lang="it-IT" altLang="it-IT" sz="2000"/>
              <a:t> </a:t>
            </a:r>
          </a:p>
        </p:txBody>
      </p:sp>
      <p:sp>
        <p:nvSpPr>
          <p:cNvPr id="75785" name="Text Box 9">
            <a:extLst>
              <a:ext uri="{FF2B5EF4-FFF2-40B4-BE49-F238E27FC236}">
                <a16:creationId xmlns:a16="http://schemas.microsoft.com/office/drawing/2014/main" id="{2B998FEF-79B7-4177-BE58-A2D0E3EAF089}"/>
              </a:ext>
            </a:extLst>
          </p:cNvPr>
          <p:cNvSpPr txBox="1">
            <a:spLocks noChangeArrowheads="1"/>
          </p:cNvSpPr>
          <p:nvPr/>
        </p:nvSpPr>
        <p:spPr bwMode="auto">
          <a:xfrm>
            <a:off x="7302500" y="4440238"/>
            <a:ext cx="1800225" cy="2308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Con questa operazione di rotazione accade che i semipiani come “topologicamente definiti” andranno a coincidere </a:t>
            </a:r>
          </a:p>
        </p:txBody>
      </p:sp>
      <p:sp>
        <p:nvSpPr>
          <p:cNvPr id="75787" name="AutoShape 11">
            <a:hlinkClick r:id="rId6" action="ppaction://hlinksldjump" highlightClick="1"/>
            <a:extLst>
              <a:ext uri="{FF2B5EF4-FFF2-40B4-BE49-F238E27FC236}">
                <a16:creationId xmlns:a16="http://schemas.microsoft.com/office/drawing/2014/main" id="{0B4DC720-ED70-4539-A412-253E13581706}"/>
              </a:ext>
            </a:extLst>
          </p:cNvPr>
          <p:cNvSpPr>
            <a:spLocks noChangeArrowheads="1"/>
          </p:cNvSpPr>
          <p:nvPr/>
        </p:nvSpPr>
        <p:spPr bwMode="auto">
          <a:xfrm>
            <a:off x="114300" y="120650"/>
            <a:ext cx="1135063" cy="360363"/>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sp>
        <p:nvSpPr>
          <p:cNvPr id="6153" name="Rectangle 13">
            <a:extLst>
              <a:ext uri="{FF2B5EF4-FFF2-40B4-BE49-F238E27FC236}">
                <a16:creationId xmlns:a16="http://schemas.microsoft.com/office/drawing/2014/main" id="{7AB17AB4-DE05-41EC-99E3-B2EB921ACE93}"/>
              </a:ext>
            </a:extLst>
          </p:cNvPr>
          <p:cNvSpPr>
            <a:spLocks noChangeArrowheads="1"/>
          </p:cNvSpPr>
          <p:nvPr/>
        </p:nvSpPr>
        <p:spPr bwMode="auto">
          <a:xfrm>
            <a:off x="541338" y="1651000"/>
            <a:ext cx="31686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6154" name="Rectangle 14">
            <a:extLst>
              <a:ext uri="{FF2B5EF4-FFF2-40B4-BE49-F238E27FC236}">
                <a16:creationId xmlns:a16="http://schemas.microsoft.com/office/drawing/2014/main" id="{C0ADE265-7EBB-4C15-A2E8-620859377750}"/>
              </a:ext>
            </a:extLst>
          </p:cNvPr>
          <p:cNvSpPr>
            <a:spLocks noChangeArrowheads="1"/>
          </p:cNvSpPr>
          <p:nvPr/>
        </p:nvSpPr>
        <p:spPr bwMode="auto">
          <a:xfrm>
            <a:off x="857250" y="1666875"/>
            <a:ext cx="31686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6155" name="Rectangle 15">
            <a:extLst>
              <a:ext uri="{FF2B5EF4-FFF2-40B4-BE49-F238E27FC236}">
                <a16:creationId xmlns:a16="http://schemas.microsoft.com/office/drawing/2014/main" id="{D89AD21F-C2D4-44DB-8005-DE51397AD150}"/>
              </a:ext>
            </a:extLst>
          </p:cNvPr>
          <p:cNvSpPr>
            <a:spLocks noChangeArrowheads="1"/>
          </p:cNvSpPr>
          <p:nvPr/>
        </p:nvSpPr>
        <p:spPr bwMode="auto">
          <a:xfrm>
            <a:off x="1062038" y="1966913"/>
            <a:ext cx="21748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75792" name="Rectangle 16">
            <a:extLst>
              <a:ext uri="{FF2B5EF4-FFF2-40B4-BE49-F238E27FC236}">
                <a16:creationId xmlns:a16="http://schemas.microsoft.com/office/drawing/2014/main" id="{85F0FB40-8A43-4D67-A132-A164B776ABD9}"/>
              </a:ext>
            </a:extLst>
          </p:cNvPr>
          <p:cNvSpPr>
            <a:spLocks noChangeArrowheads="1"/>
          </p:cNvSpPr>
          <p:nvPr/>
        </p:nvSpPr>
        <p:spPr bwMode="auto">
          <a:xfrm>
            <a:off x="100013" y="1619250"/>
            <a:ext cx="4572000" cy="244475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1000" fill="hold"/>
                                        <p:tgtEl>
                                          <p:spTgt spid="75781"/>
                                        </p:tgtEl>
                                        <p:attrNameLst>
                                          <p:attrName>ppt_x</p:attrName>
                                        </p:attrNameLst>
                                      </p:cBhvr>
                                      <p:tavLst>
                                        <p:tav tm="0">
                                          <p:val>
                                            <p:strVal val="0-#ppt_w/2"/>
                                          </p:val>
                                        </p:tav>
                                        <p:tav tm="100000">
                                          <p:val>
                                            <p:strVal val="#ppt_x"/>
                                          </p:val>
                                        </p:tav>
                                      </p:tavLst>
                                    </p:anim>
                                    <p:anim calcmode="lin" valueType="num">
                                      <p:cBhvr additive="base">
                                        <p:cTn id="8" dur="1000" fill="hold"/>
                                        <p:tgtEl>
                                          <p:spTgt spid="757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5783"/>
                                        </p:tgtEl>
                                        <p:attrNameLst>
                                          <p:attrName>style.visibility</p:attrName>
                                        </p:attrNameLst>
                                      </p:cBhvr>
                                      <p:to>
                                        <p:strVal val="visible"/>
                                      </p:to>
                                    </p:set>
                                    <p:anim calcmode="lin" valueType="num">
                                      <p:cBhvr additive="base">
                                        <p:cTn id="13" dur="1000" fill="hold"/>
                                        <p:tgtEl>
                                          <p:spTgt spid="75783"/>
                                        </p:tgtEl>
                                        <p:attrNameLst>
                                          <p:attrName>ppt_x</p:attrName>
                                        </p:attrNameLst>
                                      </p:cBhvr>
                                      <p:tavLst>
                                        <p:tav tm="0">
                                          <p:val>
                                            <p:strVal val="1+#ppt_w/2"/>
                                          </p:val>
                                        </p:tav>
                                        <p:tav tm="100000">
                                          <p:val>
                                            <p:strVal val="#ppt_x"/>
                                          </p:val>
                                        </p:tav>
                                      </p:tavLst>
                                    </p:anim>
                                    <p:anim calcmode="lin" valueType="num">
                                      <p:cBhvr additive="base">
                                        <p:cTn id="14" dur="1000" fill="hold"/>
                                        <p:tgtEl>
                                          <p:spTgt spid="757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75782"/>
                                        </p:tgtEl>
                                        <p:attrNameLst>
                                          <p:attrName>style.visibility</p:attrName>
                                        </p:attrNameLst>
                                      </p:cBhvr>
                                      <p:to>
                                        <p:strVal val="visible"/>
                                      </p:to>
                                    </p:set>
                                    <p:anim calcmode="lin" valueType="num">
                                      <p:cBhvr additive="base">
                                        <p:cTn id="19" dur="1000" fill="hold"/>
                                        <p:tgtEl>
                                          <p:spTgt spid="75782"/>
                                        </p:tgtEl>
                                        <p:attrNameLst>
                                          <p:attrName>ppt_x</p:attrName>
                                        </p:attrNameLst>
                                      </p:cBhvr>
                                      <p:tavLst>
                                        <p:tav tm="0">
                                          <p:val>
                                            <p:strVal val="0-#ppt_w/2"/>
                                          </p:val>
                                        </p:tav>
                                        <p:tav tm="100000">
                                          <p:val>
                                            <p:strVal val="#ppt_x"/>
                                          </p:val>
                                        </p:tav>
                                      </p:tavLst>
                                    </p:anim>
                                    <p:anim calcmode="lin" valueType="num">
                                      <p:cBhvr additive="base">
                                        <p:cTn id="20" dur="1000" fill="hold"/>
                                        <p:tgtEl>
                                          <p:spTgt spid="7578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5792"/>
                                        </p:tgtEl>
                                        <p:attrNameLst>
                                          <p:attrName>style.visibility</p:attrName>
                                        </p:attrNameLst>
                                      </p:cBhvr>
                                      <p:to>
                                        <p:strVal val="visible"/>
                                      </p:to>
                                    </p:set>
                                    <p:anim calcmode="lin" valueType="num">
                                      <p:cBhvr additive="base">
                                        <p:cTn id="23" dur="1000" fill="hold"/>
                                        <p:tgtEl>
                                          <p:spTgt spid="75792"/>
                                        </p:tgtEl>
                                        <p:attrNameLst>
                                          <p:attrName>ppt_x</p:attrName>
                                        </p:attrNameLst>
                                      </p:cBhvr>
                                      <p:tavLst>
                                        <p:tav tm="0">
                                          <p:val>
                                            <p:strVal val="0-#ppt_w/2"/>
                                          </p:val>
                                        </p:tav>
                                        <p:tav tm="100000">
                                          <p:val>
                                            <p:strVal val="#ppt_x"/>
                                          </p:val>
                                        </p:tav>
                                      </p:tavLst>
                                    </p:anim>
                                    <p:anim calcmode="lin" valueType="num">
                                      <p:cBhvr additive="base">
                                        <p:cTn id="24" dur="1000" fill="hold"/>
                                        <p:tgtEl>
                                          <p:spTgt spid="7579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579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75784"/>
                                        </p:tgtEl>
                                        <p:attrNameLst>
                                          <p:attrName>style.visibility</p:attrName>
                                        </p:attrNameLst>
                                      </p:cBhvr>
                                      <p:to>
                                        <p:strVal val="visible"/>
                                      </p:to>
                                    </p:set>
                                    <p:anim calcmode="lin" valueType="num">
                                      <p:cBhvr additive="base">
                                        <p:cTn id="33" dur="1000" fill="hold"/>
                                        <p:tgtEl>
                                          <p:spTgt spid="75784"/>
                                        </p:tgtEl>
                                        <p:attrNameLst>
                                          <p:attrName>ppt_x</p:attrName>
                                        </p:attrNameLst>
                                      </p:cBhvr>
                                      <p:tavLst>
                                        <p:tav tm="0">
                                          <p:val>
                                            <p:strVal val="0-#ppt_w/2"/>
                                          </p:val>
                                        </p:tav>
                                        <p:tav tm="100000">
                                          <p:val>
                                            <p:strVal val="#ppt_x"/>
                                          </p:val>
                                        </p:tav>
                                      </p:tavLst>
                                    </p:anim>
                                    <p:anim calcmode="lin" valueType="num">
                                      <p:cBhvr additive="base">
                                        <p:cTn id="34" dur="1000" fill="hold"/>
                                        <p:tgtEl>
                                          <p:spTgt spid="7578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5785"/>
                                        </p:tgtEl>
                                        <p:attrNameLst>
                                          <p:attrName>style.visibility</p:attrName>
                                        </p:attrNameLst>
                                      </p:cBhvr>
                                      <p:to>
                                        <p:strVal val="visible"/>
                                      </p:to>
                                    </p:set>
                                    <p:anim calcmode="lin" valueType="num">
                                      <p:cBhvr additive="base">
                                        <p:cTn id="39" dur="1000" fill="hold"/>
                                        <p:tgtEl>
                                          <p:spTgt spid="75785"/>
                                        </p:tgtEl>
                                        <p:attrNameLst>
                                          <p:attrName>ppt_x</p:attrName>
                                        </p:attrNameLst>
                                      </p:cBhvr>
                                      <p:tavLst>
                                        <p:tav tm="0">
                                          <p:val>
                                            <p:strVal val="#ppt_x"/>
                                          </p:val>
                                        </p:tav>
                                        <p:tav tm="100000">
                                          <p:val>
                                            <p:strVal val="#ppt_x"/>
                                          </p:val>
                                        </p:tav>
                                      </p:tavLst>
                                    </p:anim>
                                    <p:anim calcmode="lin" valueType="num">
                                      <p:cBhvr additive="base">
                                        <p:cTn id="40" dur="1000" fill="hold"/>
                                        <p:tgtEl>
                                          <p:spTgt spid="757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783" grpId="0" animBg="1"/>
      <p:bldP spid="75784" grpId="0" animBg="1"/>
      <p:bldP spid="75785" grpId="0" animBg="1"/>
      <p:bldP spid="75792" grpId="0" animBg="1"/>
      <p:bldP spid="75792"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F9E27619-A67F-4C27-93A1-2E5744A73640}"/>
              </a:ext>
            </a:extLst>
          </p:cNvPr>
          <p:cNvSpPr>
            <a:spLocks noGrp="1" noChangeArrowheads="1"/>
          </p:cNvSpPr>
          <p:nvPr>
            <p:ph type="title"/>
          </p:nvPr>
        </p:nvSpPr>
        <p:spPr>
          <a:xfrm>
            <a:off x="36513" y="41275"/>
            <a:ext cx="9070975" cy="504825"/>
          </a:xfrm>
          <a:ln>
            <a:solidFill>
              <a:schemeClr val="tx2"/>
            </a:solidFill>
          </a:ln>
        </p:spPr>
        <p:txBody>
          <a:bodyPr/>
          <a:lstStyle/>
          <a:p>
            <a:pPr eaLnBrk="1" hangingPunct="1">
              <a:defRPr/>
            </a:pPr>
            <a:r>
              <a:rPr lang="it-IT" sz="2400">
                <a:solidFill>
                  <a:schemeClr val="tx1"/>
                </a:solidFill>
                <a:latin typeface="Comic Sans MS" pitchFamily="66" charset="0"/>
              </a:rPr>
              <a:t>Caratterizzazione grafica dei diedri (2)</a:t>
            </a:r>
          </a:p>
        </p:txBody>
      </p:sp>
      <p:sp>
        <p:nvSpPr>
          <p:cNvPr id="77830" name="Text Box 6">
            <a:extLst>
              <a:ext uri="{FF2B5EF4-FFF2-40B4-BE49-F238E27FC236}">
                <a16:creationId xmlns:a16="http://schemas.microsoft.com/office/drawing/2014/main" id="{83A6ED0E-695D-4A32-BA3C-1354F008323A}"/>
              </a:ext>
            </a:extLst>
          </p:cNvPr>
          <p:cNvSpPr txBox="1">
            <a:spLocks noChangeArrowheads="1"/>
          </p:cNvSpPr>
          <p:nvPr/>
        </p:nvSpPr>
        <p:spPr bwMode="auto">
          <a:xfrm>
            <a:off x="36513" y="614363"/>
            <a:ext cx="9070975" cy="835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La rotazione in oggetto, assunta come processo omologico di ribaltamento di cui la “lt” ne rappresenta l’asse, determinerà la seguente corrispondenza tra  i semipiani che definiscono i diedri e quindi i luoghi della rappresentazione </a:t>
            </a:r>
          </a:p>
        </p:txBody>
      </p:sp>
      <p:sp>
        <p:nvSpPr>
          <p:cNvPr id="77831" name="Text Box 7">
            <a:extLst>
              <a:ext uri="{FF2B5EF4-FFF2-40B4-BE49-F238E27FC236}">
                <a16:creationId xmlns:a16="http://schemas.microsoft.com/office/drawing/2014/main" id="{6BDB717F-4605-4E67-B971-5638C1705F22}"/>
              </a:ext>
            </a:extLst>
          </p:cNvPr>
          <p:cNvSpPr txBox="1">
            <a:spLocks noChangeArrowheads="1"/>
          </p:cNvSpPr>
          <p:nvPr/>
        </p:nvSpPr>
        <p:spPr bwMode="auto">
          <a:xfrm>
            <a:off x="41275" y="1522413"/>
            <a:ext cx="1368425" cy="433387"/>
          </a:xfrm>
          <a:prstGeom prst="rect">
            <a:avLst/>
          </a:prstGeom>
          <a:solidFill>
            <a:schemeClr val="tx2"/>
          </a:solidFill>
          <a:ln w="3175">
            <a:solidFill>
              <a:srgbClr val="000000"/>
            </a:solidFill>
            <a:miter lim="800000"/>
            <a:headEnd/>
            <a:tailEnd/>
          </a:ln>
        </p:spPr>
        <p:txBody>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just" eaLnBrk="1" hangingPunct="1"/>
            <a:r>
              <a:rPr lang="it-IT" altLang="it-IT" sz="2000">
                <a:solidFill>
                  <a:schemeClr val="bg1"/>
                </a:solidFill>
                <a:latin typeface="Symbol" panose="05050102010706020507" pitchFamily="18" charset="2"/>
              </a:rPr>
              <a:t>p </a:t>
            </a:r>
            <a:r>
              <a:rPr lang="it-IT" altLang="it-IT" sz="2000" baseline="-25000">
                <a:solidFill>
                  <a:schemeClr val="bg1"/>
                </a:solidFill>
                <a:latin typeface="Courier New" panose="02070309020205020404" pitchFamily="49" charset="0"/>
              </a:rPr>
              <a:t>1</a:t>
            </a:r>
            <a:r>
              <a:rPr lang="it-IT" altLang="it-IT" sz="2000" baseline="30000">
                <a:solidFill>
                  <a:schemeClr val="bg1"/>
                </a:solidFill>
                <a:latin typeface="Courier New" panose="02070309020205020404" pitchFamily="49" charset="0"/>
              </a:rPr>
              <a:t>- </a:t>
            </a:r>
            <a:r>
              <a:rPr lang="it-IT" altLang="it-IT" sz="2000">
                <a:solidFill>
                  <a:schemeClr val="bg1"/>
                </a:solidFill>
                <a:latin typeface="Symbol" panose="05050102010706020507" pitchFamily="18" charset="2"/>
              </a:rPr>
              <a:t>º  p </a:t>
            </a:r>
            <a:r>
              <a:rPr lang="it-IT" altLang="it-IT" sz="2000" baseline="-25000">
                <a:solidFill>
                  <a:schemeClr val="bg1"/>
                </a:solidFill>
                <a:latin typeface="Courier New" panose="02070309020205020404" pitchFamily="49" charset="0"/>
              </a:rPr>
              <a:t>2</a:t>
            </a:r>
            <a:r>
              <a:rPr lang="it-IT" altLang="it-IT" sz="2000" baseline="30000">
                <a:solidFill>
                  <a:schemeClr val="bg1"/>
                </a:solidFill>
                <a:latin typeface="Courier New" panose="02070309020205020404" pitchFamily="49" charset="0"/>
              </a:rPr>
              <a:t>+</a:t>
            </a:r>
            <a:endParaRPr lang="it-IT" altLang="it-IT" sz="2000">
              <a:solidFill>
                <a:schemeClr val="bg1"/>
              </a:solidFill>
            </a:endParaRPr>
          </a:p>
        </p:txBody>
      </p:sp>
      <p:sp>
        <p:nvSpPr>
          <p:cNvPr id="77832" name="Text Box 8">
            <a:extLst>
              <a:ext uri="{FF2B5EF4-FFF2-40B4-BE49-F238E27FC236}">
                <a16:creationId xmlns:a16="http://schemas.microsoft.com/office/drawing/2014/main" id="{3A039935-77C7-47F4-B579-4109F5A12D1E}"/>
              </a:ext>
            </a:extLst>
          </p:cNvPr>
          <p:cNvSpPr txBox="1">
            <a:spLocks noChangeArrowheads="1"/>
          </p:cNvSpPr>
          <p:nvPr/>
        </p:nvSpPr>
        <p:spPr bwMode="auto">
          <a:xfrm>
            <a:off x="1471613" y="1536700"/>
            <a:ext cx="7631112" cy="43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1600"/>
              <a:t>semipiani coincidenti collocati, graficamente, nella parte superiore alla lt</a:t>
            </a:r>
          </a:p>
        </p:txBody>
      </p:sp>
      <p:sp>
        <p:nvSpPr>
          <p:cNvPr id="77833" name="Text Box 9">
            <a:extLst>
              <a:ext uri="{FF2B5EF4-FFF2-40B4-BE49-F238E27FC236}">
                <a16:creationId xmlns:a16="http://schemas.microsoft.com/office/drawing/2014/main" id="{22DAC506-5F40-4F65-8E4E-31F40A2F6593}"/>
              </a:ext>
            </a:extLst>
          </p:cNvPr>
          <p:cNvSpPr txBox="1">
            <a:spLocks noChangeArrowheads="1"/>
          </p:cNvSpPr>
          <p:nvPr/>
        </p:nvSpPr>
        <p:spPr bwMode="auto">
          <a:xfrm>
            <a:off x="41275" y="2098675"/>
            <a:ext cx="1368425" cy="431800"/>
          </a:xfrm>
          <a:prstGeom prst="rect">
            <a:avLst/>
          </a:prstGeom>
          <a:solidFill>
            <a:schemeClr val="tx2"/>
          </a:solidFill>
          <a:ln w="3175">
            <a:solidFill>
              <a:srgbClr val="000000"/>
            </a:solidFill>
            <a:miter lim="800000"/>
            <a:headEnd/>
            <a:tailEnd/>
          </a:ln>
        </p:spPr>
        <p:txBody>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1200">
                <a:latin typeface="Symbol" panose="05050102010706020507" pitchFamily="18" charset="2"/>
              </a:rPr>
              <a:t> </a:t>
            </a:r>
            <a:r>
              <a:rPr lang="it-IT" altLang="it-IT" sz="2000">
                <a:solidFill>
                  <a:schemeClr val="bg1"/>
                </a:solidFill>
                <a:latin typeface="Symbol" panose="05050102010706020507" pitchFamily="18" charset="2"/>
              </a:rPr>
              <a:t>p </a:t>
            </a:r>
            <a:r>
              <a:rPr lang="it-IT" altLang="it-IT" sz="2000" baseline="-25000">
                <a:solidFill>
                  <a:schemeClr val="bg1"/>
                </a:solidFill>
              </a:rPr>
              <a:t>1 </a:t>
            </a:r>
            <a:r>
              <a:rPr lang="it-IT" altLang="it-IT" sz="2000" baseline="30000">
                <a:solidFill>
                  <a:schemeClr val="bg1"/>
                </a:solidFill>
              </a:rPr>
              <a:t>+ </a:t>
            </a:r>
            <a:r>
              <a:rPr lang="it-IT" altLang="it-IT" sz="2000">
                <a:solidFill>
                  <a:schemeClr val="bg1"/>
                </a:solidFill>
                <a:latin typeface="Symbol" panose="05050102010706020507" pitchFamily="18" charset="2"/>
              </a:rPr>
              <a:t>º  p </a:t>
            </a:r>
            <a:r>
              <a:rPr lang="it-IT" altLang="it-IT" sz="2000" baseline="-25000">
                <a:solidFill>
                  <a:schemeClr val="bg1"/>
                </a:solidFill>
              </a:rPr>
              <a:t>2</a:t>
            </a:r>
            <a:r>
              <a:rPr lang="it-IT" altLang="it-IT" sz="2000" baseline="30000">
                <a:solidFill>
                  <a:schemeClr val="bg1"/>
                </a:solidFill>
              </a:rPr>
              <a:t>-</a:t>
            </a:r>
            <a:endParaRPr lang="it-IT" altLang="it-IT" sz="2000">
              <a:solidFill>
                <a:schemeClr val="bg1"/>
              </a:solidFill>
            </a:endParaRPr>
          </a:p>
        </p:txBody>
      </p:sp>
      <p:sp>
        <p:nvSpPr>
          <p:cNvPr id="77834" name="Text Box 10">
            <a:extLst>
              <a:ext uri="{FF2B5EF4-FFF2-40B4-BE49-F238E27FC236}">
                <a16:creationId xmlns:a16="http://schemas.microsoft.com/office/drawing/2014/main" id="{E1AF169B-1D90-4E76-90FF-D6732A87F3E5}"/>
              </a:ext>
            </a:extLst>
          </p:cNvPr>
          <p:cNvSpPr txBox="1">
            <a:spLocks noChangeArrowheads="1"/>
          </p:cNvSpPr>
          <p:nvPr/>
        </p:nvSpPr>
        <p:spPr bwMode="auto">
          <a:xfrm>
            <a:off x="1471613" y="2100263"/>
            <a:ext cx="7631112" cy="43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1600"/>
              <a:t>semipiani</a:t>
            </a:r>
            <a:r>
              <a:rPr lang="it-IT" altLang="it-IT" sz="1400"/>
              <a:t> coincidenti collocati, graficamente, nella parte inferiormente alla lt </a:t>
            </a:r>
          </a:p>
        </p:txBody>
      </p:sp>
      <p:sp>
        <p:nvSpPr>
          <p:cNvPr id="77835" name="Text Box 11">
            <a:extLst>
              <a:ext uri="{FF2B5EF4-FFF2-40B4-BE49-F238E27FC236}">
                <a16:creationId xmlns:a16="http://schemas.microsoft.com/office/drawing/2014/main" id="{4501EC84-78B7-43D2-A16C-0C20C4C28FA7}"/>
              </a:ext>
            </a:extLst>
          </p:cNvPr>
          <p:cNvSpPr txBox="1">
            <a:spLocks noChangeArrowheads="1"/>
          </p:cNvSpPr>
          <p:nvPr/>
        </p:nvSpPr>
        <p:spPr bwMode="auto">
          <a:xfrm>
            <a:off x="36513" y="2620963"/>
            <a:ext cx="9070975" cy="1323975"/>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defRPr/>
            </a:pPr>
            <a:r>
              <a:rPr lang="it-IT" altLang="it-IT" sz="2000" dirty="0">
                <a:latin typeface="Comic Sans MS" panose="030F0702030302020204" pitchFamily="66" charset="0"/>
              </a:rPr>
              <a:t>Mediante questa operazione di ribaltamento il “luogo” tridimensionale della proiezione si trasforma in “</a:t>
            </a:r>
            <a:r>
              <a:rPr lang="it-IT" altLang="it-IT" sz="2000" b="1" dirty="0">
                <a:solidFill>
                  <a:schemeClr val="tx2">
                    <a:lumMod val="75000"/>
                  </a:schemeClr>
                </a:solidFill>
                <a:latin typeface="Comic Sans MS" panose="030F0702030302020204" pitchFamily="66" charset="0"/>
              </a:rPr>
              <a:t>luogo geometrico piano</a:t>
            </a:r>
            <a:r>
              <a:rPr lang="it-IT" altLang="it-IT" sz="2000" dirty="0">
                <a:latin typeface="Comic Sans MS" panose="030F0702030302020204" pitchFamily="66" charset="0"/>
              </a:rPr>
              <a:t>” ove l’unico  elemento di riferimento diventa la linea di terra nella sua qualità di origine dei diedri essendo la retta di intersezione tra i due piani </a:t>
            </a:r>
            <a:r>
              <a:rPr lang="it-IT" altLang="it-IT" sz="2000" dirty="0">
                <a:latin typeface="Symbol" panose="05050102010706020507" pitchFamily="18" charset="2"/>
              </a:rPr>
              <a:t>p</a:t>
            </a:r>
            <a:r>
              <a:rPr lang="it-IT" altLang="it-IT" sz="2000" baseline="-25000" dirty="0">
                <a:latin typeface="Comic Sans MS" panose="030F0702030302020204" pitchFamily="66" charset="0"/>
              </a:rPr>
              <a:t>1</a:t>
            </a:r>
            <a:r>
              <a:rPr lang="it-IT" altLang="it-IT" sz="2000" dirty="0">
                <a:latin typeface="Comic Sans MS" panose="030F0702030302020204" pitchFamily="66" charset="0"/>
              </a:rPr>
              <a:t> e </a:t>
            </a:r>
            <a:r>
              <a:rPr lang="it-IT" altLang="it-IT" sz="2000" dirty="0">
                <a:latin typeface="Symbol" panose="05050102010706020507" pitchFamily="18" charset="2"/>
              </a:rPr>
              <a:t>p</a:t>
            </a:r>
            <a:r>
              <a:rPr lang="it-IT" altLang="it-IT" sz="2000" baseline="-25000" dirty="0">
                <a:latin typeface="Comic Sans MS" panose="030F0702030302020204" pitchFamily="66" charset="0"/>
              </a:rPr>
              <a:t>2</a:t>
            </a:r>
            <a:r>
              <a:rPr lang="it-IT" altLang="it-IT" sz="2000" dirty="0">
                <a:latin typeface="Comic Sans MS" panose="030F0702030302020204" pitchFamily="66" charset="0"/>
              </a:rPr>
              <a:t> </a:t>
            </a:r>
          </a:p>
        </p:txBody>
      </p:sp>
      <p:sp>
        <p:nvSpPr>
          <p:cNvPr id="77837" name="Text Box 13">
            <a:extLst>
              <a:ext uri="{FF2B5EF4-FFF2-40B4-BE49-F238E27FC236}">
                <a16:creationId xmlns:a16="http://schemas.microsoft.com/office/drawing/2014/main" id="{F75CDA7F-2457-48F9-9E51-56965A4A2842}"/>
              </a:ext>
            </a:extLst>
          </p:cNvPr>
          <p:cNvSpPr txBox="1">
            <a:spLocks noChangeArrowheads="1"/>
          </p:cNvSpPr>
          <p:nvPr/>
        </p:nvSpPr>
        <p:spPr bwMode="auto">
          <a:xfrm>
            <a:off x="4819650" y="3998913"/>
            <a:ext cx="4283075" cy="15684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Quindi ogni superficie piana su cui si disegna una retta, a cui si attribuisce la funzione di linea di terra, può essere riguardata come trasformata di un diedro di cui la linea di terra ne  rappresenta l'origine (Fig.06). </a:t>
            </a:r>
          </a:p>
        </p:txBody>
      </p:sp>
      <p:sp>
        <p:nvSpPr>
          <p:cNvPr id="77838" name="Text Box 14">
            <a:extLst>
              <a:ext uri="{FF2B5EF4-FFF2-40B4-BE49-F238E27FC236}">
                <a16:creationId xmlns:a16="http://schemas.microsoft.com/office/drawing/2014/main" id="{4F0ED17B-A27F-4E85-8128-6E3B09BC4523}"/>
              </a:ext>
            </a:extLst>
          </p:cNvPr>
          <p:cNvSpPr txBox="1">
            <a:spLocks noChangeArrowheads="1"/>
          </p:cNvSpPr>
          <p:nvPr/>
        </p:nvSpPr>
        <p:spPr bwMode="auto">
          <a:xfrm>
            <a:off x="4819650" y="5630863"/>
            <a:ext cx="4283075" cy="11160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800"/>
              <a:t>Ciascuna superficie di quelle rappresentate, pertanto, può essere riguardata come trasformata piana di un diedro </a:t>
            </a:r>
          </a:p>
        </p:txBody>
      </p:sp>
      <p:graphicFrame>
        <p:nvGraphicFramePr>
          <p:cNvPr id="28683" name="Object 12">
            <a:extLst>
              <a:ext uri="{FF2B5EF4-FFF2-40B4-BE49-F238E27FC236}">
                <a16:creationId xmlns:a16="http://schemas.microsoft.com/office/drawing/2014/main" id="{5D793570-B384-4D53-BD41-C72DA1A58B07}"/>
              </a:ext>
            </a:extLst>
          </p:cNvPr>
          <p:cNvGraphicFramePr>
            <a:graphicFrameLocks noChangeAspect="1"/>
          </p:cNvGraphicFramePr>
          <p:nvPr/>
        </p:nvGraphicFramePr>
        <p:xfrm>
          <a:off x="28575" y="4027488"/>
          <a:ext cx="4716463" cy="2698750"/>
        </p:xfrm>
        <a:graphic>
          <a:graphicData uri="http://schemas.openxmlformats.org/presentationml/2006/ole">
            <mc:AlternateContent xmlns:mc="http://schemas.openxmlformats.org/markup-compatibility/2006">
              <mc:Choice xmlns:v="urn:schemas-microsoft-com:vml" Requires="v">
                <p:oleObj spid="_x0000_s7193" r:id="rId4" imgW="1738174" imgH="1560612" progId="">
                  <p:embed/>
                </p:oleObj>
              </mc:Choice>
              <mc:Fallback>
                <p:oleObj r:id="rId4" imgW="1738174" imgH="1560612"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4027488"/>
                        <a:ext cx="4716463" cy="2698750"/>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28684" name="Rectangle 15">
            <a:extLst>
              <a:ext uri="{FF2B5EF4-FFF2-40B4-BE49-F238E27FC236}">
                <a16:creationId xmlns:a16="http://schemas.microsoft.com/office/drawing/2014/main" id="{C9B4C0CA-EE9C-4B47-84A2-98DB1B9C7913}"/>
              </a:ext>
            </a:extLst>
          </p:cNvPr>
          <p:cNvSpPr>
            <a:spLocks noChangeArrowheads="1"/>
          </p:cNvSpPr>
          <p:nvPr/>
        </p:nvSpPr>
        <p:spPr bwMode="auto">
          <a:xfrm>
            <a:off x="106363" y="4098925"/>
            <a:ext cx="974725" cy="2312988"/>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8685" name="Rectangle 16">
            <a:extLst>
              <a:ext uri="{FF2B5EF4-FFF2-40B4-BE49-F238E27FC236}">
                <a16:creationId xmlns:a16="http://schemas.microsoft.com/office/drawing/2014/main" id="{FE68309A-55D5-461E-89E1-731621858D25}"/>
              </a:ext>
            </a:extLst>
          </p:cNvPr>
          <p:cNvSpPr>
            <a:spLocks noChangeArrowheads="1"/>
          </p:cNvSpPr>
          <p:nvPr/>
        </p:nvSpPr>
        <p:spPr bwMode="auto">
          <a:xfrm>
            <a:off x="1236663" y="4098925"/>
            <a:ext cx="1077912" cy="2312988"/>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8686" name="Rectangle 17">
            <a:extLst>
              <a:ext uri="{FF2B5EF4-FFF2-40B4-BE49-F238E27FC236}">
                <a16:creationId xmlns:a16="http://schemas.microsoft.com/office/drawing/2014/main" id="{B0DF8BED-BDD9-4E8D-B220-C3B23BB34762}"/>
              </a:ext>
            </a:extLst>
          </p:cNvPr>
          <p:cNvSpPr>
            <a:spLocks noChangeArrowheads="1"/>
          </p:cNvSpPr>
          <p:nvPr/>
        </p:nvSpPr>
        <p:spPr bwMode="auto">
          <a:xfrm>
            <a:off x="2419350" y="4084638"/>
            <a:ext cx="1155700" cy="2314575"/>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8687" name="Rectangle 18">
            <a:extLst>
              <a:ext uri="{FF2B5EF4-FFF2-40B4-BE49-F238E27FC236}">
                <a16:creationId xmlns:a16="http://schemas.microsoft.com/office/drawing/2014/main" id="{2B177B63-4C6C-4101-8EC9-3CD0AF0470B8}"/>
              </a:ext>
            </a:extLst>
          </p:cNvPr>
          <p:cNvSpPr>
            <a:spLocks noChangeArrowheads="1"/>
          </p:cNvSpPr>
          <p:nvPr/>
        </p:nvSpPr>
        <p:spPr bwMode="auto">
          <a:xfrm>
            <a:off x="3614738" y="4111625"/>
            <a:ext cx="1077912" cy="2287588"/>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additive="base">
                                        <p:cTn id="7" dur="1000" fill="hold"/>
                                        <p:tgtEl>
                                          <p:spTgt spid="77830"/>
                                        </p:tgtEl>
                                        <p:attrNameLst>
                                          <p:attrName>ppt_x</p:attrName>
                                        </p:attrNameLst>
                                      </p:cBhvr>
                                      <p:tavLst>
                                        <p:tav tm="0">
                                          <p:val>
                                            <p:strVal val="#ppt_x"/>
                                          </p:val>
                                        </p:tav>
                                        <p:tav tm="100000">
                                          <p:val>
                                            <p:strVal val="#ppt_x"/>
                                          </p:val>
                                        </p:tav>
                                      </p:tavLst>
                                    </p:anim>
                                    <p:anim calcmode="lin" valueType="num">
                                      <p:cBhvr additive="base">
                                        <p:cTn id="8" dur="10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7831"/>
                                        </p:tgtEl>
                                        <p:attrNameLst>
                                          <p:attrName>style.visibility</p:attrName>
                                        </p:attrNameLst>
                                      </p:cBhvr>
                                      <p:to>
                                        <p:strVal val="visible"/>
                                      </p:to>
                                    </p:set>
                                    <p:animEffect transition="in" filter="wipe(left)">
                                      <p:cBhvr>
                                        <p:cTn id="13" dur="1000"/>
                                        <p:tgtEl>
                                          <p:spTgt spid="778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7832"/>
                                        </p:tgtEl>
                                        <p:attrNameLst>
                                          <p:attrName>style.visibility</p:attrName>
                                        </p:attrNameLst>
                                      </p:cBhvr>
                                      <p:to>
                                        <p:strVal val="visible"/>
                                      </p:to>
                                    </p:set>
                                    <p:anim calcmode="lin" valueType="num">
                                      <p:cBhvr additive="base">
                                        <p:cTn id="18" dur="1000" fill="hold"/>
                                        <p:tgtEl>
                                          <p:spTgt spid="77832"/>
                                        </p:tgtEl>
                                        <p:attrNameLst>
                                          <p:attrName>ppt_x</p:attrName>
                                        </p:attrNameLst>
                                      </p:cBhvr>
                                      <p:tavLst>
                                        <p:tav tm="0">
                                          <p:val>
                                            <p:strVal val="1+#ppt_w/2"/>
                                          </p:val>
                                        </p:tav>
                                        <p:tav tm="100000">
                                          <p:val>
                                            <p:strVal val="#ppt_x"/>
                                          </p:val>
                                        </p:tav>
                                      </p:tavLst>
                                    </p:anim>
                                    <p:anim calcmode="lin" valueType="num">
                                      <p:cBhvr additive="base">
                                        <p:cTn id="19" dur="10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7833"/>
                                        </p:tgtEl>
                                        <p:attrNameLst>
                                          <p:attrName>style.visibility</p:attrName>
                                        </p:attrNameLst>
                                      </p:cBhvr>
                                      <p:to>
                                        <p:strVal val="visible"/>
                                      </p:to>
                                    </p:set>
                                    <p:animEffect transition="in" filter="wipe(left)">
                                      <p:cBhvr>
                                        <p:cTn id="24" dur="1000"/>
                                        <p:tgtEl>
                                          <p:spTgt spid="778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7834"/>
                                        </p:tgtEl>
                                        <p:attrNameLst>
                                          <p:attrName>style.visibility</p:attrName>
                                        </p:attrNameLst>
                                      </p:cBhvr>
                                      <p:to>
                                        <p:strVal val="visible"/>
                                      </p:to>
                                    </p:set>
                                    <p:anim calcmode="lin" valueType="num">
                                      <p:cBhvr additive="base">
                                        <p:cTn id="29" dur="1000" fill="hold"/>
                                        <p:tgtEl>
                                          <p:spTgt spid="77834"/>
                                        </p:tgtEl>
                                        <p:attrNameLst>
                                          <p:attrName>ppt_x</p:attrName>
                                        </p:attrNameLst>
                                      </p:cBhvr>
                                      <p:tavLst>
                                        <p:tav tm="0">
                                          <p:val>
                                            <p:strVal val="1+#ppt_w/2"/>
                                          </p:val>
                                        </p:tav>
                                        <p:tav tm="100000">
                                          <p:val>
                                            <p:strVal val="#ppt_x"/>
                                          </p:val>
                                        </p:tav>
                                      </p:tavLst>
                                    </p:anim>
                                    <p:anim calcmode="lin" valueType="num">
                                      <p:cBhvr additive="base">
                                        <p:cTn id="30" dur="1000" fill="hold"/>
                                        <p:tgtEl>
                                          <p:spTgt spid="7783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7835"/>
                                        </p:tgtEl>
                                        <p:attrNameLst>
                                          <p:attrName>style.visibility</p:attrName>
                                        </p:attrNameLst>
                                      </p:cBhvr>
                                      <p:to>
                                        <p:strVal val="visible"/>
                                      </p:to>
                                    </p:set>
                                    <p:anim calcmode="lin" valueType="num">
                                      <p:cBhvr additive="base">
                                        <p:cTn id="35" dur="1000" fill="hold"/>
                                        <p:tgtEl>
                                          <p:spTgt spid="77835"/>
                                        </p:tgtEl>
                                        <p:attrNameLst>
                                          <p:attrName>ppt_x</p:attrName>
                                        </p:attrNameLst>
                                      </p:cBhvr>
                                      <p:tavLst>
                                        <p:tav tm="0">
                                          <p:val>
                                            <p:strVal val="#ppt_x"/>
                                          </p:val>
                                        </p:tav>
                                        <p:tav tm="100000">
                                          <p:val>
                                            <p:strVal val="#ppt_x"/>
                                          </p:val>
                                        </p:tav>
                                      </p:tavLst>
                                    </p:anim>
                                    <p:anim calcmode="lin" valueType="num">
                                      <p:cBhvr additive="base">
                                        <p:cTn id="36" dur="1000" fill="hold"/>
                                        <p:tgtEl>
                                          <p:spTgt spid="7783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7837"/>
                                        </p:tgtEl>
                                        <p:attrNameLst>
                                          <p:attrName>style.visibility</p:attrName>
                                        </p:attrNameLst>
                                      </p:cBhvr>
                                      <p:to>
                                        <p:strVal val="visible"/>
                                      </p:to>
                                    </p:set>
                                    <p:anim calcmode="lin" valueType="num">
                                      <p:cBhvr additive="base">
                                        <p:cTn id="41" dur="1000" fill="hold"/>
                                        <p:tgtEl>
                                          <p:spTgt spid="77837"/>
                                        </p:tgtEl>
                                        <p:attrNameLst>
                                          <p:attrName>ppt_x</p:attrName>
                                        </p:attrNameLst>
                                      </p:cBhvr>
                                      <p:tavLst>
                                        <p:tav tm="0">
                                          <p:val>
                                            <p:strVal val="#ppt_x"/>
                                          </p:val>
                                        </p:tav>
                                        <p:tav tm="100000">
                                          <p:val>
                                            <p:strVal val="#ppt_x"/>
                                          </p:val>
                                        </p:tav>
                                      </p:tavLst>
                                    </p:anim>
                                    <p:anim calcmode="lin" valueType="num">
                                      <p:cBhvr additive="base">
                                        <p:cTn id="42" dur="1000" fill="hold"/>
                                        <p:tgtEl>
                                          <p:spTgt spid="7783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683"/>
                                        </p:tgtEl>
                                        <p:attrNameLst>
                                          <p:attrName>style.visibility</p:attrName>
                                        </p:attrNameLst>
                                      </p:cBhvr>
                                      <p:to>
                                        <p:strVal val="visible"/>
                                      </p:to>
                                    </p:set>
                                    <p:anim calcmode="lin" valueType="num">
                                      <p:cBhvr additive="base">
                                        <p:cTn id="47" dur="1000" fill="hold"/>
                                        <p:tgtEl>
                                          <p:spTgt spid="28683"/>
                                        </p:tgtEl>
                                        <p:attrNameLst>
                                          <p:attrName>ppt_x</p:attrName>
                                        </p:attrNameLst>
                                      </p:cBhvr>
                                      <p:tavLst>
                                        <p:tav tm="0">
                                          <p:val>
                                            <p:strVal val="#ppt_x"/>
                                          </p:val>
                                        </p:tav>
                                        <p:tav tm="100000">
                                          <p:val>
                                            <p:strVal val="#ppt_x"/>
                                          </p:val>
                                        </p:tav>
                                      </p:tavLst>
                                    </p:anim>
                                    <p:anim calcmode="lin" valueType="num">
                                      <p:cBhvr additive="base">
                                        <p:cTn id="48" dur="1000" fill="hold"/>
                                        <p:tgtEl>
                                          <p:spTgt spid="2868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686"/>
                                        </p:tgtEl>
                                        <p:attrNameLst>
                                          <p:attrName>style.visibility</p:attrName>
                                        </p:attrNameLst>
                                      </p:cBhvr>
                                      <p:to>
                                        <p:strVal val="visible"/>
                                      </p:to>
                                    </p:set>
                                    <p:anim calcmode="lin" valueType="num">
                                      <p:cBhvr additive="base">
                                        <p:cTn id="51" dur="1000" fill="hold"/>
                                        <p:tgtEl>
                                          <p:spTgt spid="28686"/>
                                        </p:tgtEl>
                                        <p:attrNameLst>
                                          <p:attrName>ppt_x</p:attrName>
                                        </p:attrNameLst>
                                      </p:cBhvr>
                                      <p:tavLst>
                                        <p:tav tm="0">
                                          <p:val>
                                            <p:strVal val="#ppt_x"/>
                                          </p:val>
                                        </p:tav>
                                        <p:tav tm="100000">
                                          <p:val>
                                            <p:strVal val="#ppt_x"/>
                                          </p:val>
                                        </p:tav>
                                      </p:tavLst>
                                    </p:anim>
                                    <p:anim calcmode="lin" valueType="num">
                                      <p:cBhvr additive="base">
                                        <p:cTn id="52" dur="1000" fill="hold"/>
                                        <p:tgtEl>
                                          <p:spTgt spid="286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684"/>
                                        </p:tgtEl>
                                        <p:attrNameLst>
                                          <p:attrName>style.visibility</p:attrName>
                                        </p:attrNameLst>
                                      </p:cBhvr>
                                      <p:to>
                                        <p:strVal val="visible"/>
                                      </p:to>
                                    </p:set>
                                    <p:anim calcmode="lin" valueType="num">
                                      <p:cBhvr additive="base">
                                        <p:cTn id="55" dur="1000" fill="hold"/>
                                        <p:tgtEl>
                                          <p:spTgt spid="28684"/>
                                        </p:tgtEl>
                                        <p:attrNameLst>
                                          <p:attrName>ppt_x</p:attrName>
                                        </p:attrNameLst>
                                      </p:cBhvr>
                                      <p:tavLst>
                                        <p:tav tm="0">
                                          <p:val>
                                            <p:strVal val="#ppt_x"/>
                                          </p:val>
                                        </p:tav>
                                        <p:tav tm="100000">
                                          <p:val>
                                            <p:strVal val="#ppt_x"/>
                                          </p:val>
                                        </p:tav>
                                      </p:tavLst>
                                    </p:anim>
                                    <p:anim calcmode="lin" valueType="num">
                                      <p:cBhvr additive="base">
                                        <p:cTn id="56" dur="1000" fill="hold"/>
                                        <p:tgtEl>
                                          <p:spTgt spid="2868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685"/>
                                        </p:tgtEl>
                                        <p:attrNameLst>
                                          <p:attrName>style.visibility</p:attrName>
                                        </p:attrNameLst>
                                      </p:cBhvr>
                                      <p:to>
                                        <p:strVal val="visible"/>
                                      </p:to>
                                    </p:set>
                                    <p:anim calcmode="lin" valueType="num">
                                      <p:cBhvr additive="base">
                                        <p:cTn id="59" dur="1000" fill="hold"/>
                                        <p:tgtEl>
                                          <p:spTgt spid="28685"/>
                                        </p:tgtEl>
                                        <p:attrNameLst>
                                          <p:attrName>ppt_x</p:attrName>
                                        </p:attrNameLst>
                                      </p:cBhvr>
                                      <p:tavLst>
                                        <p:tav tm="0">
                                          <p:val>
                                            <p:strVal val="#ppt_x"/>
                                          </p:val>
                                        </p:tav>
                                        <p:tav tm="100000">
                                          <p:val>
                                            <p:strVal val="#ppt_x"/>
                                          </p:val>
                                        </p:tav>
                                      </p:tavLst>
                                    </p:anim>
                                    <p:anim calcmode="lin" valueType="num">
                                      <p:cBhvr additive="base">
                                        <p:cTn id="60" dur="1000" fill="hold"/>
                                        <p:tgtEl>
                                          <p:spTgt spid="2868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687"/>
                                        </p:tgtEl>
                                        <p:attrNameLst>
                                          <p:attrName>style.visibility</p:attrName>
                                        </p:attrNameLst>
                                      </p:cBhvr>
                                      <p:to>
                                        <p:strVal val="visible"/>
                                      </p:to>
                                    </p:set>
                                    <p:anim calcmode="lin" valueType="num">
                                      <p:cBhvr additive="base">
                                        <p:cTn id="63" dur="1000" fill="hold"/>
                                        <p:tgtEl>
                                          <p:spTgt spid="28687"/>
                                        </p:tgtEl>
                                        <p:attrNameLst>
                                          <p:attrName>ppt_x</p:attrName>
                                        </p:attrNameLst>
                                      </p:cBhvr>
                                      <p:tavLst>
                                        <p:tav tm="0">
                                          <p:val>
                                            <p:strVal val="#ppt_x"/>
                                          </p:val>
                                        </p:tav>
                                        <p:tav tm="100000">
                                          <p:val>
                                            <p:strVal val="#ppt_x"/>
                                          </p:val>
                                        </p:tav>
                                      </p:tavLst>
                                    </p:anim>
                                    <p:anim calcmode="lin" valueType="num">
                                      <p:cBhvr additive="base">
                                        <p:cTn id="64" dur="1000" fill="hold"/>
                                        <p:tgtEl>
                                          <p:spTgt spid="2868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8684"/>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868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8686"/>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868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7838"/>
                                        </p:tgtEl>
                                        <p:attrNameLst>
                                          <p:attrName>style.visibility</p:attrName>
                                        </p:attrNameLst>
                                      </p:cBhvr>
                                      <p:to>
                                        <p:strVal val="visible"/>
                                      </p:to>
                                    </p:set>
                                    <p:anim calcmode="lin" valueType="num">
                                      <p:cBhvr additive="base">
                                        <p:cTn id="85" dur="1000" fill="hold"/>
                                        <p:tgtEl>
                                          <p:spTgt spid="77838"/>
                                        </p:tgtEl>
                                        <p:attrNameLst>
                                          <p:attrName>ppt_x</p:attrName>
                                        </p:attrNameLst>
                                      </p:cBhvr>
                                      <p:tavLst>
                                        <p:tav tm="0">
                                          <p:val>
                                            <p:strVal val="#ppt_x"/>
                                          </p:val>
                                        </p:tav>
                                        <p:tav tm="100000">
                                          <p:val>
                                            <p:strVal val="#ppt_x"/>
                                          </p:val>
                                        </p:tav>
                                      </p:tavLst>
                                    </p:anim>
                                    <p:anim calcmode="lin" valueType="num">
                                      <p:cBhvr additive="base">
                                        <p:cTn id="86" dur="1000" fill="hold"/>
                                        <p:tgtEl>
                                          <p:spTgt spid="778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P spid="77831" grpId="0" animBg="1"/>
      <p:bldP spid="77832" grpId="0" animBg="1"/>
      <p:bldP spid="77833" grpId="0" animBg="1"/>
      <p:bldP spid="77834" grpId="0" animBg="1"/>
      <p:bldP spid="77835" grpId="0" animBg="1"/>
      <p:bldP spid="77837" grpId="0" animBg="1"/>
      <p:bldP spid="77838" grpId="0" animBg="1"/>
      <p:bldP spid="28684" grpId="0" animBg="1"/>
      <p:bldP spid="28684" grpId="1" animBg="1"/>
      <p:bldP spid="28685" grpId="0" animBg="1"/>
      <p:bldP spid="28685" grpId="1" animBg="1"/>
      <p:bldP spid="28686" grpId="0" animBg="1"/>
      <p:bldP spid="28686" grpId="1" animBg="1"/>
      <p:bldP spid="28687" grpId="0" animBg="1"/>
      <p:bldP spid="2868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62C019A-EB27-429F-B53E-BD8FD8612C9B}"/>
              </a:ext>
            </a:extLst>
          </p:cNvPr>
          <p:cNvSpPr>
            <a:spLocks noGrp="1" noChangeArrowheads="1"/>
          </p:cNvSpPr>
          <p:nvPr>
            <p:ph type="title"/>
          </p:nvPr>
        </p:nvSpPr>
        <p:spPr>
          <a:xfrm>
            <a:off x="36513" y="41275"/>
            <a:ext cx="9070975" cy="515938"/>
          </a:xfrm>
          <a:ln>
            <a:solidFill>
              <a:schemeClr val="tx2"/>
            </a:solidFill>
          </a:ln>
        </p:spPr>
        <p:txBody>
          <a:bodyPr/>
          <a:lstStyle/>
          <a:p>
            <a:pPr algn="r" eaLnBrk="1" hangingPunct="1">
              <a:defRPr/>
            </a:pPr>
            <a:r>
              <a:rPr lang="it-IT" sz="2400">
                <a:solidFill>
                  <a:schemeClr val="tx1"/>
                </a:solidFill>
                <a:latin typeface="Comic Sans MS" pitchFamily="66" charset="0"/>
              </a:rPr>
              <a:t>Caratterizzazione complessiva dei singoli diedri</a:t>
            </a:r>
          </a:p>
        </p:txBody>
      </p:sp>
      <p:sp>
        <p:nvSpPr>
          <p:cNvPr id="80899" name="Text Box 3">
            <a:extLst>
              <a:ext uri="{FF2B5EF4-FFF2-40B4-BE49-F238E27FC236}">
                <a16:creationId xmlns:a16="http://schemas.microsoft.com/office/drawing/2014/main" id="{7F77763F-D0B4-4002-9883-A127B63103B7}"/>
              </a:ext>
            </a:extLst>
          </p:cNvPr>
          <p:cNvSpPr txBox="1">
            <a:spLocks noChangeArrowheads="1"/>
          </p:cNvSpPr>
          <p:nvPr/>
        </p:nvSpPr>
        <p:spPr bwMode="auto">
          <a:xfrm>
            <a:off x="36513" y="836613"/>
            <a:ext cx="907097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t>Come è stato evidenziato nelle pagine precedenti, ad ogni diedro possiamo attribuire caratteri topologici specifici che rendono il diedro stesso identificabile in modo preciso </a:t>
            </a:r>
          </a:p>
        </p:txBody>
      </p:sp>
      <p:sp>
        <p:nvSpPr>
          <p:cNvPr id="80900" name="Text Box 4">
            <a:extLst>
              <a:ext uri="{FF2B5EF4-FFF2-40B4-BE49-F238E27FC236}">
                <a16:creationId xmlns:a16="http://schemas.microsoft.com/office/drawing/2014/main" id="{7B003ADE-E631-483C-91C3-EFABF295F7DD}"/>
              </a:ext>
            </a:extLst>
          </p:cNvPr>
          <p:cNvSpPr txBox="1">
            <a:spLocks noChangeArrowheads="1"/>
          </p:cNvSpPr>
          <p:nvPr/>
        </p:nvSpPr>
        <p:spPr bwMode="auto">
          <a:xfrm>
            <a:off x="612775" y="2103438"/>
            <a:ext cx="7918450" cy="36020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t>Oltre l’attribuzione dei caratteri topologici, abbiamo definito le caratterizzazioni grafiche che unite alle prime individuano in modo univoco l’ambito spaziale entro cui elaborare la rappresentazione ed il relativo luogo geometrico piano della trasposizione grafica e descrittiva . </a:t>
            </a:r>
          </a:p>
          <a:p>
            <a:pPr algn="ctr" eaLnBrk="1" hangingPunct="1">
              <a:spcBef>
                <a:spcPct val="50000"/>
              </a:spcBef>
            </a:pPr>
            <a:r>
              <a:rPr lang="it-IT" altLang="it-IT" sz="2400"/>
              <a:t>Nelle pagine successive si definisce la caratterizzazione complessiva di ogni diedro sia nell’aspetto topologico che in quello grafico</a:t>
            </a:r>
          </a:p>
        </p:txBody>
      </p:sp>
      <p:sp>
        <p:nvSpPr>
          <p:cNvPr id="80901" name="Text Box 5">
            <a:extLst>
              <a:ext uri="{FF2B5EF4-FFF2-40B4-BE49-F238E27FC236}">
                <a16:creationId xmlns:a16="http://schemas.microsoft.com/office/drawing/2014/main" id="{F12465AA-8FC7-414A-ABF7-EC1C3A1BD758}"/>
              </a:ext>
            </a:extLst>
          </p:cNvPr>
          <p:cNvSpPr txBox="1">
            <a:spLocks noChangeArrowheads="1"/>
          </p:cNvSpPr>
          <p:nvPr/>
        </p:nvSpPr>
        <p:spPr bwMode="auto">
          <a:xfrm>
            <a:off x="36513" y="5911850"/>
            <a:ext cx="9070975" cy="831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t>Analizziamo, ora, singolarmente i quattro diedri ed i relativi elementi costituenti </a:t>
            </a:r>
          </a:p>
        </p:txBody>
      </p:sp>
      <p:sp>
        <p:nvSpPr>
          <p:cNvPr id="80902" name="AutoShape 6">
            <a:hlinkClick r:id="rId3" action="ppaction://hlinksldjump" highlightClick="1"/>
            <a:extLst>
              <a:ext uri="{FF2B5EF4-FFF2-40B4-BE49-F238E27FC236}">
                <a16:creationId xmlns:a16="http://schemas.microsoft.com/office/drawing/2014/main" id="{BE47C39F-5604-4E70-AA85-20CFD42995AF}"/>
              </a:ext>
            </a:extLst>
          </p:cNvPr>
          <p:cNvSpPr>
            <a:spLocks noChangeArrowheads="1"/>
          </p:cNvSpPr>
          <p:nvPr/>
        </p:nvSpPr>
        <p:spPr bwMode="auto">
          <a:xfrm>
            <a:off x="114300" y="120650"/>
            <a:ext cx="1135063" cy="360363"/>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1000" fill="hold"/>
                                        <p:tgtEl>
                                          <p:spTgt spid="80899"/>
                                        </p:tgtEl>
                                        <p:attrNameLst>
                                          <p:attrName>ppt_x</p:attrName>
                                        </p:attrNameLst>
                                      </p:cBhvr>
                                      <p:tavLst>
                                        <p:tav tm="0">
                                          <p:val>
                                            <p:strVal val="#ppt_x"/>
                                          </p:val>
                                        </p:tav>
                                        <p:tav tm="100000">
                                          <p:val>
                                            <p:strVal val="#ppt_x"/>
                                          </p:val>
                                        </p:tav>
                                      </p:tavLst>
                                    </p:anim>
                                    <p:anim calcmode="lin" valueType="num">
                                      <p:cBhvr additive="base">
                                        <p:cTn id="8" dur="10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900">
                                            <p:bg/>
                                          </p:spTgt>
                                        </p:tgtEl>
                                        <p:attrNameLst>
                                          <p:attrName>style.visibility</p:attrName>
                                        </p:attrNameLst>
                                      </p:cBhvr>
                                      <p:to>
                                        <p:strVal val="visible"/>
                                      </p:to>
                                    </p:set>
                                    <p:anim calcmode="lin" valueType="num">
                                      <p:cBhvr additive="base">
                                        <p:cTn id="13" dur="1000" fill="hold"/>
                                        <p:tgtEl>
                                          <p:spTgt spid="80900">
                                            <p:bg/>
                                          </p:spTgt>
                                        </p:tgtEl>
                                        <p:attrNameLst>
                                          <p:attrName>ppt_x</p:attrName>
                                        </p:attrNameLst>
                                      </p:cBhvr>
                                      <p:tavLst>
                                        <p:tav tm="0">
                                          <p:val>
                                            <p:strVal val="#ppt_x"/>
                                          </p:val>
                                        </p:tav>
                                        <p:tav tm="100000">
                                          <p:val>
                                            <p:strVal val="#ppt_x"/>
                                          </p:val>
                                        </p:tav>
                                      </p:tavLst>
                                    </p:anim>
                                    <p:anim calcmode="lin" valueType="num">
                                      <p:cBhvr additive="base">
                                        <p:cTn id="14" dur="1000" fill="hold"/>
                                        <p:tgtEl>
                                          <p:spTgt spid="80900">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900">
                                            <p:txEl>
                                              <p:pRg st="0" end="0"/>
                                            </p:txEl>
                                          </p:spTgt>
                                        </p:tgtEl>
                                        <p:attrNameLst>
                                          <p:attrName>style.visibility</p:attrName>
                                        </p:attrNameLst>
                                      </p:cBhvr>
                                      <p:to>
                                        <p:strVal val="visible"/>
                                      </p:to>
                                    </p:set>
                                    <p:anim calcmode="lin" valueType="num">
                                      <p:cBhvr additive="base">
                                        <p:cTn id="19" dur="1000" fill="hold"/>
                                        <p:tgtEl>
                                          <p:spTgt spid="8090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09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00">
                                            <p:txEl>
                                              <p:pRg st="1" end="1"/>
                                            </p:txEl>
                                          </p:spTgt>
                                        </p:tgtEl>
                                        <p:attrNameLst>
                                          <p:attrName>style.visibility</p:attrName>
                                        </p:attrNameLst>
                                      </p:cBhvr>
                                      <p:to>
                                        <p:strVal val="visible"/>
                                      </p:to>
                                    </p:set>
                                    <p:anim calcmode="lin" valueType="num">
                                      <p:cBhvr additive="base">
                                        <p:cTn id="25" dur="1000" fill="hold"/>
                                        <p:tgtEl>
                                          <p:spTgt spid="80900">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09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 calcmode="lin" valueType="num">
                                      <p:cBhvr additive="base">
                                        <p:cTn id="31" dur="1000" fill="hold"/>
                                        <p:tgtEl>
                                          <p:spTgt spid="80901"/>
                                        </p:tgtEl>
                                        <p:attrNameLst>
                                          <p:attrName>ppt_x</p:attrName>
                                        </p:attrNameLst>
                                      </p:cBhvr>
                                      <p:tavLst>
                                        <p:tav tm="0">
                                          <p:val>
                                            <p:strVal val="#ppt_x"/>
                                          </p:val>
                                        </p:tav>
                                        <p:tav tm="100000">
                                          <p:val>
                                            <p:strVal val="#ppt_x"/>
                                          </p:val>
                                        </p:tav>
                                      </p:tavLst>
                                    </p:anim>
                                    <p:anim calcmode="lin" valueType="num">
                                      <p:cBhvr additive="base">
                                        <p:cTn id="32" dur="10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autoUpdateAnimBg="0" rev="1"/>
      <p:bldP spid="80900" grpId="0" build="p" animBg="1" rev="1"/>
      <p:bldP spid="8090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CBF91506-4ECF-4E68-AACA-609AE3260EE3}"/>
              </a:ext>
            </a:extLst>
          </p:cNvPr>
          <p:cNvSpPr>
            <a:spLocks noGrp="1" noChangeArrowheads="1"/>
          </p:cNvSpPr>
          <p:nvPr>
            <p:ph type="title"/>
          </p:nvPr>
        </p:nvSpPr>
        <p:spPr>
          <a:xfrm>
            <a:off x="36513" y="41275"/>
            <a:ext cx="9070975" cy="442913"/>
          </a:xfrm>
          <a:ln>
            <a:solidFill>
              <a:schemeClr val="tx2"/>
            </a:solidFill>
          </a:ln>
        </p:spPr>
        <p:txBody>
          <a:bodyPr/>
          <a:lstStyle/>
          <a:p>
            <a:pPr eaLnBrk="1" hangingPunct="1"/>
            <a:r>
              <a:rPr lang="it-IT" altLang="it-IT" sz="2000">
                <a:solidFill>
                  <a:schemeClr val="tx1"/>
                </a:solidFill>
                <a:effectLst/>
                <a:latin typeface="Comic Sans MS" panose="030F0702030302020204" pitchFamily="66" charset="0"/>
              </a:rPr>
              <a:t>               Caratterizzazione topologica e grafica del primo diedro (ID)</a:t>
            </a:r>
          </a:p>
        </p:txBody>
      </p:sp>
      <p:sp>
        <p:nvSpPr>
          <p:cNvPr id="79877" name="Text Box 5">
            <a:extLst>
              <a:ext uri="{FF2B5EF4-FFF2-40B4-BE49-F238E27FC236}">
                <a16:creationId xmlns:a16="http://schemas.microsoft.com/office/drawing/2014/main" id="{71C69A34-E4EF-4491-BCA0-342AED6168A5}"/>
              </a:ext>
            </a:extLst>
          </p:cNvPr>
          <p:cNvSpPr txBox="1">
            <a:spLocks noChangeArrowheads="1"/>
          </p:cNvSpPr>
          <p:nvPr/>
        </p:nvSpPr>
        <p:spPr bwMode="auto">
          <a:xfrm>
            <a:off x="41275" y="555625"/>
            <a:ext cx="4032250" cy="22463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t>Il primo diedro (Fig.07) è costituito dai semipiani </a:t>
            </a:r>
            <a:r>
              <a:rPr lang="it-IT" altLang="it-IT" sz="2000">
                <a:latin typeface="Symbol" panose="05050102010706020507" pitchFamily="18" charset="2"/>
              </a:rPr>
              <a:t>p</a:t>
            </a:r>
            <a:r>
              <a:rPr lang="it-IT" altLang="it-IT" sz="2000" baseline="-25000"/>
              <a:t>1</a:t>
            </a:r>
            <a:r>
              <a:rPr lang="it-IT" altLang="it-IT" sz="2000"/>
              <a:t>+ e </a:t>
            </a:r>
            <a:r>
              <a:rPr lang="it-IT" altLang="it-IT" sz="2000">
                <a:latin typeface="Symbol" panose="05050102010706020507" pitchFamily="18" charset="2"/>
              </a:rPr>
              <a:t>p</a:t>
            </a:r>
            <a:r>
              <a:rPr lang="it-IT" altLang="it-IT" sz="2000" baseline="-25000"/>
              <a:t>2</a:t>
            </a:r>
            <a:r>
              <a:rPr lang="it-IT" altLang="it-IT" sz="2000"/>
              <a:t>+;  aventi per origine la linea di terra. Questa viene assunta come asse di rotazione per concatenare il semipiano </a:t>
            </a:r>
            <a:r>
              <a:rPr lang="it-IT" altLang="it-IT" sz="2000">
                <a:latin typeface="Symbol" panose="05050102010706020507" pitchFamily="18" charset="2"/>
              </a:rPr>
              <a:t>p</a:t>
            </a:r>
            <a:r>
              <a:rPr lang="it-IT" altLang="it-IT" sz="2000" baseline="-25000"/>
              <a:t>1</a:t>
            </a:r>
            <a:r>
              <a:rPr lang="it-IT" altLang="it-IT" sz="2000"/>
              <a:t>+ al semipiano </a:t>
            </a:r>
            <a:r>
              <a:rPr lang="it-IT" altLang="it-IT" sz="2000">
                <a:latin typeface="Symbol" panose="05050102010706020507" pitchFamily="18" charset="2"/>
              </a:rPr>
              <a:t>p</a:t>
            </a:r>
            <a:r>
              <a:rPr lang="it-IT" altLang="it-IT" sz="2000" baseline="-25000"/>
              <a:t>2</a:t>
            </a:r>
            <a:r>
              <a:rPr lang="it-IT" altLang="it-IT" sz="2000"/>
              <a:t>+ </a:t>
            </a:r>
          </a:p>
        </p:txBody>
      </p:sp>
      <p:graphicFrame>
        <p:nvGraphicFramePr>
          <p:cNvPr id="79878" name="Object 6">
            <a:extLst>
              <a:ext uri="{FF2B5EF4-FFF2-40B4-BE49-F238E27FC236}">
                <a16:creationId xmlns:a16="http://schemas.microsoft.com/office/drawing/2014/main" id="{3686E6B3-30B5-41BC-9B54-7DBD024A7886}"/>
              </a:ext>
            </a:extLst>
          </p:cNvPr>
          <p:cNvGraphicFramePr>
            <a:graphicFrameLocks noChangeAspect="1"/>
          </p:cNvGraphicFramePr>
          <p:nvPr/>
        </p:nvGraphicFramePr>
        <p:xfrm>
          <a:off x="4230688" y="527050"/>
          <a:ext cx="4860925" cy="2439988"/>
        </p:xfrm>
        <a:graphic>
          <a:graphicData uri="http://schemas.openxmlformats.org/presentationml/2006/ole">
            <mc:AlternateContent xmlns:mc="http://schemas.openxmlformats.org/markup-compatibility/2006">
              <mc:Choice xmlns:v="urn:schemas-microsoft-com:vml" Requires="v">
                <p:oleObj spid="_x0000_s8219" r:id="rId4" imgW="1077697" imgH="541345" progId="">
                  <p:embed/>
                </p:oleObj>
              </mc:Choice>
              <mc:Fallback>
                <p:oleObj r:id="rId4" imgW="1077697" imgH="541345"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8" y="527050"/>
                        <a:ext cx="4860925" cy="2439988"/>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79880" name="Text Box 8">
            <a:extLst>
              <a:ext uri="{FF2B5EF4-FFF2-40B4-BE49-F238E27FC236}">
                <a16:creationId xmlns:a16="http://schemas.microsoft.com/office/drawing/2014/main" id="{FE39495A-9F57-4E46-974B-588AD9EE12A8}"/>
              </a:ext>
            </a:extLst>
          </p:cNvPr>
          <p:cNvSpPr txBox="1">
            <a:spLocks noChangeArrowheads="1"/>
          </p:cNvSpPr>
          <p:nvPr/>
        </p:nvSpPr>
        <p:spPr bwMode="auto">
          <a:xfrm>
            <a:off x="36513" y="3022600"/>
            <a:ext cx="9070975" cy="10080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a:t>A rotazione completata i due semipiani si dispongono in modo distinto uno nella parte inferiore della “lt”  e l’altro nella parte superiore della stessa come mostrato dalla sequenza grafica della fig. 07 </a:t>
            </a:r>
          </a:p>
        </p:txBody>
      </p:sp>
      <p:graphicFrame>
        <p:nvGraphicFramePr>
          <p:cNvPr id="79881" name="Object 9">
            <a:extLst>
              <a:ext uri="{FF2B5EF4-FFF2-40B4-BE49-F238E27FC236}">
                <a16:creationId xmlns:a16="http://schemas.microsoft.com/office/drawing/2014/main" id="{066F66BD-083F-4908-8EBC-01037D04ED81}"/>
              </a:ext>
            </a:extLst>
          </p:cNvPr>
          <p:cNvGraphicFramePr>
            <a:graphicFrameLocks noChangeAspect="1"/>
          </p:cNvGraphicFramePr>
          <p:nvPr/>
        </p:nvGraphicFramePr>
        <p:xfrm>
          <a:off x="41275" y="4105275"/>
          <a:ext cx="4859338" cy="2636838"/>
        </p:xfrm>
        <a:graphic>
          <a:graphicData uri="http://schemas.openxmlformats.org/presentationml/2006/ole">
            <mc:AlternateContent xmlns:mc="http://schemas.openxmlformats.org/markup-compatibility/2006">
              <mc:Choice xmlns:v="urn:schemas-microsoft-com:vml" Requires="v">
                <p:oleObj spid="_x0000_s8220" r:id="rId6" imgW="1587504" imgH="1676910" progId="">
                  <p:embed/>
                </p:oleObj>
              </mc:Choice>
              <mc:Fallback>
                <p:oleObj r:id="rId6" imgW="1587504" imgH="167691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 y="4105275"/>
                        <a:ext cx="4859338" cy="2636838"/>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79882" name="Text Box 10">
            <a:extLst>
              <a:ext uri="{FF2B5EF4-FFF2-40B4-BE49-F238E27FC236}">
                <a16:creationId xmlns:a16="http://schemas.microsoft.com/office/drawing/2014/main" id="{B6AB366B-7A4F-4F38-903C-45005FA100B1}"/>
              </a:ext>
            </a:extLst>
          </p:cNvPr>
          <p:cNvSpPr txBox="1">
            <a:spLocks noChangeArrowheads="1"/>
          </p:cNvSpPr>
          <p:nvPr/>
        </p:nvSpPr>
        <p:spPr bwMode="auto">
          <a:xfrm>
            <a:off x="5008563" y="4076700"/>
            <a:ext cx="4094162" cy="2665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800"/>
              <a:t>Pertanto alla definizione topologica del I Diedro possiamo aggiungere la descrizione grafica, completando l’analisi e la descrizione del diedro come di seguito. </a:t>
            </a:r>
          </a:p>
          <a:p>
            <a:pPr eaLnBrk="1" hangingPunct="1">
              <a:spcBef>
                <a:spcPts val="600"/>
              </a:spcBef>
            </a:pPr>
            <a:r>
              <a:rPr lang="it-IT" altLang="it-IT" sz="1800"/>
              <a:t>I luoghi grafici del I Diedro si articolano in modo distinto l’uno sotto e l’altro sopra la linea di terra (Fig.08).</a:t>
            </a:r>
          </a:p>
        </p:txBody>
      </p:sp>
      <p:sp>
        <p:nvSpPr>
          <p:cNvPr id="79883" name="AutoShape 11">
            <a:hlinkClick r:id="rId8" action="ppaction://hlinksldjump" highlightClick="1"/>
            <a:extLst>
              <a:ext uri="{FF2B5EF4-FFF2-40B4-BE49-F238E27FC236}">
                <a16:creationId xmlns:a16="http://schemas.microsoft.com/office/drawing/2014/main" id="{D9F54F16-4DB2-46BC-8BA6-86E5D39C30C0}"/>
              </a:ext>
            </a:extLst>
          </p:cNvPr>
          <p:cNvSpPr>
            <a:spLocks noChangeArrowheads="1"/>
          </p:cNvSpPr>
          <p:nvPr/>
        </p:nvSpPr>
        <p:spPr bwMode="auto">
          <a:xfrm>
            <a:off x="109538" y="88900"/>
            <a:ext cx="1135062" cy="360363"/>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Sommario</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additive="base">
                                        <p:cTn id="7" dur="1000" fill="hold"/>
                                        <p:tgtEl>
                                          <p:spTgt spid="79877"/>
                                        </p:tgtEl>
                                        <p:attrNameLst>
                                          <p:attrName>ppt_x</p:attrName>
                                        </p:attrNameLst>
                                      </p:cBhvr>
                                      <p:tavLst>
                                        <p:tav tm="0">
                                          <p:val>
                                            <p:strVal val="0-#ppt_w/2"/>
                                          </p:val>
                                        </p:tav>
                                        <p:tav tm="100000">
                                          <p:val>
                                            <p:strVal val="#ppt_x"/>
                                          </p:val>
                                        </p:tav>
                                      </p:tavLst>
                                    </p:anim>
                                    <p:anim calcmode="lin" valueType="num">
                                      <p:cBhvr additive="base">
                                        <p:cTn id="8" dur="10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79878"/>
                                        </p:tgtEl>
                                        <p:attrNameLst>
                                          <p:attrName>style.visibility</p:attrName>
                                        </p:attrNameLst>
                                      </p:cBhvr>
                                      <p:to>
                                        <p:strVal val="visible"/>
                                      </p:to>
                                    </p:set>
                                    <p:animEffect transition="in" filter="wipe(right)">
                                      <p:cBhvr>
                                        <p:cTn id="13" dur="1000"/>
                                        <p:tgtEl>
                                          <p:spTgt spid="798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9880"/>
                                        </p:tgtEl>
                                        <p:attrNameLst>
                                          <p:attrName>style.visibility</p:attrName>
                                        </p:attrNameLst>
                                      </p:cBhvr>
                                      <p:to>
                                        <p:strVal val="visible"/>
                                      </p:to>
                                    </p:set>
                                    <p:anim calcmode="lin" valueType="num">
                                      <p:cBhvr additive="base">
                                        <p:cTn id="18" dur="1000" fill="hold"/>
                                        <p:tgtEl>
                                          <p:spTgt spid="79880"/>
                                        </p:tgtEl>
                                        <p:attrNameLst>
                                          <p:attrName>ppt_x</p:attrName>
                                        </p:attrNameLst>
                                      </p:cBhvr>
                                      <p:tavLst>
                                        <p:tav tm="0">
                                          <p:val>
                                            <p:strVal val="#ppt_x"/>
                                          </p:val>
                                        </p:tav>
                                        <p:tav tm="100000">
                                          <p:val>
                                            <p:strVal val="#ppt_x"/>
                                          </p:val>
                                        </p:tav>
                                      </p:tavLst>
                                    </p:anim>
                                    <p:anim calcmode="lin" valueType="num">
                                      <p:cBhvr additive="base">
                                        <p:cTn id="19" dur="1000" fill="hold"/>
                                        <p:tgtEl>
                                          <p:spTgt spid="798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2" fill="hold" grpId="0" nodeType="clickEffect">
                                  <p:stCondLst>
                                    <p:cond delay="0"/>
                                  </p:stCondLst>
                                  <p:childTnLst>
                                    <p:set>
                                      <p:cBhvr>
                                        <p:cTn id="23" dur="1" fill="hold">
                                          <p:stCondLst>
                                            <p:cond delay="0"/>
                                          </p:stCondLst>
                                        </p:cTn>
                                        <p:tgtEl>
                                          <p:spTgt spid="79882"/>
                                        </p:tgtEl>
                                        <p:attrNameLst>
                                          <p:attrName>style.visibility</p:attrName>
                                        </p:attrNameLst>
                                      </p:cBhvr>
                                      <p:to>
                                        <p:strVal val="visible"/>
                                      </p:to>
                                    </p:set>
                                    <p:anim calcmode="lin" valueType="num">
                                      <p:cBhvr additive="base">
                                        <p:cTn id="24" dur="1000" fill="hold"/>
                                        <p:tgtEl>
                                          <p:spTgt spid="79882"/>
                                        </p:tgtEl>
                                        <p:attrNameLst>
                                          <p:attrName>ppt_x</p:attrName>
                                        </p:attrNameLst>
                                      </p:cBhvr>
                                      <p:tavLst>
                                        <p:tav tm="0">
                                          <p:val>
                                            <p:strVal val="1+#ppt_w/2"/>
                                          </p:val>
                                        </p:tav>
                                        <p:tav tm="100000">
                                          <p:val>
                                            <p:strVal val="#ppt_x"/>
                                          </p:val>
                                        </p:tav>
                                      </p:tavLst>
                                    </p:anim>
                                    <p:anim calcmode="lin" valueType="num">
                                      <p:cBhvr additive="base">
                                        <p:cTn id="25" dur="1000" fill="hold"/>
                                        <p:tgtEl>
                                          <p:spTgt spid="7988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9881"/>
                                        </p:tgtEl>
                                        <p:attrNameLst>
                                          <p:attrName>style.visibility</p:attrName>
                                        </p:attrNameLst>
                                      </p:cBhvr>
                                      <p:to>
                                        <p:strVal val="visible"/>
                                      </p:to>
                                    </p:set>
                                    <p:animEffect transition="in" filter="wipe(left)">
                                      <p:cBhvr>
                                        <p:cTn id="30" dur="1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80" grpId="0" animBg="1"/>
      <p:bldP spid="7988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9EDF6FE-6B59-4F87-82C1-68AFB8995D4B}"/>
              </a:ext>
            </a:extLst>
          </p:cNvPr>
          <p:cNvSpPr>
            <a:spLocks noGrp="1" noChangeArrowheads="1"/>
          </p:cNvSpPr>
          <p:nvPr>
            <p:ph type="title"/>
          </p:nvPr>
        </p:nvSpPr>
        <p:spPr>
          <a:xfrm>
            <a:off x="36513" y="41275"/>
            <a:ext cx="9070975" cy="576263"/>
          </a:xfrm>
          <a:ln>
            <a:solidFill>
              <a:schemeClr val="tx2"/>
            </a:solidFill>
          </a:ln>
        </p:spPr>
        <p:txBody>
          <a:bodyPr/>
          <a:lstStyle/>
          <a:p>
            <a:pPr eaLnBrk="1" hangingPunct="1">
              <a:defRPr/>
            </a:pPr>
            <a:r>
              <a:rPr lang="it-IT" sz="2000" dirty="0">
                <a:solidFill>
                  <a:schemeClr val="tx1"/>
                </a:solidFill>
                <a:latin typeface="Comic Sans MS" pitchFamily="66" charset="0"/>
              </a:rPr>
              <a:t>             Caratterizzazione topologica e grafica del secondo diedro (IID)</a:t>
            </a:r>
          </a:p>
        </p:txBody>
      </p:sp>
      <p:sp>
        <p:nvSpPr>
          <p:cNvPr id="82950" name="Text Box 6">
            <a:extLst>
              <a:ext uri="{FF2B5EF4-FFF2-40B4-BE49-F238E27FC236}">
                <a16:creationId xmlns:a16="http://schemas.microsoft.com/office/drawing/2014/main" id="{3B87D44E-23E1-4EF7-AD97-22984DBE1A34}"/>
              </a:ext>
            </a:extLst>
          </p:cNvPr>
          <p:cNvSpPr txBox="1">
            <a:spLocks noChangeArrowheads="1"/>
          </p:cNvSpPr>
          <p:nvPr/>
        </p:nvSpPr>
        <p:spPr bwMode="auto">
          <a:xfrm>
            <a:off x="41275" y="682625"/>
            <a:ext cx="4283075" cy="2247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2000"/>
              <a:t>Il secondo diedro è definito dai semipiani </a:t>
            </a:r>
            <a:r>
              <a:rPr lang="it-IT" altLang="it-IT" sz="2000">
                <a:latin typeface="Symbol" panose="05050102010706020507" pitchFamily="18" charset="2"/>
              </a:rPr>
              <a:t>p</a:t>
            </a:r>
            <a:r>
              <a:rPr lang="it-IT" altLang="it-IT" sz="2000" baseline="-25000"/>
              <a:t>1</a:t>
            </a:r>
            <a:r>
              <a:rPr lang="it-IT" altLang="it-IT" sz="2000"/>
              <a:t>- e </a:t>
            </a:r>
            <a:r>
              <a:rPr lang="it-IT" altLang="it-IT" sz="2000">
                <a:latin typeface="Symbol" panose="05050102010706020507" pitchFamily="18" charset="2"/>
              </a:rPr>
              <a:t>p</a:t>
            </a:r>
            <a:r>
              <a:rPr lang="it-IT" altLang="it-IT" sz="2000" baseline="-25000"/>
              <a:t>2</a:t>
            </a:r>
            <a:r>
              <a:rPr lang="it-IT" altLang="it-IT" sz="2000"/>
              <a:t>+ aventi come origine la linea di terra “lt” (Fig.09).</a:t>
            </a:r>
          </a:p>
          <a:p>
            <a:pPr eaLnBrk="1" hangingPunct="1"/>
            <a:endParaRPr lang="it-IT" altLang="it-IT" sz="2000"/>
          </a:p>
          <a:p>
            <a:pPr eaLnBrk="1" hangingPunct="1"/>
            <a:r>
              <a:rPr lang="it-IT" altLang="it-IT" sz="2000"/>
              <a:t>Questa viene assunta come asse di rotazione per ribaltare </a:t>
            </a:r>
            <a:r>
              <a:rPr lang="it-IT" altLang="it-IT" sz="2000">
                <a:latin typeface="Symbol" panose="05050102010706020507" pitchFamily="18" charset="2"/>
              </a:rPr>
              <a:t>p</a:t>
            </a:r>
            <a:r>
              <a:rPr lang="it-IT" altLang="it-IT" sz="2000" baseline="-25000"/>
              <a:t>1</a:t>
            </a:r>
            <a:r>
              <a:rPr lang="it-IT" altLang="it-IT" sz="2000"/>
              <a:t>- su </a:t>
            </a:r>
            <a:r>
              <a:rPr lang="it-IT" altLang="it-IT" sz="2000">
                <a:latin typeface="Symbol" panose="05050102010706020507" pitchFamily="18" charset="2"/>
              </a:rPr>
              <a:t>p</a:t>
            </a:r>
            <a:r>
              <a:rPr lang="it-IT" altLang="it-IT" sz="2000" baseline="-25000"/>
              <a:t>2</a:t>
            </a:r>
            <a:r>
              <a:rPr lang="it-IT" altLang="it-IT" sz="2000"/>
              <a:t>+. </a:t>
            </a:r>
          </a:p>
        </p:txBody>
      </p:sp>
      <p:graphicFrame>
        <p:nvGraphicFramePr>
          <p:cNvPr id="82951" name="Object 7">
            <a:extLst>
              <a:ext uri="{FF2B5EF4-FFF2-40B4-BE49-F238E27FC236}">
                <a16:creationId xmlns:a16="http://schemas.microsoft.com/office/drawing/2014/main" id="{843CE394-791A-4A24-B925-3071929BE632}"/>
              </a:ext>
            </a:extLst>
          </p:cNvPr>
          <p:cNvGraphicFramePr>
            <a:graphicFrameLocks noChangeAspect="1"/>
          </p:cNvGraphicFramePr>
          <p:nvPr/>
        </p:nvGraphicFramePr>
        <p:xfrm>
          <a:off x="4394200" y="669925"/>
          <a:ext cx="4679950" cy="2339975"/>
        </p:xfrm>
        <a:graphic>
          <a:graphicData uri="http://schemas.openxmlformats.org/presentationml/2006/ole">
            <mc:AlternateContent xmlns:mc="http://schemas.openxmlformats.org/markup-compatibility/2006">
              <mc:Choice xmlns:v="urn:schemas-microsoft-com:vml" Requires="v">
                <p:oleObj spid="_x0000_s9244" r:id="rId4" imgW="1385606" imgH="1832857" progId="">
                  <p:embed/>
                </p:oleObj>
              </mc:Choice>
              <mc:Fallback>
                <p:oleObj r:id="rId4" imgW="1385606" imgH="1832857"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669925"/>
                        <a:ext cx="4679950" cy="2339975"/>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2952" name="Text Box 8">
            <a:extLst>
              <a:ext uri="{FF2B5EF4-FFF2-40B4-BE49-F238E27FC236}">
                <a16:creationId xmlns:a16="http://schemas.microsoft.com/office/drawing/2014/main" id="{3D4AB8A4-32FD-47E9-B314-FEC93DB4CFD7}"/>
              </a:ext>
            </a:extLst>
          </p:cNvPr>
          <p:cNvSpPr txBox="1">
            <a:spLocks noChangeArrowheads="1"/>
          </p:cNvSpPr>
          <p:nvPr/>
        </p:nvSpPr>
        <p:spPr bwMode="auto">
          <a:xfrm>
            <a:off x="41275" y="3062288"/>
            <a:ext cx="9066213" cy="9223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800"/>
              <a:t>A rotazione completata i due semipiani, che definiscono il diedro, si  disporranno sovrapposti l’uno sull’altro, tanto da poter dire che </a:t>
            </a:r>
            <a:r>
              <a:rPr lang="it-IT" altLang="it-IT" sz="1800">
                <a:latin typeface="Symbol" panose="05050102010706020507" pitchFamily="18" charset="2"/>
              </a:rPr>
              <a:t>p</a:t>
            </a:r>
            <a:r>
              <a:rPr lang="it-IT" altLang="it-IT" sz="1800" baseline="-25000"/>
              <a:t>1</a:t>
            </a:r>
            <a:r>
              <a:rPr lang="it-IT" altLang="it-IT" sz="1800"/>
              <a:t>- </a:t>
            </a:r>
            <a:r>
              <a:rPr lang="it-IT" altLang="it-IT" sz="1800">
                <a:latin typeface="Symbol" panose="05050102010706020507" pitchFamily="18" charset="2"/>
              </a:rPr>
              <a:t>º</a:t>
            </a:r>
            <a:r>
              <a:rPr lang="it-IT" altLang="it-IT" sz="1800"/>
              <a:t> </a:t>
            </a:r>
            <a:r>
              <a:rPr lang="it-IT" altLang="it-IT" sz="1800">
                <a:latin typeface="Symbol" panose="05050102010706020507" pitchFamily="18" charset="2"/>
              </a:rPr>
              <a:t>p</a:t>
            </a:r>
            <a:r>
              <a:rPr lang="it-IT" altLang="it-IT" sz="1800" baseline="-25000"/>
              <a:t>2</a:t>
            </a:r>
            <a:r>
              <a:rPr lang="it-IT" altLang="it-IT" sz="1800"/>
              <a:t>+ come mostrato dalla sequenza grafica della fig.09 </a:t>
            </a:r>
          </a:p>
        </p:txBody>
      </p:sp>
      <p:graphicFrame>
        <p:nvGraphicFramePr>
          <p:cNvPr id="82953" name="Object 9">
            <a:extLst>
              <a:ext uri="{FF2B5EF4-FFF2-40B4-BE49-F238E27FC236}">
                <a16:creationId xmlns:a16="http://schemas.microsoft.com/office/drawing/2014/main" id="{18B0A7A6-E3F0-4BB9-8428-38218A476F16}"/>
              </a:ext>
            </a:extLst>
          </p:cNvPr>
          <p:cNvGraphicFramePr>
            <a:graphicFrameLocks noChangeAspect="1"/>
          </p:cNvGraphicFramePr>
          <p:nvPr/>
        </p:nvGraphicFramePr>
        <p:xfrm>
          <a:off x="42863" y="4062413"/>
          <a:ext cx="5364162" cy="2682875"/>
        </p:xfrm>
        <a:graphic>
          <a:graphicData uri="http://schemas.openxmlformats.org/presentationml/2006/ole">
            <mc:AlternateContent xmlns:mc="http://schemas.openxmlformats.org/markup-compatibility/2006">
              <mc:Choice xmlns:v="urn:schemas-microsoft-com:vml" Requires="v">
                <p:oleObj spid="_x0000_s9245" r:id="rId6" imgW="1451986" imgH="1749422" progId="">
                  <p:embed/>
                </p:oleObj>
              </mc:Choice>
              <mc:Fallback>
                <p:oleObj r:id="rId6" imgW="1451986" imgH="1749422"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3" y="4062413"/>
                        <a:ext cx="5364162" cy="2682875"/>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2954" name="Text Box 10">
            <a:extLst>
              <a:ext uri="{FF2B5EF4-FFF2-40B4-BE49-F238E27FC236}">
                <a16:creationId xmlns:a16="http://schemas.microsoft.com/office/drawing/2014/main" id="{C2A02F9E-3EFF-4012-AB80-0F14B491D754}"/>
              </a:ext>
            </a:extLst>
          </p:cNvPr>
          <p:cNvSpPr txBox="1">
            <a:spLocks noChangeArrowheads="1"/>
          </p:cNvSpPr>
          <p:nvPr/>
        </p:nvSpPr>
        <p:spPr bwMode="auto">
          <a:xfrm>
            <a:off x="5502275" y="4035425"/>
            <a:ext cx="3600450" cy="15700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Alla definizione topologica del II Diedro possiamo aggiungere, infine, la raffigurazione grafica attinente completando l’analisi e la descrizione del diedro come in fig.10. </a:t>
            </a:r>
          </a:p>
        </p:txBody>
      </p:sp>
      <p:sp>
        <p:nvSpPr>
          <p:cNvPr id="82955" name="Text Box 11">
            <a:extLst>
              <a:ext uri="{FF2B5EF4-FFF2-40B4-BE49-F238E27FC236}">
                <a16:creationId xmlns:a16="http://schemas.microsoft.com/office/drawing/2014/main" id="{22A48366-A491-472C-8D0B-A2286A37DB72}"/>
              </a:ext>
            </a:extLst>
          </p:cNvPr>
          <p:cNvSpPr txBox="1">
            <a:spLocks noChangeArrowheads="1"/>
          </p:cNvSpPr>
          <p:nvPr/>
        </p:nvSpPr>
        <p:spPr bwMode="auto">
          <a:xfrm>
            <a:off x="5502275" y="5661025"/>
            <a:ext cx="3600450" cy="1079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I luoghi grafico-rappresentativi del diedro si definiscono coincidenti e disposti entrambi nella parte superiore alla linea di terra </a:t>
            </a:r>
          </a:p>
        </p:txBody>
      </p:sp>
      <p:sp>
        <p:nvSpPr>
          <p:cNvPr id="82957" name="AutoShape 13">
            <a:hlinkClick r:id="rId8" action="ppaction://hlinksldjump" highlightClick="1"/>
            <a:extLst>
              <a:ext uri="{FF2B5EF4-FFF2-40B4-BE49-F238E27FC236}">
                <a16:creationId xmlns:a16="http://schemas.microsoft.com/office/drawing/2014/main" id="{3BD254E8-E4F4-46E5-BA6B-1D85F42B9313}"/>
              </a:ext>
            </a:extLst>
          </p:cNvPr>
          <p:cNvSpPr>
            <a:spLocks noChangeArrowheads="1"/>
          </p:cNvSpPr>
          <p:nvPr/>
        </p:nvSpPr>
        <p:spPr bwMode="auto">
          <a:xfrm>
            <a:off x="96838" y="147638"/>
            <a:ext cx="1019175"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additive="base">
                                        <p:cTn id="7" dur="1000" fill="hold"/>
                                        <p:tgtEl>
                                          <p:spTgt spid="82950"/>
                                        </p:tgtEl>
                                        <p:attrNameLst>
                                          <p:attrName>ppt_x</p:attrName>
                                        </p:attrNameLst>
                                      </p:cBhvr>
                                      <p:tavLst>
                                        <p:tav tm="0">
                                          <p:val>
                                            <p:strVal val="1+#ppt_w/2"/>
                                          </p:val>
                                        </p:tav>
                                        <p:tav tm="100000">
                                          <p:val>
                                            <p:strVal val="#ppt_x"/>
                                          </p:val>
                                        </p:tav>
                                      </p:tavLst>
                                    </p:anim>
                                    <p:anim calcmode="lin" valueType="num">
                                      <p:cBhvr additive="base">
                                        <p:cTn id="8" dur="1000" fill="hold"/>
                                        <p:tgtEl>
                                          <p:spTgt spid="829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82951"/>
                                        </p:tgtEl>
                                        <p:attrNameLst>
                                          <p:attrName>style.visibility</p:attrName>
                                        </p:attrNameLst>
                                      </p:cBhvr>
                                      <p:to>
                                        <p:strVal val="visible"/>
                                      </p:to>
                                    </p:set>
                                    <p:animEffect transition="in" filter="wipe(right)">
                                      <p:cBhvr>
                                        <p:cTn id="13" dur="1000"/>
                                        <p:tgtEl>
                                          <p:spTgt spid="829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 calcmode="lin" valueType="num">
                                      <p:cBhvr additive="base">
                                        <p:cTn id="18" dur="1000" fill="hold"/>
                                        <p:tgtEl>
                                          <p:spTgt spid="82952"/>
                                        </p:tgtEl>
                                        <p:attrNameLst>
                                          <p:attrName>ppt_x</p:attrName>
                                        </p:attrNameLst>
                                      </p:cBhvr>
                                      <p:tavLst>
                                        <p:tav tm="0">
                                          <p:val>
                                            <p:strVal val="#ppt_x"/>
                                          </p:val>
                                        </p:tav>
                                        <p:tav tm="100000">
                                          <p:val>
                                            <p:strVal val="#ppt_x"/>
                                          </p:val>
                                        </p:tav>
                                      </p:tavLst>
                                    </p:anim>
                                    <p:anim calcmode="lin" valueType="num">
                                      <p:cBhvr additive="base">
                                        <p:cTn id="19" dur="1000" fill="hold"/>
                                        <p:tgtEl>
                                          <p:spTgt spid="8295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2954"/>
                                        </p:tgtEl>
                                        <p:attrNameLst>
                                          <p:attrName>style.visibility</p:attrName>
                                        </p:attrNameLst>
                                      </p:cBhvr>
                                      <p:to>
                                        <p:strVal val="visible"/>
                                      </p:to>
                                    </p:set>
                                    <p:anim calcmode="lin" valueType="num">
                                      <p:cBhvr additive="base">
                                        <p:cTn id="24" dur="1000" fill="hold"/>
                                        <p:tgtEl>
                                          <p:spTgt spid="82954"/>
                                        </p:tgtEl>
                                        <p:attrNameLst>
                                          <p:attrName>ppt_x</p:attrName>
                                        </p:attrNameLst>
                                      </p:cBhvr>
                                      <p:tavLst>
                                        <p:tav tm="0">
                                          <p:val>
                                            <p:strVal val="#ppt_x"/>
                                          </p:val>
                                        </p:tav>
                                        <p:tav tm="100000">
                                          <p:val>
                                            <p:strVal val="#ppt_x"/>
                                          </p:val>
                                        </p:tav>
                                      </p:tavLst>
                                    </p:anim>
                                    <p:anim calcmode="lin" valueType="num">
                                      <p:cBhvr additive="base">
                                        <p:cTn id="25" dur="1000" fill="hold"/>
                                        <p:tgtEl>
                                          <p:spTgt spid="8295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2953"/>
                                        </p:tgtEl>
                                        <p:attrNameLst>
                                          <p:attrName>style.visibility</p:attrName>
                                        </p:attrNameLst>
                                      </p:cBhvr>
                                      <p:to>
                                        <p:strVal val="visible"/>
                                      </p:to>
                                    </p:set>
                                    <p:animEffect transition="in" filter="wipe(left)">
                                      <p:cBhvr>
                                        <p:cTn id="30" dur="1000"/>
                                        <p:tgtEl>
                                          <p:spTgt spid="829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2955"/>
                                        </p:tgtEl>
                                        <p:attrNameLst>
                                          <p:attrName>style.visibility</p:attrName>
                                        </p:attrNameLst>
                                      </p:cBhvr>
                                      <p:to>
                                        <p:strVal val="visible"/>
                                      </p:to>
                                    </p:set>
                                    <p:anim calcmode="lin" valueType="num">
                                      <p:cBhvr additive="base">
                                        <p:cTn id="35" dur="1000" fill="hold"/>
                                        <p:tgtEl>
                                          <p:spTgt spid="82955"/>
                                        </p:tgtEl>
                                        <p:attrNameLst>
                                          <p:attrName>ppt_x</p:attrName>
                                        </p:attrNameLst>
                                      </p:cBhvr>
                                      <p:tavLst>
                                        <p:tav tm="0">
                                          <p:val>
                                            <p:strVal val="#ppt_x"/>
                                          </p:val>
                                        </p:tav>
                                        <p:tav tm="100000">
                                          <p:val>
                                            <p:strVal val="#ppt_x"/>
                                          </p:val>
                                        </p:tav>
                                      </p:tavLst>
                                    </p:anim>
                                    <p:anim calcmode="lin" valueType="num">
                                      <p:cBhvr additive="base">
                                        <p:cTn id="36" dur="1000" fill="hold"/>
                                        <p:tgtEl>
                                          <p:spTgt spid="82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rev="1"/>
      <p:bldP spid="82952" grpId="0" animBg="1"/>
      <p:bldP spid="82954" grpId="0" animBg="1" rev="1"/>
      <p:bldP spid="82955" grpId="0" animBg="1" rev="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AD03BC35-4480-45D4-B3DA-BD2CAF28D14C}"/>
              </a:ext>
            </a:extLst>
          </p:cNvPr>
          <p:cNvSpPr>
            <a:spLocks noGrp="1" noChangeArrowheads="1"/>
          </p:cNvSpPr>
          <p:nvPr>
            <p:ph type="title"/>
          </p:nvPr>
        </p:nvSpPr>
        <p:spPr>
          <a:xfrm>
            <a:off x="36513" y="41275"/>
            <a:ext cx="9070975" cy="576263"/>
          </a:xfrm>
          <a:ln>
            <a:solidFill>
              <a:schemeClr val="tx2"/>
            </a:solidFill>
          </a:ln>
        </p:spPr>
        <p:txBody>
          <a:bodyPr/>
          <a:lstStyle/>
          <a:p>
            <a:pPr eaLnBrk="1" hangingPunct="1">
              <a:defRPr/>
            </a:pPr>
            <a:r>
              <a:rPr lang="it-IT" sz="2000">
                <a:solidFill>
                  <a:schemeClr val="tx1"/>
                </a:solidFill>
                <a:latin typeface="Comic Sans MS" pitchFamily="66" charset="0"/>
              </a:rPr>
              <a:t>               Caratterizzazione topologica e grafica del terzo diedro (IIID)</a:t>
            </a:r>
          </a:p>
        </p:txBody>
      </p:sp>
      <p:sp>
        <p:nvSpPr>
          <p:cNvPr id="83972" name="Text Box 4">
            <a:extLst>
              <a:ext uri="{FF2B5EF4-FFF2-40B4-BE49-F238E27FC236}">
                <a16:creationId xmlns:a16="http://schemas.microsoft.com/office/drawing/2014/main" id="{B440190F-BE21-4718-93DD-0AE5F673F9A0}"/>
              </a:ext>
            </a:extLst>
          </p:cNvPr>
          <p:cNvSpPr txBox="1">
            <a:spLocks noChangeArrowheads="1"/>
          </p:cNvSpPr>
          <p:nvPr/>
        </p:nvSpPr>
        <p:spPr bwMode="auto">
          <a:xfrm>
            <a:off x="41275" y="682625"/>
            <a:ext cx="4176713" cy="7715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Il terzo diedro è definito dai semipiani </a:t>
            </a:r>
            <a:r>
              <a:rPr lang="it-IT" altLang="it-IT" sz="1400">
                <a:latin typeface="Symbol" panose="05050102010706020507" pitchFamily="18" charset="2"/>
              </a:rPr>
              <a:t>p</a:t>
            </a:r>
            <a:r>
              <a:rPr lang="it-IT" altLang="it-IT" sz="1400" baseline="-25000"/>
              <a:t>1</a:t>
            </a:r>
            <a:r>
              <a:rPr lang="it-IT" altLang="it-IT" sz="1400"/>
              <a:t>- e </a:t>
            </a:r>
            <a:r>
              <a:rPr lang="it-IT" altLang="it-IT" sz="1400">
                <a:latin typeface="Symbol" panose="05050102010706020507" pitchFamily="18" charset="2"/>
              </a:rPr>
              <a:t>p</a:t>
            </a:r>
            <a:r>
              <a:rPr lang="it-IT" altLang="it-IT" sz="1400" baseline="-25000"/>
              <a:t>2</a:t>
            </a:r>
            <a:r>
              <a:rPr lang="it-IT" altLang="it-IT" sz="1400"/>
              <a:t>- aventi come origine la linea di terra e disposti come di seguito (Fig.11</a:t>
            </a:r>
            <a:r>
              <a:rPr lang="it-IT" altLang="it-IT" sz="1600"/>
              <a:t>) </a:t>
            </a:r>
          </a:p>
        </p:txBody>
      </p:sp>
      <p:graphicFrame>
        <p:nvGraphicFramePr>
          <p:cNvPr id="83973" name="Object 5">
            <a:extLst>
              <a:ext uri="{FF2B5EF4-FFF2-40B4-BE49-F238E27FC236}">
                <a16:creationId xmlns:a16="http://schemas.microsoft.com/office/drawing/2014/main" id="{503351CB-1FAA-4682-860B-814AFA712A59}"/>
              </a:ext>
            </a:extLst>
          </p:cNvPr>
          <p:cNvGraphicFramePr>
            <a:graphicFrameLocks noChangeAspect="1"/>
          </p:cNvGraphicFramePr>
          <p:nvPr/>
        </p:nvGraphicFramePr>
        <p:xfrm>
          <a:off x="4781550" y="696913"/>
          <a:ext cx="4321175" cy="2016125"/>
        </p:xfrm>
        <a:graphic>
          <a:graphicData uri="http://schemas.openxmlformats.org/presentationml/2006/ole">
            <mc:AlternateContent xmlns:mc="http://schemas.openxmlformats.org/markup-compatibility/2006">
              <mc:Choice xmlns:v="urn:schemas-microsoft-com:vml" Requires="v">
                <p:oleObj spid="_x0000_s10270" r:id="rId4" imgW="1307139" imgH="1891729" progId="">
                  <p:embed/>
                </p:oleObj>
              </mc:Choice>
              <mc:Fallback>
                <p:oleObj r:id="rId4" imgW="1307139" imgH="1891729"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550" y="696913"/>
                        <a:ext cx="4321175" cy="2016125"/>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3974" name="Text Box 6">
            <a:extLst>
              <a:ext uri="{FF2B5EF4-FFF2-40B4-BE49-F238E27FC236}">
                <a16:creationId xmlns:a16="http://schemas.microsoft.com/office/drawing/2014/main" id="{3632DA99-698F-43CD-A12C-7454E9D1A48B}"/>
              </a:ext>
            </a:extLst>
          </p:cNvPr>
          <p:cNvSpPr txBox="1">
            <a:spLocks noChangeArrowheads="1"/>
          </p:cNvSpPr>
          <p:nvPr/>
        </p:nvSpPr>
        <p:spPr bwMode="auto">
          <a:xfrm>
            <a:off x="41275" y="1546225"/>
            <a:ext cx="4176713" cy="1377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Si ricorda che il ribaltamento è un processo  omologico di cui la linea di terra (asse omologico) costituisce l’asse della rotazione necessario per poter effettuare il ribaltamento che trasforma il diedro nel luogo geometrico piano della rappresentazione descrittiva </a:t>
            </a:r>
          </a:p>
        </p:txBody>
      </p:sp>
      <p:graphicFrame>
        <p:nvGraphicFramePr>
          <p:cNvPr id="83975" name="Object 7">
            <a:extLst>
              <a:ext uri="{FF2B5EF4-FFF2-40B4-BE49-F238E27FC236}">
                <a16:creationId xmlns:a16="http://schemas.microsoft.com/office/drawing/2014/main" id="{53C5CE5B-4B72-4782-92F7-50786365D127}"/>
              </a:ext>
            </a:extLst>
          </p:cNvPr>
          <p:cNvGraphicFramePr>
            <a:graphicFrameLocks noChangeAspect="1"/>
          </p:cNvGraphicFramePr>
          <p:nvPr/>
        </p:nvGraphicFramePr>
        <p:xfrm>
          <a:off x="4781550" y="2770188"/>
          <a:ext cx="4321175" cy="2017712"/>
        </p:xfrm>
        <a:graphic>
          <a:graphicData uri="http://schemas.openxmlformats.org/presentationml/2006/ole">
            <mc:AlternateContent xmlns:mc="http://schemas.openxmlformats.org/markup-compatibility/2006">
              <mc:Choice xmlns:v="urn:schemas-microsoft-com:vml" Requires="v">
                <p:oleObj spid="_x0000_s10271" r:id="rId6" imgW="1451908" imgH="1749422" progId="">
                  <p:embed/>
                </p:oleObj>
              </mc:Choice>
              <mc:Fallback>
                <p:oleObj r:id="rId6" imgW="1451908" imgH="1749422"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2770188"/>
                        <a:ext cx="4321175" cy="2017712"/>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3976" name="Text Box 8">
            <a:extLst>
              <a:ext uri="{FF2B5EF4-FFF2-40B4-BE49-F238E27FC236}">
                <a16:creationId xmlns:a16="http://schemas.microsoft.com/office/drawing/2014/main" id="{952B6457-4F87-423C-A538-08763FBC743B}"/>
              </a:ext>
            </a:extLst>
          </p:cNvPr>
          <p:cNvSpPr txBox="1">
            <a:spLocks noChangeArrowheads="1"/>
          </p:cNvSpPr>
          <p:nvPr/>
        </p:nvSpPr>
        <p:spPr bwMode="auto">
          <a:xfrm>
            <a:off x="26988" y="3068638"/>
            <a:ext cx="4176712" cy="952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A rotazione completata i due semipiani si disporranno in maniera distinta l’uno sopra, l’altro sotto la linea di terra come mostrato dalla sequenza grafica di fig.11. </a:t>
            </a:r>
          </a:p>
        </p:txBody>
      </p:sp>
      <p:sp>
        <p:nvSpPr>
          <p:cNvPr id="83977" name="Text Box 9">
            <a:extLst>
              <a:ext uri="{FF2B5EF4-FFF2-40B4-BE49-F238E27FC236}">
                <a16:creationId xmlns:a16="http://schemas.microsoft.com/office/drawing/2014/main" id="{17861A4C-F0FF-4D25-872F-DD18AC40758E}"/>
              </a:ext>
            </a:extLst>
          </p:cNvPr>
          <p:cNvSpPr txBox="1">
            <a:spLocks noChangeArrowheads="1"/>
          </p:cNvSpPr>
          <p:nvPr/>
        </p:nvSpPr>
        <p:spPr bwMode="auto">
          <a:xfrm>
            <a:off x="41275" y="4076700"/>
            <a:ext cx="4176713" cy="1511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Quindi, in aggiunta alla definizione topologica, si può esplicitare anche la corrispondente caratterizzazione grafica, completando l’analisi e la descrizione del diedro come di seguito (Fig.12</a:t>
            </a:r>
            <a:r>
              <a:rPr lang="it-IT" altLang="it-IT" sz="1400"/>
              <a:t>) </a:t>
            </a:r>
          </a:p>
        </p:txBody>
      </p:sp>
      <p:sp>
        <p:nvSpPr>
          <p:cNvPr id="83978" name="Text Box 10">
            <a:extLst>
              <a:ext uri="{FF2B5EF4-FFF2-40B4-BE49-F238E27FC236}">
                <a16:creationId xmlns:a16="http://schemas.microsoft.com/office/drawing/2014/main" id="{0F37E4E7-FE74-4FFB-827E-724AF7DFAB69}"/>
              </a:ext>
            </a:extLst>
          </p:cNvPr>
          <p:cNvSpPr txBox="1">
            <a:spLocks noChangeArrowheads="1"/>
          </p:cNvSpPr>
          <p:nvPr/>
        </p:nvSpPr>
        <p:spPr bwMode="auto">
          <a:xfrm>
            <a:off x="4495800" y="4846638"/>
            <a:ext cx="4606925" cy="7397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 luoghi grafico-rappresentativi del diedro si presentano distinti e disposti ai due lati della linea di terra, normalmente l’uno sopra, l’altro sotto la “lt”. </a:t>
            </a:r>
          </a:p>
        </p:txBody>
      </p:sp>
      <p:sp>
        <p:nvSpPr>
          <p:cNvPr id="83979" name="Text Box 11">
            <a:extLst>
              <a:ext uri="{FF2B5EF4-FFF2-40B4-BE49-F238E27FC236}">
                <a16:creationId xmlns:a16="http://schemas.microsoft.com/office/drawing/2014/main" id="{A622A8C2-99F1-4EAC-9636-9BD4F9DAF601}"/>
              </a:ext>
            </a:extLst>
          </p:cNvPr>
          <p:cNvSpPr txBox="1">
            <a:spLocks noChangeArrowheads="1"/>
          </p:cNvSpPr>
          <p:nvPr/>
        </p:nvSpPr>
        <p:spPr bwMode="auto">
          <a:xfrm>
            <a:off x="36513" y="5653088"/>
            <a:ext cx="9070975" cy="1076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Nel rapporto con il primo diedro, questo si caratterizza essere opposto a quello sia nell’aspetto topologico che nelle caratteristiche grafiche, infatti, </a:t>
            </a:r>
            <a:r>
              <a:rPr lang="it-IT" altLang="it-IT" sz="1600">
                <a:latin typeface="Symbol" panose="05050102010706020507" pitchFamily="18" charset="2"/>
              </a:rPr>
              <a:t>p</a:t>
            </a:r>
            <a:r>
              <a:rPr lang="it-IT" altLang="it-IT" sz="1600" baseline="-25000"/>
              <a:t>1</a:t>
            </a:r>
            <a:r>
              <a:rPr lang="it-IT" altLang="it-IT" sz="1600"/>
              <a:t>- si colloca nella parte superiore alla “lt”, mentre </a:t>
            </a:r>
            <a:r>
              <a:rPr lang="it-IT" altLang="it-IT" sz="1600">
                <a:latin typeface="Symbol" panose="05050102010706020507" pitchFamily="18" charset="2"/>
              </a:rPr>
              <a:t>p</a:t>
            </a:r>
            <a:r>
              <a:rPr lang="it-IT" altLang="it-IT" sz="1600" baseline="-25000"/>
              <a:t>2</a:t>
            </a:r>
            <a:r>
              <a:rPr lang="it-IT" altLang="it-IT" sz="1600"/>
              <a:t>- si dispone nelle parte inferiore alla “lt” secondo due posizioni esattamente opposte ai semipiani del primo diedro. </a:t>
            </a:r>
          </a:p>
        </p:txBody>
      </p:sp>
      <p:sp>
        <p:nvSpPr>
          <p:cNvPr id="83980" name="AutoShape 12">
            <a:hlinkClick r:id="rId8" action="ppaction://hlinksldjump" highlightClick="1"/>
            <a:extLst>
              <a:ext uri="{FF2B5EF4-FFF2-40B4-BE49-F238E27FC236}">
                <a16:creationId xmlns:a16="http://schemas.microsoft.com/office/drawing/2014/main" id="{9C95FA9D-7CCD-4B25-8B2D-ACC7BEF15FCB}"/>
              </a:ext>
            </a:extLst>
          </p:cNvPr>
          <p:cNvSpPr>
            <a:spLocks noChangeArrowheads="1"/>
          </p:cNvSpPr>
          <p:nvPr/>
        </p:nvSpPr>
        <p:spPr bwMode="auto">
          <a:xfrm>
            <a:off x="187325" y="188913"/>
            <a:ext cx="1135063"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Sommario</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0-#ppt_w/2"/>
                                          </p:val>
                                        </p:tav>
                                        <p:tav tm="100000">
                                          <p:val>
                                            <p:strVal val="#ppt_x"/>
                                          </p:val>
                                        </p:tav>
                                      </p:tavLst>
                                    </p:anim>
                                    <p:anim calcmode="lin" valueType="num">
                                      <p:cBhvr additive="base">
                                        <p:cTn id="8"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83973"/>
                                        </p:tgtEl>
                                        <p:attrNameLst>
                                          <p:attrName>style.visibility</p:attrName>
                                        </p:attrNameLst>
                                      </p:cBhvr>
                                      <p:to>
                                        <p:strVal val="visible"/>
                                      </p:to>
                                    </p:set>
                                    <p:animEffect transition="in" filter="wipe(right)">
                                      <p:cBhvr>
                                        <p:cTn id="13" dur="500"/>
                                        <p:tgtEl>
                                          <p:spTgt spid="839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3974"/>
                                        </p:tgtEl>
                                        <p:attrNameLst>
                                          <p:attrName>style.visibility</p:attrName>
                                        </p:attrNameLst>
                                      </p:cBhvr>
                                      <p:to>
                                        <p:strVal val="visible"/>
                                      </p:to>
                                    </p:set>
                                    <p:anim calcmode="lin" valueType="num">
                                      <p:cBhvr additive="base">
                                        <p:cTn id="18" dur="500" fill="hold"/>
                                        <p:tgtEl>
                                          <p:spTgt spid="83974"/>
                                        </p:tgtEl>
                                        <p:attrNameLst>
                                          <p:attrName>ppt_x</p:attrName>
                                        </p:attrNameLst>
                                      </p:cBhvr>
                                      <p:tavLst>
                                        <p:tav tm="0">
                                          <p:val>
                                            <p:strVal val="#ppt_x"/>
                                          </p:val>
                                        </p:tav>
                                        <p:tav tm="100000">
                                          <p:val>
                                            <p:strVal val="#ppt_x"/>
                                          </p:val>
                                        </p:tav>
                                      </p:tavLst>
                                    </p:anim>
                                    <p:anim calcmode="lin" valueType="num">
                                      <p:cBhvr additive="base">
                                        <p:cTn id="19" dur="500" fill="hold"/>
                                        <p:tgtEl>
                                          <p:spTgt spid="8397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3976"/>
                                        </p:tgtEl>
                                        <p:attrNameLst>
                                          <p:attrName>style.visibility</p:attrName>
                                        </p:attrNameLst>
                                      </p:cBhvr>
                                      <p:to>
                                        <p:strVal val="visible"/>
                                      </p:to>
                                    </p:set>
                                    <p:anim calcmode="lin" valueType="num">
                                      <p:cBhvr additive="base">
                                        <p:cTn id="24" dur="500" fill="hold"/>
                                        <p:tgtEl>
                                          <p:spTgt spid="83976"/>
                                        </p:tgtEl>
                                        <p:attrNameLst>
                                          <p:attrName>ppt_x</p:attrName>
                                        </p:attrNameLst>
                                      </p:cBhvr>
                                      <p:tavLst>
                                        <p:tav tm="0">
                                          <p:val>
                                            <p:strVal val="#ppt_x"/>
                                          </p:val>
                                        </p:tav>
                                        <p:tav tm="100000">
                                          <p:val>
                                            <p:strVal val="#ppt_x"/>
                                          </p:val>
                                        </p:tav>
                                      </p:tavLst>
                                    </p:anim>
                                    <p:anim calcmode="lin" valueType="num">
                                      <p:cBhvr additive="base">
                                        <p:cTn id="25"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977"/>
                                        </p:tgtEl>
                                        <p:attrNameLst>
                                          <p:attrName>style.visibility</p:attrName>
                                        </p:attrNameLst>
                                      </p:cBhvr>
                                      <p:to>
                                        <p:strVal val="visible"/>
                                      </p:to>
                                    </p:set>
                                    <p:anim calcmode="lin" valueType="num">
                                      <p:cBhvr additive="base">
                                        <p:cTn id="30" dur="500" fill="hold"/>
                                        <p:tgtEl>
                                          <p:spTgt spid="83977"/>
                                        </p:tgtEl>
                                        <p:attrNameLst>
                                          <p:attrName>ppt_x</p:attrName>
                                        </p:attrNameLst>
                                      </p:cBhvr>
                                      <p:tavLst>
                                        <p:tav tm="0">
                                          <p:val>
                                            <p:strVal val="#ppt_x"/>
                                          </p:val>
                                        </p:tav>
                                        <p:tav tm="100000">
                                          <p:val>
                                            <p:strVal val="#ppt_x"/>
                                          </p:val>
                                        </p:tav>
                                      </p:tavLst>
                                    </p:anim>
                                    <p:anim calcmode="lin" valueType="num">
                                      <p:cBhvr additive="base">
                                        <p:cTn id="31" dur="500" fill="hold"/>
                                        <p:tgtEl>
                                          <p:spTgt spid="839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83975"/>
                                        </p:tgtEl>
                                        <p:attrNameLst>
                                          <p:attrName>style.visibility</p:attrName>
                                        </p:attrNameLst>
                                      </p:cBhvr>
                                      <p:to>
                                        <p:strVal val="visible"/>
                                      </p:to>
                                    </p:set>
                                    <p:animEffect transition="in" filter="wipe(right)">
                                      <p:cBhvr>
                                        <p:cTn id="36" dur="500"/>
                                        <p:tgtEl>
                                          <p:spTgt spid="839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3978"/>
                                        </p:tgtEl>
                                        <p:attrNameLst>
                                          <p:attrName>style.visibility</p:attrName>
                                        </p:attrNameLst>
                                      </p:cBhvr>
                                      <p:to>
                                        <p:strVal val="visible"/>
                                      </p:to>
                                    </p:set>
                                    <p:anim calcmode="lin" valueType="num">
                                      <p:cBhvr additive="base">
                                        <p:cTn id="41" dur="500" fill="hold"/>
                                        <p:tgtEl>
                                          <p:spTgt spid="83978"/>
                                        </p:tgtEl>
                                        <p:attrNameLst>
                                          <p:attrName>ppt_x</p:attrName>
                                        </p:attrNameLst>
                                      </p:cBhvr>
                                      <p:tavLst>
                                        <p:tav tm="0">
                                          <p:val>
                                            <p:strVal val="1+#ppt_w/2"/>
                                          </p:val>
                                        </p:tav>
                                        <p:tav tm="100000">
                                          <p:val>
                                            <p:strVal val="#ppt_x"/>
                                          </p:val>
                                        </p:tav>
                                      </p:tavLst>
                                    </p:anim>
                                    <p:anim calcmode="lin" valueType="num">
                                      <p:cBhvr additive="base">
                                        <p:cTn id="42" dur="500" fill="hold"/>
                                        <p:tgtEl>
                                          <p:spTgt spid="8397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979"/>
                                        </p:tgtEl>
                                        <p:attrNameLst>
                                          <p:attrName>style.visibility</p:attrName>
                                        </p:attrNameLst>
                                      </p:cBhvr>
                                      <p:to>
                                        <p:strVal val="visible"/>
                                      </p:to>
                                    </p:set>
                                    <p:anim calcmode="lin" valueType="num">
                                      <p:cBhvr additive="base">
                                        <p:cTn id="47" dur="500" fill="hold"/>
                                        <p:tgtEl>
                                          <p:spTgt spid="83979"/>
                                        </p:tgtEl>
                                        <p:attrNameLst>
                                          <p:attrName>ppt_x</p:attrName>
                                        </p:attrNameLst>
                                      </p:cBhvr>
                                      <p:tavLst>
                                        <p:tav tm="0">
                                          <p:val>
                                            <p:strVal val="#ppt_x"/>
                                          </p:val>
                                        </p:tav>
                                        <p:tav tm="100000">
                                          <p:val>
                                            <p:strVal val="#ppt_x"/>
                                          </p:val>
                                        </p:tav>
                                      </p:tavLst>
                                    </p:anim>
                                    <p:anim calcmode="lin" valueType="num">
                                      <p:cBhvr additive="base">
                                        <p:cTn id="48" dur="500" fill="hold"/>
                                        <p:tgtEl>
                                          <p:spTgt spid="83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4" grpId="0" animBg="1"/>
      <p:bldP spid="83976" grpId="0" animBg="1"/>
      <p:bldP spid="83977" grpId="0" animBg="1"/>
      <p:bldP spid="83978" grpId="0" animBg="1"/>
      <p:bldP spid="83979" grpId="0" animBg="1" rev="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F6C113FA-7861-4D50-9A2C-F8612B1B18DF}"/>
              </a:ext>
            </a:extLst>
          </p:cNvPr>
          <p:cNvSpPr>
            <a:spLocks noGrp="1" noChangeArrowheads="1"/>
          </p:cNvSpPr>
          <p:nvPr>
            <p:ph type="title"/>
          </p:nvPr>
        </p:nvSpPr>
        <p:spPr>
          <a:xfrm>
            <a:off x="36513" y="0"/>
            <a:ext cx="9070975" cy="504825"/>
          </a:xfrm>
          <a:ln>
            <a:solidFill>
              <a:schemeClr val="tx2"/>
            </a:solidFill>
          </a:ln>
        </p:spPr>
        <p:txBody>
          <a:bodyPr/>
          <a:lstStyle/>
          <a:p>
            <a:pPr eaLnBrk="1" hangingPunct="1">
              <a:defRPr/>
            </a:pPr>
            <a:r>
              <a:rPr lang="it-IT" sz="2000">
                <a:solidFill>
                  <a:schemeClr val="tx1"/>
                </a:solidFill>
                <a:latin typeface="Comic Sans MS" pitchFamily="66" charset="0"/>
              </a:rPr>
              <a:t>              Caratterizzazione topologica e grafica del quarto diedro (IVD)</a:t>
            </a:r>
          </a:p>
        </p:txBody>
      </p:sp>
      <p:sp>
        <p:nvSpPr>
          <p:cNvPr id="84996" name="Text Box 4">
            <a:extLst>
              <a:ext uri="{FF2B5EF4-FFF2-40B4-BE49-F238E27FC236}">
                <a16:creationId xmlns:a16="http://schemas.microsoft.com/office/drawing/2014/main" id="{6F11BD17-5217-487E-80C1-9D4AAA73C97C}"/>
              </a:ext>
            </a:extLst>
          </p:cNvPr>
          <p:cNvSpPr txBox="1">
            <a:spLocks noChangeArrowheads="1"/>
          </p:cNvSpPr>
          <p:nvPr/>
        </p:nvSpPr>
        <p:spPr bwMode="auto">
          <a:xfrm>
            <a:off x="41275" y="566738"/>
            <a:ext cx="4787900" cy="16224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Il quarto diedro è delimitato dai semipiani </a:t>
            </a:r>
            <a:r>
              <a:rPr lang="it-IT" altLang="it-IT" sz="1400">
                <a:latin typeface="Symbol" panose="05050102010706020507" pitchFamily="18" charset="2"/>
              </a:rPr>
              <a:t>p</a:t>
            </a:r>
            <a:r>
              <a:rPr lang="it-IT" altLang="it-IT" sz="1400" baseline="-25000"/>
              <a:t>1</a:t>
            </a:r>
            <a:r>
              <a:rPr lang="it-IT" altLang="it-IT" sz="1400"/>
              <a:t>+ e </a:t>
            </a:r>
            <a:r>
              <a:rPr lang="it-IT" altLang="it-IT" sz="1400">
                <a:latin typeface="Symbol" panose="05050102010706020507" pitchFamily="18" charset="2"/>
              </a:rPr>
              <a:t>p</a:t>
            </a:r>
            <a:r>
              <a:rPr lang="it-IT" altLang="it-IT" sz="1400" baseline="-25000"/>
              <a:t>2</a:t>
            </a:r>
            <a:r>
              <a:rPr lang="it-IT" altLang="it-IT" sz="1400"/>
              <a:t>- aventi , come di consueto, la linea di terra come origine comune ai due semipiani. Essa viene assunta come asse di rotazione (asse omologico) per poter effettuare il ribaltamento di </a:t>
            </a:r>
            <a:r>
              <a:rPr lang="it-IT" altLang="it-IT" sz="1400">
                <a:latin typeface="Symbol" panose="05050102010706020507" pitchFamily="18" charset="2"/>
              </a:rPr>
              <a:t>p</a:t>
            </a:r>
            <a:r>
              <a:rPr lang="it-IT" altLang="it-IT" sz="1400" baseline="-25000"/>
              <a:t>1</a:t>
            </a:r>
            <a:r>
              <a:rPr lang="it-IT" altLang="it-IT" sz="1400"/>
              <a:t>+ su </a:t>
            </a:r>
            <a:r>
              <a:rPr lang="it-IT" altLang="it-IT" sz="1400">
                <a:latin typeface="Symbol" panose="05050102010706020507" pitchFamily="18" charset="2"/>
              </a:rPr>
              <a:t>p</a:t>
            </a:r>
            <a:r>
              <a:rPr lang="it-IT" altLang="it-IT" sz="1400" baseline="-25000"/>
              <a:t>2</a:t>
            </a:r>
            <a:r>
              <a:rPr lang="it-IT" altLang="it-IT" sz="1400"/>
              <a:t>- e passare così dalla forma tridimensionale alla figurazione bidimensionale del luogo descrittivo</a:t>
            </a:r>
            <a:r>
              <a:rPr lang="it-IT" altLang="it-IT" sz="1600"/>
              <a:t> </a:t>
            </a:r>
          </a:p>
        </p:txBody>
      </p:sp>
      <p:graphicFrame>
        <p:nvGraphicFramePr>
          <p:cNvPr id="84997" name="Object 5">
            <a:extLst>
              <a:ext uri="{FF2B5EF4-FFF2-40B4-BE49-F238E27FC236}">
                <a16:creationId xmlns:a16="http://schemas.microsoft.com/office/drawing/2014/main" id="{9EF492CE-7B93-44D4-9D08-695185C620A1}"/>
              </a:ext>
            </a:extLst>
          </p:cNvPr>
          <p:cNvGraphicFramePr>
            <a:graphicFrameLocks noChangeAspect="1"/>
          </p:cNvGraphicFramePr>
          <p:nvPr/>
        </p:nvGraphicFramePr>
        <p:xfrm>
          <a:off x="4930775" y="566738"/>
          <a:ext cx="4159250" cy="2305050"/>
        </p:xfrm>
        <a:graphic>
          <a:graphicData uri="http://schemas.openxmlformats.org/presentationml/2006/ole">
            <mc:AlternateContent xmlns:mc="http://schemas.openxmlformats.org/markup-compatibility/2006">
              <mc:Choice xmlns:v="urn:schemas-microsoft-com:vml" Requires="v">
                <p:oleObj spid="_x0000_s11294" r:id="rId4" imgW="1321863" imgH="1880184" progId="">
                  <p:embed/>
                </p:oleObj>
              </mc:Choice>
              <mc:Fallback>
                <p:oleObj r:id="rId4" imgW="1321863" imgH="1880184"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566738"/>
                        <a:ext cx="4159250" cy="2305050"/>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4998" name="Text Box 6">
            <a:extLst>
              <a:ext uri="{FF2B5EF4-FFF2-40B4-BE49-F238E27FC236}">
                <a16:creationId xmlns:a16="http://schemas.microsoft.com/office/drawing/2014/main" id="{6C033EBA-0C81-40E2-B9EB-4E611D57DF8C}"/>
              </a:ext>
            </a:extLst>
          </p:cNvPr>
          <p:cNvSpPr txBox="1">
            <a:spLocks noChangeArrowheads="1"/>
          </p:cNvSpPr>
          <p:nvPr/>
        </p:nvSpPr>
        <p:spPr bwMode="auto">
          <a:xfrm>
            <a:off x="41275" y="2254250"/>
            <a:ext cx="4787900" cy="1323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A rotazione completata i due semipiani, che definiscono il diedro si disporranno in maniera sovrapposta l’uno sull’altro, tanto da poter dire che </a:t>
            </a:r>
            <a:r>
              <a:rPr lang="it-IT" altLang="it-IT" sz="1600">
                <a:latin typeface="Symbol" panose="05050102010706020507" pitchFamily="18" charset="2"/>
              </a:rPr>
              <a:t>p</a:t>
            </a:r>
            <a:r>
              <a:rPr lang="it-IT" altLang="it-IT" sz="1600" baseline="-25000"/>
              <a:t>1</a:t>
            </a:r>
            <a:r>
              <a:rPr lang="it-IT" altLang="it-IT" sz="1600"/>
              <a:t>+ </a:t>
            </a:r>
            <a:r>
              <a:rPr lang="it-IT" altLang="it-IT" sz="1600">
                <a:latin typeface="Symbol" panose="05050102010706020507" pitchFamily="18" charset="2"/>
              </a:rPr>
              <a:t>º</a:t>
            </a:r>
            <a:r>
              <a:rPr lang="it-IT" altLang="it-IT" sz="1600"/>
              <a:t> </a:t>
            </a:r>
            <a:r>
              <a:rPr lang="it-IT" altLang="it-IT" sz="1600">
                <a:latin typeface="Symbol" panose="05050102010706020507" pitchFamily="18" charset="2"/>
              </a:rPr>
              <a:t>p</a:t>
            </a:r>
            <a:r>
              <a:rPr lang="it-IT" altLang="it-IT" sz="1600" baseline="-25000"/>
              <a:t>2</a:t>
            </a:r>
            <a:r>
              <a:rPr lang="it-IT" altLang="it-IT" sz="1600"/>
              <a:t>- come esplicitato dalla sequenza grafica della fig. 13 </a:t>
            </a:r>
          </a:p>
        </p:txBody>
      </p:sp>
      <p:graphicFrame>
        <p:nvGraphicFramePr>
          <p:cNvPr id="84999" name="Object 7">
            <a:extLst>
              <a:ext uri="{FF2B5EF4-FFF2-40B4-BE49-F238E27FC236}">
                <a16:creationId xmlns:a16="http://schemas.microsoft.com/office/drawing/2014/main" id="{F4E77641-410E-4E64-9C35-2B9698AE23D0}"/>
              </a:ext>
            </a:extLst>
          </p:cNvPr>
          <p:cNvGraphicFramePr>
            <a:graphicFrameLocks noChangeAspect="1"/>
          </p:cNvGraphicFramePr>
          <p:nvPr/>
        </p:nvGraphicFramePr>
        <p:xfrm>
          <a:off x="41275" y="3643313"/>
          <a:ext cx="4787900" cy="2314575"/>
        </p:xfrm>
        <a:graphic>
          <a:graphicData uri="http://schemas.openxmlformats.org/presentationml/2006/ole">
            <mc:AlternateContent xmlns:mc="http://schemas.openxmlformats.org/markup-compatibility/2006">
              <mc:Choice xmlns:v="urn:schemas-microsoft-com:vml" Requires="v">
                <p:oleObj spid="_x0000_s11295" r:id="rId6" imgW="2052681" imgH="1026268" progId="">
                  <p:embed/>
                </p:oleObj>
              </mc:Choice>
              <mc:Fallback>
                <p:oleObj r:id="rId6" imgW="2052681" imgH="1026268"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 y="3643313"/>
                        <a:ext cx="4787900" cy="2314575"/>
                      </a:xfrm>
                      <a:prstGeom prst="rect">
                        <a:avLst/>
                      </a:prstGeom>
                      <a:solidFill>
                        <a:schemeClr val="tx2"/>
                      </a:solidFill>
                      <a:ln w="12700">
                        <a:solidFill>
                          <a:srgbClr val="000000"/>
                        </a:solidFill>
                        <a:miter lim="800000"/>
                        <a:headEnd/>
                        <a:tailEnd/>
                      </a:ln>
                    </p:spPr>
                  </p:pic>
                </p:oleObj>
              </mc:Fallback>
            </mc:AlternateContent>
          </a:graphicData>
        </a:graphic>
      </p:graphicFrame>
      <p:sp>
        <p:nvSpPr>
          <p:cNvPr id="85000" name="Text Box 8">
            <a:extLst>
              <a:ext uri="{FF2B5EF4-FFF2-40B4-BE49-F238E27FC236}">
                <a16:creationId xmlns:a16="http://schemas.microsoft.com/office/drawing/2014/main" id="{5CB90931-582B-41A3-94B5-31681298442F}"/>
              </a:ext>
            </a:extLst>
          </p:cNvPr>
          <p:cNvSpPr txBox="1">
            <a:spLocks noChangeArrowheads="1"/>
          </p:cNvSpPr>
          <p:nvPr/>
        </p:nvSpPr>
        <p:spPr bwMode="auto">
          <a:xfrm>
            <a:off x="4926013" y="2930525"/>
            <a:ext cx="4176712" cy="1165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Pertanto, alla definizione topologica  del IV diedro possiamo aggiungere anche la caratterizzazione grafica, completando l’analisi e la descrizione del diedro come di seguito (Fig.14) </a:t>
            </a:r>
          </a:p>
        </p:txBody>
      </p:sp>
      <p:sp>
        <p:nvSpPr>
          <p:cNvPr id="85001" name="Text Box 9">
            <a:extLst>
              <a:ext uri="{FF2B5EF4-FFF2-40B4-BE49-F238E27FC236}">
                <a16:creationId xmlns:a16="http://schemas.microsoft.com/office/drawing/2014/main" id="{A17E382B-6281-4E1C-A0EE-AFE2D5C77604}"/>
              </a:ext>
            </a:extLst>
          </p:cNvPr>
          <p:cNvSpPr txBox="1">
            <a:spLocks noChangeArrowheads="1"/>
          </p:cNvSpPr>
          <p:nvPr/>
        </p:nvSpPr>
        <p:spPr bwMode="auto">
          <a:xfrm>
            <a:off x="4926013" y="4181475"/>
            <a:ext cx="4176712" cy="7381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In questo caso i luoghi grafico-rappresentativi del diedro si presentano coincidenti e disposti entrambi nella parte inferiore alla linea di terra </a:t>
            </a:r>
          </a:p>
        </p:txBody>
      </p:sp>
      <p:sp>
        <p:nvSpPr>
          <p:cNvPr id="85002" name="Text Box 10">
            <a:extLst>
              <a:ext uri="{FF2B5EF4-FFF2-40B4-BE49-F238E27FC236}">
                <a16:creationId xmlns:a16="http://schemas.microsoft.com/office/drawing/2014/main" id="{D393E645-C381-40D7-9504-67D7CE9EF4EB}"/>
              </a:ext>
            </a:extLst>
          </p:cNvPr>
          <p:cNvSpPr txBox="1">
            <a:spLocks noChangeArrowheads="1"/>
          </p:cNvSpPr>
          <p:nvPr/>
        </p:nvSpPr>
        <p:spPr bwMode="auto">
          <a:xfrm>
            <a:off x="4926013" y="4997450"/>
            <a:ext cx="4176712" cy="952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Nel raffronto con il secondo diedro, questo si caratterizza essere opposto a quello sia nell’aspetto topologico  che nella caratterizzazione grafica </a:t>
            </a:r>
          </a:p>
        </p:txBody>
      </p:sp>
      <p:sp>
        <p:nvSpPr>
          <p:cNvPr id="85003" name="Text Box 11">
            <a:extLst>
              <a:ext uri="{FF2B5EF4-FFF2-40B4-BE49-F238E27FC236}">
                <a16:creationId xmlns:a16="http://schemas.microsoft.com/office/drawing/2014/main" id="{48C58483-EE42-4812-BB14-A381A7601F53}"/>
              </a:ext>
            </a:extLst>
          </p:cNvPr>
          <p:cNvSpPr txBox="1">
            <a:spLocks noChangeArrowheads="1"/>
          </p:cNvSpPr>
          <p:nvPr/>
        </p:nvSpPr>
        <p:spPr bwMode="auto">
          <a:xfrm>
            <a:off x="36513" y="6021388"/>
            <a:ext cx="9070975" cy="739775"/>
          </a:xfrm>
          <a:prstGeom prst="rect">
            <a:avLst/>
          </a:prstGeom>
          <a:noFill/>
          <a:ln w="952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400"/>
              <a:t>Con riferimento agli aspetti grafici, il secondo e il quarto diedro si definiscono misti perché le proiezioni o immagini su di essi non sono distinte ma sovrapposte l’una sull’altra a seguito della coincidenza dei luoghi della rappresentazione</a:t>
            </a:r>
          </a:p>
        </p:txBody>
      </p:sp>
      <p:sp>
        <p:nvSpPr>
          <p:cNvPr id="85004" name="AutoShape 12">
            <a:hlinkClick r:id="rId8" action="ppaction://hlinksldjump" highlightClick="1"/>
            <a:extLst>
              <a:ext uri="{FF2B5EF4-FFF2-40B4-BE49-F238E27FC236}">
                <a16:creationId xmlns:a16="http://schemas.microsoft.com/office/drawing/2014/main" id="{7DA5EF6A-8032-4A96-B94F-AA72A4293D9C}"/>
              </a:ext>
            </a:extLst>
          </p:cNvPr>
          <p:cNvSpPr>
            <a:spLocks noChangeArrowheads="1"/>
          </p:cNvSpPr>
          <p:nvPr/>
        </p:nvSpPr>
        <p:spPr bwMode="auto">
          <a:xfrm>
            <a:off x="125413" y="71438"/>
            <a:ext cx="1135062"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0-#ppt_w/2"/>
                                          </p:val>
                                        </p:tav>
                                        <p:tav tm="100000">
                                          <p:val>
                                            <p:strVal val="#ppt_x"/>
                                          </p:val>
                                        </p:tav>
                                      </p:tavLst>
                                    </p:anim>
                                    <p:anim calcmode="lin" valueType="num">
                                      <p:cBhvr additive="base">
                                        <p:cTn id="8"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8"/>
                                        </p:tgtEl>
                                        <p:attrNameLst>
                                          <p:attrName>style.visibility</p:attrName>
                                        </p:attrNameLst>
                                      </p:cBhvr>
                                      <p:to>
                                        <p:strVal val="visible"/>
                                      </p:to>
                                    </p:set>
                                    <p:anim calcmode="lin" valueType="num">
                                      <p:cBhvr additive="base">
                                        <p:cTn id="13" dur="500" fill="hold"/>
                                        <p:tgtEl>
                                          <p:spTgt spid="84998"/>
                                        </p:tgtEl>
                                        <p:attrNameLst>
                                          <p:attrName>ppt_x</p:attrName>
                                        </p:attrNameLst>
                                      </p:cBhvr>
                                      <p:tavLst>
                                        <p:tav tm="0">
                                          <p:val>
                                            <p:strVal val="0-#ppt_w/2"/>
                                          </p:val>
                                        </p:tav>
                                        <p:tav tm="100000">
                                          <p:val>
                                            <p:strVal val="#ppt_x"/>
                                          </p:val>
                                        </p:tav>
                                      </p:tavLst>
                                    </p:anim>
                                    <p:anim calcmode="lin" valueType="num">
                                      <p:cBhvr additive="base">
                                        <p:cTn id="14"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84997"/>
                                        </p:tgtEl>
                                        <p:attrNameLst>
                                          <p:attrName>style.visibility</p:attrName>
                                        </p:attrNameLst>
                                      </p:cBhvr>
                                      <p:to>
                                        <p:strVal val="visible"/>
                                      </p:to>
                                    </p:set>
                                    <p:animEffect transition="in" filter="wipe(right)">
                                      <p:cBhvr>
                                        <p:cTn id="19" dur="500"/>
                                        <p:tgtEl>
                                          <p:spTgt spid="849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5000"/>
                                        </p:tgtEl>
                                        <p:attrNameLst>
                                          <p:attrName>style.visibility</p:attrName>
                                        </p:attrNameLst>
                                      </p:cBhvr>
                                      <p:to>
                                        <p:strVal val="visible"/>
                                      </p:to>
                                    </p:set>
                                    <p:anim calcmode="lin" valueType="num">
                                      <p:cBhvr additive="base">
                                        <p:cTn id="24" dur="500" fill="hold"/>
                                        <p:tgtEl>
                                          <p:spTgt spid="85000"/>
                                        </p:tgtEl>
                                        <p:attrNameLst>
                                          <p:attrName>ppt_x</p:attrName>
                                        </p:attrNameLst>
                                      </p:cBhvr>
                                      <p:tavLst>
                                        <p:tav tm="0">
                                          <p:val>
                                            <p:strVal val="#ppt_x"/>
                                          </p:val>
                                        </p:tav>
                                        <p:tav tm="100000">
                                          <p:val>
                                            <p:strVal val="#ppt_x"/>
                                          </p:val>
                                        </p:tav>
                                      </p:tavLst>
                                    </p:anim>
                                    <p:anim calcmode="lin" valueType="num">
                                      <p:cBhvr additive="base">
                                        <p:cTn id="25" dur="500" fill="hold"/>
                                        <p:tgtEl>
                                          <p:spTgt spid="8500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4999"/>
                                        </p:tgtEl>
                                        <p:attrNameLst>
                                          <p:attrName>style.visibility</p:attrName>
                                        </p:attrNameLst>
                                      </p:cBhvr>
                                      <p:to>
                                        <p:strVal val="visible"/>
                                      </p:to>
                                    </p:set>
                                    <p:animEffect transition="in" filter="wipe(left)">
                                      <p:cBhvr>
                                        <p:cTn id="30" dur="500"/>
                                        <p:tgtEl>
                                          <p:spTgt spid="849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5001"/>
                                        </p:tgtEl>
                                        <p:attrNameLst>
                                          <p:attrName>style.visibility</p:attrName>
                                        </p:attrNameLst>
                                      </p:cBhvr>
                                      <p:to>
                                        <p:strVal val="visible"/>
                                      </p:to>
                                    </p:set>
                                    <p:anim calcmode="lin" valueType="num">
                                      <p:cBhvr additive="base">
                                        <p:cTn id="35" dur="500" fill="hold"/>
                                        <p:tgtEl>
                                          <p:spTgt spid="85001"/>
                                        </p:tgtEl>
                                        <p:attrNameLst>
                                          <p:attrName>ppt_x</p:attrName>
                                        </p:attrNameLst>
                                      </p:cBhvr>
                                      <p:tavLst>
                                        <p:tav tm="0">
                                          <p:val>
                                            <p:strVal val="#ppt_x"/>
                                          </p:val>
                                        </p:tav>
                                        <p:tav tm="100000">
                                          <p:val>
                                            <p:strVal val="#ppt_x"/>
                                          </p:val>
                                        </p:tav>
                                      </p:tavLst>
                                    </p:anim>
                                    <p:anim calcmode="lin" valueType="num">
                                      <p:cBhvr additive="base">
                                        <p:cTn id="36" dur="500" fill="hold"/>
                                        <p:tgtEl>
                                          <p:spTgt spid="8500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5002"/>
                                        </p:tgtEl>
                                        <p:attrNameLst>
                                          <p:attrName>style.visibility</p:attrName>
                                        </p:attrNameLst>
                                      </p:cBhvr>
                                      <p:to>
                                        <p:strVal val="visible"/>
                                      </p:to>
                                    </p:set>
                                    <p:anim calcmode="lin" valueType="num">
                                      <p:cBhvr additive="base">
                                        <p:cTn id="41" dur="500" fill="hold"/>
                                        <p:tgtEl>
                                          <p:spTgt spid="85002"/>
                                        </p:tgtEl>
                                        <p:attrNameLst>
                                          <p:attrName>ppt_x</p:attrName>
                                        </p:attrNameLst>
                                      </p:cBhvr>
                                      <p:tavLst>
                                        <p:tav tm="0">
                                          <p:val>
                                            <p:strVal val="#ppt_x"/>
                                          </p:val>
                                        </p:tav>
                                        <p:tav tm="100000">
                                          <p:val>
                                            <p:strVal val="#ppt_x"/>
                                          </p:val>
                                        </p:tav>
                                      </p:tavLst>
                                    </p:anim>
                                    <p:anim calcmode="lin" valueType="num">
                                      <p:cBhvr additive="base">
                                        <p:cTn id="42" dur="500" fill="hold"/>
                                        <p:tgtEl>
                                          <p:spTgt spid="8500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5003"/>
                                        </p:tgtEl>
                                        <p:attrNameLst>
                                          <p:attrName>style.visibility</p:attrName>
                                        </p:attrNameLst>
                                      </p:cBhvr>
                                      <p:to>
                                        <p:strVal val="visible"/>
                                      </p:to>
                                    </p:set>
                                    <p:anim calcmode="lin" valueType="num">
                                      <p:cBhvr additive="base">
                                        <p:cTn id="47" dur="500" fill="hold"/>
                                        <p:tgtEl>
                                          <p:spTgt spid="85003"/>
                                        </p:tgtEl>
                                        <p:attrNameLst>
                                          <p:attrName>ppt_x</p:attrName>
                                        </p:attrNameLst>
                                      </p:cBhvr>
                                      <p:tavLst>
                                        <p:tav tm="0">
                                          <p:val>
                                            <p:strVal val="#ppt_x"/>
                                          </p:val>
                                        </p:tav>
                                        <p:tav tm="100000">
                                          <p:val>
                                            <p:strVal val="#ppt_x"/>
                                          </p:val>
                                        </p:tav>
                                      </p:tavLst>
                                    </p:anim>
                                    <p:anim calcmode="lin" valueType="num">
                                      <p:cBhvr additive="base">
                                        <p:cTn id="48" dur="500" fill="hold"/>
                                        <p:tgtEl>
                                          <p:spTgt spid="85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rev="1"/>
      <p:bldP spid="84998" grpId="0" animBg="1" rev="1"/>
      <p:bldP spid="85000" grpId="0" animBg="1"/>
      <p:bldP spid="85001" grpId="0" animBg="1"/>
      <p:bldP spid="85002" grpId="0" animBg="1" rev="1"/>
      <p:bldP spid="8500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CA7214A-842A-4406-B7E8-883C94B99A25}"/>
              </a:ext>
            </a:extLst>
          </p:cNvPr>
          <p:cNvSpPr>
            <a:spLocks noGrp="1" noChangeArrowheads="1"/>
          </p:cNvSpPr>
          <p:nvPr>
            <p:ph type="title"/>
          </p:nvPr>
        </p:nvSpPr>
        <p:spPr>
          <a:xfrm>
            <a:off x="36513" y="41275"/>
            <a:ext cx="9070975" cy="504825"/>
          </a:xfrm>
          <a:ln>
            <a:solidFill>
              <a:schemeClr val="tx2"/>
            </a:solidFill>
          </a:ln>
        </p:spPr>
        <p:txBody>
          <a:bodyPr/>
          <a:lstStyle/>
          <a:p>
            <a:pPr eaLnBrk="1" hangingPunct="1">
              <a:defRPr/>
            </a:pPr>
            <a:r>
              <a:rPr lang="it-IT" sz="2400">
                <a:solidFill>
                  <a:schemeClr val="tx1"/>
                </a:solidFill>
                <a:latin typeface="Comic Sans MS" pitchFamily="66" charset="0"/>
              </a:rPr>
              <a:t>Quadro sinottico dei caratteri dei diedri</a:t>
            </a:r>
          </a:p>
        </p:txBody>
      </p:sp>
      <p:graphicFrame>
        <p:nvGraphicFramePr>
          <p:cNvPr id="86472" name="Group 456">
            <a:extLst>
              <a:ext uri="{FF2B5EF4-FFF2-40B4-BE49-F238E27FC236}">
                <a16:creationId xmlns:a16="http://schemas.microsoft.com/office/drawing/2014/main" id="{F4CE722F-427F-4489-B659-31BD906FE998}"/>
              </a:ext>
            </a:extLst>
          </p:cNvPr>
          <p:cNvGraphicFramePr>
            <a:graphicFrameLocks noGrp="1"/>
          </p:cNvGraphicFramePr>
          <p:nvPr/>
        </p:nvGraphicFramePr>
        <p:xfrm>
          <a:off x="36513" y="765175"/>
          <a:ext cx="9070974" cy="5600702"/>
        </p:xfrm>
        <a:graphic>
          <a:graphicData uri="http://schemas.openxmlformats.org/drawingml/2006/table">
            <a:tbl>
              <a:tblPr/>
              <a:tblGrid>
                <a:gridCol w="1236951">
                  <a:extLst>
                    <a:ext uri="{9D8B030D-6E8A-4147-A177-3AD203B41FA5}">
                      <a16:colId xmlns:a16="http://schemas.microsoft.com/office/drawing/2014/main" val="20000"/>
                    </a:ext>
                  </a:extLst>
                </a:gridCol>
                <a:gridCol w="1236951">
                  <a:extLst>
                    <a:ext uri="{9D8B030D-6E8A-4147-A177-3AD203B41FA5}">
                      <a16:colId xmlns:a16="http://schemas.microsoft.com/office/drawing/2014/main" val="20001"/>
                    </a:ext>
                  </a:extLst>
                </a:gridCol>
                <a:gridCol w="1236951">
                  <a:extLst>
                    <a:ext uri="{9D8B030D-6E8A-4147-A177-3AD203B41FA5}">
                      <a16:colId xmlns:a16="http://schemas.microsoft.com/office/drawing/2014/main" val="20002"/>
                    </a:ext>
                  </a:extLst>
                </a:gridCol>
                <a:gridCol w="1236951">
                  <a:extLst>
                    <a:ext uri="{9D8B030D-6E8A-4147-A177-3AD203B41FA5}">
                      <a16:colId xmlns:a16="http://schemas.microsoft.com/office/drawing/2014/main" val="20003"/>
                    </a:ext>
                  </a:extLst>
                </a:gridCol>
                <a:gridCol w="4123170">
                  <a:extLst>
                    <a:ext uri="{9D8B030D-6E8A-4147-A177-3AD203B41FA5}">
                      <a16:colId xmlns:a16="http://schemas.microsoft.com/office/drawing/2014/main" val="20004"/>
                    </a:ext>
                  </a:extLst>
                </a:gridCol>
              </a:tblGrid>
              <a:tr h="365768">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0" i="0" u="none" strike="noStrike" cap="none" normalizeH="0" baseline="0">
                          <a:ln>
                            <a:noFill/>
                          </a:ln>
                          <a:solidFill>
                            <a:schemeClr val="tx1"/>
                          </a:solidFill>
                          <a:effectLst/>
                          <a:latin typeface="Comic Sans MS" pitchFamily="66" charset="0"/>
                        </a:rPr>
                        <a:t>Diedri e relativi caratteri</a:t>
                      </a:r>
                    </a:p>
                  </a:txBody>
                  <a:tcPr marL="91430" marR="9143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627902">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88">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400" b="0" i="0" u="none" strike="noStrike" cap="none" normalizeH="0" baseline="0">
                          <a:ln>
                            <a:noFill/>
                          </a:ln>
                          <a:solidFill>
                            <a:schemeClr val="tx1"/>
                          </a:solidFill>
                          <a:effectLst/>
                          <a:latin typeface="Comic Sans MS" pitchFamily="66" charset="0"/>
                        </a:rPr>
                        <a:t> </a:t>
                      </a: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400" b="0" i="0" u="none" strike="noStrike" cap="none" normalizeH="0" baseline="0">
                          <a:ln>
                            <a:noFill/>
                          </a:ln>
                          <a:solidFill>
                            <a:schemeClr val="tx1"/>
                          </a:solidFill>
                          <a:effectLst/>
                          <a:latin typeface="Comic Sans MS" pitchFamily="66" charset="0"/>
                          <a:sym typeface="Symbol" pitchFamily="18" charset="2"/>
                        </a:rPr>
                        <a:t>                 </a:t>
                      </a:r>
                      <a:endParaRPr kumimoji="0" lang="it-IT" sz="1600" b="0" i="0" u="none" strike="noStrike" cap="none" normalizeH="0" baseline="0">
                        <a:ln>
                          <a:noFill/>
                        </a:ln>
                        <a:solidFill>
                          <a:schemeClr val="tx1"/>
                        </a:solidFill>
                        <a:effectLst/>
                        <a:latin typeface="Comic Sans MS" pitchFamily="66"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0" i="0" u="none" strike="noStrike" cap="none" normalizeH="0" baseline="0">
                          <a:ln>
                            <a:noFill/>
                          </a:ln>
                          <a:solidFill>
                            <a:schemeClr val="tx1"/>
                          </a:solidFill>
                          <a:effectLst/>
                          <a:latin typeface="Comic Sans MS" pitchFamily="66" charset="0"/>
                          <a:sym typeface="Symbol" pitchFamily="18" charset="2"/>
                        </a:rPr>
                        <a:t>                      </a:t>
                      </a:r>
                    </a:p>
                  </a:txBody>
                  <a:tcPr marL="91430" marR="9143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576276">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25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30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solidFill>
                  </a:tcPr>
                </a:tc>
                <a:tc vMerge="1">
                  <a:txBody>
                    <a:bodyPr/>
                    <a:lstStyle/>
                    <a:p>
                      <a:endParaRPr lang="it-IT"/>
                    </a:p>
                  </a:txBody>
                  <a:tcPr/>
                </a:tc>
                <a:extLst>
                  <a:ext uri="{0D108BD9-81ED-4DB2-BD59-A6C34878D82A}">
                    <a16:rowId xmlns:a16="http://schemas.microsoft.com/office/drawing/2014/main" val="10003"/>
                  </a:ext>
                </a:extLst>
              </a:tr>
              <a:tr h="576276">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400" b="0" i="0" u="none" strike="noStrike" cap="none" normalizeH="0" baseline="0">
                          <a:ln>
                            <a:noFill/>
                          </a:ln>
                          <a:solidFill>
                            <a:schemeClr val="tx1"/>
                          </a:solidFill>
                          <a:effectLst/>
                          <a:latin typeface="Comic Sans MS" pitchFamily="66" charset="0"/>
                        </a:rPr>
                        <a:t> </a:t>
                      </a: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sym typeface="Symbol" pitchFamily="18" charset="2"/>
                        </a:rPr>
                        <a:t>   </a:t>
                      </a:r>
                      <a:r>
                        <a:rPr kumimoji="0" lang="it-IT" sz="2000" b="0" i="0" u="none" strike="noStrike" cap="none" normalizeH="0" baseline="0">
                          <a:ln>
                            <a:noFill/>
                          </a:ln>
                          <a:solidFill>
                            <a:schemeClr val="tx1"/>
                          </a:solidFill>
                          <a:effectLst/>
                          <a:latin typeface="Comic Sans MS" pitchFamily="66" charset="0"/>
                          <a:sym typeface="Symbol" pitchFamily="18" charset="2"/>
                        </a:rPr>
                        <a:t>                  </a:t>
                      </a:r>
                      <a:endParaRPr kumimoji="0" lang="it-IT" sz="2000" b="0" i="0" u="none" strike="noStrike" cap="none" normalizeH="0" baseline="0">
                        <a:ln>
                          <a:noFill/>
                        </a:ln>
                        <a:solidFill>
                          <a:schemeClr val="tx1"/>
                        </a:solidFill>
                        <a:effectLst/>
                        <a:latin typeface="Symbol" pitchFamily="18" charset="2"/>
                        <a:sym typeface="Symbol" pitchFamily="18" charset="2"/>
                      </a:endParaRPr>
                    </a:p>
                  </a:txBody>
                  <a:tcPr marL="91430" marR="9143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576276">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25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30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CCFF"/>
                    </a:solidFill>
                  </a:tcPr>
                </a:tc>
                <a:tc vMerge="1">
                  <a:txBody>
                    <a:bodyPr/>
                    <a:lstStyle/>
                    <a:p>
                      <a:endParaRPr lang="it-IT"/>
                    </a:p>
                  </a:txBody>
                  <a:tcPr/>
                </a:tc>
                <a:extLst>
                  <a:ext uri="{0D108BD9-81ED-4DB2-BD59-A6C34878D82A}">
                    <a16:rowId xmlns:a16="http://schemas.microsoft.com/office/drawing/2014/main" val="10005"/>
                  </a:ext>
                </a:extLst>
              </a:tr>
              <a:tr h="576276">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30" marR="9143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400" b="0" i="0" u="none" strike="noStrike" cap="none" normalizeH="0" baseline="0">
                          <a:ln>
                            <a:noFill/>
                          </a:ln>
                          <a:solidFill>
                            <a:schemeClr val="tx1"/>
                          </a:solidFill>
                          <a:effectLst/>
                          <a:latin typeface="Comic Sans MS" pitchFamily="66" charset="0"/>
                        </a:rPr>
                        <a:t> </a:t>
                      </a: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bg2"/>
                        </a:solidFill>
                        <a:effectLst/>
                        <a:latin typeface="Comic Sans MS" pitchFamily="66" charset="0"/>
                        <a:sym typeface="Symbol" pitchFamily="18" charset="2"/>
                      </a:endParaRPr>
                    </a:p>
                  </a:txBody>
                  <a:tcPr marL="91430" marR="9143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6"/>
                  </a:ext>
                </a:extLst>
              </a:tr>
              <a:tr h="5746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25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3000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1"/>
                    </a:solidFill>
                  </a:tcPr>
                </a:tc>
                <a:tc vMerge="1">
                  <a:txBody>
                    <a:bodyPr/>
                    <a:lstStyle/>
                    <a:p>
                      <a:endParaRPr lang="it-IT"/>
                    </a:p>
                  </a:txBody>
                  <a:tcPr/>
                </a:tc>
                <a:extLst>
                  <a:ext uri="{0D108BD9-81ED-4DB2-BD59-A6C34878D82A}">
                    <a16:rowId xmlns:a16="http://schemas.microsoft.com/office/drawing/2014/main" val="10007"/>
                  </a:ext>
                </a:extLst>
              </a:tr>
              <a:tr h="576276">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dirty="0">
                        <a:ln>
                          <a:noFill/>
                        </a:ln>
                        <a:solidFill>
                          <a:schemeClr val="tx1"/>
                        </a:solidFill>
                        <a:effectLst/>
                        <a:latin typeface="Comic Sans MS" pitchFamily="66" charset="0"/>
                      </a:endParaRPr>
                    </a:p>
                  </a:txBody>
                  <a:tcPr marL="91430" marR="9143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400" b="0" i="0" u="none" strike="noStrike" cap="none" normalizeH="0" baseline="0">
                          <a:ln>
                            <a:noFill/>
                          </a:ln>
                          <a:solidFill>
                            <a:schemeClr val="tx1"/>
                          </a:solidFill>
                          <a:effectLst/>
                          <a:latin typeface="Comic Sans MS" pitchFamily="66" charset="0"/>
                        </a:rPr>
                        <a:t> </a:t>
                      </a: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000" b="0" i="0" u="none" strike="noStrike" cap="none" normalizeH="0" baseline="30000">
                        <a:ln>
                          <a:noFill/>
                        </a:ln>
                        <a:solidFill>
                          <a:schemeClr val="bg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8"/>
                  </a:ext>
                </a:extLst>
              </a:tr>
              <a:tr h="576276">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25000" dirty="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0" dirty="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400" b="0" i="0" u="none" strike="noStrike" cap="none" normalizeH="0" baseline="30000" dirty="0">
                        <a:ln>
                          <a:noFill/>
                        </a:ln>
                        <a:solidFill>
                          <a:schemeClr val="tx1"/>
                        </a:solidFill>
                        <a:effectLst/>
                        <a:latin typeface="Comic Sans MS" pitchFamily="66" charset="0"/>
                      </a:endParaRPr>
                    </a:p>
                  </a:txBody>
                  <a:tcPr marL="91430" marR="9143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99"/>
                    </a:solidFill>
                  </a:tcPr>
                </a:tc>
                <a:tc vMerge="1">
                  <a:txBody>
                    <a:bodyPr/>
                    <a:lstStyle/>
                    <a:p>
                      <a:endParaRPr lang="it-IT"/>
                    </a:p>
                  </a:txBody>
                  <a:tcPr/>
                </a:tc>
                <a:extLst>
                  <a:ext uri="{0D108BD9-81ED-4DB2-BD59-A6C34878D82A}">
                    <a16:rowId xmlns:a16="http://schemas.microsoft.com/office/drawing/2014/main" val="10009"/>
                  </a:ext>
                </a:extLst>
              </a:tr>
            </a:tbl>
          </a:graphicData>
        </a:graphic>
      </p:graphicFrame>
      <p:sp>
        <p:nvSpPr>
          <p:cNvPr id="86131" name="Line 115">
            <a:extLst>
              <a:ext uri="{FF2B5EF4-FFF2-40B4-BE49-F238E27FC236}">
                <a16:creationId xmlns:a16="http://schemas.microsoft.com/office/drawing/2014/main" id="{D445A362-135B-4AD2-8504-FCD8015EA37B}"/>
              </a:ext>
            </a:extLst>
          </p:cNvPr>
          <p:cNvSpPr>
            <a:spLocks noChangeShapeType="1"/>
          </p:cNvSpPr>
          <p:nvPr/>
        </p:nvSpPr>
        <p:spPr bwMode="auto">
          <a:xfrm>
            <a:off x="5148263" y="2276475"/>
            <a:ext cx="360045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86136" name="Line 120">
            <a:extLst>
              <a:ext uri="{FF2B5EF4-FFF2-40B4-BE49-F238E27FC236}">
                <a16:creationId xmlns:a16="http://schemas.microsoft.com/office/drawing/2014/main" id="{74E61F32-3251-4ADC-B871-64F44468904E}"/>
              </a:ext>
            </a:extLst>
          </p:cNvPr>
          <p:cNvSpPr>
            <a:spLocks noChangeShapeType="1"/>
          </p:cNvSpPr>
          <p:nvPr/>
        </p:nvSpPr>
        <p:spPr bwMode="auto">
          <a:xfrm>
            <a:off x="5148263" y="3716338"/>
            <a:ext cx="3600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86142" name="Line 126">
            <a:extLst>
              <a:ext uri="{FF2B5EF4-FFF2-40B4-BE49-F238E27FC236}">
                <a16:creationId xmlns:a16="http://schemas.microsoft.com/office/drawing/2014/main" id="{6E2B2D3B-DBA5-41EB-9975-E916C88AEED2}"/>
              </a:ext>
            </a:extLst>
          </p:cNvPr>
          <p:cNvSpPr>
            <a:spLocks noChangeShapeType="1"/>
          </p:cNvSpPr>
          <p:nvPr/>
        </p:nvSpPr>
        <p:spPr bwMode="auto">
          <a:xfrm>
            <a:off x="5148263" y="4508500"/>
            <a:ext cx="3600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86143" name="Line 127">
            <a:extLst>
              <a:ext uri="{FF2B5EF4-FFF2-40B4-BE49-F238E27FC236}">
                <a16:creationId xmlns:a16="http://schemas.microsoft.com/office/drawing/2014/main" id="{C3E23A85-BF57-4CB5-A480-3B26D58FF165}"/>
              </a:ext>
            </a:extLst>
          </p:cNvPr>
          <p:cNvSpPr>
            <a:spLocks noChangeShapeType="1"/>
          </p:cNvSpPr>
          <p:nvPr/>
        </p:nvSpPr>
        <p:spPr bwMode="auto">
          <a:xfrm>
            <a:off x="5076825" y="5373688"/>
            <a:ext cx="3600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86421" name="Text Box 405">
            <a:extLst>
              <a:ext uri="{FF2B5EF4-FFF2-40B4-BE49-F238E27FC236}">
                <a16:creationId xmlns:a16="http://schemas.microsoft.com/office/drawing/2014/main" id="{9DB9981F-1AB9-49B1-AF25-784812479A61}"/>
              </a:ext>
            </a:extLst>
          </p:cNvPr>
          <p:cNvSpPr txBox="1">
            <a:spLocks noChangeArrowheads="1"/>
          </p:cNvSpPr>
          <p:nvPr/>
        </p:nvSpPr>
        <p:spPr bwMode="auto">
          <a:xfrm>
            <a:off x="5076825" y="191611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solidFill>
                  <a:schemeClr val="bg2"/>
                </a:solidFill>
                <a:sym typeface="Symbol" panose="05050102010706020507" pitchFamily="18" charset="2"/>
              </a:rPr>
              <a:t>lt</a:t>
            </a:r>
          </a:p>
        </p:txBody>
      </p:sp>
      <p:sp>
        <p:nvSpPr>
          <p:cNvPr id="86422" name="Text Box 406">
            <a:extLst>
              <a:ext uri="{FF2B5EF4-FFF2-40B4-BE49-F238E27FC236}">
                <a16:creationId xmlns:a16="http://schemas.microsoft.com/office/drawing/2014/main" id="{D868CE40-0B02-4AB5-8E7B-4E8CB2DF1D6F}"/>
              </a:ext>
            </a:extLst>
          </p:cNvPr>
          <p:cNvSpPr txBox="1">
            <a:spLocks noChangeArrowheads="1"/>
          </p:cNvSpPr>
          <p:nvPr/>
        </p:nvSpPr>
        <p:spPr bwMode="auto">
          <a:xfrm>
            <a:off x="5076825" y="335756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solidFill>
                  <a:schemeClr val="bg2"/>
                </a:solidFill>
                <a:sym typeface="Symbol" panose="05050102010706020507" pitchFamily="18" charset="2"/>
              </a:rPr>
              <a:t>lt</a:t>
            </a:r>
          </a:p>
        </p:txBody>
      </p:sp>
      <p:sp>
        <p:nvSpPr>
          <p:cNvPr id="86423" name="Text Box 407">
            <a:extLst>
              <a:ext uri="{FF2B5EF4-FFF2-40B4-BE49-F238E27FC236}">
                <a16:creationId xmlns:a16="http://schemas.microsoft.com/office/drawing/2014/main" id="{3E97B9F0-CEE0-43FD-8651-9BD85D10A3B6}"/>
              </a:ext>
            </a:extLst>
          </p:cNvPr>
          <p:cNvSpPr txBox="1">
            <a:spLocks noChangeArrowheads="1"/>
          </p:cNvSpPr>
          <p:nvPr/>
        </p:nvSpPr>
        <p:spPr bwMode="auto">
          <a:xfrm>
            <a:off x="5076825" y="422116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solidFill>
                  <a:schemeClr val="bg2"/>
                </a:solidFill>
                <a:sym typeface="Symbol" panose="05050102010706020507" pitchFamily="18" charset="2"/>
              </a:rPr>
              <a:t>lt</a:t>
            </a:r>
          </a:p>
        </p:txBody>
      </p:sp>
      <p:sp>
        <p:nvSpPr>
          <p:cNvPr id="86424" name="Text Box 408">
            <a:extLst>
              <a:ext uri="{FF2B5EF4-FFF2-40B4-BE49-F238E27FC236}">
                <a16:creationId xmlns:a16="http://schemas.microsoft.com/office/drawing/2014/main" id="{7F0CA168-5452-4B68-89F8-FD36685D8951}"/>
              </a:ext>
            </a:extLst>
          </p:cNvPr>
          <p:cNvSpPr txBox="1">
            <a:spLocks noChangeArrowheads="1"/>
          </p:cNvSpPr>
          <p:nvPr/>
        </p:nvSpPr>
        <p:spPr bwMode="auto">
          <a:xfrm>
            <a:off x="5076825" y="5324475"/>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solidFill>
                  <a:schemeClr val="bg2"/>
                </a:solidFill>
                <a:sym typeface="Symbol" panose="05050102010706020507" pitchFamily="18" charset="2"/>
              </a:rPr>
              <a:t>lt</a:t>
            </a:r>
          </a:p>
        </p:txBody>
      </p:sp>
      <p:sp>
        <p:nvSpPr>
          <p:cNvPr id="86425" name="Text Box 409">
            <a:extLst>
              <a:ext uri="{FF2B5EF4-FFF2-40B4-BE49-F238E27FC236}">
                <a16:creationId xmlns:a16="http://schemas.microsoft.com/office/drawing/2014/main" id="{F1959CB2-DB5A-4B6E-87AF-73C3231DBE9A}"/>
              </a:ext>
            </a:extLst>
          </p:cNvPr>
          <p:cNvSpPr txBox="1">
            <a:spLocks noChangeArrowheads="1"/>
          </p:cNvSpPr>
          <p:nvPr/>
        </p:nvSpPr>
        <p:spPr bwMode="auto">
          <a:xfrm>
            <a:off x="6372225" y="2168525"/>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1</a:t>
            </a:r>
            <a:r>
              <a:rPr lang="it-IT" altLang="it-IT" sz="2000">
                <a:solidFill>
                  <a:schemeClr val="bg1"/>
                </a:solidFill>
              </a:rPr>
              <a:t>+</a:t>
            </a:r>
          </a:p>
        </p:txBody>
      </p:sp>
      <p:sp>
        <p:nvSpPr>
          <p:cNvPr id="86426" name="Text Box 410">
            <a:extLst>
              <a:ext uri="{FF2B5EF4-FFF2-40B4-BE49-F238E27FC236}">
                <a16:creationId xmlns:a16="http://schemas.microsoft.com/office/drawing/2014/main" id="{E1648A41-E829-479A-BDAA-269B47BD1ED2}"/>
              </a:ext>
            </a:extLst>
          </p:cNvPr>
          <p:cNvSpPr txBox="1">
            <a:spLocks noChangeArrowheads="1"/>
          </p:cNvSpPr>
          <p:nvPr/>
        </p:nvSpPr>
        <p:spPr bwMode="auto">
          <a:xfrm>
            <a:off x="6372225" y="184467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2</a:t>
            </a:r>
            <a:r>
              <a:rPr lang="it-IT" altLang="it-IT" sz="2000">
                <a:solidFill>
                  <a:schemeClr val="bg1"/>
                </a:solidFill>
              </a:rPr>
              <a:t>+</a:t>
            </a:r>
          </a:p>
        </p:txBody>
      </p:sp>
      <p:sp>
        <p:nvSpPr>
          <p:cNvPr id="86427" name="Text Box 411">
            <a:extLst>
              <a:ext uri="{FF2B5EF4-FFF2-40B4-BE49-F238E27FC236}">
                <a16:creationId xmlns:a16="http://schemas.microsoft.com/office/drawing/2014/main" id="{3A4EC6D0-B1F4-4EE2-A033-DCDB84434395}"/>
              </a:ext>
            </a:extLst>
          </p:cNvPr>
          <p:cNvSpPr txBox="1">
            <a:spLocks noChangeArrowheads="1"/>
          </p:cNvSpPr>
          <p:nvPr/>
        </p:nvSpPr>
        <p:spPr bwMode="auto">
          <a:xfrm>
            <a:off x="6084888" y="3284538"/>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1</a:t>
            </a:r>
            <a:r>
              <a:rPr lang="it-IT" altLang="it-IT" sz="2000">
                <a:solidFill>
                  <a:schemeClr val="bg1"/>
                </a:solidFill>
              </a:rPr>
              <a:t>-</a:t>
            </a:r>
          </a:p>
        </p:txBody>
      </p:sp>
      <p:sp>
        <p:nvSpPr>
          <p:cNvPr id="86428" name="Text Box 412">
            <a:extLst>
              <a:ext uri="{FF2B5EF4-FFF2-40B4-BE49-F238E27FC236}">
                <a16:creationId xmlns:a16="http://schemas.microsoft.com/office/drawing/2014/main" id="{97404D1B-4E2D-4950-BC92-C7C4155577E8}"/>
              </a:ext>
            </a:extLst>
          </p:cNvPr>
          <p:cNvSpPr txBox="1">
            <a:spLocks noChangeArrowheads="1"/>
          </p:cNvSpPr>
          <p:nvPr/>
        </p:nvSpPr>
        <p:spPr bwMode="auto">
          <a:xfrm>
            <a:off x="6516688" y="32845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400">
                <a:solidFill>
                  <a:srgbClr val="000000"/>
                </a:solidFill>
                <a:latin typeface="Symbol" panose="05050102010706020507" pitchFamily="18" charset="2"/>
                <a:sym typeface="Symbol" panose="05050102010706020507" pitchFamily="18" charset="2"/>
              </a:rPr>
              <a:t>º</a:t>
            </a:r>
          </a:p>
        </p:txBody>
      </p:sp>
      <p:sp>
        <p:nvSpPr>
          <p:cNvPr id="86429" name="Text Box 413">
            <a:extLst>
              <a:ext uri="{FF2B5EF4-FFF2-40B4-BE49-F238E27FC236}">
                <a16:creationId xmlns:a16="http://schemas.microsoft.com/office/drawing/2014/main" id="{9B1D833D-867F-4254-8E0F-C3DD0E2CE8ED}"/>
              </a:ext>
            </a:extLst>
          </p:cNvPr>
          <p:cNvSpPr txBox="1">
            <a:spLocks noChangeArrowheads="1"/>
          </p:cNvSpPr>
          <p:nvPr/>
        </p:nvSpPr>
        <p:spPr bwMode="auto">
          <a:xfrm>
            <a:off x="6732588" y="328453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2</a:t>
            </a:r>
            <a:r>
              <a:rPr lang="it-IT" altLang="it-IT" sz="2000">
                <a:solidFill>
                  <a:schemeClr val="bg1"/>
                </a:solidFill>
              </a:rPr>
              <a:t>+</a:t>
            </a:r>
          </a:p>
        </p:txBody>
      </p:sp>
      <p:sp>
        <p:nvSpPr>
          <p:cNvPr id="86430" name="Text Box 414">
            <a:extLst>
              <a:ext uri="{FF2B5EF4-FFF2-40B4-BE49-F238E27FC236}">
                <a16:creationId xmlns:a16="http://schemas.microsoft.com/office/drawing/2014/main" id="{68C4A8CF-4D03-479A-9EED-79DE7C31FF3F}"/>
              </a:ext>
            </a:extLst>
          </p:cNvPr>
          <p:cNvSpPr txBox="1">
            <a:spLocks noChangeArrowheads="1"/>
          </p:cNvSpPr>
          <p:nvPr/>
        </p:nvSpPr>
        <p:spPr bwMode="auto">
          <a:xfrm>
            <a:off x="6443663" y="407670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1</a:t>
            </a:r>
            <a:r>
              <a:rPr lang="it-IT" altLang="it-IT" sz="2000">
                <a:solidFill>
                  <a:schemeClr val="bg1"/>
                </a:solidFill>
              </a:rPr>
              <a:t>-</a:t>
            </a:r>
          </a:p>
        </p:txBody>
      </p:sp>
      <p:sp>
        <p:nvSpPr>
          <p:cNvPr id="86431" name="Text Box 415">
            <a:extLst>
              <a:ext uri="{FF2B5EF4-FFF2-40B4-BE49-F238E27FC236}">
                <a16:creationId xmlns:a16="http://schemas.microsoft.com/office/drawing/2014/main" id="{4154263E-36E9-4EA3-8900-033F91E30933}"/>
              </a:ext>
            </a:extLst>
          </p:cNvPr>
          <p:cNvSpPr txBox="1">
            <a:spLocks noChangeArrowheads="1"/>
          </p:cNvSpPr>
          <p:nvPr/>
        </p:nvSpPr>
        <p:spPr bwMode="auto">
          <a:xfrm>
            <a:off x="6443663" y="4437063"/>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2</a:t>
            </a:r>
            <a:r>
              <a:rPr lang="it-IT" altLang="it-IT" sz="2000">
                <a:solidFill>
                  <a:schemeClr val="bg1"/>
                </a:solidFill>
              </a:rPr>
              <a:t>-</a:t>
            </a:r>
          </a:p>
        </p:txBody>
      </p:sp>
      <p:sp>
        <p:nvSpPr>
          <p:cNvPr id="86432" name="Text Box 416">
            <a:extLst>
              <a:ext uri="{FF2B5EF4-FFF2-40B4-BE49-F238E27FC236}">
                <a16:creationId xmlns:a16="http://schemas.microsoft.com/office/drawing/2014/main" id="{B24BBDE5-4F65-4DA7-86F9-6619B0D5F095}"/>
              </a:ext>
            </a:extLst>
          </p:cNvPr>
          <p:cNvSpPr txBox="1">
            <a:spLocks noChangeArrowheads="1"/>
          </p:cNvSpPr>
          <p:nvPr/>
        </p:nvSpPr>
        <p:spPr bwMode="auto">
          <a:xfrm>
            <a:off x="6156325" y="5264150"/>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1</a:t>
            </a:r>
            <a:r>
              <a:rPr lang="it-IT" altLang="it-IT" sz="2000">
                <a:solidFill>
                  <a:schemeClr val="bg1"/>
                </a:solidFill>
              </a:rPr>
              <a:t>+</a:t>
            </a:r>
          </a:p>
        </p:txBody>
      </p:sp>
      <p:sp>
        <p:nvSpPr>
          <p:cNvPr id="86433" name="Text Box 417">
            <a:extLst>
              <a:ext uri="{FF2B5EF4-FFF2-40B4-BE49-F238E27FC236}">
                <a16:creationId xmlns:a16="http://schemas.microsoft.com/office/drawing/2014/main" id="{7750F14D-B808-4818-B926-B1E4D55D0425}"/>
              </a:ext>
            </a:extLst>
          </p:cNvPr>
          <p:cNvSpPr txBox="1">
            <a:spLocks noChangeArrowheads="1"/>
          </p:cNvSpPr>
          <p:nvPr/>
        </p:nvSpPr>
        <p:spPr bwMode="auto">
          <a:xfrm>
            <a:off x="6732588" y="5229225"/>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000">
                <a:solidFill>
                  <a:schemeClr val="bg1"/>
                </a:solidFill>
                <a:sym typeface="Symbol" panose="05050102010706020507" pitchFamily="18" charset="2"/>
              </a:rPr>
              <a:t></a:t>
            </a:r>
            <a:r>
              <a:rPr lang="it-IT" altLang="it-IT" sz="2000" baseline="-25000">
                <a:solidFill>
                  <a:schemeClr val="bg1"/>
                </a:solidFill>
              </a:rPr>
              <a:t>2</a:t>
            </a:r>
            <a:r>
              <a:rPr lang="it-IT" altLang="it-IT" sz="2000">
                <a:solidFill>
                  <a:schemeClr val="bg1"/>
                </a:solidFill>
              </a:rPr>
              <a:t>-</a:t>
            </a:r>
          </a:p>
        </p:txBody>
      </p:sp>
      <p:sp>
        <p:nvSpPr>
          <p:cNvPr id="86434" name="Text Box 418">
            <a:extLst>
              <a:ext uri="{FF2B5EF4-FFF2-40B4-BE49-F238E27FC236}">
                <a16:creationId xmlns:a16="http://schemas.microsoft.com/office/drawing/2014/main" id="{7CF27DA6-AE0D-4CE1-B078-FC6B40C76120}"/>
              </a:ext>
            </a:extLst>
          </p:cNvPr>
          <p:cNvSpPr txBox="1">
            <a:spLocks noChangeArrowheads="1"/>
          </p:cNvSpPr>
          <p:nvPr/>
        </p:nvSpPr>
        <p:spPr bwMode="auto">
          <a:xfrm>
            <a:off x="6516688" y="52038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400">
                <a:solidFill>
                  <a:srgbClr val="000000"/>
                </a:solidFill>
                <a:latin typeface="Symbol" panose="05050102010706020507" pitchFamily="18" charset="2"/>
                <a:sym typeface="Symbol" panose="05050102010706020507" pitchFamily="18" charset="2"/>
              </a:rPr>
              <a:t>º</a:t>
            </a:r>
          </a:p>
        </p:txBody>
      </p:sp>
      <p:sp>
        <p:nvSpPr>
          <p:cNvPr id="86435" name="AutoShape 419">
            <a:hlinkClick r:id="rId3" action="ppaction://hlinksldjump" highlightClick="1"/>
            <a:extLst>
              <a:ext uri="{FF2B5EF4-FFF2-40B4-BE49-F238E27FC236}">
                <a16:creationId xmlns:a16="http://schemas.microsoft.com/office/drawing/2014/main" id="{D1FF5430-7929-43F4-967F-846EC7E745B2}"/>
              </a:ext>
            </a:extLst>
          </p:cNvPr>
          <p:cNvSpPr>
            <a:spLocks noChangeArrowheads="1"/>
          </p:cNvSpPr>
          <p:nvPr/>
        </p:nvSpPr>
        <p:spPr bwMode="auto">
          <a:xfrm>
            <a:off x="104775" y="106363"/>
            <a:ext cx="1135063"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sp>
        <p:nvSpPr>
          <p:cNvPr id="86437" name="Text Box 421">
            <a:extLst>
              <a:ext uri="{FF2B5EF4-FFF2-40B4-BE49-F238E27FC236}">
                <a16:creationId xmlns:a16="http://schemas.microsoft.com/office/drawing/2014/main" id="{470DF290-D55A-4A64-A134-197A0989DB1B}"/>
              </a:ext>
            </a:extLst>
          </p:cNvPr>
          <p:cNvSpPr txBox="1">
            <a:spLocks noChangeArrowheads="1"/>
          </p:cNvSpPr>
          <p:nvPr/>
        </p:nvSpPr>
        <p:spPr bwMode="auto">
          <a:xfrm>
            <a:off x="395288" y="2138363"/>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rPr>
              <a:t>ID</a:t>
            </a:r>
          </a:p>
        </p:txBody>
      </p:sp>
      <p:sp>
        <p:nvSpPr>
          <p:cNvPr id="86438" name="Text Box 422">
            <a:extLst>
              <a:ext uri="{FF2B5EF4-FFF2-40B4-BE49-F238E27FC236}">
                <a16:creationId xmlns:a16="http://schemas.microsoft.com/office/drawing/2014/main" id="{067A2E1B-BF40-4B31-9CAB-24A93C3A60E3}"/>
              </a:ext>
            </a:extLst>
          </p:cNvPr>
          <p:cNvSpPr txBox="1">
            <a:spLocks noChangeArrowheads="1"/>
          </p:cNvSpPr>
          <p:nvPr/>
        </p:nvSpPr>
        <p:spPr bwMode="auto">
          <a:xfrm>
            <a:off x="323850" y="3290888"/>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rPr>
              <a:t>IID</a:t>
            </a:r>
          </a:p>
        </p:txBody>
      </p:sp>
      <p:sp>
        <p:nvSpPr>
          <p:cNvPr id="86439" name="Text Box 423">
            <a:extLst>
              <a:ext uri="{FF2B5EF4-FFF2-40B4-BE49-F238E27FC236}">
                <a16:creationId xmlns:a16="http://schemas.microsoft.com/office/drawing/2014/main" id="{40F0D25F-17F4-4952-BC55-C56466D20053}"/>
              </a:ext>
            </a:extLst>
          </p:cNvPr>
          <p:cNvSpPr txBox="1">
            <a:spLocks noChangeArrowheads="1"/>
          </p:cNvSpPr>
          <p:nvPr/>
        </p:nvSpPr>
        <p:spPr bwMode="auto">
          <a:xfrm>
            <a:off x="250825" y="436562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rPr>
              <a:t>IIID</a:t>
            </a:r>
          </a:p>
        </p:txBody>
      </p:sp>
      <p:sp>
        <p:nvSpPr>
          <p:cNvPr id="86440" name="Text Box 424">
            <a:extLst>
              <a:ext uri="{FF2B5EF4-FFF2-40B4-BE49-F238E27FC236}">
                <a16:creationId xmlns:a16="http://schemas.microsoft.com/office/drawing/2014/main" id="{891CFAAA-C333-4F81-A13D-8B473170E43C}"/>
              </a:ext>
            </a:extLst>
          </p:cNvPr>
          <p:cNvSpPr txBox="1">
            <a:spLocks noChangeArrowheads="1"/>
          </p:cNvSpPr>
          <p:nvPr/>
        </p:nvSpPr>
        <p:spPr bwMode="auto">
          <a:xfrm>
            <a:off x="250825" y="5516563"/>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rPr>
              <a:t>IVD</a:t>
            </a:r>
          </a:p>
        </p:txBody>
      </p:sp>
      <p:sp>
        <p:nvSpPr>
          <p:cNvPr id="34898" name="Text Box 425">
            <a:extLst>
              <a:ext uri="{FF2B5EF4-FFF2-40B4-BE49-F238E27FC236}">
                <a16:creationId xmlns:a16="http://schemas.microsoft.com/office/drawing/2014/main" id="{3DB2A1B8-0D67-4884-9965-A0CA9A4654B6}"/>
              </a:ext>
            </a:extLst>
          </p:cNvPr>
          <p:cNvSpPr txBox="1">
            <a:spLocks noChangeArrowheads="1"/>
          </p:cNvSpPr>
          <p:nvPr/>
        </p:nvSpPr>
        <p:spPr bwMode="auto">
          <a:xfrm>
            <a:off x="2484438" y="645318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sz="2400"/>
          </a:p>
        </p:txBody>
      </p:sp>
      <p:sp>
        <p:nvSpPr>
          <p:cNvPr id="86442" name="Text Box 426">
            <a:extLst>
              <a:ext uri="{FF2B5EF4-FFF2-40B4-BE49-F238E27FC236}">
                <a16:creationId xmlns:a16="http://schemas.microsoft.com/office/drawing/2014/main" id="{F0789E15-9C2A-4295-B570-C5FCBFAFDC09}"/>
              </a:ext>
            </a:extLst>
          </p:cNvPr>
          <p:cNvSpPr txBox="1">
            <a:spLocks noChangeArrowheads="1"/>
          </p:cNvSpPr>
          <p:nvPr/>
        </p:nvSpPr>
        <p:spPr bwMode="auto">
          <a:xfrm>
            <a:off x="1419225" y="1700213"/>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p>
        </p:txBody>
      </p:sp>
      <p:sp>
        <p:nvSpPr>
          <p:cNvPr id="86443" name="Text Box 427">
            <a:extLst>
              <a:ext uri="{FF2B5EF4-FFF2-40B4-BE49-F238E27FC236}">
                <a16:creationId xmlns:a16="http://schemas.microsoft.com/office/drawing/2014/main" id="{DBE96FC9-958E-40A2-A6BD-CF0FC5375E28}"/>
              </a:ext>
            </a:extLst>
          </p:cNvPr>
          <p:cNvSpPr txBox="1">
            <a:spLocks noChangeArrowheads="1"/>
          </p:cNvSpPr>
          <p:nvPr/>
        </p:nvSpPr>
        <p:spPr bwMode="auto">
          <a:xfrm>
            <a:off x="1400175" y="2924175"/>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p>
        </p:txBody>
      </p:sp>
      <p:sp>
        <p:nvSpPr>
          <p:cNvPr id="86444" name="Text Box 428">
            <a:extLst>
              <a:ext uri="{FF2B5EF4-FFF2-40B4-BE49-F238E27FC236}">
                <a16:creationId xmlns:a16="http://schemas.microsoft.com/office/drawing/2014/main" id="{9718F0CF-49D9-44B8-A00C-3C45093FE14F}"/>
              </a:ext>
            </a:extLst>
          </p:cNvPr>
          <p:cNvSpPr txBox="1">
            <a:spLocks noChangeArrowheads="1"/>
          </p:cNvSpPr>
          <p:nvPr/>
        </p:nvSpPr>
        <p:spPr bwMode="auto">
          <a:xfrm>
            <a:off x="1414463"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p>
        </p:txBody>
      </p:sp>
      <p:sp>
        <p:nvSpPr>
          <p:cNvPr id="86445" name="Text Box 429">
            <a:extLst>
              <a:ext uri="{FF2B5EF4-FFF2-40B4-BE49-F238E27FC236}">
                <a16:creationId xmlns:a16="http://schemas.microsoft.com/office/drawing/2014/main" id="{E33860BB-ED54-45C2-A60B-13C61E07836C}"/>
              </a:ext>
            </a:extLst>
          </p:cNvPr>
          <p:cNvSpPr txBox="1">
            <a:spLocks noChangeArrowheads="1"/>
          </p:cNvSpPr>
          <p:nvPr/>
        </p:nvSpPr>
        <p:spPr bwMode="auto">
          <a:xfrm>
            <a:off x="1409700" y="5229225"/>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p>
        </p:txBody>
      </p:sp>
      <p:sp>
        <p:nvSpPr>
          <p:cNvPr id="86446" name="Text Box 430">
            <a:extLst>
              <a:ext uri="{FF2B5EF4-FFF2-40B4-BE49-F238E27FC236}">
                <a16:creationId xmlns:a16="http://schemas.microsoft.com/office/drawing/2014/main" id="{2E049645-9EBC-46C7-A879-0FDD3BE9F38D}"/>
              </a:ext>
            </a:extLst>
          </p:cNvPr>
          <p:cNvSpPr txBox="1">
            <a:spLocks noChangeArrowheads="1"/>
          </p:cNvSpPr>
          <p:nvPr/>
        </p:nvSpPr>
        <p:spPr bwMode="auto">
          <a:xfrm>
            <a:off x="1409700" y="2276475"/>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p>
        </p:txBody>
      </p:sp>
      <p:sp>
        <p:nvSpPr>
          <p:cNvPr id="86447" name="Text Box 431">
            <a:extLst>
              <a:ext uri="{FF2B5EF4-FFF2-40B4-BE49-F238E27FC236}">
                <a16:creationId xmlns:a16="http://schemas.microsoft.com/office/drawing/2014/main" id="{2B0DE9A5-C9A0-4309-A84F-5C285EC9B180}"/>
              </a:ext>
            </a:extLst>
          </p:cNvPr>
          <p:cNvSpPr txBox="1">
            <a:spLocks noChangeArrowheads="1"/>
          </p:cNvSpPr>
          <p:nvPr/>
        </p:nvSpPr>
        <p:spPr bwMode="auto">
          <a:xfrm>
            <a:off x="1441450" y="3500438"/>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p>
        </p:txBody>
      </p:sp>
      <p:sp>
        <p:nvSpPr>
          <p:cNvPr id="86448" name="Text Box 432">
            <a:extLst>
              <a:ext uri="{FF2B5EF4-FFF2-40B4-BE49-F238E27FC236}">
                <a16:creationId xmlns:a16="http://schemas.microsoft.com/office/drawing/2014/main" id="{942A45B8-FADA-4CCE-8B17-412D5E98EA6C}"/>
              </a:ext>
            </a:extLst>
          </p:cNvPr>
          <p:cNvSpPr txBox="1">
            <a:spLocks noChangeArrowheads="1"/>
          </p:cNvSpPr>
          <p:nvPr/>
        </p:nvSpPr>
        <p:spPr bwMode="auto">
          <a:xfrm>
            <a:off x="1427163" y="4652963"/>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p>
        </p:txBody>
      </p:sp>
      <p:sp>
        <p:nvSpPr>
          <p:cNvPr id="86449" name="Text Box 433">
            <a:extLst>
              <a:ext uri="{FF2B5EF4-FFF2-40B4-BE49-F238E27FC236}">
                <a16:creationId xmlns:a16="http://schemas.microsoft.com/office/drawing/2014/main" id="{0C59E079-C7EB-45AB-9665-91FC7052F08D}"/>
              </a:ext>
            </a:extLst>
          </p:cNvPr>
          <p:cNvSpPr txBox="1">
            <a:spLocks noChangeArrowheads="1"/>
          </p:cNvSpPr>
          <p:nvPr/>
        </p:nvSpPr>
        <p:spPr bwMode="auto">
          <a:xfrm>
            <a:off x="1422400" y="5805488"/>
            <a:ext cx="79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p>
        </p:txBody>
      </p:sp>
      <p:sp>
        <p:nvSpPr>
          <p:cNvPr id="86450" name="Text Box 434">
            <a:extLst>
              <a:ext uri="{FF2B5EF4-FFF2-40B4-BE49-F238E27FC236}">
                <a16:creationId xmlns:a16="http://schemas.microsoft.com/office/drawing/2014/main" id="{2B22CE2C-DCAC-4F12-A8FE-6710152BC2D4}"/>
              </a:ext>
            </a:extLst>
          </p:cNvPr>
          <p:cNvSpPr txBox="1">
            <a:spLocks noChangeArrowheads="1"/>
          </p:cNvSpPr>
          <p:nvPr/>
        </p:nvSpPr>
        <p:spPr bwMode="auto">
          <a:xfrm>
            <a:off x="2411413" y="1773238"/>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1" name="Text Box 435">
            <a:extLst>
              <a:ext uri="{FF2B5EF4-FFF2-40B4-BE49-F238E27FC236}">
                <a16:creationId xmlns:a16="http://schemas.microsoft.com/office/drawing/2014/main" id="{CA5CC63D-E531-4E2E-8023-88C6A5B20B9F}"/>
              </a:ext>
            </a:extLst>
          </p:cNvPr>
          <p:cNvSpPr txBox="1">
            <a:spLocks noChangeArrowheads="1"/>
          </p:cNvSpPr>
          <p:nvPr/>
        </p:nvSpPr>
        <p:spPr bwMode="auto">
          <a:xfrm>
            <a:off x="2411413" y="2276475"/>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2" name="Text Box 436">
            <a:extLst>
              <a:ext uri="{FF2B5EF4-FFF2-40B4-BE49-F238E27FC236}">
                <a16:creationId xmlns:a16="http://schemas.microsoft.com/office/drawing/2014/main" id="{BDE45939-CC43-419C-96B1-A09B8D62CC40}"/>
              </a:ext>
            </a:extLst>
          </p:cNvPr>
          <p:cNvSpPr txBox="1">
            <a:spLocks noChangeArrowheads="1"/>
          </p:cNvSpPr>
          <p:nvPr/>
        </p:nvSpPr>
        <p:spPr bwMode="auto">
          <a:xfrm>
            <a:off x="2411413" y="3500438"/>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3" name="Text Box 437">
            <a:extLst>
              <a:ext uri="{FF2B5EF4-FFF2-40B4-BE49-F238E27FC236}">
                <a16:creationId xmlns:a16="http://schemas.microsoft.com/office/drawing/2014/main" id="{2A3A3CD5-966F-4DD1-A073-015B7BEAB2E3}"/>
              </a:ext>
            </a:extLst>
          </p:cNvPr>
          <p:cNvSpPr txBox="1">
            <a:spLocks noChangeArrowheads="1"/>
          </p:cNvSpPr>
          <p:nvPr/>
        </p:nvSpPr>
        <p:spPr bwMode="auto">
          <a:xfrm>
            <a:off x="2411413" y="5229225"/>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4" name="Text Box 438">
            <a:extLst>
              <a:ext uri="{FF2B5EF4-FFF2-40B4-BE49-F238E27FC236}">
                <a16:creationId xmlns:a16="http://schemas.microsoft.com/office/drawing/2014/main" id="{3BD62B9B-B477-499E-BD40-F9FE36518A56}"/>
              </a:ext>
            </a:extLst>
          </p:cNvPr>
          <p:cNvSpPr txBox="1">
            <a:spLocks noChangeArrowheads="1"/>
          </p:cNvSpPr>
          <p:nvPr/>
        </p:nvSpPr>
        <p:spPr bwMode="auto">
          <a:xfrm>
            <a:off x="2411413" y="2924175"/>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5" name="Text Box 439">
            <a:extLst>
              <a:ext uri="{FF2B5EF4-FFF2-40B4-BE49-F238E27FC236}">
                <a16:creationId xmlns:a16="http://schemas.microsoft.com/office/drawing/2014/main" id="{1EBE19AF-8D1A-43B1-8458-430D7B08EE6B}"/>
              </a:ext>
            </a:extLst>
          </p:cNvPr>
          <p:cNvSpPr txBox="1">
            <a:spLocks noChangeArrowheads="1"/>
          </p:cNvSpPr>
          <p:nvPr/>
        </p:nvSpPr>
        <p:spPr bwMode="auto">
          <a:xfrm>
            <a:off x="2411413" y="4076700"/>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6" name="Text Box 440">
            <a:extLst>
              <a:ext uri="{FF2B5EF4-FFF2-40B4-BE49-F238E27FC236}">
                <a16:creationId xmlns:a16="http://schemas.microsoft.com/office/drawing/2014/main" id="{50E6AA38-3875-4A12-8354-D5B1E73A404F}"/>
              </a:ext>
            </a:extLst>
          </p:cNvPr>
          <p:cNvSpPr txBox="1">
            <a:spLocks noChangeArrowheads="1"/>
          </p:cNvSpPr>
          <p:nvPr/>
        </p:nvSpPr>
        <p:spPr bwMode="auto">
          <a:xfrm>
            <a:off x="2484438" y="4652963"/>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7" name="Text Box 441">
            <a:extLst>
              <a:ext uri="{FF2B5EF4-FFF2-40B4-BE49-F238E27FC236}">
                <a16:creationId xmlns:a16="http://schemas.microsoft.com/office/drawing/2014/main" id="{AF9C1F9E-1068-414A-A478-8BFC3E6AB4F0}"/>
              </a:ext>
            </a:extLst>
          </p:cNvPr>
          <p:cNvSpPr txBox="1">
            <a:spLocks noChangeArrowheads="1"/>
          </p:cNvSpPr>
          <p:nvPr/>
        </p:nvSpPr>
        <p:spPr bwMode="auto">
          <a:xfrm>
            <a:off x="2411413" y="5805488"/>
            <a:ext cx="1223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rPr>
              <a:t>-</a:t>
            </a:r>
          </a:p>
        </p:txBody>
      </p:sp>
      <p:sp>
        <p:nvSpPr>
          <p:cNvPr id="86458" name="Text Box 442">
            <a:extLst>
              <a:ext uri="{FF2B5EF4-FFF2-40B4-BE49-F238E27FC236}">
                <a16:creationId xmlns:a16="http://schemas.microsoft.com/office/drawing/2014/main" id="{A561B066-E06C-4592-9472-5571B83BCEC3}"/>
              </a:ext>
            </a:extLst>
          </p:cNvPr>
          <p:cNvSpPr txBox="1">
            <a:spLocks noChangeArrowheads="1"/>
          </p:cNvSpPr>
          <p:nvPr/>
        </p:nvSpPr>
        <p:spPr bwMode="auto">
          <a:xfrm>
            <a:off x="3995738" y="17732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r>
              <a:rPr lang="it-IT" altLang="it-IT" sz="2800">
                <a:solidFill>
                  <a:schemeClr val="bg1"/>
                </a:solidFill>
              </a:rPr>
              <a:t>+</a:t>
            </a:r>
          </a:p>
        </p:txBody>
      </p:sp>
      <p:sp>
        <p:nvSpPr>
          <p:cNvPr id="86459" name="Text Box 443">
            <a:extLst>
              <a:ext uri="{FF2B5EF4-FFF2-40B4-BE49-F238E27FC236}">
                <a16:creationId xmlns:a16="http://schemas.microsoft.com/office/drawing/2014/main" id="{B4E83CD2-4F27-4614-9E6C-9F9AB1FC54FE}"/>
              </a:ext>
            </a:extLst>
          </p:cNvPr>
          <p:cNvSpPr txBox="1">
            <a:spLocks noChangeArrowheads="1"/>
          </p:cNvSpPr>
          <p:nvPr/>
        </p:nvSpPr>
        <p:spPr bwMode="auto">
          <a:xfrm>
            <a:off x="3995738" y="52292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r>
              <a:rPr lang="it-IT" altLang="it-IT" sz="2800">
                <a:solidFill>
                  <a:schemeClr val="bg1"/>
                </a:solidFill>
              </a:rPr>
              <a:t>+</a:t>
            </a:r>
          </a:p>
        </p:txBody>
      </p:sp>
      <p:sp>
        <p:nvSpPr>
          <p:cNvPr id="86460" name="Text Box 444">
            <a:extLst>
              <a:ext uri="{FF2B5EF4-FFF2-40B4-BE49-F238E27FC236}">
                <a16:creationId xmlns:a16="http://schemas.microsoft.com/office/drawing/2014/main" id="{F81A3A18-883E-42B2-9AAB-C520923376DD}"/>
              </a:ext>
            </a:extLst>
          </p:cNvPr>
          <p:cNvSpPr txBox="1">
            <a:spLocks noChangeArrowheads="1"/>
          </p:cNvSpPr>
          <p:nvPr/>
        </p:nvSpPr>
        <p:spPr bwMode="auto">
          <a:xfrm>
            <a:off x="3995738" y="292417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r>
              <a:rPr lang="it-IT" altLang="it-IT" sz="2800">
                <a:solidFill>
                  <a:schemeClr val="bg1"/>
                </a:solidFill>
              </a:rPr>
              <a:t>-</a:t>
            </a:r>
          </a:p>
        </p:txBody>
      </p:sp>
      <p:sp>
        <p:nvSpPr>
          <p:cNvPr id="86461" name="Text Box 445">
            <a:extLst>
              <a:ext uri="{FF2B5EF4-FFF2-40B4-BE49-F238E27FC236}">
                <a16:creationId xmlns:a16="http://schemas.microsoft.com/office/drawing/2014/main" id="{E7AD5B1F-DBC8-45F9-8DF0-C57B7BA8E48E}"/>
              </a:ext>
            </a:extLst>
          </p:cNvPr>
          <p:cNvSpPr txBox="1">
            <a:spLocks noChangeArrowheads="1"/>
          </p:cNvSpPr>
          <p:nvPr/>
        </p:nvSpPr>
        <p:spPr bwMode="auto">
          <a:xfrm>
            <a:off x="4025900" y="2349500"/>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r>
              <a:rPr lang="it-IT" altLang="it-IT" sz="2800">
                <a:solidFill>
                  <a:schemeClr val="bg1"/>
                </a:solidFill>
              </a:rPr>
              <a:t>+</a:t>
            </a:r>
          </a:p>
        </p:txBody>
      </p:sp>
      <p:sp>
        <p:nvSpPr>
          <p:cNvPr id="86462" name="Text Box 446">
            <a:extLst>
              <a:ext uri="{FF2B5EF4-FFF2-40B4-BE49-F238E27FC236}">
                <a16:creationId xmlns:a16="http://schemas.microsoft.com/office/drawing/2014/main" id="{53B17337-260F-4B4B-B191-D256A200731B}"/>
              </a:ext>
            </a:extLst>
          </p:cNvPr>
          <p:cNvSpPr txBox="1">
            <a:spLocks noChangeArrowheads="1"/>
          </p:cNvSpPr>
          <p:nvPr/>
        </p:nvSpPr>
        <p:spPr bwMode="auto">
          <a:xfrm>
            <a:off x="3995738" y="35004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r>
              <a:rPr lang="it-IT" altLang="it-IT" sz="2800">
                <a:solidFill>
                  <a:schemeClr val="bg1"/>
                </a:solidFill>
              </a:rPr>
              <a:t>+</a:t>
            </a:r>
          </a:p>
        </p:txBody>
      </p:sp>
      <p:sp>
        <p:nvSpPr>
          <p:cNvPr id="86463" name="Text Box 447">
            <a:extLst>
              <a:ext uri="{FF2B5EF4-FFF2-40B4-BE49-F238E27FC236}">
                <a16:creationId xmlns:a16="http://schemas.microsoft.com/office/drawing/2014/main" id="{AFDFA1CE-1123-4E3E-B6E5-F275BB542221}"/>
              </a:ext>
            </a:extLst>
          </p:cNvPr>
          <p:cNvSpPr txBox="1">
            <a:spLocks noChangeArrowheads="1"/>
          </p:cNvSpPr>
          <p:nvPr/>
        </p:nvSpPr>
        <p:spPr bwMode="auto">
          <a:xfrm>
            <a:off x="4013200" y="4076700"/>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1</a:t>
            </a:r>
            <a:r>
              <a:rPr lang="it-IT" altLang="it-IT" sz="2800">
                <a:solidFill>
                  <a:schemeClr val="bg1"/>
                </a:solidFill>
              </a:rPr>
              <a:t>-</a:t>
            </a:r>
          </a:p>
        </p:txBody>
      </p:sp>
      <p:sp>
        <p:nvSpPr>
          <p:cNvPr id="86464" name="Text Box 448">
            <a:extLst>
              <a:ext uri="{FF2B5EF4-FFF2-40B4-BE49-F238E27FC236}">
                <a16:creationId xmlns:a16="http://schemas.microsoft.com/office/drawing/2014/main" id="{44951239-4F9A-4CB0-B184-328105F71DA4}"/>
              </a:ext>
            </a:extLst>
          </p:cNvPr>
          <p:cNvSpPr txBox="1">
            <a:spLocks noChangeArrowheads="1"/>
          </p:cNvSpPr>
          <p:nvPr/>
        </p:nvSpPr>
        <p:spPr bwMode="auto">
          <a:xfrm>
            <a:off x="4025900" y="4652963"/>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r>
              <a:rPr lang="it-IT" altLang="it-IT" sz="2800">
                <a:solidFill>
                  <a:schemeClr val="bg1"/>
                </a:solidFill>
              </a:rPr>
              <a:t>-</a:t>
            </a:r>
          </a:p>
        </p:txBody>
      </p:sp>
      <p:sp>
        <p:nvSpPr>
          <p:cNvPr id="86465" name="Text Box 449">
            <a:extLst>
              <a:ext uri="{FF2B5EF4-FFF2-40B4-BE49-F238E27FC236}">
                <a16:creationId xmlns:a16="http://schemas.microsoft.com/office/drawing/2014/main" id="{24708927-FF2B-498B-B0C6-55BDAF62139B}"/>
              </a:ext>
            </a:extLst>
          </p:cNvPr>
          <p:cNvSpPr txBox="1">
            <a:spLocks noChangeArrowheads="1"/>
          </p:cNvSpPr>
          <p:nvPr/>
        </p:nvSpPr>
        <p:spPr bwMode="auto">
          <a:xfrm>
            <a:off x="4025900" y="580548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a:solidFill>
                  <a:schemeClr val="bg1"/>
                </a:solidFill>
                <a:sym typeface="Symbol" panose="05050102010706020507" pitchFamily="18" charset="2"/>
              </a:rPr>
              <a:t></a:t>
            </a:r>
            <a:r>
              <a:rPr lang="it-IT" altLang="it-IT" sz="2800" baseline="-25000">
                <a:solidFill>
                  <a:schemeClr val="bg1"/>
                </a:solidFill>
              </a:rPr>
              <a:t>2</a:t>
            </a:r>
            <a:r>
              <a:rPr lang="it-IT" altLang="it-IT" sz="2800">
                <a:solidFill>
                  <a:schemeClr val="bg1"/>
                </a:solidFill>
              </a:rPr>
              <a:t>-</a:t>
            </a:r>
          </a:p>
        </p:txBody>
      </p:sp>
      <p:sp>
        <p:nvSpPr>
          <p:cNvPr id="86466" name="Text Box 450">
            <a:extLst>
              <a:ext uri="{FF2B5EF4-FFF2-40B4-BE49-F238E27FC236}">
                <a16:creationId xmlns:a16="http://schemas.microsoft.com/office/drawing/2014/main" id="{E6134FA2-C460-4F3F-9A1A-64535A330EBE}"/>
              </a:ext>
            </a:extLst>
          </p:cNvPr>
          <p:cNvSpPr txBox="1">
            <a:spLocks noChangeArrowheads="1"/>
          </p:cNvSpPr>
          <p:nvPr/>
        </p:nvSpPr>
        <p:spPr bwMode="auto">
          <a:xfrm>
            <a:off x="179388" y="12684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Diedro</a:t>
            </a:r>
          </a:p>
        </p:txBody>
      </p:sp>
      <p:sp>
        <p:nvSpPr>
          <p:cNvPr id="86467" name="Text Box 451">
            <a:extLst>
              <a:ext uri="{FF2B5EF4-FFF2-40B4-BE49-F238E27FC236}">
                <a16:creationId xmlns:a16="http://schemas.microsoft.com/office/drawing/2014/main" id="{BAC2D4BA-564A-48D5-AF7B-45551558042D}"/>
              </a:ext>
            </a:extLst>
          </p:cNvPr>
          <p:cNvSpPr txBox="1">
            <a:spLocks noChangeArrowheads="1"/>
          </p:cNvSpPr>
          <p:nvPr/>
        </p:nvSpPr>
        <p:spPr bwMode="auto">
          <a:xfrm>
            <a:off x="1306513" y="1292225"/>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Semipiani</a:t>
            </a:r>
          </a:p>
        </p:txBody>
      </p:sp>
      <p:sp>
        <p:nvSpPr>
          <p:cNvPr id="86468" name="Text Box 452">
            <a:extLst>
              <a:ext uri="{FF2B5EF4-FFF2-40B4-BE49-F238E27FC236}">
                <a16:creationId xmlns:a16="http://schemas.microsoft.com/office/drawing/2014/main" id="{95CC8DE5-50CA-41BF-B709-95092134B643}"/>
              </a:ext>
            </a:extLst>
          </p:cNvPr>
          <p:cNvSpPr txBox="1">
            <a:spLocks noChangeArrowheads="1"/>
          </p:cNvSpPr>
          <p:nvPr/>
        </p:nvSpPr>
        <p:spPr bwMode="auto">
          <a:xfrm>
            <a:off x="2547938" y="1125538"/>
            <a:ext cx="1152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Aspetto topologico</a:t>
            </a:r>
          </a:p>
        </p:txBody>
      </p:sp>
      <p:sp>
        <p:nvSpPr>
          <p:cNvPr id="86473" name="Text Box 457">
            <a:extLst>
              <a:ext uri="{FF2B5EF4-FFF2-40B4-BE49-F238E27FC236}">
                <a16:creationId xmlns:a16="http://schemas.microsoft.com/office/drawing/2014/main" id="{418084AA-A7FF-43E5-A0E1-E9D8D4529A86}"/>
              </a:ext>
            </a:extLst>
          </p:cNvPr>
          <p:cNvSpPr txBox="1">
            <a:spLocks noChangeArrowheads="1"/>
          </p:cNvSpPr>
          <p:nvPr/>
        </p:nvSpPr>
        <p:spPr bwMode="auto">
          <a:xfrm>
            <a:off x="3768725" y="12684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Didascalia</a:t>
            </a:r>
          </a:p>
        </p:txBody>
      </p:sp>
      <p:sp>
        <p:nvSpPr>
          <p:cNvPr id="86474" name="Text Box 458">
            <a:extLst>
              <a:ext uri="{FF2B5EF4-FFF2-40B4-BE49-F238E27FC236}">
                <a16:creationId xmlns:a16="http://schemas.microsoft.com/office/drawing/2014/main" id="{88C03554-D3D1-4CA8-8679-588F42AD3CD8}"/>
              </a:ext>
            </a:extLst>
          </p:cNvPr>
          <p:cNvSpPr txBox="1">
            <a:spLocks noChangeArrowheads="1"/>
          </p:cNvSpPr>
          <p:nvPr/>
        </p:nvSpPr>
        <p:spPr bwMode="auto">
          <a:xfrm>
            <a:off x="5003800" y="1268413"/>
            <a:ext cx="381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Caratterizzazione grafica</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472"/>
                                        </p:tgtEl>
                                        <p:attrNameLst>
                                          <p:attrName>style.visibility</p:attrName>
                                        </p:attrNameLst>
                                      </p:cBhvr>
                                      <p:to>
                                        <p:strVal val="visible"/>
                                      </p:to>
                                    </p:set>
                                    <p:anim calcmode="lin" valueType="num">
                                      <p:cBhvr additive="base">
                                        <p:cTn id="7" dur="1000" fill="hold"/>
                                        <p:tgtEl>
                                          <p:spTgt spid="86472"/>
                                        </p:tgtEl>
                                        <p:attrNameLst>
                                          <p:attrName>ppt_x</p:attrName>
                                        </p:attrNameLst>
                                      </p:cBhvr>
                                      <p:tavLst>
                                        <p:tav tm="0">
                                          <p:val>
                                            <p:strVal val="#ppt_x"/>
                                          </p:val>
                                        </p:tav>
                                        <p:tav tm="100000">
                                          <p:val>
                                            <p:strVal val="#ppt_x"/>
                                          </p:val>
                                        </p:tav>
                                      </p:tavLst>
                                    </p:anim>
                                    <p:anim calcmode="lin" valueType="num">
                                      <p:cBhvr additive="base">
                                        <p:cTn id="8" dur="1000" fill="hold"/>
                                        <p:tgtEl>
                                          <p:spTgt spid="864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6466"/>
                                        </p:tgtEl>
                                        <p:attrNameLst>
                                          <p:attrName>style.visibility</p:attrName>
                                        </p:attrNameLst>
                                      </p:cBhvr>
                                      <p:to>
                                        <p:strVal val="visible"/>
                                      </p:to>
                                    </p:set>
                                    <p:animEffect transition="in" filter="slide(fromBottom)">
                                      <p:cBhvr>
                                        <p:cTn id="13" dur="1000"/>
                                        <p:tgtEl>
                                          <p:spTgt spid="86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6467"/>
                                        </p:tgtEl>
                                        <p:attrNameLst>
                                          <p:attrName>style.visibility</p:attrName>
                                        </p:attrNameLst>
                                      </p:cBhvr>
                                      <p:to>
                                        <p:strVal val="visible"/>
                                      </p:to>
                                    </p:set>
                                    <p:animEffect transition="in" filter="slide(fromBottom)">
                                      <p:cBhvr>
                                        <p:cTn id="18" dur="1000"/>
                                        <p:tgtEl>
                                          <p:spTgt spid="864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6468"/>
                                        </p:tgtEl>
                                        <p:attrNameLst>
                                          <p:attrName>style.visibility</p:attrName>
                                        </p:attrNameLst>
                                      </p:cBhvr>
                                      <p:to>
                                        <p:strVal val="visible"/>
                                      </p:to>
                                    </p:set>
                                    <p:animEffect transition="in" filter="slide(fromBottom)">
                                      <p:cBhvr>
                                        <p:cTn id="23" dur="1000"/>
                                        <p:tgtEl>
                                          <p:spTgt spid="864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6473"/>
                                        </p:tgtEl>
                                        <p:attrNameLst>
                                          <p:attrName>style.visibility</p:attrName>
                                        </p:attrNameLst>
                                      </p:cBhvr>
                                      <p:to>
                                        <p:strVal val="visible"/>
                                      </p:to>
                                    </p:set>
                                    <p:animEffect transition="in" filter="slide(fromBottom)">
                                      <p:cBhvr>
                                        <p:cTn id="28" dur="1000"/>
                                        <p:tgtEl>
                                          <p:spTgt spid="864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6474"/>
                                        </p:tgtEl>
                                        <p:attrNameLst>
                                          <p:attrName>style.visibility</p:attrName>
                                        </p:attrNameLst>
                                      </p:cBhvr>
                                      <p:to>
                                        <p:strVal val="visible"/>
                                      </p:to>
                                    </p:set>
                                    <p:animEffect transition="in" filter="slide(fromBottom)">
                                      <p:cBhvr>
                                        <p:cTn id="33" dur="1000"/>
                                        <p:tgtEl>
                                          <p:spTgt spid="864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86437"/>
                                        </p:tgtEl>
                                        <p:attrNameLst>
                                          <p:attrName>style.visibility</p:attrName>
                                        </p:attrNameLst>
                                      </p:cBhvr>
                                      <p:to>
                                        <p:strVal val="visible"/>
                                      </p:to>
                                    </p:set>
                                    <p:animEffect transition="in" filter="slide(fromBottom)">
                                      <p:cBhvr>
                                        <p:cTn id="38" dur="1000"/>
                                        <p:tgtEl>
                                          <p:spTgt spid="864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6442"/>
                                        </p:tgtEl>
                                        <p:attrNameLst>
                                          <p:attrName>style.visibility</p:attrName>
                                        </p:attrNameLst>
                                      </p:cBhvr>
                                      <p:to>
                                        <p:strVal val="visible"/>
                                      </p:to>
                                    </p:set>
                                    <p:animEffect transition="in" filter="slide(fromBottom)">
                                      <p:cBhvr>
                                        <p:cTn id="43" dur="1000"/>
                                        <p:tgtEl>
                                          <p:spTgt spid="864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86450"/>
                                        </p:tgtEl>
                                        <p:attrNameLst>
                                          <p:attrName>style.visibility</p:attrName>
                                        </p:attrNameLst>
                                      </p:cBhvr>
                                      <p:to>
                                        <p:strVal val="visible"/>
                                      </p:to>
                                    </p:set>
                                    <p:animEffect transition="in" filter="slide(fromBottom)">
                                      <p:cBhvr>
                                        <p:cTn id="48" dur="1000"/>
                                        <p:tgtEl>
                                          <p:spTgt spid="8645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6458"/>
                                        </p:tgtEl>
                                        <p:attrNameLst>
                                          <p:attrName>style.visibility</p:attrName>
                                        </p:attrNameLst>
                                      </p:cBhvr>
                                      <p:to>
                                        <p:strVal val="visible"/>
                                      </p:to>
                                    </p:set>
                                    <p:animEffect transition="in" filter="slide(fromBottom)">
                                      <p:cBhvr>
                                        <p:cTn id="53" dur="1000"/>
                                        <p:tgtEl>
                                          <p:spTgt spid="8645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86446"/>
                                        </p:tgtEl>
                                        <p:attrNameLst>
                                          <p:attrName>style.visibility</p:attrName>
                                        </p:attrNameLst>
                                      </p:cBhvr>
                                      <p:to>
                                        <p:strVal val="visible"/>
                                      </p:to>
                                    </p:set>
                                    <p:animEffect transition="in" filter="slide(fromBottom)">
                                      <p:cBhvr>
                                        <p:cTn id="58" dur="1000"/>
                                        <p:tgtEl>
                                          <p:spTgt spid="864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86451"/>
                                        </p:tgtEl>
                                        <p:attrNameLst>
                                          <p:attrName>style.visibility</p:attrName>
                                        </p:attrNameLst>
                                      </p:cBhvr>
                                      <p:to>
                                        <p:strVal val="visible"/>
                                      </p:to>
                                    </p:set>
                                    <p:animEffect transition="in" filter="slide(fromBottom)">
                                      <p:cBhvr>
                                        <p:cTn id="63" dur="1000"/>
                                        <p:tgtEl>
                                          <p:spTgt spid="864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86461"/>
                                        </p:tgtEl>
                                        <p:attrNameLst>
                                          <p:attrName>style.visibility</p:attrName>
                                        </p:attrNameLst>
                                      </p:cBhvr>
                                      <p:to>
                                        <p:strVal val="visible"/>
                                      </p:to>
                                    </p:set>
                                    <p:animEffect transition="in" filter="slide(fromBottom)">
                                      <p:cBhvr>
                                        <p:cTn id="68" dur="1000"/>
                                        <p:tgtEl>
                                          <p:spTgt spid="8646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4" fill="hold" nodeType="clickEffect">
                                  <p:stCondLst>
                                    <p:cond delay="0"/>
                                  </p:stCondLst>
                                  <p:childTnLst>
                                    <p:set>
                                      <p:cBhvr>
                                        <p:cTn id="72" dur="1" fill="hold">
                                          <p:stCondLst>
                                            <p:cond delay="0"/>
                                          </p:stCondLst>
                                        </p:cTn>
                                        <p:tgtEl>
                                          <p:spTgt spid="86131"/>
                                        </p:tgtEl>
                                        <p:attrNameLst>
                                          <p:attrName>style.visibility</p:attrName>
                                        </p:attrNameLst>
                                      </p:cBhvr>
                                      <p:to>
                                        <p:strVal val="visible"/>
                                      </p:to>
                                    </p:set>
                                    <p:animEffect transition="in" filter="slide(fromBottom)">
                                      <p:cBhvr>
                                        <p:cTn id="73" dur="1000"/>
                                        <p:tgtEl>
                                          <p:spTgt spid="8613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86421"/>
                                        </p:tgtEl>
                                        <p:attrNameLst>
                                          <p:attrName>style.visibility</p:attrName>
                                        </p:attrNameLst>
                                      </p:cBhvr>
                                      <p:to>
                                        <p:strVal val="visible"/>
                                      </p:to>
                                    </p:set>
                                    <p:animEffect transition="in" filter="slide(fromBottom)">
                                      <p:cBhvr>
                                        <p:cTn id="78" dur="1000"/>
                                        <p:tgtEl>
                                          <p:spTgt spid="8642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86425"/>
                                        </p:tgtEl>
                                        <p:attrNameLst>
                                          <p:attrName>style.visibility</p:attrName>
                                        </p:attrNameLst>
                                      </p:cBhvr>
                                      <p:to>
                                        <p:strVal val="visible"/>
                                      </p:to>
                                    </p:set>
                                    <p:animEffect transition="in" filter="slide(fromBottom)">
                                      <p:cBhvr>
                                        <p:cTn id="83" dur="1000"/>
                                        <p:tgtEl>
                                          <p:spTgt spid="864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1" fill="hold" grpId="0" nodeType="clickEffect">
                                  <p:stCondLst>
                                    <p:cond delay="0"/>
                                  </p:stCondLst>
                                  <p:childTnLst>
                                    <p:set>
                                      <p:cBhvr>
                                        <p:cTn id="87" dur="1" fill="hold">
                                          <p:stCondLst>
                                            <p:cond delay="0"/>
                                          </p:stCondLst>
                                        </p:cTn>
                                        <p:tgtEl>
                                          <p:spTgt spid="86426"/>
                                        </p:tgtEl>
                                        <p:attrNameLst>
                                          <p:attrName>style.visibility</p:attrName>
                                        </p:attrNameLst>
                                      </p:cBhvr>
                                      <p:to>
                                        <p:strVal val="visible"/>
                                      </p:to>
                                    </p:set>
                                    <p:animEffect transition="in" filter="slide(fromTop)">
                                      <p:cBhvr>
                                        <p:cTn id="88" dur="1000"/>
                                        <p:tgtEl>
                                          <p:spTgt spid="864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86438"/>
                                        </p:tgtEl>
                                        <p:attrNameLst>
                                          <p:attrName>style.visibility</p:attrName>
                                        </p:attrNameLst>
                                      </p:cBhvr>
                                      <p:to>
                                        <p:strVal val="visible"/>
                                      </p:to>
                                    </p:set>
                                    <p:animEffect transition="in" filter="slide(fromBottom)">
                                      <p:cBhvr>
                                        <p:cTn id="93" dur="1000"/>
                                        <p:tgtEl>
                                          <p:spTgt spid="8643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86443"/>
                                        </p:tgtEl>
                                        <p:attrNameLst>
                                          <p:attrName>style.visibility</p:attrName>
                                        </p:attrNameLst>
                                      </p:cBhvr>
                                      <p:to>
                                        <p:strVal val="visible"/>
                                      </p:to>
                                    </p:set>
                                    <p:animEffect transition="in" filter="slide(fromBottom)">
                                      <p:cBhvr>
                                        <p:cTn id="98" dur="1000"/>
                                        <p:tgtEl>
                                          <p:spTgt spid="8644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86454"/>
                                        </p:tgtEl>
                                        <p:attrNameLst>
                                          <p:attrName>style.visibility</p:attrName>
                                        </p:attrNameLst>
                                      </p:cBhvr>
                                      <p:to>
                                        <p:strVal val="visible"/>
                                      </p:to>
                                    </p:set>
                                    <p:animEffect transition="in" filter="slide(fromBottom)">
                                      <p:cBhvr>
                                        <p:cTn id="103" dur="1000"/>
                                        <p:tgtEl>
                                          <p:spTgt spid="8645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86460"/>
                                        </p:tgtEl>
                                        <p:attrNameLst>
                                          <p:attrName>style.visibility</p:attrName>
                                        </p:attrNameLst>
                                      </p:cBhvr>
                                      <p:to>
                                        <p:strVal val="visible"/>
                                      </p:to>
                                    </p:set>
                                    <p:animEffect transition="in" filter="slide(fromBottom)">
                                      <p:cBhvr>
                                        <p:cTn id="108" dur="1000"/>
                                        <p:tgtEl>
                                          <p:spTgt spid="8646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86447"/>
                                        </p:tgtEl>
                                        <p:attrNameLst>
                                          <p:attrName>style.visibility</p:attrName>
                                        </p:attrNameLst>
                                      </p:cBhvr>
                                      <p:to>
                                        <p:strVal val="visible"/>
                                      </p:to>
                                    </p:set>
                                    <p:animEffect transition="in" filter="slide(fromBottom)">
                                      <p:cBhvr>
                                        <p:cTn id="113" dur="1000"/>
                                        <p:tgtEl>
                                          <p:spTgt spid="8644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86452"/>
                                        </p:tgtEl>
                                        <p:attrNameLst>
                                          <p:attrName>style.visibility</p:attrName>
                                        </p:attrNameLst>
                                      </p:cBhvr>
                                      <p:to>
                                        <p:strVal val="visible"/>
                                      </p:to>
                                    </p:set>
                                    <p:animEffect transition="in" filter="slide(fromBottom)">
                                      <p:cBhvr>
                                        <p:cTn id="118" dur="1000"/>
                                        <p:tgtEl>
                                          <p:spTgt spid="8645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2" presetClass="entr" presetSubtype="4" fill="hold" grpId="0" nodeType="clickEffect">
                                  <p:stCondLst>
                                    <p:cond delay="0"/>
                                  </p:stCondLst>
                                  <p:childTnLst>
                                    <p:set>
                                      <p:cBhvr>
                                        <p:cTn id="122" dur="1" fill="hold">
                                          <p:stCondLst>
                                            <p:cond delay="0"/>
                                          </p:stCondLst>
                                        </p:cTn>
                                        <p:tgtEl>
                                          <p:spTgt spid="86462"/>
                                        </p:tgtEl>
                                        <p:attrNameLst>
                                          <p:attrName>style.visibility</p:attrName>
                                        </p:attrNameLst>
                                      </p:cBhvr>
                                      <p:to>
                                        <p:strVal val="visible"/>
                                      </p:to>
                                    </p:set>
                                    <p:animEffect transition="in" filter="slide(fromBottom)">
                                      <p:cBhvr>
                                        <p:cTn id="123" dur="1000"/>
                                        <p:tgtEl>
                                          <p:spTgt spid="8646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2" presetClass="entr" presetSubtype="4" fill="hold" nodeType="clickEffect">
                                  <p:stCondLst>
                                    <p:cond delay="0"/>
                                  </p:stCondLst>
                                  <p:childTnLst>
                                    <p:set>
                                      <p:cBhvr>
                                        <p:cTn id="127" dur="1" fill="hold">
                                          <p:stCondLst>
                                            <p:cond delay="0"/>
                                          </p:stCondLst>
                                        </p:cTn>
                                        <p:tgtEl>
                                          <p:spTgt spid="86136"/>
                                        </p:tgtEl>
                                        <p:attrNameLst>
                                          <p:attrName>style.visibility</p:attrName>
                                        </p:attrNameLst>
                                      </p:cBhvr>
                                      <p:to>
                                        <p:strVal val="visible"/>
                                      </p:to>
                                    </p:set>
                                    <p:animEffect transition="in" filter="slide(fromBottom)">
                                      <p:cBhvr>
                                        <p:cTn id="128" dur="1000"/>
                                        <p:tgtEl>
                                          <p:spTgt spid="8613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86422"/>
                                        </p:tgtEl>
                                        <p:attrNameLst>
                                          <p:attrName>style.visibility</p:attrName>
                                        </p:attrNameLst>
                                      </p:cBhvr>
                                      <p:to>
                                        <p:strVal val="visible"/>
                                      </p:to>
                                    </p:set>
                                    <p:animEffect transition="in" filter="slide(fromBottom)">
                                      <p:cBhvr>
                                        <p:cTn id="133" dur="1000"/>
                                        <p:tgtEl>
                                          <p:spTgt spid="8642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2" presetClass="entr" presetSubtype="1" fill="hold" grpId="0" nodeType="clickEffect">
                                  <p:stCondLst>
                                    <p:cond delay="0"/>
                                  </p:stCondLst>
                                  <p:childTnLst>
                                    <p:set>
                                      <p:cBhvr>
                                        <p:cTn id="137" dur="1" fill="hold">
                                          <p:stCondLst>
                                            <p:cond delay="0"/>
                                          </p:stCondLst>
                                        </p:cTn>
                                        <p:tgtEl>
                                          <p:spTgt spid="86427"/>
                                        </p:tgtEl>
                                        <p:attrNameLst>
                                          <p:attrName>style.visibility</p:attrName>
                                        </p:attrNameLst>
                                      </p:cBhvr>
                                      <p:to>
                                        <p:strVal val="visible"/>
                                      </p:to>
                                    </p:set>
                                    <p:animEffect transition="in" filter="slide(fromTop)">
                                      <p:cBhvr>
                                        <p:cTn id="138" dur="1000"/>
                                        <p:tgtEl>
                                          <p:spTgt spid="86427"/>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2" presetClass="entr" presetSubtype="1" fill="hold" grpId="0" nodeType="clickEffect">
                                  <p:stCondLst>
                                    <p:cond delay="0"/>
                                  </p:stCondLst>
                                  <p:childTnLst>
                                    <p:set>
                                      <p:cBhvr>
                                        <p:cTn id="142" dur="1" fill="hold">
                                          <p:stCondLst>
                                            <p:cond delay="0"/>
                                          </p:stCondLst>
                                        </p:cTn>
                                        <p:tgtEl>
                                          <p:spTgt spid="86428"/>
                                        </p:tgtEl>
                                        <p:attrNameLst>
                                          <p:attrName>style.visibility</p:attrName>
                                        </p:attrNameLst>
                                      </p:cBhvr>
                                      <p:to>
                                        <p:strVal val="visible"/>
                                      </p:to>
                                    </p:set>
                                    <p:animEffect transition="in" filter="slide(fromTop)">
                                      <p:cBhvr>
                                        <p:cTn id="143" dur="1000"/>
                                        <p:tgtEl>
                                          <p:spTgt spid="86428"/>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2" presetClass="entr" presetSubtype="1" fill="hold" grpId="0" nodeType="clickEffect">
                                  <p:stCondLst>
                                    <p:cond delay="0"/>
                                  </p:stCondLst>
                                  <p:childTnLst>
                                    <p:set>
                                      <p:cBhvr>
                                        <p:cTn id="147" dur="1" fill="hold">
                                          <p:stCondLst>
                                            <p:cond delay="0"/>
                                          </p:stCondLst>
                                        </p:cTn>
                                        <p:tgtEl>
                                          <p:spTgt spid="86429"/>
                                        </p:tgtEl>
                                        <p:attrNameLst>
                                          <p:attrName>style.visibility</p:attrName>
                                        </p:attrNameLst>
                                      </p:cBhvr>
                                      <p:to>
                                        <p:strVal val="visible"/>
                                      </p:to>
                                    </p:set>
                                    <p:animEffect transition="in" filter="slide(fromTop)">
                                      <p:cBhvr>
                                        <p:cTn id="148" dur="1000"/>
                                        <p:tgtEl>
                                          <p:spTgt spid="86429"/>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2" presetClass="entr" presetSubtype="4" fill="hold" grpId="0" nodeType="clickEffect">
                                  <p:stCondLst>
                                    <p:cond delay="0"/>
                                  </p:stCondLst>
                                  <p:childTnLst>
                                    <p:set>
                                      <p:cBhvr>
                                        <p:cTn id="152" dur="1" fill="hold">
                                          <p:stCondLst>
                                            <p:cond delay="0"/>
                                          </p:stCondLst>
                                        </p:cTn>
                                        <p:tgtEl>
                                          <p:spTgt spid="86439"/>
                                        </p:tgtEl>
                                        <p:attrNameLst>
                                          <p:attrName>style.visibility</p:attrName>
                                        </p:attrNameLst>
                                      </p:cBhvr>
                                      <p:to>
                                        <p:strVal val="visible"/>
                                      </p:to>
                                    </p:set>
                                    <p:animEffect transition="in" filter="slide(fromBottom)">
                                      <p:cBhvr>
                                        <p:cTn id="153" dur="1000"/>
                                        <p:tgtEl>
                                          <p:spTgt spid="86439"/>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2" presetClass="entr" presetSubtype="4" fill="hold" grpId="0" nodeType="clickEffect">
                                  <p:stCondLst>
                                    <p:cond delay="0"/>
                                  </p:stCondLst>
                                  <p:childTnLst>
                                    <p:set>
                                      <p:cBhvr>
                                        <p:cTn id="157" dur="1" fill="hold">
                                          <p:stCondLst>
                                            <p:cond delay="0"/>
                                          </p:stCondLst>
                                        </p:cTn>
                                        <p:tgtEl>
                                          <p:spTgt spid="86444"/>
                                        </p:tgtEl>
                                        <p:attrNameLst>
                                          <p:attrName>style.visibility</p:attrName>
                                        </p:attrNameLst>
                                      </p:cBhvr>
                                      <p:to>
                                        <p:strVal val="visible"/>
                                      </p:to>
                                    </p:set>
                                    <p:animEffect transition="in" filter="slide(fromBottom)">
                                      <p:cBhvr>
                                        <p:cTn id="158" dur="1000"/>
                                        <p:tgtEl>
                                          <p:spTgt spid="8644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2" presetClass="entr" presetSubtype="4" fill="hold" grpId="0" nodeType="clickEffect">
                                  <p:stCondLst>
                                    <p:cond delay="0"/>
                                  </p:stCondLst>
                                  <p:childTnLst>
                                    <p:set>
                                      <p:cBhvr>
                                        <p:cTn id="162" dur="1" fill="hold">
                                          <p:stCondLst>
                                            <p:cond delay="0"/>
                                          </p:stCondLst>
                                        </p:cTn>
                                        <p:tgtEl>
                                          <p:spTgt spid="86455"/>
                                        </p:tgtEl>
                                        <p:attrNameLst>
                                          <p:attrName>style.visibility</p:attrName>
                                        </p:attrNameLst>
                                      </p:cBhvr>
                                      <p:to>
                                        <p:strVal val="visible"/>
                                      </p:to>
                                    </p:set>
                                    <p:animEffect transition="in" filter="slide(fromBottom)">
                                      <p:cBhvr>
                                        <p:cTn id="163" dur="1000"/>
                                        <p:tgtEl>
                                          <p:spTgt spid="86455"/>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2" presetClass="entr" presetSubtype="4" fill="hold" grpId="0" nodeType="clickEffect">
                                  <p:stCondLst>
                                    <p:cond delay="0"/>
                                  </p:stCondLst>
                                  <p:childTnLst>
                                    <p:set>
                                      <p:cBhvr>
                                        <p:cTn id="167" dur="1" fill="hold">
                                          <p:stCondLst>
                                            <p:cond delay="0"/>
                                          </p:stCondLst>
                                        </p:cTn>
                                        <p:tgtEl>
                                          <p:spTgt spid="86463"/>
                                        </p:tgtEl>
                                        <p:attrNameLst>
                                          <p:attrName>style.visibility</p:attrName>
                                        </p:attrNameLst>
                                      </p:cBhvr>
                                      <p:to>
                                        <p:strVal val="visible"/>
                                      </p:to>
                                    </p:set>
                                    <p:animEffect transition="in" filter="slide(fromBottom)">
                                      <p:cBhvr>
                                        <p:cTn id="168" dur="1000"/>
                                        <p:tgtEl>
                                          <p:spTgt spid="86463"/>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2" presetClass="entr" presetSubtype="4" fill="hold" grpId="0" nodeType="clickEffect">
                                  <p:stCondLst>
                                    <p:cond delay="0"/>
                                  </p:stCondLst>
                                  <p:childTnLst>
                                    <p:set>
                                      <p:cBhvr>
                                        <p:cTn id="172" dur="1" fill="hold">
                                          <p:stCondLst>
                                            <p:cond delay="0"/>
                                          </p:stCondLst>
                                        </p:cTn>
                                        <p:tgtEl>
                                          <p:spTgt spid="86448"/>
                                        </p:tgtEl>
                                        <p:attrNameLst>
                                          <p:attrName>style.visibility</p:attrName>
                                        </p:attrNameLst>
                                      </p:cBhvr>
                                      <p:to>
                                        <p:strVal val="visible"/>
                                      </p:to>
                                    </p:set>
                                    <p:animEffect transition="in" filter="slide(fromBottom)">
                                      <p:cBhvr>
                                        <p:cTn id="173" dur="1000"/>
                                        <p:tgtEl>
                                          <p:spTgt spid="86448"/>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2" presetClass="entr" presetSubtype="4" fill="hold" grpId="0" nodeType="clickEffect">
                                  <p:stCondLst>
                                    <p:cond delay="0"/>
                                  </p:stCondLst>
                                  <p:childTnLst>
                                    <p:set>
                                      <p:cBhvr>
                                        <p:cTn id="177" dur="1" fill="hold">
                                          <p:stCondLst>
                                            <p:cond delay="0"/>
                                          </p:stCondLst>
                                        </p:cTn>
                                        <p:tgtEl>
                                          <p:spTgt spid="86456"/>
                                        </p:tgtEl>
                                        <p:attrNameLst>
                                          <p:attrName>style.visibility</p:attrName>
                                        </p:attrNameLst>
                                      </p:cBhvr>
                                      <p:to>
                                        <p:strVal val="visible"/>
                                      </p:to>
                                    </p:set>
                                    <p:animEffect transition="in" filter="slide(fromBottom)">
                                      <p:cBhvr>
                                        <p:cTn id="178" dur="1000"/>
                                        <p:tgtEl>
                                          <p:spTgt spid="86456"/>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2" presetClass="entr" presetSubtype="4" fill="hold" grpId="0" nodeType="clickEffect">
                                  <p:stCondLst>
                                    <p:cond delay="0"/>
                                  </p:stCondLst>
                                  <p:childTnLst>
                                    <p:set>
                                      <p:cBhvr>
                                        <p:cTn id="182" dur="1" fill="hold">
                                          <p:stCondLst>
                                            <p:cond delay="0"/>
                                          </p:stCondLst>
                                        </p:cTn>
                                        <p:tgtEl>
                                          <p:spTgt spid="86464"/>
                                        </p:tgtEl>
                                        <p:attrNameLst>
                                          <p:attrName>style.visibility</p:attrName>
                                        </p:attrNameLst>
                                      </p:cBhvr>
                                      <p:to>
                                        <p:strVal val="visible"/>
                                      </p:to>
                                    </p:set>
                                    <p:animEffect transition="in" filter="slide(fromBottom)">
                                      <p:cBhvr>
                                        <p:cTn id="183" dur="1000"/>
                                        <p:tgtEl>
                                          <p:spTgt spid="86464"/>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2" presetClass="entr" presetSubtype="4" fill="hold" nodeType="clickEffect">
                                  <p:stCondLst>
                                    <p:cond delay="0"/>
                                  </p:stCondLst>
                                  <p:childTnLst>
                                    <p:set>
                                      <p:cBhvr>
                                        <p:cTn id="187" dur="1" fill="hold">
                                          <p:stCondLst>
                                            <p:cond delay="0"/>
                                          </p:stCondLst>
                                        </p:cTn>
                                        <p:tgtEl>
                                          <p:spTgt spid="86142"/>
                                        </p:tgtEl>
                                        <p:attrNameLst>
                                          <p:attrName>style.visibility</p:attrName>
                                        </p:attrNameLst>
                                      </p:cBhvr>
                                      <p:to>
                                        <p:strVal val="visible"/>
                                      </p:to>
                                    </p:set>
                                    <p:animEffect transition="in" filter="slide(fromBottom)">
                                      <p:cBhvr>
                                        <p:cTn id="188" dur="1000"/>
                                        <p:tgtEl>
                                          <p:spTgt spid="8614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2" presetClass="entr" presetSubtype="4" fill="hold" grpId="0" nodeType="clickEffect">
                                  <p:stCondLst>
                                    <p:cond delay="0"/>
                                  </p:stCondLst>
                                  <p:childTnLst>
                                    <p:set>
                                      <p:cBhvr>
                                        <p:cTn id="192" dur="1" fill="hold">
                                          <p:stCondLst>
                                            <p:cond delay="0"/>
                                          </p:stCondLst>
                                        </p:cTn>
                                        <p:tgtEl>
                                          <p:spTgt spid="86423"/>
                                        </p:tgtEl>
                                        <p:attrNameLst>
                                          <p:attrName>style.visibility</p:attrName>
                                        </p:attrNameLst>
                                      </p:cBhvr>
                                      <p:to>
                                        <p:strVal val="visible"/>
                                      </p:to>
                                    </p:set>
                                    <p:animEffect transition="in" filter="slide(fromBottom)">
                                      <p:cBhvr>
                                        <p:cTn id="193" dur="1000"/>
                                        <p:tgtEl>
                                          <p:spTgt spid="8642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2" presetClass="entr" presetSubtype="1" fill="hold" grpId="0" nodeType="clickEffect">
                                  <p:stCondLst>
                                    <p:cond delay="0"/>
                                  </p:stCondLst>
                                  <p:childTnLst>
                                    <p:set>
                                      <p:cBhvr>
                                        <p:cTn id="197" dur="1" fill="hold">
                                          <p:stCondLst>
                                            <p:cond delay="0"/>
                                          </p:stCondLst>
                                        </p:cTn>
                                        <p:tgtEl>
                                          <p:spTgt spid="86430"/>
                                        </p:tgtEl>
                                        <p:attrNameLst>
                                          <p:attrName>style.visibility</p:attrName>
                                        </p:attrNameLst>
                                      </p:cBhvr>
                                      <p:to>
                                        <p:strVal val="visible"/>
                                      </p:to>
                                    </p:set>
                                    <p:animEffect transition="in" filter="slide(fromTop)">
                                      <p:cBhvr>
                                        <p:cTn id="198" dur="1000"/>
                                        <p:tgtEl>
                                          <p:spTgt spid="86430"/>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2" presetClass="entr" presetSubtype="4" fill="hold" grpId="0" nodeType="clickEffect">
                                  <p:stCondLst>
                                    <p:cond delay="0"/>
                                  </p:stCondLst>
                                  <p:childTnLst>
                                    <p:set>
                                      <p:cBhvr>
                                        <p:cTn id="202" dur="1" fill="hold">
                                          <p:stCondLst>
                                            <p:cond delay="0"/>
                                          </p:stCondLst>
                                        </p:cTn>
                                        <p:tgtEl>
                                          <p:spTgt spid="86431"/>
                                        </p:tgtEl>
                                        <p:attrNameLst>
                                          <p:attrName>style.visibility</p:attrName>
                                        </p:attrNameLst>
                                      </p:cBhvr>
                                      <p:to>
                                        <p:strVal val="visible"/>
                                      </p:to>
                                    </p:set>
                                    <p:animEffect transition="in" filter="slide(fromBottom)">
                                      <p:cBhvr>
                                        <p:cTn id="203" dur="1000"/>
                                        <p:tgtEl>
                                          <p:spTgt spid="86431"/>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2" presetClass="entr" presetSubtype="4" fill="hold" grpId="0" nodeType="clickEffect">
                                  <p:stCondLst>
                                    <p:cond delay="0"/>
                                  </p:stCondLst>
                                  <p:childTnLst>
                                    <p:set>
                                      <p:cBhvr>
                                        <p:cTn id="207" dur="1" fill="hold">
                                          <p:stCondLst>
                                            <p:cond delay="0"/>
                                          </p:stCondLst>
                                        </p:cTn>
                                        <p:tgtEl>
                                          <p:spTgt spid="86440"/>
                                        </p:tgtEl>
                                        <p:attrNameLst>
                                          <p:attrName>style.visibility</p:attrName>
                                        </p:attrNameLst>
                                      </p:cBhvr>
                                      <p:to>
                                        <p:strVal val="visible"/>
                                      </p:to>
                                    </p:set>
                                    <p:animEffect transition="in" filter="slide(fromBottom)">
                                      <p:cBhvr>
                                        <p:cTn id="208" dur="1000"/>
                                        <p:tgtEl>
                                          <p:spTgt spid="86440"/>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2" presetClass="entr" presetSubtype="4" fill="hold" grpId="0" nodeType="clickEffect">
                                  <p:stCondLst>
                                    <p:cond delay="0"/>
                                  </p:stCondLst>
                                  <p:childTnLst>
                                    <p:set>
                                      <p:cBhvr>
                                        <p:cTn id="212" dur="1" fill="hold">
                                          <p:stCondLst>
                                            <p:cond delay="0"/>
                                          </p:stCondLst>
                                        </p:cTn>
                                        <p:tgtEl>
                                          <p:spTgt spid="86445"/>
                                        </p:tgtEl>
                                        <p:attrNameLst>
                                          <p:attrName>style.visibility</p:attrName>
                                        </p:attrNameLst>
                                      </p:cBhvr>
                                      <p:to>
                                        <p:strVal val="visible"/>
                                      </p:to>
                                    </p:set>
                                    <p:animEffect transition="in" filter="slide(fromBottom)">
                                      <p:cBhvr>
                                        <p:cTn id="213" dur="1000"/>
                                        <p:tgtEl>
                                          <p:spTgt spid="86445"/>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2" presetClass="entr" presetSubtype="4" fill="hold" grpId="0" nodeType="clickEffect">
                                  <p:stCondLst>
                                    <p:cond delay="0"/>
                                  </p:stCondLst>
                                  <p:childTnLst>
                                    <p:set>
                                      <p:cBhvr>
                                        <p:cTn id="217" dur="1" fill="hold">
                                          <p:stCondLst>
                                            <p:cond delay="0"/>
                                          </p:stCondLst>
                                        </p:cTn>
                                        <p:tgtEl>
                                          <p:spTgt spid="86453"/>
                                        </p:tgtEl>
                                        <p:attrNameLst>
                                          <p:attrName>style.visibility</p:attrName>
                                        </p:attrNameLst>
                                      </p:cBhvr>
                                      <p:to>
                                        <p:strVal val="visible"/>
                                      </p:to>
                                    </p:set>
                                    <p:animEffect transition="in" filter="slide(fromBottom)">
                                      <p:cBhvr>
                                        <p:cTn id="218" dur="1000"/>
                                        <p:tgtEl>
                                          <p:spTgt spid="86453"/>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2" presetClass="entr" presetSubtype="4" fill="hold" grpId="0" nodeType="clickEffect">
                                  <p:stCondLst>
                                    <p:cond delay="0"/>
                                  </p:stCondLst>
                                  <p:childTnLst>
                                    <p:set>
                                      <p:cBhvr>
                                        <p:cTn id="222" dur="1" fill="hold">
                                          <p:stCondLst>
                                            <p:cond delay="0"/>
                                          </p:stCondLst>
                                        </p:cTn>
                                        <p:tgtEl>
                                          <p:spTgt spid="86459"/>
                                        </p:tgtEl>
                                        <p:attrNameLst>
                                          <p:attrName>style.visibility</p:attrName>
                                        </p:attrNameLst>
                                      </p:cBhvr>
                                      <p:to>
                                        <p:strVal val="visible"/>
                                      </p:to>
                                    </p:set>
                                    <p:animEffect transition="in" filter="slide(fromBottom)">
                                      <p:cBhvr>
                                        <p:cTn id="223" dur="1000"/>
                                        <p:tgtEl>
                                          <p:spTgt spid="86459"/>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2" presetClass="entr" presetSubtype="4" fill="hold" grpId="0" nodeType="clickEffect">
                                  <p:stCondLst>
                                    <p:cond delay="0"/>
                                  </p:stCondLst>
                                  <p:childTnLst>
                                    <p:set>
                                      <p:cBhvr>
                                        <p:cTn id="227" dur="1" fill="hold">
                                          <p:stCondLst>
                                            <p:cond delay="0"/>
                                          </p:stCondLst>
                                        </p:cTn>
                                        <p:tgtEl>
                                          <p:spTgt spid="86449"/>
                                        </p:tgtEl>
                                        <p:attrNameLst>
                                          <p:attrName>style.visibility</p:attrName>
                                        </p:attrNameLst>
                                      </p:cBhvr>
                                      <p:to>
                                        <p:strVal val="visible"/>
                                      </p:to>
                                    </p:set>
                                    <p:animEffect transition="in" filter="slide(fromBottom)">
                                      <p:cBhvr>
                                        <p:cTn id="228" dur="1000"/>
                                        <p:tgtEl>
                                          <p:spTgt spid="86449"/>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2" presetClass="entr" presetSubtype="4" fill="hold" grpId="0" nodeType="clickEffect">
                                  <p:stCondLst>
                                    <p:cond delay="0"/>
                                  </p:stCondLst>
                                  <p:childTnLst>
                                    <p:set>
                                      <p:cBhvr>
                                        <p:cTn id="232" dur="1" fill="hold">
                                          <p:stCondLst>
                                            <p:cond delay="0"/>
                                          </p:stCondLst>
                                        </p:cTn>
                                        <p:tgtEl>
                                          <p:spTgt spid="86457"/>
                                        </p:tgtEl>
                                        <p:attrNameLst>
                                          <p:attrName>style.visibility</p:attrName>
                                        </p:attrNameLst>
                                      </p:cBhvr>
                                      <p:to>
                                        <p:strVal val="visible"/>
                                      </p:to>
                                    </p:set>
                                    <p:animEffect transition="in" filter="slide(fromBottom)">
                                      <p:cBhvr>
                                        <p:cTn id="233" dur="1000"/>
                                        <p:tgtEl>
                                          <p:spTgt spid="86457"/>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12" presetClass="entr" presetSubtype="4" fill="hold" grpId="0" nodeType="clickEffect">
                                  <p:stCondLst>
                                    <p:cond delay="0"/>
                                  </p:stCondLst>
                                  <p:childTnLst>
                                    <p:set>
                                      <p:cBhvr>
                                        <p:cTn id="237" dur="1" fill="hold">
                                          <p:stCondLst>
                                            <p:cond delay="0"/>
                                          </p:stCondLst>
                                        </p:cTn>
                                        <p:tgtEl>
                                          <p:spTgt spid="86465"/>
                                        </p:tgtEl>
                                        <p:attrNameLst>
                                          <p:attrName>style.visibility</p:attrName>
                                        </p:attrNameLst>
                                      </p:cBhvr>
                                      <p:to>
                                        <p:strVal val="visible"/>
                                      </p:to>
                                    </p:set>
                                    <p:animEffect transition="in" filter="slide(fromBottom)">
                                      <p:cBhvr>
                                        <p:cTn id="238" dur="1000"/>
                                        <p:tgtEl>
                                          <p:spTgt spid="86465"/>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2" presetClass="entr" presetSubtype="4" fill="hold" nodeType="clickEffect">
                                  <p:stCondLst>
                                    <p:cond delay="0"/>
                                  </p:stCondLst>
                                  <p:childTnLst>
                                    <p:set>
                                      <p:cBhvr>
                                        <p:cTn id="242" dur="1" fill="hold">
                                          <p:stCondLst>
                                            <p:cond delay="0"/>
                                          </p:stCondLst>
                                        </p:cTn>
                                        <p:tgtEl>
                                          <p:spTgt spid="86143"/>
                                        </p:tgtEl>
                                        <p:attrNameLst>
                                          <p:attrName>style.visibility</p:attrName>
                                        </p:attrNameLst>
                                      </p:cBhvr>
                                      <p:to>
                                        <p:strVal val="visible"/>
                                      </p:to>
                                    </p:set>
                                    <p:animEffect transition="in" filter="slide(fromBottom)">
                                      <p:cBhvr>
                                        <p:cTn id="243" dur="1000"/>
                                        <p:tgtEl>
                                          <p:spTgt spid="86143"/>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2" presetClass="entr" presetSubtype="4" fill="hold" grpId="0" nodeType="clickEffect">
                                  <p:stCondLst>
                                    <p:cond delay="0"/>
                                  </p:stCondLst>
                                  <p:childTnLst>
                                    <p:set>
                                      <p:cBhvr>
                                        <p:cTn id="247" dur="1" fill="hold">
                                          <p:stCondLst>
                                            <p:cond delay="0"/>
                                          </p:stCondLst>
                                        </p:cTn>
                                        <p:tgtEl>
                                          <p:spTgt spid="86424"/>
                                        </p:tgtEl>
                                        <p:attrNameLst>
                                          <p:attrName>style.visibility</p:attrName>
                                        </p:attrNameLst>
                                      </p:cBhvr>
                                      <p:to>
                                        <p:strVal val="visible"/>
                                      </p:to>
                                    </p:set>
                                    <p:animEffect transition="in" filter="slide(fromBottom)">
                                      <p:cBhvr>
                                        <p:cTn id="248" dur="1000"/>
                                        <p:tgtEl>
                                          <p:spTgt spid="86424"/>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2" presetClass="entr" presetSubtype="4" fill="hold" grpId="0" nodeType="clickEffect">
                                  <p:stCondLst>
                                    <p:cond delay="0"/>
                                  </p:stCondLst>
                                  <p:childTnLst>
                                    <p:set>
                                      <p:cBhvr>
                                        <p:cTn id="252" dur="1" fill="hold">
                                          <p:stCondLst>
                                            <p:cond delay="0"/>
                                          </p:stCondLst>
                                        </p:cTn>
                                        <p:tgtEl>
                                          <p:spTgt spid="86432"/>
                                        </p:tgtEl>
                                        <p:attrNameLst>
                                          <p:attrName>style.visibility</p:attrName>
                                        </p:attrNameLst>
                                      </p:cBhvr>
                                      <p:to>
                                        <p:strVal val="visible"/>
                                      </p:to>
                                    </p:set>
                                    <p:animEffect transition="in" filter="slide(fromBottom)">
                                      <p:cBhvr>
                                        <p:cTn id="253" dur="1000"/>
                                        <p:tgtEl>
                                          <p:spTgt spid="86432"/>
                                        </p:tgtEl>
                                      </p:cBhvr>
                                    </p:animEffect>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2" presetClass="entr" presetSubtype="4" fill="hold" grpId="0" nodeType="clickEffect">
                                  <p:stCondLst>
                                    <p:cond delay="0"/>
                                  </p:stCondLst>
                                  <p:childTnLst>
                                    <p:set>
                                      <p:cBhvr>
                                        <p:cTn id="257" dur="1" fill="hold">
                                          <p:stCondLst>
                                            <p:cond delay="0"/>
                                          </p:stCondLst>
                                        </p:cTn>
                                        <p:tgtEl>
                                          <p:spTgt spid="86434"/>
                                        </p:tgtEl>
                                        <p:attrNameLst>
                                          <p:attrName>style.visibility</p:attrName>
                                        </p:attrNameLst>
                                      </p:cBhvr>
                                      <p:to>
                                        <p:strVal val="visible"/>
                                      </p:to>
                                    </p:set>
                                    <p:animEffect transition="in" filter="slide(fromBottom)">
                                      <p:cBhvr>
                                        <p:cTn id="258" dur="1000"/>
                                        <p:tgtEl>
                                          <p:spTgt spid="86434"/>
                                        </p:tgtEl>
                                      </p:cBhvr>
                                    </p:animEffec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2" presetClass="entr" presetSubtype="4" fill="hold" grpId="0" nodeType="clickEffect">
                                  <p:stCondLst>
                                    <p:cond delay="0"/>
                                  </p:stCondLst>
                                  <p:childTnLst>
                                    <p:set>
                                      <p:cBhvr>
                                        <p:cTn id="262" dur="1" fill="hold">
                                          <p:stCondLst>
                                            <p:cond delay="0"/>
                                          </p:stCondLst>
                                        </p:cTn>
                                        <p:tgtEl>
                                          <p:spTgt spid="86433"/>
                                        </p:tgtEl>
                                        <p:attrNameLst>
                                          <p:attrName>style.visibility</p:attrName>
                                        </p:attrNameLst>
                                      </p:cBhvr>
                                      <p:to>
                                        <p:strVal val="visible"/>
                                      </p:to>
                                    </p:set>
                                    <p:animEffect transition="in" filter="slide(fromBottom)">
                                      <p:cBhvr>
                                        <p:cTn id="263" dur="1000"/>
                                        <p:tgtEl>
                                          <p:spTgt spid="86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1" grpId="0" autoUpdateAnimBg="0"/>
      <p:bldP spid="86422" grpId="0" autoUpdateAnimBg="0"/>
      <p:bldP spid="86423" grpId="0" autoUpdateAnimBg="0"/>
      <p:bldP spid="86424" grpId="0" autoUpdateAnimBg="0"/>
      <p:bldP spid="86425" grpId="0" autoUpdateAnimBg="0"/>
      <p:bldP spid="86426" grpId="0" autoUpdateAnimBg="0"/>
      <p:bldP spid="86427" grpId="0" autoUpdateAnimBg="0"/>
      <p:bldP spid="86428" grpId="0" autoUpdateAnimBg="0"/>
      <p:bldP spid="86429" grpId="0" autoUpdateAnimBg="0"/>
      <p:bldP spid="86430" grpId="0" autoUpdateAnimBg="0"/>
      <p:bldP spid="86431" grpId="0" autoUpdateAnimBg="0"/>
      <p:bldP spid="86432" grpId="0" autoUpdateAnimBg="0"/>
      <p:bldP spid="86433" grpId="0" autoUpdateAnimBg="0"/>
      <p:bldP spid="86434" grpId="0" autoUpdateAnimBg="0"/>
      <p:bldP spid="86437" grpId="0"/>
      <p:bldP spid="86438" grpId="0"/>
      <p:bldP spid="86439" grpId="0"/>
      <p:bldP spid="86440" grpId="0"/>
      <p:bldP spid="86442" grpId="0"/>
      <p:bldP spid="86443" grpId="0"/>
      <p:bldP spid="86444" grpId="0"/>
      <p:bldP spid="86445" grpId="0"/>
      <p:bldP spid="86446" grpId="0"/>
      <p:bldP spid="86447" grpId="0"/>
      <p:bldP spid="86448" grpId="0"/>
      <p:bldP spid="86449" grpId="0"/>
      <p:bldP spid="86450" grpId="0"/>
      <p:bldP spid="86451" grpId="0"/>
      <p:bldP spid="86452" grpId="0"/>
      <p:bldP spid="86453" grpId="0"/>
      <p:bldP spid="86454" grpId="0"/>
      <p:bldP spid="86455" grpId="0"/>
      <p:bldP spid="86456" grpId="0"/>
      <p:bldP spid="86457" grpId="0"/>
      <p:bldP spid="86458" grpId="0"/>
      <p:bldP spid="86459" grpId="0"/>
      <p:bldP spid="86460" grpId="0"/>
      <p:bldP spid="86461" grpId="0"/>
      <p:bldP spid="86462" grpId="0"/>
      <p:bldP spid="86463" grpId="0"/>
      <p:bldP spid="86464" grpId="0"/>
      <p:bldP spid="86465" grpId="0"/>
      <p:bldP spid="86466" grpId="0"/>
      <p:bldP spid="86467" grpId="0"/>
      <p:bldP spid="86468" grpId="0"/>
      <p:bldP spid="86473" grpId="0"/>
      <p:bldP spid="864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olo 3">
            <a:extLst>
              <a:ext uri="{FF2B5EF4-FFF2-40B4-BE49-F238E27FC236}">
                <a16:creationId xmlns:a16="http://schemas.microsoft.com/office/drawing/2014/main" id="{3EB6E94D-A3CA-4040-9284-9658EDD2CB48}"/>
              </a:ext>
            </a:extLst>
          </p:cNvPr>
          <p:cNvSpPr>
            <a:spLocks noGrp="1"/>
          </p:cNvSpPr>
          <p:nvPr>
            <p:ph type="title" idx="4294967295"/>
          </p:nvPr>
        </p:nvSpPr>
        <p:spPr>
          <a:xfrm>
            <a:off x="7064375" y="63500"/>
            <a:ext cx="1990725" cy="735013"/>
          </a:xfrm>
          <a:noFill/>
          <a:ln>
            <a:solidFill>
              <a:schemeClr val="tx1"/>
            </a:solidFill>
          </a:ln>
          <a:extLst>
            <a:ext uri="{909E8E84-426E-40DD-AFC4-6F175D3DCCD1}">
              <a14:hiddenFill xmlns:a14="http://schemas.microsoft.com/office/drawing/2010/main">
                <a:solidFill>
                  <a:srgbClr val="FFFFFF"/>
                </a:solidFill>
              </a14:hiddenFill>
            </a:ext>
          </a:extLst>
        </p:spPr>
        <p:txBody>
          <a:bodyPr anchor="t"/>
          <a:lstStyle/>
          <a:p>
            <a:r>
              <a:rPr lang="it-IT" altLang="it-IT" sz="2000">
                <a:solidFill>
                  <a:schemeClr val="tx1"/>
                </a:solidFill>
                <a:effectLst/>
                <a:latin typeface="Comic Sans MS" panose="030F0702030302020204" pitchFamily="66" charset="0"/>
              </a:rPr>
              <a:t>Introduzione</a:t>
            </a:r>
          </a:p>
        </p:txBody>
      </p:sp>
      <p:sp>
        <p:nvSpPr>
          <p:cNvPr id="3" name="AutoShape 13">
            <a:hlinkClick r:id="rId2" action="ppaction://hlinksldjump" highlightClick="1"/>
            <a:extLst>
              <a:ext uri="{FF2B5EF4-FFF2-40B4-BE49-F238E27FC236}">
                <a16:creationId xmlns:a16="http://schemas.microsoft.com/office/drawing/2014/main" id="{4EB2FDDF-3FB4-4CBA-95CB-5AC5DF4BA0CA}"/>
              </a:ext>
            </a:extLst>
          </p:cNvPr>
          <p:cNvSpPr>
            <a:spLocks noChangeArrowheads="1"/>
          </p:cNvSpPr>
          <p:nvPr/>
        </p:nvSpPr>
        <p:spPr bwMode="auto">
          <a:xfrm>
            <a:off x="7194172" y="429677"/>
            <a:ext cx="1757362" cy="335280"/>
          </a:xfrm>
          <a:prstGeom prst="actionButtonBlank">
            <a:avLst/>
          </a:prstGeom>
          <a:solidFill>
            <a:srgbClr val="CCECFF"/>
          </a:solidFill>
          <a:ln w="3175">
            <a:noFill/>
            <a:miter lim="800000"/>
            <a:headEnd/>
            <a:tailEnd/>
          </a:ln>
          <a:effectLst/>
          <a:scene3d>
            <a:camera prst="orthographicFront"/>
            <a:lightRig rig="threePt" dir="t"/>
          </a:scene3d>
          <a:sp3d>
            <a:bevelT prst="angle"/>
          </a:sp3d>
        </p:spPr>
        <p:txBody>
          <a:bodyPr anchor="ctr"/>
          <a:lstStyle/>
          <a:p>
            <a:pPr algn="ctr" eaLnBrk="1" hangingPunct="1">
              <a:spcBef>
                <a:spcPct val="50000"/>
              </a:spcBef>
              <a:defRPr/>
            </a:pPr>
            <a:r>
              <a:rPr lang="it-IT" sz="1400" dirty="0">
                <a:solidFill>
                  <a:srgbClr val="0000FF"/>
                </a:solidFill>
                <a:cs typeface="Courier New" pitchFamily="49" charset="0"/>
              </a:rPr>
              <a:t>Presentazione</a:t>
            </a:r>
          </a:p>
        </p:txBody>
      </p:sp>
      <p:sp>
        <p:nvSpPr>
          <p:cNvPr id="5" name="Rectangle 5">
            <a:extLst>
              <a:ext uri="{FF2B5EF4-FFF2-40B4-BE49-F238E27FC236}">
                <a16:creationId xmlns:a16="http://schemas.microsoft.com/office/drawing/2014/main" id="{98CCC8E9-B212-4150-91B5-97DF0A751FEA}"/>
              </a:ext>
            </a:extLst>
          </p:cNvPr>
          <p:cNvSpPr txBox="1">
            <a:spLocks noChangeArrowheads="1"/>
          </p:cNvSpPr>
          <p:nvPr/>
        </p:nvSpPr>
        <p:spPr>
          <a:xfrm>
            <a:off x="96838" y="80963"/>
            <a:ext cx="6888162" cy="708025"/>
          </a:xfrm>
          <a:prstGeom prst="rect">
            <a:avLst/>
          </a:prstGeom>
          <a:ln w="38100" cmpd="dbl">
            <a:solidFill>
              <a:schemeClr val="tx1"/>
            </a:solidFill>
          </a:ln>
        </p:spPr>
        <p:txBody>
          <a:bodyPr/>
          <a:lstStyle/>
          <a:p>
            <a:pPr algn="ctr" eaLnBrk="1" hangingPunct="1">
              <a:defRPr/>
            </a:pPr>
            <a:r>
              <a:rPr lang="it-IT" sz="3200" kern="0">
                <a:solidFill>
                  <a:srgbClr val="FFFFFF"/>
                </a:solidFill>
                <a:cs typeface="Arial" panose="020B0604020202020204" pitchFamily="34" charset="0"/>
              </a:rPr>
              <a:t>Geometria descrittiva dinamica</a:t>
            </a:r>
            <a:endParaRPr lang="it-IT" sz="3200" kern="0" dirty="0">
              <a:solidFill>
                <a:srgbClr val="FFFFFF"/>
              </a:solidFill>
              <a:cs typeface="Arial" panose="020B0604020202020204" pitchFamily="34" charset="0"/>
            </a:endParaRPr>
          </a:p>
        </p:txBody>
      </p:sp>
      <p:sp>
        <p:nvSpPr>
          <p:cNvPr id="6" name="Rectangle 9">
            <a:extLst>
              <a:ext uri="{FF2B5EF4-FFF2-40B4-BE49-F238E27FC236}">
                <a16:creationId xmlns:a16="http://schemas.microsoft.com/office/drawing/2014/main" id="{91E149F9-750B-4913-B40F-301F973FCAF5}"/>
              </a:ext>
            </a:extLst>
          </p:cNvPr>
          <p:cNvSpPr>
            <a:spLocks noChangeArrowheads="1"/>
          </p:cNvSpPr>
          <p:nvPr/>
        </p:nvSpPr>
        <p:spPr bwMode="auto">
          <a:xfrm>
            <a:off x="0" y="938213"/>
            <a:ext cx="907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20000"/>
              </a:spcBef>
              <a:buClr>
                <a:srgbClr val="3366FF"/>
              </a:buClr>
              <a:buSzPct val="80000"/>
              <a:buFont typeface="Wingdings" panose="05000000000000000000" pitchFamily="2" charset="2"/>
              <a:buNone/>
            </a:pPr>
            <a:r>
              <a:rPr lang="it-IT" altLang="it-IT" sz="2200" dirty="0">
                <a:solidFill>
                  <a:srgbClr val="FFFFFF"/>
                </a:solidFill>
                <a:cs typeface="Arial" panose="020B0604020202020204" pitchFamily="34" charset="0"/>
              </a:rPr>
              <a:t>Indagine insiemistica sulla doppia proiezione ortogonale di </a:t>
            </a:r>
            <a:r>
              <a:rPr lang="it-IT" altLang="it-IT" sz="2200" dirty="0" err="1">
                <a:solidFill>
                  <a:srgbClr val="FFFFFF"/>
                </a:solidFill>
                <a:cs typeface="Arial" panose="020B0604020202020204" pitchFamily="34" charset="0"/>
              </a:rPr>
              <a:t>Monge</a:t>
            </a:r>
            <a:endParaRPr lang="it-IT" altLang="it-IT" sz="2200" dirty="0">
              <a:solidFill>
                <a:srgbClr val="FFFFFF"/>
              </a:solidFill>
              <a:cs typeface="Arial" panose="020B0604020202020204" pitchFamily="34" charset="0"/>
            </a:endParaRPr>
          </a:p>
        </p:txBody>
      </p:sp>
      <p:sp>
        <p:nvSpPr>
          <p:cNvPr id="7" name="CasellaDiTesto 6">
            <a:extLst>
              <a:ext uri="{FF2B5EF4-FFF2-40B4-BE49-F238E27FC236}">
                <a16:creationId xmlns:a16="http://schemas.microsoft.com/office/drawing/2014/main" id="{5935AB53-DB2B-499C-ABC1-E9A0EF7C6AB1}"/>
              </a:ext>
            </a:extLst>
          </p:cNvPr>
          <p:cNvSpPr txBox="1">
            <a:spLocks noChangeArrowheads="1"/>
          </p:cNvSpPr>
          <p:nvPr/>
        </p:nvSpPr>
        <p:spPr bwMode="auto">
          <a:xfrm>
            <a:off x="36000" y="1424958"/>
            <a:ext cx="907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dirty="0">
                <a:solidFill>
                  <a:srgbClr val="FFFFFF"/>
                </a:solidFill>
                <a:cs typeface="Arial" panose="020B0604020202020204" pitchFamily="34" charset="0"/>
              </a:rPr>
              <a:t>Questo </a:t>
            </a:r>
            <a:r>
              <a:rPr lang="it-IT" altLang="it-IT" sz="2000" dirty="0" err="1">
                <a:solidFill>
                  <a:srgbClr val="FFFFFF"/>
                </a:solidFill>
                <a:cs typeface="Arial" panose="020B0604020202020204" pitchFamily="34" charset="0"/>
              </a:rPr>
              <a:t>learning</a:t>
            </a:r>
            <a:r>
              <a:rPr lang="it-IT" altLang="it-IT" sz="2000" dirty="0">
                <a:solidFill>
                  <a:srgbClr val="FFFFFF"/>
                </a:solidFill>
                <a:cs typeface="Arial" panose="020B0604020202020204" pitchFamily="34" charset="0"/>
              </a:rPr>
              <a:t> </a:t>
            </a:r>
            <a:r>
              <a:rPr lang="it-IT" altLang="it-IT" sz="2000" dirty="0" err="1">
                <a:solidFill>
                  <a:srgbClr val="FFFFFF"/>
                </a:solidFill>
                <a:cs typeface="Arial" panose="020B0604020202020204" pitchFamily="34" charset="0"/>
              </a:rPr>
              <a:t>object</a:t>
            </a:r>
            <a:r>
              <a:rPr lang="it-IT" altLang="it-IT" sz="2000" dirty="0">
                <a:solidFill>
                  <a:srgbClr val="FFFFFF"/>
                </a:solidFill>
                <a:cs typeface="Arial" panose="020B0604020202020204" pitchFamily="34" charset="0"/>
              </a:rPr>
              <a:t> presenta ed esplicita gli elementi fondamentali necessari per sviluppare una comunicazione grafica di</a:t>
            </a:r>
          </a:p>
          <a:p>
            <a:pPr algn="ctr" eaLnBrk="1" hangingPunct="1">
              <a:spcBef>
                <a:spcPct val="50000"/>
              </a:spcBef>
            </a:pPr>
            <a:r>
              <a:rPr lang="it-IT" altLang="it-IT" sz="2000" dirty="0">
                <a:solidFill>
                  <a:srgbClr val="FFFFFF"/>
                </a:solidFill>
                <a:cs typeface="Arial" panose="020B0604020202020204" pitchFamily="34" charset="0"/>
              </a:rPr>
              <a:t> “</a:t>
            </a:r>
            <a:r>
              <a:rPr lang="it-IT" altLang="it-IT" sz="3200" dirty="0">
                <a:solidFill>
                  <a:srgbClr val="FFFF00"/>
                </a:solidFill>
                <a:cs typeface="Arial" panose="020B0604020202020204" pitchFamily="34" charset="0"/>
              </a:rPr>
              <a:t>Geometria descrittiva dinamica</a:t>
            </a:r>
            <a:r>
              <a:rPr lang="it-IT" altLang="it-IT" sz="2000" dirty="0">
                <a:solidFill>
                  <a:srgbClr val="FFFFFF"/>
                </a:solidFill>
                <a:cs typeface="Arial" panose="020B0604020202020204" pitchFamily="34" charset="0"/>
              </a:rPr>
              <a:t>”</a:t>
            </a:r>
          </a:p>
        </p:txBody>
      </p:sp>
      <p:sp>
        <p:nvSpPr>
          <p:cNvPr id="8" name="CasellaDiTesto 7">
            <a:extLst>
              <a:ext uri="{FF2B5EF4-FFF2-40B4-BE49-F238E27FC236}">
                <a16:creationId xmlns:a16="http://schemas.microsoft.com/office/drawing/2014/main" id="{861BE3F7-24BA-48E7-BC55-3B29AB529700}"/>
              </a:ext>
            </a:extLst>
          </p:cNvPr>
          <p:cNvSpPr txBox="1">
            <a:spLocks noChangeArrowheads="1"/>
          </p:cNvSpPr>
          <p:nvPr/>
        </p:nvSpPr>
        <p:spPr bwMode="auto">
          <a:xfrm>
            <a:off x="40944" y="2943225"/>
            <a:ext cx="205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dirty="0">
                <a:solidFill>
                  <a:srgbClr val="FFFFFF"/>
                </a:solidFill>
                <a:cs typeface="Arial" panose="020B0604020202020204" pitchFamily="34" charset="0"/>
              </a:rPr>
              <a:t>Essi sono:</a:t>
            </a:r>
          </a:p>
        </p:txBody>
      </p:sp>
      <p:sp>
        <p:nvSpPr>
          <p:cNvPr id="9" name="CasellaDiTesto 8">
            <a:extLst>
              <a:ext uri="{FF2B5EF4-FFF2-40B4-BE49-F238E27FC236}">
                <a16:creationId xmlns:a16="http://schemas.microsoft.com/office/drawing/2014/main" id="{28F0B003-5CF9-44A6-B774-76DDE21895FB}"/>
              </a:ext>
            </a:extLst>
          </p:cNvPr>
          <p:cNvSpPr txBox="1">
            <a:spLocks noChangeArrowheads="1"/>
          </p:cNvSpPr>
          <p:nvPr/>
        </p:nvSpPr>
        <p:spPr bwMode="auto">
          <a:xfrm>
            <a:off x="3582000" y="3121732"/>
            <a:ext cx="1980000" cy="5232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dirty="0">
                <a:solidFill>
                  <a:srgbClr val="FFFF00"/>
                </a:solidFill>
                <a:cs typeface="Arial" panose="020B0604020202020204" pitchFamily="34" charset="0"/>
              </a:rPr>
              <a:t>L’oggetto</a:t>
            </a:r>
          </a:p>
        </p:txBody>
      </p:sp>
      <p:sp>
        <p:nvSpPr>
          <p:cNvPr id="27659" name="CasellaDiTesto 8">
            <a:extLst>
              <a:ext uri="{FF2B5EF4-FFF2-40B4-BE49-F238E27FC236}">
                <a16:creationId xmlns:a16="http://schemas.microsoft.com/office/drawing/2014/main" id="{158F8A8E-7166-401E-A2B9-C657D6069F3B}"/>
              </a:ext>
            </a:extLst>
          </p:cNvPr>
          <p:cNvSpPr txBox="1">
            <a:spLocks noChangeArrowheads="1"/>
          </p:cNvSpPr>
          <p:nvPr/>
        </p:nvSpPr>
        <p:spPr bwMode="auto">
          <a:xfrm>
            <a:off x="2343150" y="5629275"/>
            <a:ext cx="2009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a:solidFill>
                  <a:srgbClr val="FFFFFF"/>
                </a:solidFill>
                <a:cs typeface="Arial" panose="020B0604020202020204" pitchFamily="34" charset="0"/>
              </a:rPr>
              <a:t> </a:t>
            </a:r>
          </a:p>
        </p:txBody>
      </p:sp>
      <p:sp>
        <p:nvSpPr>
          <p:cNvPr id="11" name="CasellaDiTesto 10">
            <a:extLst>
              <a:ext uri="{FF2B5EF4-FFF2-40B4-BE49-F238E27FC236}">
                <a16:creationId xmlns:a16="http://schemas.microsoft.com/office/drawing/2014/main" id="{81F5663C-F83B-489A-94F3-4F85EE16215D}"/>
              </a:ext>
            </a:extLst>
          </p:cNvPr>
          <p:cNvSpPr txBox="1">
            <a:spLocks noChangeArrowheads="1"/>
          </p:cNvSpPr>
          <p:nvPr/>
        </p:nvSpPr>
        <p:spPr bwMode="auto">
          <a:xfrm>
            <a:off x="3582000" y="4210667"/>
            <a:ext cx="1980000" cy="5232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dirty="0">
                <a:solidFill>
                  <a:srgbClr val="FFFF00"/>
                </a:solidFill>
                <a:cs typeface="Arial" panose="020B0604020202020204" pitchFamily="34" charset="0"/>
              </a:rPr>
              <a:t>Il luogo</a:t>
            </a:r>
          </a:p>
        </p:txBody>
      </p:sp>
      <p:cxnSp>
        <p:nvCxnSpPr>
          <p:cNvPr id="27661" name="Connettore 1 12">
            <a:extLst>
              <a:ext uri="{FF2B5EF4-FFF2-40B4-BE49-F238E27FC236}">
                <a16:creationId xmlns:a16="http://schemas.microsoft.com/office/drawing/2014/main" id="{0A8E7AC7-061D-4271-9D7F-19B9F4DB41A4}"/>
              </a:ext>
            </a:extLst>
          </p:cNvPr>
          <p:cNvCxnSpPr>
            <a:cxnSpLocks noChangeShapeType="1"/>
          </p:cNvCxnSpPr>
          <p:nvPr/>
        </p:nvCxnSpPr>
        <p:spPr bwMode="auto">
          <a:xfrm rot="16200000" flipH="1">
            <a:off x="-633413" y="4090988"/>
            <a:ext cx="2143125"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7662" name="Connettore 1 14">
            <a:extLst>
              <a:ext uri="{FF2B5EF4-FFF2-40B4-BE49-F238E27FC236}">
                <a16:creationId xmlns:a16="http://schemas.microsoft.com/office/drawing/2014/main" id="{B331EA64-D2BA-46C7-9C7F-8C77A3706F0A}"/>
              </a:ext>
            </a:extLst>
          </p:cNvPr>
          <p:cNvCxnSpPr>
            <a:cxnSpLocks noChangeShapeType="1"/>
          </p:cNvCxnSpPr>
          <p:nvPr/>
        </p:nvCxnSpPr>
        <p:spPr bwMode="auto">
          <a:xfrm rot="16200000" flipH="1">
            <a:off x="3910012" y="5062538"/>
            <a:ext cx="1304925" cy="209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CasellaDiTesto 13">
            <a:extLst>
              <a:ext uri="{FF2B5EF4-FFF2-40B4-BE49-F238E27FC236}">
                <a16:creationId xmlns:a16="http://schemas.microsoft.com/office/drawing/2014/main" id="{14A2499A-E992-488B-BA0E-3BAF22B2962F}"/>
              </a:ext>
            </a:extLst>
          </p:cNvPr>
          <p:cNvSpPr txBox="1">
            <a:spLocks noChangeArrowheads="1"/>
          </p:cNvSpPr>
          <p:nvPr/>
        </p:nvSpPr>
        <p:spPr bwMode="auto">
          <a:xfrm>
            <a:off x="36000" y="4839737"/>
            <a:ext cx="9072000"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000" dirty="0">
                <a:solidFill>
                  <a:srgbClr val="FFFFFF"/>
                </a:solidFill>
                <a:cs typeface="Arial" panose="020B0604020202020204" pitchFamily="34" charset="0"/>
              </a:rPr>
              <a:t>Considerando “</a:t>
            </a:r>
            <a:r>
              <a:rPr lang="it-IT" altLang="it-IT" sz="2000" b="1" dirty="0">
                <a:solidFill>
                  <a:srgbClr val="FFFF00"/>
                </a:solidFill>
                <a:cs typeface="Arial" panose="020B0604020202020204" pitchFamily="34" charset="0"/>
              </a:rPr>
              <a:t>la proiezione</a:t>
            </a:r>
            <a:r>
              <a:rPr lang="it-IT" altLang="it-IT" sz="2000" dirty="0">
                <a:solidFill>
                  <a:srgbClr val="FFFFFF"/>
                </a:solidFill>
                <a:cs typeface="Arial" panose="020B0604020202020204" pitchFamily="34" charset="0"/>
              </a:rPr>
              <a:t>” come “</a:t>
            </a:r>
            <a:r>
              <a:rPr lang="it-IT" altLang="it-IT" sz="2000" b="1" dirty="0">
                <a:solidFill>
                  <a:srgbClr val="FFFF00"/>
                </a:solidFill>
                <a:cs typeface="Arial" panose="020B0604020202020204" pitchFamily="34" charset="0"/>
              </a:rPr>
              <a:t>un trasferimento</a:t>
            </a:r>
            <a:r>
              <a:rPr lang="it-IT" altLang="it-IT" sz="2000" dirty="0">
                <a:solidFill>
                  <a:srgbClr val="FFFFFF"/>
                </a:solidFill>
                <a:cs typeface="Arial" panose="020B0604020202020204" pitchFamily="34" charset="0"/>
              </a:rPr>
              <a:t>”; esso può avvenire solo in presenza di questi tre componenti ponendo, così, le basi per  la rappresentazione descrittiva degli elementi geometrici sia nella loro singolarità (punto, retta, piano) sia nella loro complessità (figure piane e forme solide), in relazione al messaggio grafico da veicolare, anche in relazione alle singole e diverse abilità degli studenti</a:t>
            </a:r>
            <a:r>
              <a:rPr lang="it-IT" altLang="it-IT" sz="1800" dirty="0">
                <a:solidFill>
                  <a:srgbClr val="FFFFFF"/>
                </a:solidFill>
                <a:cs typeface="Arial" panose="020B0604020202020204" pitchFamily="34" charset="0"/>
              </a:rPr>
              <a:t>.</a:t>
            </a:r>
          </a:p>
        </p:txBody>
      </p:sp>
      <p:sp>
        <p:nvSpPr>
          <p:cNvPr id="15" name="CasellaDiTesto 14">
            <a:extLst>
              <a:ext uri="{FF2B5EF4-FFF2-40B4-BE49-F238E27FC236}">
                <a16:creationId xmlns:a16="http://schemas.microsoft.com/office/drawing/2014/main" id="{FC5B5B92-8C5E-49F4-ADF2-9D3CA35E51AB}"/>
              </a:ext>
            </a:extLst>
          </p:cNvPr>
          <p:cNvSpPr txBox="1">
            <a:spLocks noChangeArrowheads="1"/>
          </p:cNvSpPr>
          <p:nvPr/>
        </p:nvSpPr>
        <p:spPr bwMode="auto">
          <a:xfrm>
            <a:off x="3582000" y="3671910"/>
            <a:ext cx="1980000" cy="5232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800" dirty="0">
                <a:solidFill>
                  <a:srgbClr val="FFFF00"/>
                </a:solidFill>
                <a:cs typeface="Arial" panose="020B0604020202020204" pitchFamily="34" charset="0"/>
              </a:rPr>
              <a:t>Il mezzo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1+#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000" fill="hold"/>
                                        <p:tgtEl>
                                          <p:spTgt spid="3"/>
                                        </p:tgtEl>
                                        <p:attrNameLst>
                                          <p:attrName>ppt_x</p:attrName>
                                        </p:attrNameLst>
                                      </p:cBhvr>
                                      <p:tavLst>
                                        <p:tav tm="0">
                                          <p:val>
                                            <p:strVal val="#ppt_x"/>
                                          </p:val>
                                        </p:tav>
                                        <p:tav tm="100000">
                                          <p:val>
                                            <p:strVal val="#ppt_x"/>
                                          </p:val>
                                        </p:tav>
                                      </p:tavLst>
                                    </p:anim>
                                    <p:anim calcmode="lin" valueType="num">
                                      <p:cBhvr additive="base">
                                        <p:cTn id="4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79FEF36-7AF4-4511-ADB9-FE7BBB8D493E}"/>
              </a:ext>
            </a:extLst>
          </p:cNvPr>
          <p:cNvSpPr>
            <a:spLocks noChangeArrowheads="1"/>
          </p:cNvSpPr>
          <p:nvPr/>
        </p:nvSpPr>
        <p:spPr bwMode="auto">
          <a:xfrm>
            <a:off x="36513" y="2819400"/>
            <a:ext cx="9070975" cy="1263872"/>
          </a:xfrm>
          <a:prstGeom prst="rect">
            <a:avLst/>
          </a:prstGeom>
          <a:noFill/>
          <a:ln w="31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auto" hangingPunct="1">
              <a:spcBef>
                <a:spcPts val="0"/>
              </a:spcBef>
              <a:spcAft>
                <a:spcPts val="0"/>
              </a:spcAft>
              <a:defRPr/>
            </a:pPr>
            <a:r>
              <a:rPr lang="it-IT" altLang="it-IT" sz="2100" kern="0" dirty="0">
                <a:latin typeface="Comic Sans MS" panose="030F0702030302020204" pitchFamily="66" charset="0"/>
              </a:rPr>
              <a:t>Per maggiore completezza ed approfondimento degli argomenti si può consultare il seguente sito</a:t>
            </a:r>
          </a:p>
          <a:p>
            <a:pPr algn="ctr" defTabSz="685800" eaLnBrk="1" fontAlgn="auto" hangingPunct="1">
              <a:spcBef>
                <a:spcPts val="0"/>
              </a:spcBef>
              <a:spcAft>
                <a:spcPts val="0"/>
              </a:spcAft>
              <a:defRPr/>
            </a:pPr>
            <a:endParaRPr lang="it-IT" altLang="it-IT" sz="1013" kern="0" dirty="0">
              <a:latin typeface="Comic Sans MS" panose="030F0702030302020204" pitchFamily="66" charset="0"/>
            </a:endParaRPr>
          </a:p>
          <a:p>
            <a:pPr algn="ctr" defTabSz="685800" eaLnBrk="1" fontAlgn="auto" hangingPunct="1">
              <a:spcBef>
                <a:spcPts val="0"/>
              </a:spcBef>
              <a:spcAft>
                <a:spcPts val="0"/>
              </a:spcAft>
              <a:defRPr/>
            </a:pPr>
            <a:r>
              <a:rPr lang="it-IT" sz="2400" dirty="0">
                <a:hlinkClick r:id="rId2">
                  <a:extLst>
                    <a:ext uri="{A12FA001-AC4F-418D-AE19-62706E023703}">
                      <ahyp:hlinkClr xmlns:ahyp="http://schemas.microsoft.com/office/drawing/2018/hyperlinkcolor" val="tx"/>
                    </a:ext>
                  </a:extLst>
                </a:hlinkClick>
              </a:rPr>
              <a:t>https://www.eliofragassi.it/</a:t>
            </a:r>
            <a:endParaRPr lang="it-IT" altLang="it-IT" sz="2100" kern="0" dirty="0">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79D5E8A-1B59-420C-BFA8-764025C7ABCD}"/>
              </a:ext>
            </a:extLst>
          </p:cNvPr>
          <p:cNvSpPr>
            <a:spLocks noGrp="1" noChangeArrowheads="1"/>
          </p:cNvSpPr>
          <p:nvPr>
            <p:ph type="title"/>
          </p:nvPr>
        </p:nvSpPr>
        <p:spPr>
          <a:xfrm>
            <a:off x="36513" y="41275"/>
            <a:ext cx="9070975" cy="368300"/>
          </a:xfrm>
          <a:noFill/>
          <a:ln w="12700">
            <a:solidFill>
              <a:schemeClr val="tx2"/>
            </a:solidFill>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sz="2400">
                <a:solidFill>
                  <a:schemeClr val="tx1"/>
                </a:solidFill>
                <a:effectLst/>
                <a:latin typeface="Comic Sans MS" panose="030F0702030302020204" pitchFamily="66" charset="0"/>
              </a:rPr>
              <a:t>Sommario</a:t>
            </a:r>
          </a:p>
        </p:txBody>
      </p:sp>
      <p:graphicFrame>
        <p:nvGraphicFramePr>
          <p:cNvPr id="101628" name="Group 252">
            <a:extLst>
              <a:ext uri="{FF2B5EF4-FFF2-40B4-BE49-F238E27FC236}">
                <a16:creationId xmlns:a16="http://schemas.microsoft.com/office/drawing/2014/main" id="{FC6B2D38-DAC1-4EBD-84F7-8B604DF400CF}"/>
              </a:ext>
            </a:extLst>
          </p:cNvPr>
          <p:cNvGraphicFramePr>
            <a:graphicFrameLocks noGrp="1"/>
          </p:cNvGraphicFramePr>
          <p:nvPr>
            <p:ph idx="1"/>
          </p:nvPr>
        </p:nvGraphicFramePr>
        <p:xfrm>
          <a:off x="17463" y="615950"/>
          <a:ext cx="9109075" cy="6092825"/>
        </p:xfrm>
        <a:graphic>
          <a:graphicData uri="http://schemas.openxmlformats.org/drawingml/2006/table">
            <a:tbl>
              <a:tblPr/>
              <a:tblGrid>
                <a:gridCol w="1184999">
                  <a:extLst>
                    <a:ext uri="{9D8B030D-6E8A-4147-A177-3AD203B41FA5}">
                      <a16:colId xmlns:a16="http://schemas.microsoft.com/office/drawing/2014/main" val="20000"/>
                    </a:ext>
                  </a:extLst>
                </a:gridCol>
                <a:gridCol w="7924076">
                  <a:extLst>
                    <a:ext uri="{9D8B030D-6E8A-4147-A177-3AD203B41FA5}">
                      <a16:colId xmlns:a16="http://schemas.microsoft.com/office/drawing/2014/main" val="20001"/>
                    </a:ext>
                  </a:extLst>
                </a:gridCol>
              </a:tblGrid>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dirty="0">
                          <a:ln>
                            <a:noFill/>
                          </a:ln>
                          <a:solidFill>
                            <a:schemeClr val="tx1"/>
                          </a:solidFill>
                          <a:effectLst/>
                          <a:latin typeface="Comic Sans MS" pitchFamily="66" charset="0"/>
                        </a:rPr>
                        <a:t>Sfogliare</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Titolo dell’argomento</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5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Rappresentazione geometrico-descrittiva  e tipologia degli elementi primitivi</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L’oggetto della proiezione</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Il mezzo della proiezione</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67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Il luogo della proiezione: il diedro</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topologica dei diedri</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cs typeface="Courier New" pitchFamily="49" charset="0"/>
                        </a:rPr>
                        <a:t>Caratterizzazione grafica dei diedri</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complessiva dei diedri</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92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topologica e grafica del primo diedro (ID)</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topologica e grafica del secondo diedro (IID)</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topologica e grafica del terzo diedro (IIID)</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Caratterizzazione topologica e grafica del quarto diedro (IVD)</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0" i="0" u="none" strike="noStrike" cap="none" normalizeH="0" baseline="0">
                          <a:ln>
                            <a:noFill/>
                          </a:ln>
                          <a:solidFill>
                            <a:schemeClr val="tx1"/>
                          </a:solidFill>
                          <a:effectLst/>
                          <a:latin typeface="Comic Sans MS" pitchFamily="66" charset="0"/>
                        </a:rPr>
                        <a:t>Quadro sinottico dei caratteri dei diedri</a:t>
                      </a: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797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dirty="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27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9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1600" b="0" i="0" u="none" strike="noStrike" cap="none" normalizeH="0" baseline="0" dirty="0">
                        <a:ln>
                          <a:noFill/>
                        </a:ln>
                        <a:solidFill>
                          <a:schemeClr val="tx1"/>
                        </a:solidFill>
                        <a:effectLst/>
                        <a:latin typeface="Comic Sans MS" pitchFamily="66" charset="0"/>
                      </a:endParaRPr>
                    </a:p>
                  </a:txBody>
                  <a:tcPr marL="91451" marR="9145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101438" name="AutoShape 62">
            <a:hlinkClick r:id="" action="ppaction://hlinkshowjump?jump=previousslide" highlightClick="1"/>
            <a:extLst>
              <a:ext uri="{FF2B5EF4-FFF2-40B4-BE49-F238E27FC236}">
                <a16:creationId xmlns:a16="http://schemas.microsoft.com/office/drawing/2014/main" id="{82B13B5B-4ADB-4660-8F6C-ADB4618899DA}"/>
              </a:ext>
            </a:extLst>
          </p:cNvPr>
          <p:cNvSpPr>
            <a:spLocks noChangeArrowheads="1"/>
          </p:cNvSpPr>
          <p:nvPr/>
        </p:nvSpPr>
        <p:spPr bwMode="auto">
          <a:xfrm>
            <a:off x="77788" y="74613"/>
            <a:ext cx="1098550" cy="319087"/>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Copertina</a:t>
            </a:r>
          </a:p>
        </p:txBody>
      </p:sp>
      <p:sp>
        <p:nvSpPr>
          <p:cNvPr id="101439" name="AutoShape 63">
            <a:hlinkClick r:id="rId3" action="ppaction://hlinksldjump" highlightClick="1"/>
            <a:extLst>
              <a:ext uri="{FF2B5EF4-FFF2-40B4-BE49-F238E27FC236}">
                <a16:creationId xmlns:a16="http://schemas.microsoft.com/office/drawing/2014/main" id="{D8F87CAF-C096-49D0-AE7C-4936888A49AA}"/>
              </a:ext>
            </a:extLst>
          </p:cNvPr>
          <p:cNvSpPr>
            <a:spLocks noChangeAspect="1" noChangeArrowheads="1"/>
          </p:cNvSpPr>
          <p:nvPr/>
        </p:nvSpPr>
        <p:spPr bwMode="auto">
          <a:xfrm>
            <a:off x="134938" y="989013"/>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a:t>
            </a:r>
          </a:p>
        </p:txBody>
      </p:sp>
      <p:sp>
        <p:nvSpPr>
          <p:cNvPr id="101440" name="AutoShape 64">
            <a:hlinkClick r:id="rId4" action="ppaction://hlinksldjump" highlightClick="1"/>
            <a:extLst>
              <a:ext uri="{FF2B5EF4-FFF2-40B4-BE49-F238E27FC236}">
                <a16:creationId xmlns:a16="http://schemas.microsoft.com/office/drawing/2014/main" id="{9B824B42-AE67-493B-953A-6BA7E9524F9C}"/>
              </a:ext>
            </a:extLst>
          </p:cNvPr>
          <p:cNvSpPr>
            <a:spLocks noChangeAspect="1" noChangeArrowheads="1"/>
          </p:cNvSpPr>
          <p:nvPr/>
        </p:nvSpPr>
        <p:spPr bwMode="auto">
          <a:xfrm>
            <a:off x="134938" y="1327150"/>
            <a:ext cx="928687" cy="252413"/>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441" name="AutoShape 65">
            <a:hlinkClick r:id="rId5" action="ppaction://hlinksldjump" highlightClick="1"/>
            <a:extLst>
              <a:ext uri="{FF2B5EF4-FFF2-40B4-BE49-F238E27FC236}">
                <a16:creationId xmlns:a16="http://schemas.microsoft.com/office/drawing/2014/main" id="{CFAF7686-80C9-4207-9680-D745BC2EDC02}"/>
              </a:ext>
            </a:extLst>
          </p:cNvPr>
          <p:cNvSpPr>
            <a:spLocks noChangeAspect="1" noChangeArrowheads="1"/>
          </p:cNvSpPr>
          <p:nvPr/>
        </p:nvSpPr>
        <p:spPr bwMode="auto">
          <a:xfrm>
            <a:off x="134938" y="2008188"/>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443" name="AutoShape 67">
            <a:hlinkClick r:id="rId6" action="ppaction://hlinksldjump" highlightClick="1"/>
            <a:extLst>
              <a:ext uri="{FF2B5EF4-FFF2-40B4-BE49-F238E27FC236}">
                <a16:creationId xmlns:a16="http://schemas.microsoft.com/office/drawing/2014/main" id="{69E948B1-77B2-4A1C-9429-0A4F6866B289}"/>
              </a:ext>
            </a:extLst>
          </p:cNvPr>
          <p:cNvSpPr>
            <a:spLocks noChangeAspect="1" noChangeArrowheads="1"/>
          </p:cNvSpPr>
          <p:nvPr/>
        </p:nvSpPr>
        <p:spPr bwMode="auto">
          <a:xfrm>
            <a:off x="134938" y="2338388"/>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444" name="AutoShape 68">
            <a:hlinkClick r:id="rId7" action="ppaction://hlinksldjump" highlightClick="1"/>
            <a:extLst>
              <a:ext uri="{FF2B5EF4-FFF2-40B4-BE49-F238E27FC236}">
                <a16:creationId xmlns:a16="http://schemas.microsoft.com/office/drawing/2014/main" id="{04F266AC-EF95-4D89-B617-B30A96F4178D}"/>
              </a:ext>
            </a:extLst>
          </p:cNvPr>
          <p:cNvSpPr>
            <a:spLocks noChangeAspect="1" noChangeArrowheads="1"/>
          </p:cNvSpPr>
          <p:nvPr/>
        </p:nvSpPr>
        <p:spPr bwMode="auto">
          <a:xfrm>
            <a:off x="134938" y="2668588"/>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445" name="AutoShape 69">
            <a:hlinkClick r:id="rId8" action="ppaction://hlinksldjump" highlightClick="1"/>
            <a:extLst>
              <a:ext uri="{FF2B5EF4-FFF2-40B4-BE49-F238E27FC236}">
                <a16:creationId xmlns:a16="http://schemas.microsoft.com/office/drawing/2014/main" id="{22B2C82A-FD6C-4093-B51A-644966008C6E}"/>
              </a:ext>
            </a:extLst>
          </p:cNvPr>
          <p:cNvSpPr>
            <a:spLocks noChangeAspect="1" noChangeArrowheads="1"/>
          </p:cNvSpPr>
          <p:nvPr/>
        </p:nvSpPr>
        <p:spPr bwMode="auto">
          <a:xfrm>
            <a:off x="134938" y="3008313"/>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Vai  a </a:t>
            </a:r>
          </a:p>
        </p:txBody>
      </p:sp>
      <p:sp>
        <p:nvSpPr>
          <p:cNvPr id="101447" name="AutoShape 71">
            <a:hlinkClick r:id="rId9" action="ppaction://hlinksldjump" highlightClick="1"/>
            <a:extLst>
              <a:ext uri="{FF2B5EF4-FFF2-40B4-BE49-F238E27FC236}">
                <a16:creationId xmlns:a16="http://schemas.microsoft.com/office/drawing/2014/main" id="{A9C257C3-D0D2-4C66-8BFB-83D6F2EA6CF3}"/>
              </a:ext>
            </a:extLst>
          </p:cNvPr>
          <p:cNvSpPr>
            <a:spLocks noChangeAspect="1" noChangeArrowheads="1"/>
          </p:cNvSpPr>
          <p:nvPr/>
        </p:nvSpPr>
        <p:spPr bwMode="auto">
          <a:xfrm>
            <a:off x="134938" y="3357563"/>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Vai  a </a:t>
            </a:r>
          </a:p>
        </p:txBody>
      </p:sp>
      <p:sp>
        <p:nvSpPr>
          <p:cNvPr id="101453" name="AutoShape 77">
            <a:hlinkClick r:id="rId10" action="ppaction://hlinksldjump" highlightClick="1"/>
            <a:extLst>
              <a:ext uri="{FF2B5EF4-FFF2-40B4-BE49-F238E27FC236}">
                <a16:creationId xmlns:a16="http://schemas.microsoft.com/office/drawing/2014/main" id="{117C9176-A5EB-4CF7-B5DB-D226BBF4CE85}"/>
              </a:ext>
            </a:extLst>
          </p:cNvPr>
          <p:cNvSpPr>
            <a:spLocks noChangeAspect="1" noChangeArrowheads="1"/>
          </p:cNvSpPr>
          <p:nvPr/>
        </p:nvSpPr>
        <p:spPr bwMode="auto">
          <a:xfrm>
            <a:off x="134938" y="1674813"/>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613" name="AutoShape 237">
            <a:hlinkClick r:id="rId11" action="ppaction://hlinksldjump" highlightClick="1"/>
            <a:extLst>
              <a:ext uri="{FF2B5EF4-FFF2-40B4-BE49-F238E27FC236}">
                <a16:creationId xmlns:a16="http://schemas.microsoft.com/office/drawing/2014/main" id="{33C9FD60-482A-4256-A5F2-5582213A2376}"/>
              </a:ext>
            </a:extLst>
          </p:cNvPr>
          <p:cNvSpPr>
            <a:spLocks noChangeAspect="1" noChangeArrowheads="1"/>
          </p:cNvSpPr>
          <p:nvPr/>
        </p:nvSpPr>
        <p:spPr bwMode="auto">
          <a:xfrm>
            <a:off x="134938" y="3686175"/>
            <a:ext cx="928687" cy="252413"/>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Vai  a </a:t>
            </a:r>
          </a:p>
        </p:txBody>
      </p:sp>
      <p:sp>
        <p:nvSpPr>
          <p:cNvPr id="101614" name="AutoShape 238">
            <a:hlinkClick r:id="rId12" action="ppaction://hlinksldjump" highlightClick="1"/>
            <a:extLst>
              <a:ext uri="{FF2B5EF4-FFF2-40B4-BE49-F238E27FC236}">
                <a16:creationId xmlns:a16="http://schemas.microsoft.com/office/drawing/2014/main" id="{EB3BCFA9-5774-4E98-B1C3-847CE5AEF6E9}"/>
              </a:ext>
            </a:extLst>
          </p:cNvPr>
          <p:cNvSpPr>
            <a:spLocks noChangeAspect="1" noChangeArrowheads="1"/>
          </p:cNvSpPr>
          <p:nvPr/>
        </p:nvSpPr>
        <p:spPr bwMode="auto">
          <a:xfrm>
            <a:off x="134938" y="4027488"/>
            <a:ext cx="928687" cy="252412"/>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
        <p:nvSpPr>
          <p:cNvPr id="101615" name="AutoShape 239">
            <a:hlinkClick r:id="rId13" action="ppaction://hlinksldjump" highlightClick="1"/>
            <a:extLst>
              <a:ext uri="{FF2B5EF4-FFF2-40B4-BE49-F238E27FC236}">
                <a16:creationId xmlns:a16="http://schemas.microsoft.com/office/drawing/2014/main" id="{E7DEE2BF-F88D-4997-95AC-31D4A43DE45D}"/>
              </a:ext>
            </a:extLst>
          </p:cNvPr>
          <p:cNvSpPr>
            <a:spLocks noChangeAspect="1" noChangeArrowheads="1"/>
          </p:cNvSpPr>
          <p:nvPr/>
        </p:nvSpPr>
        <p:spPr bwMode="auto">
          <a:xfrm>
            <a:off x="134938" y="4365625"/>
            <a:ext cx="928687" cy="252413"/>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Vai  a </a:t>
            </a:r>
          </a:p>
        </p:txBody>
      </p:sp>
      <p:sp>
        <p:nvSpPr>
          <p:cNvPr id="101616" name="AutoShape 240">
            <a:hlinkClick r:id="rId14" action="ppaction://hlinksldjump" highlightClick="1"/>
            <a:extLst>
              <a:ext uri="{FF2B5EF4-FFF2-40B4-BE49-F238E27FC236}">
                <a16:creationId xmlns:a16="http://schemas.microsoft.com/office/drawing/2014/main" id="{991BFD04-2248-4667-9BEF-A4E9AC30F111}"/>
              </a:ext>
            </a:extLst>
          </p:cNvPr>
          <p:cNvSpPr>
            <a:spLocks noChangeAspect="1" noChangeArrowheads="1"/>
          </p:cNvSpPr>
          <p:nvPr/>
        </p:nvSpPr>
        <p:spPr bwMode="auto">
          <a:xfrm>
            <a:off x="136525" y="4727575"/>
            <a:ext cx="928688" cy="252413"/>
          </a:xfrm>
          <a:prstGeom prst="actionButtonBlank">
            <a:avLst/>
          </a:prstGeom>
          <a:solidFill>
            <a:srgbClr val="CCECFF"/>
          </a:solidFill>
          <a:ln w="0">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Vai  a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01628"/>
                                        </p:tgtEl>
                                        <p:attrNameLst>
                                          <p:attrName>style.visibility</p:attrName>
                                        </p:attrNameLst>
                                      </p:cBhvr>
                                      <p:to>
                                        <p:strVal val="visible"/>
                                      </p:to>
                                    </p:set>
                                    <p:anim calcmode="lin" valueType="num">
                                      <p:cBhvr additive="base">
                                        <p:cTn id="7" dur="1000" fill="hold"/>
                                        <p:tgtEl>
                                          <p:spTgt spid="101628"/>
                                        </p:tgtEl>
                                        <p:attrNameLst>
                                          <p:attrName>ppt_x</p:attrName>
                                        </p:attrNameLst>
                                      </p:cBhvr>
                                      <p:tavLst>
                                        <p:tav tm="0">
                                          <p:val>
                                            <p:strVal val="#ppt_x"/>
                                          </p:val>
                                        </p:tav>
                                        <p:tav tm="100000">
                                          <p:val>
                                            <p:strVal val="#ppt_x"/>
                                          </p:val>
                                        </p:tav>
                                      </p:tavLst>
                                    </p:anim>
                                    <p:anim calcmode="lin" valueType="num">
                                      <p:cBhvr additive="base">
                                        <p:cTn id="8" dur="1000" fill="hold"/>
                                        <p:tgtEl>
                                          <p:spTgt spid="1016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1439"/>
                                        </p:tgtEl>
                                        <p:attrNameLst>
                                          <p:attrName>style.visibility</p:attrName>
                                        </p:attrNameLst>
                                      </p:cBhvr>
                                      <p:to>
                                        <p:strVal val="visible"/>
                                      </p:to>
                                    </p:set>
                                    <p:anim calcmode="lin" valueType="num">
                                      <p:cBhvr additive="base">
                                        <p:cTn id="13" dur="1000" fill="hold"/>
                                        <p:tgtEl>
                                          <p:spTgt spid="101439"/>
                                        </p:tgtEl>
                                        <p:attrNameLst>
                                          <p:attrName>ppt_x</p:attrName>
                                        </p:attrNameLst>
                                      </p:cBhvr>
                                      <p:tavLst>
                                        <p:tav tm="0">
                                          <p:val>
                                            <p:strVal val="#ppt_x"/>
                                          </p:val>
                                        </p:tav>
                                        <p:tav tm="100000">
                                          <p:val>
                                            <p:strVal val="#ppt_x"/>
                                          </p:val>
                                        </p:tav>
                                      </p:tavLst>
                                    </p:anim>
                                    <p:anim calcmode="lin" valueType="num">
                                      <p:cBhvr additive="base">
                                        <p:cTn id="14" dur="1000" fill="hold"/>
                                        <p:tgtEl>
                                          <p:spTgt spid="1014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1440"/>
                                        </p:tgtEl>
                                        <p:attrNameLst>
                                          <p:attrName>style.visibility</p:attrName>
                                        </p:attrNameLst>
                                      </p:cBhvr>
                                      <p:to>
                                        <p:strVal val="visible"/>
                                      </p:to>
                                    </p:set>
                                    <p:anim calcmode="lin" valueType="num">
                                      <p:cBhvr additive="base">
                                        <p:cTn id="19" dur="1000" fill="hold"/>
                                        <p:tgtEl>
                                          <p:spTgt spid="101440"/>
                                        </p:tgtEl>
                                        <p:attrNameLst>
                                          <p:attrName>ppt_x</p:attrName>
                                        </p:attrNameLst>
                                      </p:cBhvr>
                                      <p:tavLst>
                                        <p:tav tm="0">
                                          <p:val>
                                            <p:strVal val="#ppt_x"/>
                                          </p:val>
                                        </p:tav>
                                        <p:tav tm="100000">
                                          <p:val>
                                            <p:strVal val="#ppt_x"/>
                                          </p:val>
                                        </p:tav>
                                      </p:tavLst>
                                    </p:anim>
                                    <p:anim calcmode="lin" valueType="num">
                                      <p:cBhvr additive="base">
                                        <p:cTn id="20" dur="1000" fill="hold"/>
                                        <p:tgtEl>
                                          <p:spTgt spid="1014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1453"/>
                                        </p:tgtEl>
                                        <p:attrNameLst>
                                          <p:attrName>style.visibility</p:attrName>
                                        </p:attrNameLst>
                                      </p:cBhvr>
                                      <p:to>
                                        <p:strVal val="visible"/>
                                      </p:to>
                                    </p:set>
                                    <p:anim calcmode="lin" valueType="num">
                                      <p:cBhvr additive="base">
                                        <p:cTn id="25" dur="1000" fill="hold"/>
                                        <p:tgtEl>
                                          <p:spTgt spid="101453"/>
                                        </p:tgtEl>
                                        <p:attrNameLst>
                                          <p:attrName>ppt_x</p:attrName>
                                        </p:attrNameLst>
                                      </p:cBhvr>
                                      <p:tavLst>
                                        <p:tav tm="0">
                                          <p:val>
                                            <p:strVal val="#ppt_x"/>
                                          </p:val>
                                        </p:tav>
                                        <p:tav tm="100000">
                                          <p:val>
                                            <p:strVal val="#ppt_x"/>
                                          </p:val>
                                        </p:tav>
                                      </p:tavLst>
                                    </p:anim>
                                    <p:anim calcmode="lin" valueType="num">
                                      <p:cBhvr additive="base">
                                        <p:cTn id="26" dur="1000" fill="hold"/>
                                        <p:tgtEl>
                                          <p:spTgt spid="10145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01441"/>
                                        </p:tgtEl>
                                        <p:attrNameLst>
                                          <p:attrName>style.visibility</p:attrName>
                                        </p:attrNameLst>
                                      </p:cBhvr>
                                      <p:to>
                                        <p:strVal val="visible"/>
                                      </p:to>
                                    </p:set>
                                    <p:anim calcmode="lin" valueType="num">
                                      <p:cBhvr additive="base">
                                        <p:cTn id="31" dur="1000" fill="hold"/>
                                        <p:tgtEl>
                                          <p:spTgt spid="101441"/>
                                        </p:tgtEl>
                                        <p:attrNameLst>
                                          <p:attrName>ppt_x</p:attrName>
                                        </p:attrNameLst>
                                      </p:cBhvr>
                                      <p:tavLst>
                                        <p:tav tm="0">
                                          <p:val>
                                            <p:strVal val="#ppt_x"/>
                                          </p:val>
                                        </p:tav>
                                        <p:tav tm="100000">
                                          <p:val>
                                            <p:strVal val="#ppt_x"/>
                                          </p:val>
                                        </p:tav>
                                      </p:tavLst>
                                    </p:anim>
                                    <p:anim calcmode="lin" valueType="num">
                                      <p:cBhvr additive="base">
                                        <p:cTn id="32" dur="1000" fill="hold"/>
                                        <p:tgtEl>
                                          <p:spTgt spid="10144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01443"/>
                                        </p:tgtEl>
                                        <p:attrNameLst>
                                          <p:attrName>style.visibility</p:attrName>
                                        </p:attrNameLst>
                                      </p:cBhvr>
                                      <p:to>
                                        <p:strVal val="visible"/>
                                      </p:to>
                                    </p:set>
                                    <p:anim calcmode="lin" valueType="num">
                                      <p:cBhvr additive="base">
                                        <p:cTn id="37" dur="1000" fill="hold"/>
                                        <p:tgtEl>
                                          <p:spTgt spid="101443"/>
                                        </p:tgtEl>
                                        <p:attrNameLst>
                                          <p:attrName>ppt_x</p:attrName>
                                        </p:attrNameLst>
                                      </p:cBhvr>
                                      <p:tavLst>
                                        <p:tav tm="0">
                                          <p:val>
                                            <p:strVal val="#ppt_x"/>
                                          </p:val>
                                        </p:tav>
                                        <p:tav tm="100000">
                                          <p:val>
                                            <p:strVal val="#ppt_x"/>
                                          </p:val>
                                        </p:tav>
                                      </p:tavLst>
                                    </p:anim>
                                    <p:anim calcmode="lin" valueType="num">
                                      <p:cBhvr additive="base">
                                        <p:cTn id="38" dur="1000" fill="hold"/>
                                        <p:tgtEl>
                                          <p:spTgt spid="10144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01444"/>
                                        </p:tgtEl>
                                        <p:attrNameLst>
                                          <p:attrName>style.visibility</p:attrName>
                                        </p:attrNameLst>
                                      </p:cBhvr>
                                      <p:to>
                                        <p:strVal val="visible"/>
                                      </p:to>
                                    </p:set>
                                    <p:anim calcmode="lin" valueType="num">
                                      <p:cBhvr additive="base">
                                        <p:cTn id="43" dur="1000" fill="hold"/>
                                        <p:tgtEl>
                                          <p:spTgt spid="101444"/>
                                        </p:tgtEl>
                                        <p:attrNameLst>
                                          <p:attrName>ppt_x</p:attrName>
                                        </p:attrNameLst>
                                      </p:cBhvr>
                                      <p:tavLst>
                                        <p:tav tm="0">
                                          <p:val>
                                            <p:strVal val="#ppt_x"/>
                                          </p:val>
                                        </p:tav>
                                        <p:tav tm="100000">
                                          <p:val>
                                            <p:strVal val="#ppt_x"/>
                                          </p:val>
                                        </p:tav>
                                      </p:tavLst>
                                    </p:anim>
                                    <p:anim calcmode="lin" valueType="num">
                                      <p:cBhvr additive="base">
                                        <p:cTn id="44" dur="1000" fill="hold"/>
                                        <p:tgtEl>
                                          <p:spTgt spid="10144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01445"/>
                                        </p:tgtEl>
                                        <p:attrNameLst>
                                          <p:attrName>style.visibility</p:attrName>
                                        </p:attrNameLst>
                                      </p:cBhvr>
                                      <p:to>
                                        <p:strVal val="visible"/>
                                      </p:to>
                                    </p:set>
                                    <p:anim calcmode="lin" valueType="num">
                                      <p:cBhvr additive="base">
                                        <p:cTn id="49" dur="1000" fill="hold"/>
                                        <p:tgtEl>
                                          <p:spTgt spid="101445"/>
                                        </p:tgtEl>
                                        <p:attrNameLst>
                                          <p:attrName>ppt_x</p:attrName>
                                        </p:attrNameLst>
                                      </p:cBhvr>
                                      <p:tavLst>
                                        <p:tav tm="0">
                                          <p:val>
                                            <p:strVal val="#ppt_x"/>
                                          </p:val>
                                        </p:tav>
                                        <p:tav tm="100000">
                                          <p:val>
                                            <p:strVal val="#ppt_x"/>
                                          </p:val>
                                        </p:tav>
                                      </p:tavLst>
                                    </p:anim>
                                    <p:anim calcmode="lin" valueType="num">
                                      <p:cBhvr additive="base">
                                        <p:cTn id="50" dur="1000" fill="hold"/>
                                        <p:tgtEl>
                                          <p:spTgt spid="10144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01447"/>
                                        </p:tgtEl>
                                        <p:attrNameLst>
                                          <p:attrName>style.visibility</p:attrName>
                                        </p:attrNameLst>
                                      </p:cBhvr>
                                      <p:to>
                                        <p:strVal val="visible"/>
                                      </p:to>
                                    </p:set>
                                    <p:anim calcmode="lin" valueType="num">
                                      <p:cBhvr additive="base">
                                        <p:cTn id="55" dur="1000" fill="hold"/>
                                        <p:tgtEl>
                                          <p:spTgt spid="101447"/>
                                        </p:tgtEl>
                                        <p:attrNameLst>
                                          <p:attrName>ppt_x</p:attrName>
                                        </p:attrNameLst>
                                      </p:cBhvr>
                                      <p:tavLst>
                                        <p:tav tm="0">
                                          <p:val>
                                            <p:strVal val="#ppt_x"/>
                                          </p:val>
                                        </p:tav>
                                        <p:tav tm="100000">
                                          <p:val>
                                            <p:strVal val="#ppt_x"/>
                                          </p:val>
                                        </p:tav>
                                      </p:tavLst>
                                    </p:anim>
                                    <p:anim calcmode="lin" valueType="num">
                                      <p:cBhvr additive="base">
                                        <p:cTn id="56" dur="1000" fill="hold"/>
                                        <p:tgtEl>
                                          <p:spTgt spid="10144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01613"/>
                                        </p:tgtEl>
                                        <p:attrNameLst>
                                          <p:attrName>style.visibility</p:attrName>
                                        </p:attrNameLst>
                                      </p:cBhvr>
                                      <p:to>
                                        <p:strVal val="visible"/>
                                      </p:to>
                                    </p:set>
                                    <p:anim calcmode="lin" valueType="num">
                                      <p:cBhvr additive="base">
                                        <p:cTn id="61" dur="1000" fill="hold"/>
                                        <p:tgtEl>
                                          <p:spTgt spid="101613"/>
                                        </p:tgtEl>
                                        <p:attrNameLst>
                                          <p:attrName>ppt_x</p:attrName>
                                        </p:attrNameLst>
                                      </p:cBhvr>
                                      <p:tavLst>
                                        <p:tav tm="0">
                                          <p:val>
                                            <p:strVal val="#ppt_x"/>
                                          </p:val>
                                        </p:tav>
                                        <p:tav tm="100000">
                                          <p:val>
                                            <p:strVal val="#ppt_x"/>
                                          </p:val>
                                        </p:tav>
                                      </p:tavLst>
                                    </p:anim>
                                    <p:anim calcmode="lin" valueType="num">
                                      <p:cBhvr additive="base">
                                        <p:cTn id="62" dur="1000" fill="hold"/>
                                        <p:tgtEl>
                                          <p:spTgt spid="10161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101614"/>
                                        </p:tgtEl>
                                        <p:attrNameLst>
                                          <p:attrName>style.visibility</p:attrName>
                                        </p:attrNameLst>
                                      </p:cBhvr>
                                      <p:to>
                                        <p:strVal val="visible"/>
                                      </p:to>
                                    </p:set>
                                    <p:anim calcmode="lin" valueType="num">
                                      <p:cBhvr additive="base">
                                        <p:cTn id="67" dur="1000" fill="hold"/>
                                        <p:tgtEl>
                                          <p:spTgt spid="101614"/>
                                        </p:tgtEl>
                                        <p:attrNameLst>
                                          <p:attrName>ppt_x</p:attrName>
                                        </p:attrNameLst>
                                      </p:cBhvr>
                                      <p:tavLst>
                                        <p:tav tm="0">
                                          <p:val>
                                            <p:strVal val="#ppt_x"/>
                                          </p:val>
                                        </p:tav>
                                        <p:tav tm="100000">
                                          <p:val>
                                            <p:strVal val="#ppt_x"/>
                                          </p:val>
                                        </p:tav>
                                      </p:tavLst>
                                    </p:anim>
                                    <p:anim calcmode="lin" valueType="num">
                                      <p:cBhvr additive="base">
                                        <p:cTn id="68" dur="1000" fill="hold"/>
                                        <p:tgtEl>
                                          <p:spTgt spid="10161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101615"/>
                                        </p:tgtEl>
                                        <p:attrNameLst>
                                          <p:attrName>style.visibility</p:attrName>
                                        </p:attrNameLst>
                                      </p:cBhvr>
                                      <p:to>
                                        <p:strVal val="visible"/>
                                      </p:to>
                                    </p:set>
                                    <p:anim calcmode="lin" valueType="num">
                                      <p:cBhvr additive="base">
                                        <p:cTn id="73" dur="1000" fill="hold"/>
                                        <p:tgtEl>
                                          <p:spTgt spid="101615"/>
                                        </p:tgtEl>
                                        <p:attrNameLst>
                                          <p:attrName>ppt_x</p:attrName>
                                        </p:attrNameLst>
                                      </p:cBhvr>
                                      <p:tavLst>
                                        <p:tav tm="0">
                                          <p:val>
                                            <p:strVal val="#ppt_x"/>
                                          </p:val>
                                        </p:tav>
                                        <p:tav tm="100000">
                                          <p:val>
                                            <p:strVal val="#ppt_x"/>
                                          </p:val>
                                        </p:tav>
                                      </p:tavLst>
                                    </p:anim>
                                    <p:anim calcmode="lin" valueType="num">
                                      <p:cBhvr additive="base">
                                        <p:cTn id="74" dur="1000" fill="hold"/>
                                        <p:tgtEl>
                                          <p:spTgt spid="10161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101616"/>
                                        </p:tgtEl>
                                        <p:attrNameLst>
                                          <p:attrName>style.visibility</p:attrName>
                                        </p:attrNameLst>
                                      </p:cBhvr>
                                      <p:to>
                                        <p:strVal val="visible"/>
                                      </p:to>
                                    </p:set>
                                    <p:anim calcmode="lin" valueType="num">
                                      <p:cBhvr additive="base">
                                        <p:cTn id="79" dur="1000" fill="hold"/>
                                        <p:tgtEl>
                                          <p:spTgt spid="101616"/>
                                        </p:tgtEl>
                                        <p:attrNameLst>
                                          <p:attrName>ppt_x</p:attrName>
                                        </p:attrNameLst>
                                      </p:cBhvr>
                                      <p:tavLst>
                                        <p:tav tm="0">
                                          <p:val>
                                            <p:strVal val="#ppt_x"/>
                                          </p:val>
                                        </p:tav>
                                        <p:tav tm="100000">
                                          <p:val>
                                            <p:strVal val="#ppt_x"/>
                                          </p:val>
                                        </p:tav>
                                      </p:tavLst>
                                    </p:anim>
                                    <p:anim calcmode="lin" valueType="num">
                                      <p:cBhvr additive="base">
                                        <p:cTn id="80" dur="1000" fill="hold"/>
                                        <p:tgtEl>
                                          <p:spTgt spid="1016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39" grpId="0" animBg="1"/>
      <p:bldP spid="101440" grpId="0" animBg="1"/>
      <p:bldP spid="101441" grpId="0" animBg="1"/>
      <p:bldP spid="101443" grpId="0" animBg="1"/>
      <p:bldP spid="101444" grpId="0" animBg="1"/>
      <p:bldP spid="101445" grpId="0" animBg="1"/>
      <p:bldP spid="101447" grpId="0" animBg="1"/>
      <p:bldP spid="101453" grpId="0" animBg="1"/>
      <p:bldP spid="101613" grpId="0" animBg="1"/>
      <p:bldP spid="101614" grpId="0" animBg="1"/>
      <p:bldP spid="101615" grpId="0" animBg="1"/>
      <p:bldP spid="1016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C4CFD269-4D12-4F30-A046-E452ECF62376}"/>
              </a:ext>
            </a:extLst>
          </p:cNvPr>
          <p:cNvSpPr>
            <a:spLocks noGrp="1" noChangeArrowheads="1"/>
          </p:cNvSpPr>
          <p:nvPr>
            <p:ph type="subTitle" idx="1"/>
          </p:nvPr>
        </p:nvSpPr>
        <p:spPr>
          <a:xfrm>
            <a:off x="36513" y="1530350"/>
            <a:ext cx="9070975" cy="1439863"/>
          </a:xfrm>
          <a:noFill/>
          <a:ln w="3175">
            <a:solidFill>
              <a:schemeClr val="tx1"/>
            </a:solidFill>
            <a:miter lim="800000"/>
            <a:headEnd/>
            <a:tailEnd/>
          </a:ln>
        </p:spPr>
        <p:txBody>
          <a:bodyPr/>
          <a:lstStyle/>
          <a:p>
            <a:pPr algn="l" eaLnBrk="1" hangingPunct="1">
              <a:lnSpc>
                <a:spcPct val="80000"/>
              </a:lnSpc>
            </a:pPr>
            <a:r>
              <a:rPr lang="it-IT" altLang="it-IT" sz="700">
                <a:latin typeface="Comic Sans MS" panose="030F0702030302020204" pitchFamily="66" charset="0"/>
                <a:cs typeface="Times New Roman" panose="02020603050405020304" pitchFamily="18" charset="0"/>
              </a:rPr>
              <a:t>	</a:t>
            </a:r>
            <a:r>
              <a:rPr lang="it-IT" altLang="it-IT" sz="2000">
                <a:latin typeface="Comic Sans MS" panose="030F0702030302020204" pitchFamily="66" charset="0"/>
                <a:cs typeface="Times New Roman" panose="02020603050405020304" pitchFamily="18" charset="0"/>
              </a:rPr>
              <a:t>Per rappresentare un oggetto qualunque, un solido, un progetto architettonico, un oggetto di uso comune, un mobile, ecc. si usa eseguire una "proiezione"  dell'oggetto stesso. E’ bene, pertanto, chiarire anzitutto cosa vuole intendersi per "proiezione”, riguardandola come operazione grafica di tipo geometrico con caratteristiche descrittive.</a:t>
            </a:r>
            <a:r>
              <a:rPr lang="it-IT" altLang="it-IT" sz="2000">
                <a:latin typeface="Comic Sans MS" panose="030F0702030302020204" pitchFamily="66" charset="0"/>
              </a:rPr>
              <a:t> </a:t>
            </a:r>
          </a:p>
        </p:txBody>
      </p:sp>
      <p:sp>
        <p:nvSpPr>
          <p:cNvPr id="4100" name="Rectangle 4">
            <a:extLst>
              <a:ext uri="{FF2B5EF4-FFF2-40B4-BE49-F238E27FC236}">
                <a16:creationId xmlns:a16="http://schemas.microsoft.com/office/drawing/2014/main" id="{F1A6370A-F629-47D1-AFB8-1FE7D46FFB09}"/>
              </a:ext>
            </a:extLst>
          </p:cNvPr>
          <p:cNvSpPr>
            <a:spLocks noChangeArrowheads="1"/>
          </p:cNvSpPr>
          <p:nvPr/>
        </p:nvSpPr>
        <p:spPr bwMode="auto">
          <a:xfrm>
            <a:off x="36513" y="3068638"/>
            <a:ext cx="9070975" cy="25241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just" eaLnBrk="1" hangingPunct="1"/>
            <a:r>
              <a:rPr lang="it-IT" altLang="it-IT" sz="1200">
                <a:cs typeface="Courier New" panose="02070309020205020404" pitchFamily="49" charset="0"/>
              </a:rPr>
              <a:t>	</a:t>
            </a:r>
            <a:r>
              <a:rPr lang="it-IT" altLang="it-IT" sz="1800">
                <a:cs typeface="Courier New" panose="02070309020205020404" pitchFamily="49" charset="0"/>
              </a:rPr>
              <a:t>Il vocabolario Zingarelli esplicita il termine “</a:t>
            </a:r>
            <a:r>
              <a:rPr lang="it-IT" altLang="it-IT" sz="2000" u="sng">
                <a:cs typeface="Courier New" panose="02070309020205020404" pitchFamily="49" charset="0"/>
              </a:rPr>
              <a:t>proiezione</a:t>
            </a:r>
            <a:r>
              <a:rPr lang="it-IT" altLang="it-IT" sz="1800">
                <a:cs typeface="Courier New" panose="02070309020205020404" pitchFamily="49" charset="0"/>
              </a:rPr>
              <a:t>” come “...</a:t>
            </a:r>
            <a:r>
              <a:rPr lang="it-IT" altLang="it-IT" sz="2000" u="sng">
                <a:cs typeface="Courier New" panose="02070309020205020404" pitchFamily="49" charset="0"/>
              </a:rPr>
              <a:t>atto, effetto del proiettare</a:t>
            </a:r>
            <a:r>
              <a:rPr lang="it-IT" altLang="it-IT" sz="1800">
                <a:cs typeface="Courier New" panose="02070309020205020404" pitchFamily="49" charset="0"/>
              </a:rPr>
              <a:t>...” oppure come </a:t>
            </a:r>
            <a:r>
              <a:rPr lang="it-IT" altLang="it-IT" sz="2000">
                <a:cs typeface="Courier New" panose="02070309020205020404" pitchFamily="49" charset="0"/>
              </a:rPr>
              <a:t>“...</a:t>
            </a:r>
            <a:r>
              <a:rPr lang="it-IT" altLang="it-IT" sz="2000" u="sng">
                <a:cs typeface="Courier New" panose="02070309020205020404" pitchFamily="49" charset="0"/>
              </a:rPr>
              <a:t>trasmissione di un’immagine su uno schermo</a:t>
            </a:r>
            <a:r>
              <a:rPr lang="it-IT" altLang="it-IT" sz="1800" u="sng">
                <a:cs typeface="Courier New" panose="02070309020205020404" pitchFamily="49" charset="0"/>
              </a:rPr>
              <a:t>...”, </a:t>
            </a:r>
            <a:r>
              <a:rPr lang="it-IT" altLang="it-IT" sz="1800">
                <a:cs typeface="Courier New" panose="02070309020205020404" pitchFamily="49" charset="0"/>
              </a:rPr>
              <a:t>oppure ancora come </a:t>
            </a:r>
            <a:r>
              <a:rPr lang="it-IT" altLang="it-IT" sz="2000" u="sng">
                <a:cs typeface="Courier New" panose="02070309020205020404" pitchFamily="49" charset="0"/>
              </a:rPr>
              <a:t>“...Rappresentazione di una figura spaziale su un piano usando sistemi diversi...”. </a:t>
            </a:r>
          </a:p>
          <a:p>
            <a:pPr algn="just" eaLnBrk="1" hangingPunct="1"/>
            <a:endParaRPr lang="it-IT" altLang="it-IT" sz="1800">
              <a:cs typeface="Times New Roman" panose="02020603050405020304" pitchFamily="18" charset="0"/>
            </a:endParaRPr>
          </a:p>
          <a:p>
            <a:r>
              <a:rPr lang="it-IT" altLang="it-IT" sz="1800">
                <a:cs typeface="Courier New" panose="02070309020205020404" pitchFamily="49" charset="0"/>
              </a:rPr>
              <a:t>Lo stesso vocabolario esplicita, poi, il verbo “</a:t>
            </a:r>
            <a:r>
              <a:rPr lang="it-IT" altLang="it-IT" sz="2000">
                <a:cs typeface="Courier New" panose="02070309020205020404" pitchFamily="49" charset="0"/>
              </a:rPr>
              <a:t>proiettare</a:t>
            </a:r>
            <a:r>
              <a:rPr lang="it-IT" altLang="it-IT" sz="1800">
                <a:cs typeface="Courier New" panose="02070309020205020404" pitchFamily="49" charset="0"/>
              </a:rPr>
              <a:t>” come “</a:t>
            </a:r>
            <a:r>
              <a:rPr lang="it-IT" altLang="it-IT" sz="1800" b="1">
                <a:cs typeface="Courier New" panose="02070309020205020404" pitchFamily="49" charset="0"/>
              </a:rPr>
              <a:t>...</a:t>
            </a:r>
            <a:r>
              <a:rPr lang="it-IT" altLang="it-IT" sz="2000" u="sng">
                <a:cs typeface="Courier New" panose="02070309020205020404" pitchFamily="49" charset="0"/>
              </a:rPr>
              <a:t>gettare, scagliare fuori o avanti</a:t>
            </a:r>
            <a:r>
              <a:rPr lang="it-IT" altLang="it-IT" sz="1800" b="1">
                <a:cs typeface="Courier New" panose="02070309020205020404" pitchFamily="49" charset="0"/>
              </a:rPr>
              <a:t>...</a:t>
            </a:r>
            <a:r>
              <a:rPr lang="it-IT" altLang="it-IT" sz="1800">
                <a:cs typeface="Courier New" panose="02070309020205020404" pitchFamily="49" charset="0"/>
              </a:rPr>
              <a:t>” oppure come operazione per </a:t>
            </a:r>
            <a:r>
              <a:rPr lang="it-IT" altLang="it-IT" sz="2000" u="sng">
                <a:cs typeface="Courier New" panose="02070309020205020404" pitchFamily="49" charset="0"/>
              </a:rPr>
              <a:t>“...Riprodurre su uno schermo una diapositiva o un fotogramma a mezzo di proiettore</a:t>
            </a:r>
            <a:r>
              <a:rPr lang="it-IT" altLang="it-IT" sz="1800">
                <a:cs typeface="Courier New" panose="02070309020205020404" pitchFamily="49" charset="0"/>
              </a:rPr>
              <a:t>”.</a:t>
            </a:r>
            <a:r>
              <a:rPr lang="it-IT" altLang="it-IT" sz="1800"/>
              <a:t> </a:t>
            </a:r>
          </a:p>
        </p:txBody>
      </p:sp>
      <p:sp>
        <p:nvSpPr>
          <p:cNvPr id="4101" name="Rectangle 5">
            <a:extLst>
              <a:ext uri="{FF2B5EF4-FFF2-40B4-BE49-F238E27FC236}">
                <a16:creationId xmlns:a16="http://schemas.microsoft.com/office/drawing/2014/main" id="{F674AF23-DC78-4993-8D64-8E4AF7F60CB3}"/>
              </a:ext>
            </a:extLst>
          </p:cNvPr>
          <p:cNvSpPr>
            <a:spLocks noChangeArrowheads="1"/>
          </p:cNvSpPr>
          <p:nvPr/>
        </p:nvSpPr>
        <p:spPr bwMode="auto">
          <a:xfrm>
            <a:off x="36513" y="5519738"/>
            <a:ext cx="9070975" cy="1216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1800">
                <a:cs typeface="Courier New" panose="02070309020205020404" pitchFamily="49" charset="0"/>
              </a:rPr>
              <a:t>In sintesi, "</a:t>
            </a:r>
            <a:r>
              <a:rPr lang="it-IT" altLang="it-IT" sz="1800" b="1">
                <a:solidFill>
                  <a:schemeClr val="folHlink"/>
                </a:solidFill>
                <a:cs typeface="Courier New" panose="02070309020205020404" pitchFamily="49" charset="0"/>
              </a:rPr>
              <a:t>proiettare</a:t>
            </a:r>
            <a:r>
              <a:rPr lang="it-IT" altLang="it-IT" sz="1800">
                <a:cs typeface="Courier New" panose="02070309020205020404" pitchFamily="49" charset="0"/>
              </a:rPr>
              <a:t>" equivale a "</a:t>
            </a:r>
            <a:r>
              <a:rPr lang="it-IT" altLang="it-IT" sz="1800" b="1">
                <a:solidFill>
                  <a:schemeClr val="folHlink"/>
                </a:solidFill>
                <a:cs typeface="Courier New" panose="02070309020205020404" pitchFamily="49" charset="0"/>
              </a:rPr>
              <a:t>trasferire</a:t>
            </a:r>
            <a:r>
              <a:rPr lang="it-IT" altLang="it-IT" sz="1800">
                <a:cs typeface="Courier New" panose="02070309020205020404" pitchFamily="49" charset="0"/>
              </a:rPr>
              <a:t>" cioè “</a:t>
            </a:r>
            <a:r>
              <a:rPr lang="it-IT" altLang="it-IT" sz="1800" b="1">
                <a:solidFill>
                  <a:schemeClr val="folHlink"/>
                </a:solidFill>
                <a:cs typeface="Courier New" panose="02070309020205020404" pitchFamily="49" charset="0"/>
              </a:rPr>
              <a:t>eseguire una proiezione</a:t>
            </a:r>
            <a:r>
              <a:rPr lang="it-IT" altLang="it-IT" sz="1800">
                <a:cs typeface="Courier New" panose="02070309020205020404" pitchFamily="49" charset="0"/>
              </a:rPr>
              <a:t>" equivale ad "</a:t>
            </a:r>
            <a:r>
              <a:rPr lang="it-IT" altLang="it-IT" sz="1800" b="1">
                <a:solidFill>
                  <a:schemeClr val="folHlink"/>
                </a:solidFill>
                <a:cs typeface="Courier New" panose="02070309020205020404" pitchFamily="49" charset="0"/>
              </a:rPr>
              <a:t>effettuare un trasferimento</a:t>
            </a:r>
            <a:r>
              <a:rPr lang="it-IT" altLang="it-IT" sz="1800">
                <a:cs typeface="Courier New" panose="02070309020205020404" pitchFamily="49" charset="0"/>
              </a:rPr>
              <a:t>"; o meglio, sviluppare una serie di operazioni razionalmente coordinate mediante le quali riuscire a "</a:t>
            </a:r>
            <a:r>
              <a:rPr lang="it-IT" altLang="it-IT" sz="1800" b="1">
                <a:solidFill>
                  <a:schemeClr val="folHlink"/>
                </a:solidFill>
                <a:cs typeface="Courier New" panose="02070309020205020404" pitchFamily="49" charset="0"/>
              </a:rPr>
              <a:t>trasferire</a:t>
            </a:r>
            <a:r>
              <a:rPr lang="it-IT" altLang="it-IT" sz="1800">
                <a:cs typeface="Courier New" panose="02070309020205020404" pitchFamily="49" charset="0"/>
              </a:rPr>
              <a:t>”, “</a:t>
            </a:r>
            <a:r>
              <a:rPr lang="it-IT" altLang="it-IT" sz="1800" b="1">
                <a:solidFill>
                  <a:schemeClr val="folHlink"/>
                </a:solidFill>
                <a:cs typeface="Courier New" panose="02070309020205020404" pitchFamily="49" charset="0"/>
              </a:rPr>
              <a:t>qualcosa</a:t>
            </a:r>
            <a:r>
              <a:rPr lang="it-IT" altLang="it-IT" sz="1800">
                <a:cs typeface="Courier New" panose="02070309020205020404" pitchFamily="49" charset="0"/>
              </a:rPr>
              <a:t>" da un "</a:t>
            </a:r>
            <a:r>
              <a:rPr lang="it-IT" altLang="it-IT" sz="1800" b="1">
                <a:solidFill>
                  <a:schemeClr val="folHlink"/>
                </a:solidFill>
                <a:cs typeface="Courier New" panose="02070309020205020404" pitchFamily="49" charset="0"/>
              </a:rPr>
              <a:t>luogo</a:t>
            </a:r>
            <a:r>
              <a:rPr lang="it-IT" altLang="it-IT" sz="1800">
                <a:cs typeface="Courier New" panose="02070309020205020404" pitchFamily="49" charset="0"/>
              </a:rPr>
              <a:t>" ad un altro "</a:t>
            </a:r>
            <a:r>
              <a:rPr lang="it-IT" altLang="it-IT" sz="1800" b="1">
                <a:solidFill>
                  <a:schemeClr val="folHlink"/>
                </a:solidFill>
                <a:cs typeface="Courier New" panose="02070309020205020404" pitchFamily="49" charset="0"/>
              </a:rPr>
              <a:t>luogo</a:t>
            </a:r>
            <a:r>
              <a:rPr lang="it-IT" altLang="it-IT" sz="1800">
                <a:cs typeface="Courier New" panose="02070309020205020404" pitchFamily="49" charset="0"/>
              </a:rPr>
              <a:t>".</a:t>
            </a:r>
            <a:r>
              <a:rPr lang="it-IT" altLang="it-IT" sz="1800"/>
              <a:t> </a:t>
            </a:r>
          </a:p>
        </p:txBody>
      </p:sp>
      <p:sp>
        <p:nvSpPr>
          <p:cNvPr id="29701" name="Text Box 15">
            <a:extLst>
              <a:ext uri="{FF2B5EF4-FFF2-40B4-BE49-F238E27FC236}">
                <a16:creationId xmlns:a16="http://schemas.microsoft.com/office/drawing/2014/main" id="{EE19417B-9590-4BC6-8C47-16FBC01C4887}"/>
              </a:ext>
            </a:extLst>
          </p:cNvPr>
          <p:cNvSpPr txBox="1">
            <a:spLocks noChangeArrowheads="1"/>
          </p:cNvSpPr>
          <p:nvPr/>
        </p:nvSpPr>
        <p:spPr bwMode="auto">
          <a:xfrm>
            <a:off x="179388" y="115888"/>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endParaRPr lang="it-IT" altLang="it-IT" sz="2400">
              <a:latin typeface="Times New Roman" panose="02020603050405020304" pitchFamily="18" charset="0"/>
            </a:endParaRPr>
          </a:p>
        </p:txBody>
      </p:sp>
      <p:sp>
        <p:nvSpPr>
          <p:cNvPr id="4113" name="Text Box 17">
            <a:extLst>
              <a:ext uri="{FF2B5EF4-FFF2-40B4-BE49-F238E27FC236}">
                <a16:creationId xmlns:a16="http://schemas.microsoft.com/office/drawing/2014/main" id="{7CF4AC41-91BB-4DC4-AC95-2B324EF3DB67}"/>
              </a:ext>
            </a:extLst>
          </p:cNvPr>
          <p:cNvSpPr txBox="1">
            <a:spLocks noChangeArrowheads="1"/>
          </p:cNvSpPr>
          <p:nvPr/>
        </p:nvSpPr>
        <p:spPr bwMode="auto">
          <a:xfrm>
            <a:off x="2484438" y="981075"/>
            <a:ext cx="3887787" cy="466725"/>
          </a:xfrm>
          <a:prstGeom prst="rect">
            <a:avLst/>
          </a:prstGeom>
          <a:solidFill>
            <a:schemeClr val="tx2"/>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400">
                <a:solidFill>
                  <a:schemeClr val="bg2"/>
                </a:solidFill>
              </a:rPr>
              <a:t>Introduzione generale (1)</a:t>
            </a:r>
            <a:endParaRPr lang="it-IT" altLang="it-IT" sz="2400">
              <a:latin typeface="Times New Roman" panose="02020603050405020304" pitchFamily="18" charset="0"/>
            </a:endParaRPr>
          </a:p>
        </p:txBody>
      </p:sp>
      <p:sp>
        <p:nvSpPr>
          <p:cNvPr id="29703" name="Rectangle 18">
            <a:extLst>
              <a:ext uri="{FF2B5EF4-FFF2-40B4-BE49-F238E27FC236}">
                <a16:creationId xmlns:a16="http://schemas.microsoft.com/office/drawing/2014/main" id="{C4C2291F-2573-49A3-B44C-EB6A1763BC8D}"/>
              </a:ext>
            </a:extLst>
          </p:cNvPr>
          <p:cNvSpPr>
            <a:spLocks noGrp="1" noChangeArrowheads="1"/>
          </p:cNvSpPr>
          <p:nvPr>
            <p:ph type="ctrTitle"/>
          </p:nvPr>
        </p:nvSpPr>
        <p:spPr>
          <a:xfrm>
            <a:off x="36513" y="41275"/>
            <a:ext cx="9070975" cy="792163"/>
          </a:xfrm>
          <a:ln>
            <a:solidFill>
              <a:schemeClr val="tx2"/>
            </a:solidFill>
          </a:ln>
        </p:spPr>
        <p:txBody>
          <a:bodyPr/>
          <a:lstStyle/>
          <a:p>
            <a:pPr algn="l" eaLnBrk="1" hangingPunct="1"/>
            <a:r>
              <a:rPr lang="it-IT" altLang="it-IT" sz="2000" b="1">
                <a:solidFill>
                  <a:schemeClr val="tx1"/>
                </a:solidFill>
                <a:effectLst/>
                <a:latin typeface="Comic Sans MS" panose="030F0702030302020204" pitchFamily="66" charset="0"/>
              </a:rPr>
              <a:t>         	RAPPRESENTAZIONE GEOMETRICO-DESCRITTIVA              		   E TIPOLOGIA DEGLI  ELEMENTI PRIMITIVI</a:t>
            </a:r>
          </a:p>
        </p:txBody>
      </p:sp>
      <p:sp>
        <p:nvSpPr>
          <p:cNvPr id="4115" name="AutoShape 19">
            <a:hlinkClick r:id="rId3" action="ppaction://hlinksldjump" highlightClick="1"/>
            <a:extLst>
              <a:ext uri="{FF2B5EF4-FFF2-40B4-BE49-F238E27FC236}">
                <a16:creationId xmlns:a16="http://schemas.microsoft.com/office/drawing/2014/main" id="{F3200F5D-11DC-4EC5-B952-87127F70B1FB}"/>
              </a:ext>
            </a:extLst>
          </p:cNvPr>
          <p:cNvSpPr>
            <a:spLocks noChangeArrowheads="1"/>
          </p:cNvSpPr>
          <p:nvPr/>
        </p:nvSpPr>
        <p:spPr bwMode="auto">
          <a:xfrm>
            <a:off x="96838" y="109538"/>
            <a:ext cx="1296987" cy="649287"/>
          </a:xfrm>
          <a:prstGeom prst="actionButtonBlank">
            <a:avLst/>
          </a:prstGeom>
          <a:solidFill>
            <a:srgbClr val="CCECFF"/>
          </a:solidFill>
          <a:ln w="3175">
            <a:noFill/>
            <a:miter lim="800000"/>
            <a:headEnd/>
            <a:tailEnd/>
          </a:ln>
          <a:effectLst/>
        </p:spPr>
        <p:txBody>
          <a:bodyPr anchor="ctr"/>
          <a:lstStyle/>
          <a:p>
            <a:pPr algn="ctr" eaLnBrk="1" hangingPunct="1">
              <a:defRPr/>
            </a:pPr>
            <a:r>
              <a:rPr lang="it-IT" sz="1600" b="1" dirty="0">
                <a:solidFill>
                  <a:schemeClr val="bg1"/>
                </a:solidFill>
                <a:effectLst>
                  <a:outerShdw blurRad="38100" dist="38100" dir="2700000" algn="tl">
                    <a:srgbClr val="000000"/>
                  </a:outerShdw>
                </a:effectLst>
                <a:cs typeface="Courier New" pitchFamily="49" charset="0"/>
              </a:rPr>
              <a:t>Sommario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13">
                                            <p:txEl>
                                              <p:charRg st="4294967295" end="4294967295"/>
                                            </p:txEl>
                                          </p:spTgt>
                                        </p:tgtEl>
                                        <p:attrNameLst>
                                          <p:attrName>style.visibility</p:attrName>
                                        </p:attrNameLst>
                                      </p:cBhvr>
                                      <p:to>
                                        <p:strVal val="visible"/>
                                      </p:to>
                                    </p:set>
                                    <p:anim calcmode="lin" valueType="num">
                                      <p:cBhvr additive="base">
                                        <p:cTn id="7" dur="1000" fill="hold"/>
                                        <p:tgtEl>
                                          <p:spTgt spid="41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13">
                                            <p:txEl>
                                              <p:charRg st="4294967295" end="4294967295"/>
                                            </p:txEl>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4113"/>
                                        </p:tgtEl>
                                        <p:attrNameLst>
                                          <p:attrName>style.visibility</p:attrName>
                                        </p:attrNameLst>
                                      </p:cBhvr>
                                      <p:to>
                                        <p:strVal val="visible"/>
                                      </p:to>
                                    </p:set>
                                    <p:anim calcmode="lin" valueType="num">
                                      <p:cBhvr additive="base">
                                        <p:cTn id="11" dur="500" fill="hold"/>
                                        <p:tgtEl>
                                          <p:spTgt spid="4113"/>
                                        </p:tgtEl>
                                        <p:attrNameLst>
                                          <p:attrName>ppt_x</p:attrName>
                                        </p:attrNameLst>
                                      </p:cBhvr>
                                      <p:tavLst>
                                        <p:tav tm="0">
                                          <p:val>
                                            <p:strVal val="0-#ppt_w/2"/>
                                          </p:val>
                                        </p:tav>
                                        <p:tav tm="100000">
                                          <p:val>
                                            <p:strVal val="#ppt_x"/>
                                          </p:val>
                                        </p:tav>
                                      </p:tavLst>
                                    </p:anim>
                                    <p:anim calcmode="lin" valueType="num">
                                      <p:cBhvr additive="base">
                                        <p:cTn id="12" dur="500" fill="hold"/>
                                        <p:tgtEl>
                                          <p:spTgt spid="411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charRg st="4294967295" end="4294967295"/>
                                            </p:txEl>
                                          </p:spTgt>
                                        </p:tgtEl>
                                        <p:attrNameLst>
                                          <p:attrName>style.visibility</p:attrName>
                                        </p:attrNameLst>
                                      </p:cBhvr>
                                      <p:to>
                                        <p:strVal val="visible"/>
                                      </p:to>
                                    </p:set>
                                    <p:animEffect transition="in" filter="wipe(left)">
                                      <p:cBhvr>
                                        <p:cTn id="17" dur="1000"/>
                                        <p:tgtEl>
                                          <p:spTgt spid="4099">
                                            <p:txEl>
                                              <p:charRg st="4294967295" end="429496729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0">
                                            <p:txEl>
                                              <p:pRg st="0" end="0"/>
                                            </p:txEl>
                                          </p:spTgt>
                                        </p:tgtEl>
                                        <p:attrNameLst>
                                          <p:attrName>style.visibility</p:attrName>
                                        </p:attrNameLst>
                                      </p:cBhvr>
                                      <p:to>
                                        <p:strVal val="visible"/>
                                      </p:to>
                                    </p:set>
                                    <p:animEffect transition="in" filter="wipe(left)">
                                      <p:cBhvr>
                                        <p:cTn id="22" dur="1000"/>
                                        <p:tgtEl>
                                          <p:spTgt spid="410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00">
                                            <p:txEl>
                                              <p:pRg st="2" end="2"/>
                                            </p:txEl>
                                          </p:spTgt>
                                        </p:tgtEl>
                                        <p:attrNameLst>
                                          <p:attrName>style.visibility</p:attrName>
                                        </p:attrNameLst>
                                      </p:cBhvr>
                                      <p:to>
                                        <p:strVal val="visible"/>
                                      </p:to>
                                    </p:set>
                                    <p:animEffect transition="in" filter="wipe(left)">
                                      <p:cBhvr>
                                        <p:cTn id="27" dur="1000"/>
                                        <p:tgtEl>
                                          <p:spTgt spid="410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01">
                                            <p:txEl>
                                              <p:charRg st="4294967295" end="4294967295"/>
                                            </p:txEl>
                                          </p:spTgt>
                                        </p:tgtEl>
                                        <p:attrNameLst>
                                          <p:attrName>style.visibility</p:attrName>
                                        </p:attrNameLst>
                                      </p:cBhvr>
                                      <p:to>
                                        <p:strVal val="visible"/>
                                      </p:to>
                                    </p:set>
                                    <p:animEffect transition="in" filter="wipe(left)">
                                      <p:cBhvr>
                                        <p:cTn id="32" dur="1000"/>
                                        <p:tgtEl>
                                          <p:spTgt spid="410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build="p" autoUpdateAnimBg="0"/>
      <p:bldP spid="4101" grpId="0" autoUpdateAnimBg="0"/>
      <p:bldP spid="4113" grpId="0" autoUpdateAnimBg="0"/>
      <p:bldP spid="4113"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16">
            <a:extLst>
              <a:ext uri="{FF2B5EF4-FFF2-40B4-BE49-F238E27FC236}">
                <a16:creationId xmlns:a16="http://schemas.microsoft.com/office/drawing/2014/main" id="{21D5169F-A3D7-4B73-BDC6-43288D9B7CE6}"/>
              </a:ext>
            </a:extLst>
          </p:cNvPr>
          <p:cNvSpPr>
            <a:spLocks noGrp="1" noChangeArrowheads="1"/>
          </p:cNvSpPr>
          <p:nvPr>
            <p:ph type="title"/>
          </p:nvPr>
        </p:nvSpPr>
        <p:spPr>
          <a:xfrm>
            <a:off x="2411413" y="41275"/>
            <a:ext cx="4321175" cy="476250"/>
          </a:xfrm>
          <a:solidFill>
            <a:schemeClr val="tx2"/>
          </a:solidFill>
          <a:ln>
            <a:solidFill>
              <a:schemeClr val="bg1"/>
            </a:solidFill>
          </a:ln>
        </p:spPr>
        <p:txBody>
          <a:bodyPr/>
          <a:lstStyle/>
          <a:p>
            <a:pPr algn="l" eaLnBrk="1" hangingPunct="1"/>
            <a:r>
              <a:rPr lang="it-IT" altLang="it-IT" sz="2400">
                <a:solidFill>
                  <a:schemeClr val="bg2"/>
                </a:solidFill>
                <a:effectLst/>
                <a:latin typeface="Comic Sans MS" panose="030F0702030302020204" pitchFamily="66" charset="0"/>
              </a:rPr>
              <a:t>Introduzione generale (2)</a:t>
            </a:r>
          </a:p>
        </p:txBody>
      </p:sp>
      <p:sp>
        <p:nvSpPr>
          <p:cNvPr id="5125" name="Rectangle 5">
            <a:extLst>
              <a:ext uri="{FF2B5EF4-FFF2-40B4-BE49-F238E27FC236}">
                <a16:creationId xmlns:a16="http://schemas.microsoft.com/office/drawing/2014/main" id="{804ABD22-5AF2-46B5-B023-1FFF74138AFA}"/>
              </a:ext>
            </a:extLst>
          </p:cNvPr>
          <p:cNvSpPr>
            <a:spLocks noGrp="1" noChangeArrowheads="1"/>
          </p:cNvSpPr>
          <p:nvPr>
            <p:ph type="body" idx="4294967295"/>
          </p:nvPr>
        </p:nvSpPr>
        <p:spPr>
          <a:xfrm>
            <a:off x="36513" y="2852738"/>
            <a:ext cx="9070975" cy="720725"/>
          </a:xfrm>
          <a:noFill/>
          <a:ln w="3175">
            <a:solidFill>
              <a:schemeClr val="tx1"/>
            </a:solidFill>
            <a:miter lim="800000"/>
            <a:headEnd/>
            <a:tailEnd/>
          </a:ln>
        </p:spPr>
        <p:txBody>
          <a:bodyPr/>
          <a:lstStyle/>
          <a:p>
            <a:pPr marL="0" indent="0" algn="ctr" eaLnBrk="1" hangingPunct="1">
              <a:spcBef>
                <a:spcPct val="0"/>
              </a:spcBef>
              <a:buClrTx/>
              <a:buSzTx/>
              <a:buFont typeface="Wingdings" panose="05000000000000000000" pitchFamily="2" charset="2"/>
              <a:buNone/>
            </a:pPr>
            <a:r>
              <a:rPr lang="it-IT" altLang="it-IT" sz="2000">
                <a:latin typeface="Comic Sans MS" panose="030F0702030302020204" pitchFamily="66" charset="0"/>
                <a:cs typeface="Times New Roman" panose="02020603050405020304" pitchFamily="18" charset="0"/>
              </a:rPr>
              <a:t>Per poter eseguire questa operazione di "trasferimento" abbiamo bisogno,  fondamentalmente, dei tre elementi specificati di seguito.</a:t>
            </a:r>
            <a:r>
              <a:rPr lang="it-IT" altLang="it-IT" sz="2000">
                <a:latin typeface="Comic Sans MS" panose="030F0702030302020204" pitchFamily="66" charset="0"/>
              </a:rPr>
              <a:t> </a:t>
            </a:r>
          </a:p>
        </p:txBody>
      </p:sp>
      <p:sp>
        <p:nvSpPr>
          <p:cNvPr id="5127" name="Text Box 7">
            <a:extLst>
              <a:ext uri="{FF2B5EF4-FFF2-40B4-BE49-F238E27FC236}">
                <a16:creationId xmlns:a16="http://schemas.microsoft.com/office/drawing/2014/main" id="{9D58CB47-8483-44D0-8265-CE33C6DA8A82}"/>
              </a:ext>
            </a:extLst>
          </p:cNvPr>
          <p:cNvSpPr txBox="1">
            <a:spLocks noChangeArrowheads="1"/>
          </p:cNvSpPr>
          <p:nvPr/>
        </p:nvSpPr>
        <p:spPr bwMode="auto">
          <a:xfrm>
            <a:off x="360363" y="4005263"/>
            <a:ext cx="8459787" cy="466725"/>
          </a:xfrm>
          <a:prstGeom prst="rect">
            <a:avLst/>
          </a:prstGeom>
          <a:solidFill>
            <a:schemeClr val="tx2"/>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cs typeface="Times New Roman" panose="02020603050405020304" pitchFamily="18" charset="0"/>
              </a:rPr>
              <a:t>L’”</a:t>
            </a:r>
            <a:r>
              <a:rPr lang="it-IT" altLang="it-IT" sz="2400" b="1">
                <a:solidFill>
                  <a:schemeClr val="bg1"/>
                </a:solidFill>
                <a:cs typeface="Times New Roman" panose="02020603050405020304" pitchFamily="18" charset="0"/>
              </a:rPr>
              <a:t>oggetto</a:t>
            </a:r>
            <a:r>
              <a:rPr lang="it-IT" altLang="it-IT" sz="2400">
                <a:solidFill>
                  <a:schemeClr val="bg1"/>
                </a:solidFill>
                <a:cs typeface="Times New Roman" panose="02020603050405020304" pitchFamily="18" charset="0"/>
              </a:rPr>
              <a:t>” della proiezione o del trasferimento</a:t>
            </a:r>
            <a:r>
              <a:rPr lang="it-IT" altLang="it-IT" sz="2000"/>
              <a:t> </a:t>
            </a:r>
          </a:p>
        </p:txBody>
      </p:sp>
      <p:sp>
        <p:nvSpPr>
          <p:cNvPr id="5129" name="Text Box 9">
            <a:extLst>
              <a:ext uri="{FF2B5EF4-FFF2-40B4-BE49-F238E27FC236}">
                <a16:creationId xmlns:a16="http://schemas.microsoft.com/office/drawing/2014/main" id="{01AA0414-C7B2-486F-A2B1-A5EE79EB296F}"/>
              </a:ext>
            </a:extLst>
          </p:cNvPr>
          <p:cNvSpPr txBox="1">
            <a:spLocks noChangeArrowheads="1"/>
          </p:cNvSpPr>
          <p:nvPr/>
        </p:nvSpPr>
        <p:spPr bwMode="auto">
          <a:xfrm>
            <a:off x="360363" y="5949950"/>
            <a:ext cx="8459787" cy="466725"/>
          </a:xfrm>
          <a:prstGeom prst="rect">
            <a:avLst/>
          </a:prstGeom>
          <a:solidFill>
            <a:schemeClr val="tx2"/>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solidFill>
                  <a:schemeClr val="bg1"/>
                </a:solidFill>
                <a:cs typeface="Times New Roman" panose="02020603050405020304" pitchFamily="18" charset="0"/>
              </a:rPr>
              <a:t>Il “</a:t>
            </a:r>
            <a:r>
              <a:rPr lang="it-IT" altLang="it-IT" sz="2400" b="1">
                <a:solidFill>
                  <a:schemeClr val="bg1"/>
                </a:solidFill>
                <a:cs typeface="Times New Roman" panose="02020603050405020304" pitchFamily="18" charset="0"/>
              </a:rPr>
              <a:t>luogo</a:t>
            </a:r>
            <a:r>
              <a:rPr lang="it-IT" altLang="it-IT" sz="2400">
                <a:solidFill>
                  <a:schemeClr val="bg1"/>
                </a:solidFill>
                <a:cs typeface="Times New Roman" panose="02020603050405020304" pitchFamily="18" charset="0"/>
              </a:rPr>
              <a:t>” ove effettuare la proiezione o il trasferimento</a:t>
            </a:r>
            <a:r>
              <a:rPr lang="it-IT" altLang="it-IT" sz="2400"/>
              <a:t> </a:t>
            </a:r>
          </a:p>
        </p:txBody>
      </p:sp>
      <p:sp>
        <p:nvSpPr>
          <p:cNvPr id="5130" name="Rectangle 10">
            <a:extLst>
              <a:ext uri="{FF2B5EF4-FFF2-40B4-BE49-F238E27FC236}">
                <a16:creationId xmlns:a16="http://schemas.microsoft.com/office/drawing/2014/main" id="{087BAF3F-A8C8-4EE0-AED8-13128E320F10}"/>
              </a:ext>
            </a:extLst>
          </p:cNvPr>
          <p:cNvSpPr>
            <a:spLocks noChangeArrowheads="1"/>
          </p:cNvSpPr>
          <p:nvPr/>
        </p:nvSpPr>
        <p:spPr bwMode="auto">
          <a:xfrm>
            <a:off x="323850" y="4941888"/>
            <a:ext cx="8459788" cy="466725"/>
          </a:xfrm>
          <a:prstGeom prst="rect">
            <a:avLst/>
          </a:prstGeom>
          <a:solidFill>
            <a:schemeClr val="tx2"/>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2400">
                <a:solidFill>
                  <a:schemeClr val="bg1"/>
                </a:solidFill>
                <a:cs typeface="Times New Roman" panose="02020603050405020304" pitchFamily="18" charset="0"/>
              </a:rPr>
              <a:t>Il “</a:t>
            </a:r>
            <a:r>
              <a:rPr lang="it-IT" altLang="it-IT" sz="2400" b="1">
                <a:solidFill>
                  <a:schemeClr val="bg1"/>
                </a:solidFill>
                <a:cs typeface="Times New Roman" panose="02020603050405020304" pitchFamily="18" charset="0"/>
              </a:rPr>
              <a:t>mezzo</a:t>
            </a:r>
            <a:r>
              <a:rPr lang="it-IT" altLang="it-IT" sz="2400">
                <a:solidFill>
                  <a:schemeClr val="bg1"/>
                </a:solidFill>
                <a:cs typeface="Times New Roman" panose="02020603050405020304" pitchFamily="18" charset="0"/>
              </a:rPr>
              <a:t>” per eseguire la proiezione o il trasferimento</a:t>
            </a:r>
            <a:r>
              <a:rPr lang="it-IT" altLang="it-IT" sz="2000">
                <a:solidFill>
                  <a:schemeClr val="bg1"/>
                </a:solidFill>
              </a:rPr>
              <a:t> </a:t>
            </a:r>
          </a:p>
        </p:txBody>
      </p:sp>
      <p:sp>
        <p:nvSpPr>
          <p:cNvPr id="5133" name="Rectangle 13">
            <a:extLst>
              <a:ext uri="{FF2B5EF4-FFF2-40B4-BE49-F238E27FC236}">
                <a16:creationId xmlns:a16="http://schemas.microsoft.com/office/drawing/2014/main" id="{7C815BAC-F940-475D-857D-418187725DA6}"/>
              </a:ext>
            </a:extLst>
          </p:cNvPr>
          <p:cNvSpPr>
            <a:spLocks noChangeArrowheads="1"/>
          </p:cNvSpPr>
          <p:nvPr/>
        </p:nvSpPr>
        <p:spPr bwMode="auto">
          <a:xfrm>
            <a:off x="36513" y="765175"/>
            <a:ext cx="9070975" cy="19383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2400">
                <a:cs typeface="Courier New" panose="02070309020205020404" pitchFamily="49" charset="0"/>
              </a:rPr>
              <a:t>Poiché l’operazione di trasferimento implica un aspetto dinamico, tale sarà anche l’operazione della proiezione, conseguentemente, poiché la geometria descrittiva si fonda sulle proiezioni ne discende il carattere dinamico, per cui trattasi di “</a:t>
            </a:r>
            <a:r>
              <a:rPr lang="it-IT" altLang="it-IT" sz="2400" b="1" u="sng">
                <a:solidFill>
                  <a:srgbClr val="FFC000"/>
                </a:solidFill>
                <a:cs typeface="Courier New" panose="02070309020205020404" pitchFamily="49" charset="0"/>
              </a:rPr>
              <a:t>Geometria descrittiva dinamica</a:t>
            </a:r>
            <a:r>
              <a:rPr lang="it-IT" altLang="it-IT" sz="2400">
                <a:cs typeface="Courier New" panose="02070309020205020404" pitchFamily="49" charset="0"/>
              </a:rPr>
              <a:t>”.</a:t>
            </a:r>
            <a:r>
              <a:rPr lang="it-IT" altLang="it-IT" sz="2000">
                <a:cs typeface="Times New Roman" panose="02020603050405020304" pitchFamily="18" charset="0"/>
              </a:rPr>
              <a:t> </a:t>
            </a:r>
            <a:endParaRPr lang="it-IT" altLang="it-IT" sz="2000"/>
          </a:p>
        </p:txBody>
      </p:sp>
      <p:sp>
        <p:nvSpPr>
          <p:cNvPr id="5135" name="Rectangle 15">
            <a:extLst>
              <a:ext uri="{FF2B5EF4-FFF2-40B4-BE49-F238E27FC236}">
                <a16:creationId xmlns:a16="http://schemas.microsoft.com/office/drawing/2014/main" id="{8AE98D38-D227-4931-9255-1D5B1F83E6C6}"/>
              </a:ext>
            </a:extLst>
          </p:cNvPr>
          <p:cNvSpPr>
            <a:spLocks noChangeArrowheads="1"/>
          </p:cNvSpPr>
          <p:nvPr/>
        </p:nvSpPr>
        <p:spPr bwMode="auto">
          <a:xfrm>
            <a:off x="36513" y="3789363"/>
            <a:ext cx="9070975" cy="2879725"/>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 calcmode="lin" valueType="num">
                                      <p:cBhvr additive="base">
                                        <p:cTn id="7" dur="1000" fill="hold"/>
                                        <p:tgtEl>
                                          <p:spTgt spid="5133"/>
                                        </p:tgtEl>
                                        <p:attrNameLst>
                                          <p:attrName>ppt_x</p:attrName>
                                        </p:attrNameLst>
                                      </p:cBhvr>
                                      <p:tavLst>
                                        <p:tav tm="0">
                                          <p:val>
                                            <p:strVal val="#ppt_x"/>
                                          </p:val>
                                        </p:tav>
                                        <p:tav tm="100000">
                                          <p:val>
                                            <p:strVal val="#ppt_x"/>
                                          </p:val>
                                        </p:tav>
                                      </p:tavLst>
                                    </p:anim>
                                    <p:anim calcmode="lin" valueType="num">
                                      <p:cBhvr additive="base">
                                        <p:cTn id="8" dur="10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1000" fill="hold"/>
                                        <p:tgtEl>
                                          <p:spTgt spid="5125"/>
                                        </p:tgtEl>
                                        <p:attrNameLst>
                                          <p:attrName>ppt_x</p:attrName>
                                        </p:attrNameLst>
                                      </p:cBhvr>
                                      <p:tavLst>
                                        <p:tav tm="0">
                                          <p:val>
                                            <p:strVal val="0-#ppt_w/2"/>
                                          </p:val>
                                        </p:tav>
                                        <p:tav tm="100000">
                                          <p:val>
                                            <p:strVal val="#ppt_x"/>
                                          </p:val>
                                        </p:tav>
                                      </p:tavLst>
                                    </p:anim>
                                    <p:anim calcmode="lin" valueType="num">
                                      <p:cBhvr additive="base">
                                        <p:cTn id="14" dur="10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anim calcmode="lin" valueType="num">
                                      <p:cBhvr additive="base">
                                        <p:cTn id="19" dur="1000" fill="hold"/>
                                        <p:tgtEl>
                                          <p:spTgt spid="5135"/>
                                        </p:tgtEl>
                                        <p:attrNameLst>
                                          <p:attrName>ppt_x</p:attrName>
                                        </p:attrNameLst>
                                      </p:cBhvr>
                                      <p:tavLst>
                                        <p:tav tm="0">
                                          <p:val>
                                            <p:strVal val="#ppt_x"/>
                                          </p:val>
                                        </p:tav>
                                        <p:tav tm="100000">
                                          <p:val>
                                            <p:strVal val="#ppt_x"/>
                                          </p:val>
                                        </p:tav>
                                      </p:tavLst>
                                    </p:anim>
                                    <p:anim calcmode="lin" valueType="num">
                                      <p:cBhvr additive="base">
                                        <p:cTn id="20" dur="10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1000" fill="hold"/>
                                        <p:tgtEl>
                                          <p:spTgt spid="5127"/>
                                        </p:tgtEl>
                                        <p:attrNameLst>
                                          <p:attrName>ppt_x</p:attrName>
                                        </p:attrNameLst>
                                      </p:cBhvr>
                                      <p:tavLst>
                                        <p:tav tm="0">
                                          <p:val>
                                            <p:strVal val="0-#ppt_w/2"/>
                                          </p:val>
                                        </p:tav>
                                        <p:tav tm="100000">
                                          <p:val>
                                            <p:strVal val="#ppt_x"/>
                                          </p:val>
                                        </p:tav>
                                      </p:tavLst>
                                    </p:anim>
                                    <p:anim calcmode="lin" valueType="num">
                                      <p:cBhvr additive="base">
                                        <p:cTn id="26" dur="10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1000" fill="hold"/>
                                        <p:tgtEl>
                                          <p:spTgt spid="5130"/>
                                        </p:tgtEl>
                                        <p:attrNameLst>
                                          <p:attrName>ppt_x</p:attrName>
                                        </p:attrNameLst>
                                      </p:cBhvr>
                                      <p:tavLst>
                                        <p:tav tm="0">
                                          <p:val>
                                            <p:strVal val="1+#ppt_w/2"/>
                                          </p:val>
                                        </p:tav>
                                        <p:tav tm="100000">
                                          <p:val>
                                            <p:strVal val="#ppt_x"/>
                                          </p:val>
                                        </p:tav>
                                      </p:tavLst>
                                    </p:anim>
                                    <p:anim calcmode="lin" valueType="num">
                                      <p:cBhvr additive="base">
                                        <p:cTn id="32" dur="10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additive="base">
                                        <p:cTn id="37" dur="1000" fill="hold"/>
                                        <p:tgtEl>
                                          <p:spTgt spid="5129"/>
                                        </p:tgtEl>
                                        <p:attrNameLst>
                                          <p:attrName>ppt_x</p:attrName>
                                        </p:attrNameLst>
                                      </p:cBhvr>
                                      <p:tavLst>
                                        <p:tav tm="0">
                                          <p:val>
                                            <p:strVal val="#ppt_x"/>
                                          </p:val>
                                        </p:tav>
                                        <p:tav tm="100000">
                                          <p:val>
                                            <p:strVal val="#ppt_x"/>
                                          </p:val>
                                        </p:tav>
                                      </p:tavLst>
                                    </p:anim>
                                    <p:anim calcmode="lin" valueType="num">
                                      <p:cBhvr additive="base">
                                        <p:cTn id="38" dur="10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7" grpId="0" animBg="1"/>
      <p:bldP spid="5129" grpId="0" animBg="1"/>
      <p:bldP spid="5130" grpId="0" animBg="1"/>
      <p:bldP spid="5133" grpId="0" animBg="1"/>
      <p:bldP spid="513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383C6E03-D42E-4F15-8A55-6E7EC2C70C50}"/>
              </a:ext>
            </a:extLst>
          </p:cNvPr>
          <p:cNvSpPr txBox="1">
            <a:spLocks noChangeArrowheads="1"/>
          </p:cNvSpPr>
          <p:nvPr/>
        </p:nvSpPr>
        <p:spPr bwMode="auto">
          <a:xfrm>
            <a:off x="36513" y="736600"/>
            <a:ext cx="9070975" cy="1323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L'oggetto può essere costituito da "qualcosa" sia concreto che astratto; può quindi essere un solido o un gruppo di solidi, un organismo architettonico esistente e/o di progetto, un’idea progettuale, il rilievo e la restituzione grafica di un manufatto, di un immobile, di un mobile, o più in generale, un "oggetto” reale e/o virtuale da definirsi di volta in volta in relazione al momento ed alle esigenze rappresentative</a:t>
            </a:r>
            <a:r>
              <a:rPr lang="it-IT" altLang="it-IT" sz="1400"/>
              <a:t> </a:t>
            </a:r>
          </a:p>
        </p:txBody>
      </p:sp>
      <p:sp>
        <p:nvSpPr>
          <p:cNvPr id="8201" name="Text Box 9">
            <a:extLst>
              <a:ext uri="{FF2B5EF4-FFF2-40B4-BE49-F238E27FC236}">
                <a16:creationId xmlns:a16="http://schemas.microsoft.com/office/drawing/2014/main" id="{F50E3EF3-4376-460B-9A91-FC3B2EC1CB87}"/>
              </a:ext>
            </a:extLst>
          </p:cNvPr>
          <p:cNvSpPr txBox="1">
            <a:spLocks noChangeArrowheads="1"/>
          </p:cNvSpPr>
          <p:nvPr/>
        </p:nvSpPr>
        <p:spPr bwMode="auto">
          <a:xfrm>
            <a:off x="36513" y="2162175"/>
            <a:ext cx="9070975" cy="835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Nello specifico di questi appunti di "</a:t>
            </a:r>
            <a:r>
              <a:rPr lang="it-IT" altLang="it-IT" sz="1600" b="1"/>
              <a:t>Geometria descrittiva dinamica</a:t>
            </a:r>
            <a:r>
              <a:rPr lang="it-IT" altLang="it-IT" sz="1600"/>
              <a:t>", l'oggetto della trattazione è costituito dagli elementi primitivi della geometria come definiti in altro fascicolo che, in particolare, si sintetizzano come di seguito</a:t>
            </a:r>
            <a:r>
              <a:rPr lang="it-IT" altLang="it-IT" sz="1600">
                <a:latin typeface="Times New Roman" panose="02020603050405020304" pitchFamily="18" charset="0"/>
              </a:rPr>
              <a:t>.</a:t>
            </a:r>
          </a:p>
        </p:txBody>
      </p:sp>
      <p:sp>
        <p:nvSpPr>
          <p:cNvPr id="8202" name="Text Box 10">
            <a:extLst>
              <a:ext uri="{FF2B5EF4-FFF2-40B4-BE49-F238E27FC236}">
                <a16:creationId xmlns:a16="http://schemas.microsoft.com/office/drawing/2014/main" id="{DBB157B9-094C-494F-BC8F-E15063A810DD}"/>
              </a:ext>
            </a:extLst>
          </p:cNvPr>
          <p:cNvSpPr txBox="1">
            <a:spLocks noChangeArrowheads="1"/>
          </p:cNvSpPr>
          <p:nvPr/>
        </p:nvSpPr>
        <p:spPr bwMode="auto">
          <a:xfrm>
            <a:off x="36513" y="3178175"/>
            <a:ext cx="9070975" cy="466725"/>
          </a:xfrm>
          <a:prstGeom prst="rect">
            <a:avLst/>
          </a:prstGeom>
          <a:solidFill>
            <a:schemeClr val="tx2"/>
          </a:solidFill>
          <a:ln w="9525">
            <a:solidFill>
              <a:schemeClr val="bg1"/>
            </a:solidFill>
            <a:miter lim="800000"/>
            <a:headEnd/>
            <a:tailEnd/>
          </a:ln>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800">
                <a:solidFill>
                  <a:schemeClr val="bg2"/>
                </a:solidFill>
              </a:rPr>
              <a:t>Il</a:t>
            </a:r>
            <a:r>
              <a:rPr lang="it-IT" altLang="it-IT" sz="1800"/>
              <a:t> </a:t>
            </a:r>
            <a:r>
              <a:rPr lang="it-IT" altLang="it-IT" sz="1800">
                <a:solidFill>
                  <a:schemeClr val="bg1"/>
                </a:solidFill>
              </a:rPr>
              <a:t>Punto </a:t>
            </a:r>
            <a:r>
              <a:rPr lang="it-IT" altLang="it-IT" sz="1800" b="1">
                <a:solidFill>
                  <a:schemeClr val="bg1"/>
                </a:solidFill>
              </a:rPr>
              <a:t>P</a:t>
            </a:r>
            <a:r>
              <a:rPr lang="it-IT" altLang="it-IT" sz="1800"/>
              <a:t> </a:t>
            </a:r>
            <a:r>
              <a:rPr lang="it-IT" altLang="it-IT" sz="1800">
                <a:solidFill>
                  <a:schemeClr val="bg2"/>
                </a:solidFill>
              </a:rPr>
              <a:t>inteso come</a:t>
            </a:r>
            <a:r>
              <a:rPr lang="it-IT" altLang="it-IT" sz="1800"/>
              <a:t> </a:t>
            </a:r>
            <a:r>
              <a:rPr lang="it-IT" altLang="it-IT" sz="1800">
                <a:solidFill>
                  <a:schemeClr val="bg1"/>
                </a:solidFill>
              </a:rPr>
              <a:t>"</a:t>
            </a:r>
            <a:r>
              <a:rPr lang="it-IT" altLang="it-IT" sz="1800" b="1">
                <a:solidFill>
                  <a:schemeClr val="bg1"/>
                </a:solidFill>
              </a:rPr>
              <a:t>Ente geometrico adimensionale</a:t>
            </a:r>
            <a:r>
              <a:rPr lang="it-IT" altLang="it-IT" sz="1800">
                <a:solidFill>
                  <a:schemeClr val="bg1"/>
                </a:solidFill>
              </a:rPr>
              <a:t>"</a:t>
            </a:r>
            <a:r>
              <a:rPr lang="it-IT" altLang="it-IT" sz="2400">
                <a:solidFill>
                  <a:schemeClr val="bg1"/>
                </a:solidFill>
                <a:latin typeface="Times New Roman" panose="02020603050405020304" pitchFamily="18" charset="0"/>
              </a:rPr>
              <a:t> </a:t>
            </a:r>
          </a:p>
        </p:txBody>
      </p:sp>
      <p:sp>
        <p:nvSpPr>
          <p:cNvPr id="8203" name="Text Box 11">
            <a:extLst>
              <a:ext uri="{FF2B5EF4-FFF2-40B4-BE49-F238E27FC236}">
                <a16:creationId xmlns:a16="http://schemas.microsoft.com/office/drawing/2014/main" id="{5218A7CC-3FDB-476F-9344-D05B2F56ECB3}"/>
              </a:ext>
            </a:extLst>
          </p:cNvPr>
          <p:cNvSpPr txBox="1">
            <a:spLocks noChangeArrowheads="1"/>
          </p:cNvSpPr>
          <p:nvPr/>
        </p:nvSpPr>
        <p:spPr bwMode="auto">
          <a:xfrm>
            <a:off x="36513" y="3781425"/>
            <a:ext cx="9070975" cy="12620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La </a:t>
            </a:r>
            <a:r>
              <a:rPr lang="it-IT" altLang="it-IT" sz="2000" b="1">
                <a:solidFill>
                  <a:srgbClr val="FFC000"/>
                </a:solidFill>
              </a:rPr>
              <a:t>retta r</a:t>
            </a:r>
            <a:r>
              <a:rPr lang="it-IT" altLang="it-IT" sz="1600"/>
              <a:t> riguardata nel suo aspetto dinamico-insiemistico come generata da un punto in movimento definito ed orientato secondo la seguente sintetica espressione insiemistica e descrittiva</a:t>
            </a:r>
            <a:r>
              <a:rPr lang="it-IT" altLang="it-IT" sz="1600">
                <a:latin typeface="Times New Roman" panose="02020603050405020304" pitchFamily="18" charset="0"/>
              </a:rPr>
              <a:t> </a:t>
            </a:r>
          </a:p>
          <a:p>
            <a:pPr eaLnBrk="1" hangingPunct="1">
              <a:spcBef>
                <a:spcPct val="50000"/>
              </a:spcBef>
            </a:pPr>
            <a:endParaRPr lang="it-IT" altLang="it-IT" sz="1600">
              <a:latin typeface="Times New Roman" panose="02020603050405020304" pitchFamily="18" charset="0"/>
            </a:endParaRPr>
          </a:p>
        </p:txBody>
      </p:sp>
      <p:sp>
        <p:nvSpPr>
          <p:cNvPr id="2056" name="Rectangle 13">
            <a:extLst>
              <a:ext uri="{FF2B5EF4-FFF2-40B4-BE49-F238E27FC236}">
                <a16:creationId xmlns:a16="http://schemas.microsoft.com/office/drawing/2014/main" id="{4DA2FDD8-9B83-4ADB-B4B1-3258C31235CC}"/>
              </a:ext>
            </a:extLst>
          </p:cNvPr>
          <p:cNvSpPr>
            <a:spLocks noChangeArrowheads="1"/>
          </p:cNvSpPr>
          <p:nvPr/>
        </p:nvSpPr>
        <p:spPr bwMode="auto">
          <a:xfrm>
            <a:off x="0" y="3209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graphicFrame>
        <p:nvGraphicFramePr>
          <p:cNvPr id="8204" name="Object 12">
            <a:extLst>
              <a:ext uri="{FF2B5EF4-FFF2-40B4-BE49-F238E27FC236}">
                <a16:creationId xmlns:a16="http://schemas.microsoft.com/office/drawing/2014/main" id="{FBE538B0-22B8-4067-9D82-95E1451C0B59}"/>
              </a:ext>
            </a:extLst>
          </p:cNvPr>
          <p:cNvGraphicFramePr>
            <a:graphicFrameLocks noChangeAspect="1"/>
          </p:cNvGraphicFramePr>
          <p:nvPr/>
        </p:nvGraphicFramePr>
        <p:xfrm>
          <a:off x="3708400" y="4364038"/>
          <a:ext cx="5040313" cy="793750"/>
        </p:xfrm>
        <a:graphic>
          <a:graphicData uri="http://schemas.openxmlformats.org/presentationml/2006/ole">
            <mc:AlternateContent xmlns:mc="http://schemas.openxmlformats.org/markup-compatibility/2006">
              <mc:Choice xmlns:v="urn:schemas-microsoft-com:vml" Requires="v">
                <p:oleObj spid="_x0000_s2079" name="Equazione" r:id="rId4" imgW="2476500" imgH="431800" progId="Equation.3">
                  <p:embed/>
                </p:oleObj>
              </mc:Choice>
              <mc:Fallback>
                <p:oleObj name="Equazione" r:id="rId4" imgW="2476500" imgH="4318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364038"/>
                        <a:ext cx="5040313" cy="793750"/>
                      </a:xfrm>
                      <a:prstGeom prst="rect">
                        <a:avLst/>
                      </a:prstGeom>
                      <a:solidFill>
                        <a:schemeClr val="tx2"/>
                      </a:solidFill>
                      <a:ln w="9525">
                        <a:solidFill>
                          <a:schemeClr val="bg1"/>
                        </a:solidFill>
                        <a:miter lim="800000"/>
                        <a:headEnd/>
                        <a:tailEnd/>
                      </a:ln>
                    </p:spPr>
                  </p:pic>
                </p:oleObj>
              </mc:Fallback>
            </mc:AlternateContent>
          </a:graphicData>
        </a:graphic>
      </p:graphicFrame>
      <p:sp>
        <p:nvSpPr>
          <p:cNvPr id="8206" name="Text Box 14">
            <a:extLst>
              <a:ext uri="{FF2B5EF4-FFF2-40B4-BE49-F238E27FC236}">
                <a16:creationId xmlns:a16="http://schemas.microsoft.com/office/drawing/2014/main" id="{16A29CF2-EAD9-4BDE-9BA6-B642523900BD}"/>
              </a:ext>
            </a:extLst>
          </p:cNvPr>
          <p:cNvSpPr txBox="1">
            <a:spLocks noChangeArrowheads="1"/>
          </p:cNvSpPr>
          <p:nvPr/>
        </p:nvSpPr>
        <p:spPr bwMode="auto">
          <a:xfrm>
            <a:off x="36513" y="5262563"/>
            <a:ext cx="9070975" cy="12620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600"/>
              <a:t>Il </a:t>
            </a:r>
            <a:r>
              <a:rPr lang="it-IT" altLang="it-IT" sz="2000" b="1">
                <a:solidFill>
                  <a:srgbClr val="FFC000"/>
                </a:solidFill>
              </a:rPr>
              <a:t>piano </a:t>
            </a:r>
            <a:r>
              <a:rPr lang="it-IT" altLang="it-IT" sz="2000" b="1">
                <a:solidFill>
                  <a:srgbClr val="FFC000"/>
                </a:solidFill>
                <a:latin typeface="Symbol" panose="05050102010706020507" pitchFamily="18" charset="2"/>
              </a:rPr>
              <a:t>p</a:t>
            </a:r>
            <a:r>
              <a:rPr lang="it-IT" altLang="it-IT" sz="1600">
                <a:solidFill>
                  <a:srgbClr val="FFC000"/>
                </a:solidFill>
              </a:rPr>
              <a:t> </a:t>
            </a:r>
            <a:r>
              <a:rPr lang="it-IT" altLang="it-IT" sz="1600"/>
              <a:t>riguardato nel suo aspetto dinamico-insiemistico come elemento generato da una retta in movimento definito ed orientato nello spazio secondo la seguente sintetica espressione insiemistica e descrittiva</a:t>
            </a:r>
            <a:r>
              <a:rPr lang="it-IT" altLang="it-IT" sz="1600">
                <a:latin typeface="Times New Roman" panose="02020603050405020304" pitchFamily="18" charset="0"/>
              </a:rPr>
              <a:t> </a:t>
            </a:r>
          </a:p>
          <a:p>
            <a:pPr eaLnBrk="1" hangingPunct="1">
              <a:spcBef>
                <a:spcPct val="50000"/>
              </a:spcBef>
            </a:pPr>
            <a:endParaRPr lang="it-IT" altLang="it-IT" sz="1600">
              <a:latin typeface="Times New Roman" panose="02020603050405020304" pitchFamily="18" charset="0"/>
            </a:endParaRPr>
          </a:p>
        </p:txBody>
      </p:sp>
      <p:sp>
        <p:nvSpPr>
          <p:cNvPr id="2058" name="Rectangle 16">
            <a:extLst>
              <a:ext uri="{FF2B5EF4-FFF2-40B4-BE49-F238E27FC236}">
                <a16:creationId xmlns:a16="http://schemas.microsoft.com/office/drawing/2014/main" id="{E0C48D07-3E1B-43A4-BE5B-5259440E802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graphicFrame>
        <p:nvGraphicFramePr>
          <p:cNvPr id="8207" name="Object 15">
            <a:extLst>
              <a:ext uri="{FF2B5EF4-FFF2-40B4-BE49-F238E27FC236}">
                <a16:creationId xmlns:a16="http://schemas.microsoft.com/office/drawing/2014/main" id="{3222A333-CE9A-4C02-8D0B-390B7DDDF99A}"/>
              </a:ext>
            </a:extLst>
          </p:cNvPr>
          <p:cNvGraphicFramePr>
            <a:graphicFrameLocks noChangeAspect="1"/>
          </p:cNvGraphicFramePr>
          <p:nvPr/>
        </p:nvGraphicFramePr>
        <p:xfrm>
          <a:off x="4211638" y="5959475"/>
          <a:ext cx="4535487" cy="792163"/>
        </p:xfrm>
        <a:graphic>
          <a:graphicData uri="http://schemas.openxmlformats.org/presentationml/2006/ole">
            <mc:AlternateContent xmlns:mc="http://schemas.openxmlformats.org/markup-compatibility/2006">
              <mc:Choice xmlns:v="urn:schemas-microsoft-com:vml" Requires="v">
                <p:oleObj spid="_x0000_s2080" name="Equazione" r:id="rId6" imgW="2451100" imgH="431800" progId="Equation.3">
                  <p:embed/>
                </p:oleObj>
              </mc:Choice>
              <mc:Fallback>
                <p:oleObj name="Equazione" r:id="rId6" imgW="2451100" imgH="4318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5959475"/>
                        <a:ext cx="4535487" cy="792163"/>
                      </a:xfrm>
                      <a:prstGeom prst="rect">
                        <a:avLst/>
                      </a:prstGeom>
                      <a:solidFill>
                        <a:schemeClr val="tx2"/>
                      </a:solidFill>
                      <a:ln w="9525">
                        <a:solidFill>
                          <a:schemeClr val="bg1"/>
                        </a:solidFill>
                        <a:miter lim="800000"/>
                        <a:headEnd/>
                        <a:tailEnd/>
                      </a:ln>
                    </p:spPr>
                  </p:pic>
                </p:oleObj>
              </mc:Fallback>
            </mc:AlternateContent>
          </a:graphicData>
        </a:graphic>
      </p:graphicFrame>
      <p:sp>
        <p:nvSpPr>
          <p:cNvPr id="2059" name="Rectangle 20">
            <a:extLst>
              <a:ext uri="{FF2B5EF4-FFF2-40B4-BE49-F238E27FC236}">
                <a16:creationId xmlns:a16="http://schemas.microsoft.com/office/drawing/2014/main" id="{E02524B4-88CD-4D84-8969-F93EFD80976C}"/>
              </a:ext>
            </a:extLst>
          </p:cNvPr>
          <p:cNvSpPr>
            <a:spLocks noGrp="1" noChangeArrowheads="1"/>
          </p:cNvSpPr>
          <p:nvPr>
            <p:ph type="title"/>
          </p:nvPr>
        </p:nvSpPr>
        <p:spPr>
          <a:xfrm>
            <a:off x="36513" y="41275"/>
            <a:ext cx="9070975" cy="504825"/>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L’oggetto della proiezione (1)</a:t>
            </a:r>
          </a:p>
        </p:txBody>
      </p:sp>
      <p:sp>
        <p:nvSpPr>
          <p:cNvPr id="8213" name="AutoShape 21">
            <a:hlinkClick r:id="rId8" action="ppaction://hlinksldjump" highlightClick="1"/>
            <a:extLst>
              <a:ext uri="{FF2B5EF4-FFF2-40B4-BE49-F238E27FC236}">
                <a16:creationId xmlns:a16="http://schemas.microsoft.com/office/drawing/2014/main" id="{8A1A2C48-FC4C-471D-B384-390903DC9587}"/>
              </a:ext>
            </a:extLst>
          </p:cNvPr>
          <p:cNvSpPr>
            <a:spLocks noChangeArrowheads="1"/>
          </p:cNvSpPr>
          <p:nvPr/>
        </p:nvSpPr>
        <p:spPr bwMode="auto">
          <a:xfrm>
            <a:off x="123825" y="120650"/>
            <a:ext cx="1135063" cy="360363"/>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Sommario</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1000" fill="hold"/>
                                        <p:tgtEl>
                                          <p:spTgt spid="8197"/>
                                        </p:tgtEl>
                                        <p:attrNameLst>
                                          <p:attrName>ppt_x</p:attrName>
                                        </p:attrNameLst>
                                      </p:cBhvr>
                                      <p:tavLst>
                                        <p:tav tm="0">
                                          <p:val>
                                            <p:strVal val="0-#ppt_w/2"/>
                                          </p:val>
                                        </p:tav>
                                        <p:tav tm="100000">
                                          <p:val>
                                            <p:strVal val="#ppt_x"/>
                                          </p:val>
                                        </p:tav>
                                      </p:tavLst>
                                    </p:anim>
                                    <p:anim calcmode="lin" valueType="num">
                                      <p:cBhvr additive="base">
                                        <p:cTn id="8" dur="10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1000" fill="hold"/>
                                        <p:tgtEl>
                                          <p:spTgt spid="8201"/>
                                        </p:tgtEl>
                                        <p:attrNameLst>
                                          <p:attrName>ppt_x</p:attrName>
                                        </p:attrNameLst>
                                      </p:cBhvr>
                                      <p:tavLst>
                                        <p:tav tm="0">
                                          <p:val>
                                            <p:strVal val="1+#ppt_w/2"/>
                                          </p:val>
                                        </p:tav>
                                        <p:tav tm="100000">
                                          <p:val>
                                            <p:strVal val="#ppt_x"/>
                                          </p:val>
                                        </p:tav>
                                      </p:tavLst>
                                    </p:anim>
                                    <p:anim calcmode="lin" valueType="num">
                                      <p:cBhvr additive="base">
                                        <p:cTn id="14" dur="1000"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additive="base">
                                        <p:cTn id="19" dur="1000" fill="hold"/>
                                        <p:tgtEl>
                                          <p:spTgt spid="8202"/>
                                        </p:tgtEl>
                                        <p:attrNameLst>
                                          <p:attrName>ppt_x</p:attrName>
                                        </p:attrNameLst>
                                      </p:cBhvr>
                                      <p:tavLst>
                                        <p:tav tm="0">
                                          <p:val>
                                            <p:strVal val="#ppt_x"/>
                                          </p:val>
                                        </p:tav>
                                        <p:tav tm="100000">
                                          <p:val>
                                            <p:strVal val="#ppt_x"/>
                                          </p:val>
                                        </p:tav>
                                      </p:tavLst>
                                    </p:anim>
                                    <p:anim calcmode="lin" valueType="num">
                                      <p:cBhvr additive="base">
                                        <p:cTn id="20" dur="10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203"/>
                                        </p:tgtEl>
                                        <p:attrNameLst>
                                          <p:attrName>style.visibility</p:attrName>
                                        </p:attrNameLst>
                                      </p:cBhvr>
                                      <p:to>
                                        <p:strVal val="visible"/>
                                      </p:to>
                                    </p:set>
                                    <p:anim calcmode="lin" valueType="num">
                                      <p:cBhvr additive="base">
                                        <p:cTn id="25" dur="1000" fill="hold"/>
                                        <p:tgtEl>
                                          <p:spTgt spid="8203"/>
                                        </p:tgtEl>
                                        <p:attrNameLst>
                                          <p:attrName>ppt_x</p:attrName>
                                        </p:attrNameLst>
                                      </p:cBhvr>
                                      <p:tavLst>
                                        <p:tav tm="0">
                                          <p:val>
                                            <p:strVal val="#ppt_x"/>
                                          </p:val>
                                        </p:tav>
                                        <p:tav tm="100000">
                                          <p:val>
                                            <p:strVal val="#ppt_x"/>
                                          </p:val>
                                        </p:tav>
                                      </p:tavLst>
                                    </p:anim>
                                    <p:anim calcmode="lin" valueType="num">
                                      <p:cBhvr additive="base">
                                        <p:cTn id="26" dur="10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nodeType="clickEffect">
                                  <p:stCondLst>
                                    <p:cond delay="0"/>
                                  </p:stCondLst>
                                  <p:childTnLst>
                                    <p:set>
                                      <p:cBhvr>
                                        <p:cTn id="30" dur="1" fill="hold">
                                          <p:stCondLst>
                                            <p:cond delay="0"/>
                                          </p:stCondLst>
                                        </p:cTn>
                                        <p:tgtEl>
                                          <p:spTgt spid="8204"/>
                                        </p:tgtEl>
                                        <p:attrNameLst>
                                          <p:attrName>style.visibility</p:attrName>
                                        </p:attrNameLst>
                                      </p:cBhvr>
                                      <p:to>
                                        <p:strVal val="visible"/>
                                      </p:to>
                                    </p:set>
                                    <p:anim calcmode="lin" valueType="num">
                                      <p:cBhvr additive="base">
                                        <p:cTn id="31" dur="1000" fill="hold"/>
                                        <p:tgtEl>
                                          <p:spTgt spid="8204"/>
                                        </p:tgtEl>
                                        <p:attrNameLst>
                                          <p:attrName>ppt_x</p:attrName>
                                        </p:attrNameLst>
                                      </p:cBhvr>
                                      <p:tavLst>
                                        <p:tav tm="0">
                                          <p:val>
                                            <p:strVal val="1+#ppt_w/2"/>
                                          </p:val>
                                        </p:tav>
                                        <p:tav tm="100000">
                                          <p:val>
                                            <p:strVal val="#ppt_x"/>
                                          </p:val>
                                        </p:tav>
                                      </p:tavLst>
                                    </p:anim>
                                    <p:anim calcmode="lin" valueType="num">
                                      <p:cBhvr additive="base">
                                        <p:cTn id="32" dur="10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8206"/>
                                        </p:tgtEl>
                                        <p:attrNameLst>
                                          <p:attrName>style.visibility</p:attrName>
                                        </p:attrNameLst>
                                      </p:cBhvr>
                                      <p:to>
                                        <p:strVal val="visible"/>
                                      </p:to>
                                    </p:set>
                                    <p:anim calcmode="lin" valueType="num">
                                      <p:cBhvr additive="base">
                                        <p:cTn id="37" dur="1000" fill="hold"/>
                                        <p:tgtEl>
                                          <p:spTgt spid="8206"/>
                                        </p:tgtEl>
                                        <p:attrNameLst>
                                          <p:attrName>ppt_x</p:attrName>
                                        </p:attrNameLst>
                                      </p:cBhvr>
                                      <p:tavLst>
                                        <p:tav tm="0">
                                          <p:val>
                                            <p:strVal val="#ppt_x"/>
                                          </p:val>
                                        </p:tav>
                                        <p:tav tm="100000">
                                          <p:val>
                                            <p:strVal val="#ppt_x"/>
                                          </p:val>
                                        </p:tav>
                                      </p:tavLst>
                                    </p:anim>
                                    <p:anim calcmode="lin" valueType="num">
                                      <p:cBhvr additive="base">
                                        <p:cTn id="38" dur="10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2" fill="hold" nodeType="clickEffect">
                                  <p:stCondLst>
                                    <p:cond delay="0"/>
                                  </p:stCondLst>
                                  <p:childTnLst>
                                    <p:set>
                                      <p:cBhvr>
                                        <p:cTn id="42" dur="1" fill="hold">
                                          <p:stCondLst>
                                            <p:cond delay="0"/>
                                          </p:stCondLst>
                                        </p:cTn>
                                        <p:tgtEl>
                                          <p:spTgt spid="8207"/>
                                        </p:tgtEl>
                                        <p:attrNameLst>
                                          <p:attrName>style.visibility</p:attrName>
                                        </p:attrNameLst>
                                      </p:cBhvr>
                                      <p:to>
                                        <p:strVal val="visible"/>
                                      </p:to>
                                    </p:set>
                                    <p:anim calcmode="lin" valueType="num">
                                      <p:cBhvr additive="base">
                                        <p:cTn id="43" dur="1000" fill="hold"/>
                                        <p:tgtEl>
                                          <p:spTgt spid="8207"/>
                                        </p:tgtEl>
                                        <p:attrNameLst>
                                          <p:attrName>ppt_x</p:attrName>
                                        </p:attrNameLst>
                                      </p:cBhvr>
                                      <p:tavLst>
                                        <p:tav tm="0">
                                          <p:val>
                                            <p:strVal val="1+#ppt_w/2"/>
                                          </p:val>
                                        </p:tav>
                                        <p:tav tm="100000">
                                          <p:val>
                                            <p:strVal val="#ppt_x"/>
                                          </p:val>
                                        </p:tav>
                                      </p:tavLst>
                                    </p:anim>
                                    <p:anim calcmode="lin" valueType="num">
                                      <p:cBhvr additive="base">
                                        <p:cTn id="44" dur="1000" fill="hold"/>
                                        <p:tgtEl>
                                          <p:spTgt spid="8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1" grpId="0" animBg="1"/>
      <p:bldP spid="8202" grpId="0" animBg="1"/>
      <p:bldP spid="8203" grpId="0" animBg="1"/>
      <p:bldP spid="820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6FDBDA67-7CE0-4463-A9E3-1BDF41C0849E}"/>
              </a:ext>
            </a:extLst>
          </p:cNvPr>
          <p:cNvSpPr txBox="1">
            <a:spLocks noChangeArrowheads="1"/>
          </p:cNvSpPr>
          <p:nvPr/>
        </p:nvSpPr>
        <p:spPr bwMode="auto">
          <a:xfrm>
            <a:off x="36513" y="762000"/>
            <a:ext cx="9070975" cy="2124075"/>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200"/>
              <a:t>Questi tre elementi, composti ed articolati nello spazio, determinano la configurazione di forme e figurazioni piane e/o solide di varia natura e complessità; comunque sempre suscettibili di essere ricondotte ad un abaco di forme principali ove rintracciare, sempre, le forme fondamentali di prima specie, di seconda o terza specie che si ricorda essere le seguenti</a:t>
            </a:r>
            <a:r>
              <a:rPr lang="it-IT" altLang="it-IT" sz="2200">
                <a:latin typeface="Times New Roman" panose="02020603050405020304" pitchFamily="18" charset="0"/>
              </a:rPr>
              <a:t> </a:t>
            </a:r>
          </a:p>
        </p:txBody>
      </p:sp>
      <p:graphicFrame>
        <p:nvGraphicFramePr>
          <p:cNvPr id="10650" name="Group 410">
            <a:extLst>
              <a:ext uri="{FF2B5EF4-FFF2-40B4-BE49-F238E27FC236}">
                <a16:creationId xmlns:a16="http://schemas.microsoft.com/office/drawing/2014/main" id="{12082E32-82CC-4B9D-A048-BED4A3BFF756}"/>
              </a:ext>
            </a:extLst>
          </p:cNvPr>
          <p:cNvGraphicFramePr>
            <a:graphicFrameLocks noGrp="1"/>
          </p:cNvGraphicFramePr>
          <p:nvPr/>
        </p:nvGraphicFramePr>
        <p:xfrm>
          <a:off x="36513" y="3213100"/>
          <a:ext cx="9070974" cy="3289302"/>
        </p:xfrm>
        <a:graphic>
          <a:graphicData uri="http://schemas.openxmlformats.org/drawingml/2006/table">
            <a:tbl>
              <a:tblPr/>
              <a:tblGrid>
                <a:gridCol w="3023658">
                  <a:extLst>
                    <a:ext uri="{9D8B030D-6E8A-4147-A177-3AD203B41FA5}">
                      <a16:colId xmlns:a16="http://schemas.microsoft.com/office/drawing/2014/main" val="20000"/>
                    </a:ext>
                  </a:extLst>
                </a:gridCol>
                <a:gridCol w="3023658">
                  <a:extLst>
                    <a:ext uri="{9D8B030D-6E8A-4147-A177-3AD203B41FA5}">
                      <a16:colId xmlns:a16="http://schemas.microsoft.com/office/drawing/2014/main" val="20001"/>
                    </a:ext>
                  </a:extLst>
                </a:gridCol>
                <a:gridCol w="3023658">
                  <a:extLst>
                    <a:ext uri="{9D8B030D-6E8A-4147-A177-3AD203B41FA5}">
                      <a16:colId xmlns:a16="http://schemas.microsoft.com/office/drawing/2014/main" val="20002"/>
                    </a:ext>
                  </a:extLst>
                </a:gridCol>
              </a:tblGrid>
              <a:tr h="5508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chemeClr val="bg1"/>
                          </a:solidFill>
                          <a:effectLst/>
                          <a:latin typeface="Comic Sans MS" pitchFamily="66" charset="0"/>
                          <a:ea typeface="Times New Roman" pitchFamily="18" charset="0"/>
                          <a:cs typeface="Courier New" pitchFamily="49" charset="0"/>
                        </a:rPr>
                        <a:t>Forme geometriche fondamentali</a:t>
                      </a: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0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8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bg2"/>
                        </a:solidFill>
                        <a:effectLst/>
                        <a:latin typeface="Comic Sans MS" pitchFamily="66" charset="0"/>
                        <a:ea typeface="Times New Roman" pitchFamily="18" charset="0"/>
                        <a:cs typeface="Courier New" pitchFamily="49"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91430" marR="9143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775" name="Rectangle 230">
            <a:extLst>
              <a:ext uri="{FF2B5EF4-FFF2-40B4-BE49-F238E27FC236}">
                <a16:creationId xmlns:a16="http://schemas.microsoft.com/office/drawing/2014/main" id="{01CD9405-6FAE-40F4-A5D6-3CE72C91B7C3}"/>
              </a:ext>
            </a:extLst>
          </p:cNvPr>
          <p:cNvSpPr>
            <a:spLocks noGrp="1" noChangeArrowheads="1"/>
          </p:cNvSpPr>
          <p:nvPr>
            <p:ph type="title"/>
          </p:nvPr>
        </p:nvSpPr>
        <p:spPr>
          <a:xfrm>
            <a:off x="36513" y="41275"/>
            <a:ext cx="9070975" cy="476250"/>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L’oggetto della proiezione (2)</a:t>
            </a:r>
          </a:p>
        </p:txBody>
      </p:sp>
      <p:sp>
        <p:nvSpPr>
          <p:cNvPr id="31776" name="Text Box 266">
            <a:extLst>
              <a:ext uri="{FF2B5EF4-FFF2-40B4-BE49-F238E27FC236}">
                <a16:creationId xmlns:a16="http://schemas.microsoft.com/office/drawing/2014/main" id="{5CFAF13E-8447-4626-8872-1394AD30CA03}"/>
              </a:ext>
            </a:extLst>
          </p:cNvPr>
          <p:cNvSpPr txBox="1">
            <a:spLocks noChangeArrowheads="1"/>
          </p:cNvSpPr>
          <p:nvPr/>
        </p:nvSpPr>
        <p:spPr bwMode="auto">
          <a:xfrm>
            <a:off x="250825" y="1916113"/>
            <a:ext cx="1820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endParaRPr lang="it-IT" altLang="it-IT" sz="2400"/>
          </a:p>
        </p:txBody>
      </p:sp>
      <p:sp>
        <p:nvSpPr>
          <p:cNvPr id="10507" name="Text Box 267">
            <a:extLst>
              <a:ext uri="{FF2B5EF4-FFF2-40B4-BE49-F238E27FC236}">
                <a16:creationId xmlns:a16="http://schemas.microsoft.com/office/drawing/2014/main" id="{C5452ACB-A46D-49D9-8E25-362F3059B58C}"/>
              </a:ext>
            </a:extLst>
          </p:cNvPr>
          <p:cNvSpPr txBox="1">
            <a:spLocks noChangeArrowheads="1"/>
          </p:cNvSpPr>
          <p:nvPr/>
        </p:nvSpPr>
        <p:spPr bwMode="auto">
          <a:xfrm>
            <a:off x="60325" y="3816350"/>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2400"/>
              <a:t>Forme di 1</a:t>
            </a:r>
            <a:r>
              <a:rPr lang="it-IT" altLang="it-IT" sz="2400" baseline="30000"/>
              <a:t>a</a:t>
            </a:r>
            <a:r>
              <a:rPr lang="it-IT" altLang="it-IT" sz="2400"/>
              <a:t> specie</a:t>
            </a:r>
          </a:p>
        </p:txBody>
      </p:sp>
      <p:sp>
        <p:nvSpPr>
          <p:cNvPr id="10522" name="Text Box 282">
            <a:extLst>
              <a:ext uri="{FF2B5EF4-FFF2-40B4-BE49-F238E27FC236}">
                <a16:creationId xmlns:a16="http://schemas.microsoft.com/office/drawing/2014/main" id="{1EDD95FA-388E-42A2-914E-1AD145D4E534}"/>
              </a:ext>
            </a:extLst>
          </p:cNvPr>
          <p:cNvSpPr txBox="1">
            <a:spLocks noChangeArrowheads="1"/>
          </p:cNvSpPr>
          <p:nvPr/>
        </p:nvSpPr>
        <p:spPr bwMode="auto">
          <a:xfrm>
            <a:off x="6094413" y="3802063"/>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400"/>
              <a:t>Forme di 3</a:t>
            </a:r>
            <a:r>
              <a:rPr lang="it-IT" altLang="it-IT" sz="2400" baseline="30000"/>
              <a:t>a</a:t>
            </a:r>
            <a:r>
              <a:rPr lang="it-IT" altLang="it-IT" sz="2400"/>
              <a:t> specie</a:t>
            </a:r>
          </a:p>
        </p:txBody>
      </p:sp>
      <p:sp>
        <p:nvSpPr>
          <p:cNvPr id="10523" name="Text Box 283">
            <a:extLst>
              <a:ext uri="{FF2B5EF4-FFF2-40B4-BE49-F238E27FC236}">
                <a16:creationId xmlns:a16="http://schemas.microsoft.com/office/drawing/2014/main" id="{5D0D22F5-8BF4-4A0B-B819-24673C40013C}"/>
              </a:ext>
            </a:extLst>
          </p:cNvPr>
          <p:cNvSpPr txBox="1">
            <a:spLocks noChangeArrowheads="1"/>
          </p:cNvSpPr>
          <p:nvPr/>
        </p:nvSpPr>
        <p:spPr bwMode="auto">
          <a:xfrm>
            <a:off x="3081338" y="3816350"/>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2400"/>
              <a:t>Forme di 2</a:t>
            </a:r>
            <a:r>
              <a:rPr lang="it-IT" altLang="it-IT" sz="2400" baseline="30000"/>
              <a:t>a</a:t>
            </a:r>
            <a:r>
              <a:rPr lang="it-IT" altLang="it-IT" sz="2400"/>
              <a:t> specie</a:t>
            </a:r>
          </a:p>
        </p:txBody>
      </p:sp>
      <p:sp>
        <p:nvSpPr>
          <p:cNvPr id="31780" name="Text Box 284">
            <a:extLst>
              <a:ext uri="{FF2B5EF4-FFF2-40B4-BE49-F238E27FC236}">
                <a16:creationId xmlns:a16="http://schemas.microsoft.com/office/drawing/2014/main" id="{D7CA03A9-F731-47B0-8590-DCE4477258DC}"/>
              </a:ext>
            </a:extLst>
          </p:cNvPr>
          <p:cNvSpPr txBox="1">
            <a:spLocks noChangeArrowheads="1"/>
          </p:cNvSpPr>
          <p:nvPr/>
        </p:nvSpPr>
        <p:spPr bwMode="auto">
          <a:xfrm>
            <a:off x="8296275" y="2446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endParaRPr lang="it-IT" altLang="it-IT" sz="2400"/>
          </a:p>
        </p:txBody>
      </p:sp>
      <p:sp>
        <p:nvSpPr>
          <p:cNvPr id="10525" name="Text Box 285">
            <a:extLst>
              <a:ext uri="{FF2B5EF4-FFF2-40B4-BE49-F238E27FC236}">
                <a16:creationId xmlns:a16="http://schemas.microsoft.com/office/drawing/2014/main" id="{47D7A096-6E95-4418-9CB8-0DBD8951AFBE}"/>
              </a:ext>
            </a:extLst>
          </p:cNvPr>
          <p:cNvSpPr txBox="1">
            <a:spLocks noChangeArrowheads="1"/>
          </p:cNvSpPr>
          <p:nvPr/>
        </p:nvSpPr>
        <p:spPr bwMode="auto">
          <a:xfrm>
            <a:off x="50800" y="4365625"/>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ea typeface="Times New Roman" pitchFamily="18" charset="0"/>
                <a:cs typeface="Courier New" pitchFamily="49" charset="0"/>
              </a:rPr>
              <a:t>Retta punteggiata</a:t>
            </a:r>
          </a:p>
        </p:txBody>
      </p:sp>
      <p:sp>
        <p:nvSpPr>
          <p:cNvPr id="10526" name="Text Box 286">
            <a:extLst>
              <a:ext uri="{FF2B5EF4-FFF2-40B4-BE49-F238E27FC236}">
                <a16:creationId xmlns:a16="http://schemas.microsoft.com/office/drawing/2014/main" id="{664001B0-8A9C-4CB8-975A-7E6977256C48}"/>
              </a:ext>
            </a:extLst>
          </p:cNvPr>
          <p:cNvSpPr txBox="1">
            <a:spLocks noChangeArrowheads="1"/>
          </p:cNvSpPr>
          <p:nvPr/>
        </p:nvSpPr>
        <p:spPr bwMode="auto">
          <a:xfrm>
            <a:off x="36513" y="4900613"/>
            <a:ext cx="2989262"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ea typeface="Times New Roman" pitchFamily="18" charset="0"/>
                <a:cs typeface="Courier New" pitchFamily="49" charset="0"/>
              </a:rPr>
              <a:t>Fascio di rette</a:t>
            </a:r>
          </a:p>
        </p:txBody>
      </p:sp>
      <p:sp>
        <p:nvSpPr>
          <p:cNvPr id="10527" name="Text Box 287">
            <a:extLst>
              <a:ext uri="{FF2B5EF4-FFF2-40B4-BE49-F238E27FC236}">
                <a16:creationId xmlns:a16="http://schemas.microsoft.com/office/drawing/2014/main" id="{9BAAC92E-20DC-4CF3-828D-C7DFF95E2DFC}"/>
              </a:ext>
            </a:extLst>
          </p:cNvPr>
          <p:cNvSpPr txBox="1">
            <a:spLocks noChangeArrowheads="1"/>
          </p:cNvSpPr>
          <p:nvPr/>
        </p:nvSpPr>
        <p:spPr bwMode="auto">
          <a:xfrm>
            <a:off x="36513" y="5472113"/>
            <a:ext cx="2989262"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Fascio di piani</a:t>
            </a:r>
          </a:p>
        </p:txBody>
      </p:sp>
      <p:sp>
        <p:nvSpPr>
          <p:cNvPr id="10532" name="Text Box 292">
            <a:extLst>
              <a:ext uri="{FF2B5EF4-FFF2-40B4-BE49-F238E27FC236}">
                <a16:creationId xmlns:a16="http://schemas.microsoft.com/office/drawing/2014/main" id="{84284B23-8330-42FA-B96D-1BE3662C9C84}"/>
              </a:ext>
            </a:extLst>
          </p:cNvPr>
          <p:cNvSpPr txBox="1">
            <a:spLocks noChangeArrowheads="1"/>
          </p:cNvSpPr>
          <p:nvPr/>
        </p:nvSpPr>
        <p:spPr bwMode="auto">
          <a:xfrm>
            <a:off x="3105150" y="4365625"/>
            <a:ext cx="2951163" cy="457200"/>
          </a:xfrm>
          <a:prstGeom prst="rect">
            <a:avLst/>
          </a:prstGeom>
          <a:noFill/>
          <a:ln w="9525">
            <a:noFill/>
            <a:miter lim="800000"/>
            <a:headEnd/>
            <a:tailEnd/>
          </a:ln>
          <a:effectLst/>
        </p:spPr>
        <p:txBody>
          <a:bodyPr>
            <a:spAutoFit/>
          </a:bodyPr>
          <a:lstStyle/>
          <a:p>
            <a:pPr eaLnBrk="1" hangingPunct="1">
              <a:spcBef>
                <a:spcPct val="50000"/>
              </a:spcBef>
              <a:defRPr/>
            </a:pPr>
            <a:r>
              <a:rPr lang="it-IT" sz="2400" dirty="0">
                <a:solidFill>
                  <a:schemeClr val="tx2"/>
                </a:solidFill>
                <a:effectLst>
                  <a:outerShdw blurRad="38100" dist="38100" dir="2700000" algn="tl">
                    <a:srgbClr val="000000"/>
                  </a:outerShdw>
                </a:effectLst>
              </a:rPr>
              <a:t>Piano punteggiato</a:t>
            </a:r>
          </a:p>
        </p:txBody>
      </p:sp>
      <p:sp>
        <p:nvSpPr>
          <p:cNvPr id="10533" name="Text Box 293">
            <a:extLst>
              <a:ext uri="{FF2B5EF4-FFF2-40B4-BE49-F238E27FC236}">
                <a16:creationId xmlns:a16="http://schemas.microsoft.com/office/drawing/2014/main" id="{D9F06F84-1ECB-4FD7-91D5-FC0AF96E0A8A}"/>
              </a:ext>
            </a:extLst>
          </p:cNvPr>
          <p:cNvSpPr txBox="1">
            <a:spLocks noChangeArrowheads="1"/>
          </p:cNvSpPr>
          <p:nvPr/>
        </p:nvSpPr>
        <p:spPr bwMode="auto">
          <a:xfrm>
            <a:off x="3078163" y="4914900"/>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Piano rigato</a:t>
            </a:r>
          </a:p>
        </p:txBody>
      </p:sp>
      <p:sp>
        <p:nvSpPr>
          <p:cNvPr id="10534" name="Text Box 294">
            <a:extLst>
              <a:ext uri="{FF2B5EF4-FFF2-40B4-BE49-F238E27FC236}">
                <a16:creationId xmlns:a16="http://schemas.microsoft.com/office/drawing/2014/main" id="{3E06AFC1-F4DC-4D0F-85F2-5DA83A8CAA2D}"/>
              </a:ext>
            </a:extLst>
          </p:cNvPr>
          <p:cNvSpPr txBox="1">
            <a:spLocks noChangeArrowheads="1"/>
          </p:cNvSpPr>
          <p:nvPr/>
        </p:nvSpPr>
        <p:spPr bwMode="auto">
          <a:xfrm>
            <a:off x="3078163" y="5472113"/>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Stella di rette</a:t>
            </a:r>
          </a:p>
        </p:txBody>
      </p:sp>
      <p:sp>
        <p:nvSpPr>
          <p:cNvPr id="10535" name="Text Box 295">
            <a:extLst>
              <a:ext uri="{FF2B5EF4-FFF2-40B4-BE49-F238E27FC236}">
                <a16:creationId xmlns:a16="http://schemas.microsoft.com/office/drawing/2014/main" id="{9A48E84D-1839-47D0-96C2-07020E61F760}"/>
              </a:ext>
            </a:extLst>
          </p:cNvPr>
          <p:cNvSpPr txBox="1">
            <a:spLocks noChangeArrowheads="1"/>
          </p:cNvSpPr>
          <p:nvPr/>
        </p:nvSpPr>
        <p:spPr bwMode="auto">
          <a:xfrm>
            <a:off x="3059113" y="6021388"/>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Stella di piani</a:t>
            </a:r>
          </a:p>
        </p:txBody>
      </p:sp>
      <p:sp>
        <p:nvSpPr>
          <p:cNvPr id="10536" name="Text Box 296">
            <a:extLst>
              <a:ext uri="{FF2B5EF4-FFF2-40B4-BE49-F238E27FC236}">
                <a16:creationId xmlns:a16="http://schemas.microsoft.com/office/drawing/2014/main" id="{AEE1CF94-B5CB-4775-8DD7-01D3399E06BD}"/>
              </a:ext>
            </a:extLst>
          </p:cNvPr>
          <p:cNvSpPr txBox="1">
            <a:spLocks noChangeArrowheads="1"/>
          </p:cNvSpPr>
          <p:nvPr/>
        </p:nvSpPr>
        <p:spPr bwMode="auto">
          <a:xfrm>
            <a:off x="6094413" y="4365625"/>
            <a:ext cx="2987675" cy="457200"/>
          </a:xfrm>
          <a:prstGeom prst="rect">
            <a:avLst/>
          </a:prstGeom>
          <a:noFill/>
          <a:ln w="9525">
            <a:noFill/>
            <a:miter lim="800000"/>
            <a:headEnd/>
            <a:tailEnd/>
          </a:ln>
          <a:effectLst/>
        </p:spPr>
        <p:txBody>
          <a:bodyPr>
            <a:spAutoFit/>
          </a:bodyPr>
          <a:lstStyle/>
          <a:p>
            <a:pPr eaLnBrk="1" hangingPunct="1">
              <a:spcBef>
                <a:spcPct val="50000"/>
              </a:spcBef>
              <a:defRPr/>
            </a:pPr>
            <a:r>
              <a:rPr lang="it-IT" sz="2400" dirty="0">
                <a:solidFill>
                  <a:schemeClr val="tx2"/>
                </a:solidFill>
                <a:effectLst>
                  <a:outerShdw blurRad="38100" dist="38100" dir="2700000" algn="tl">
                    <a:srgbClr val="000000"/>
                  </a:outerShdw>
                </a:effectLst>
                <a:ea typeface="Times New Roman" pitchFamily="18" charset="0"/>
                <a:cs typeface="Courier New" pitchFamily="49" charset="0"/>
              </a:rPr>
              <a:t>Spazio punteggiato</a:t>
            </a:r>
          </a:p>
        </p:txBody>
      </p:sp>
      <p:sp>
        <p:nvSpPr>
          <p:cNvPr id="10537" name="Text Box 297">
            <a:extLst>
              <a:ext uri="{FF2B5EF4-FFF2-40B4-BE49-F238E27FC236}">
                <a16:creationId xmlns:a16="http://schemas.microsoft.com/office/drawing/2014/main" id="{C85D9023-2A57-4119-BC76-5160AA576975}"/>
              </a:ext>
            </a:extLst>
          </p:cNvPr>
          <p:cNvSpPr txBox="1">
            <a:spLocks noChangeArrowheads="1"/>
          </p:cNvSpPr>
          <p:nvPr/>
        </p:nvSpPr>
        <p:spPr bwMode="auto">
          <a:xfrm>
            <a:off x="6103938" y="4914900"/>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Spazio rigato</a:t>
            </a:r>
          </a:p>
        </p:txBody>
      </p:sp>
      <p:sp>
        <p:nvSpPr>
          <p:cNvPr id="10538" name="Text Box 298">
            <a:extLst>
              <a:ext uri="{FF2B5EF4-FFF2-40B4-BE49-F238E27FC236}">
                <a16:creationId xmlns:a16="http://schemas.microsoft.com/office/drawing/2014/main" id="{89617A99-031D-49A8-9E1C-FF56370E535A}"/>
              </a:ext>
            </a:extLst>
          </p:cNvPr>
          <p:cNvSpPr txBox="1">
            <a:spLocks noChangeArrowheads="1"/>
          </p:cNvSpPr>
          <p:nvPr/>
        </p:nvSpPr>
        <p:spPr bwMode="auto">
          <a:xfrm>
            <a:off x="6103938" y="5472113"/>
            <a:ext cx="2987675" cy="457200"/>
          </a:xfrm>
          <a:prstGeom prst="rect">
            <a:avLst/>
          </a:prstGeom>
          <a:noFill/>
          <a:ln w="9525">
            <a:noFill/>
            <a:miter lim="800000"/>
            <a:headEnd/>
            <a:tailEnd/>
          </a:ln>
          <a:effectLst/>
        </p:spPr>
        <p:txBody>
          <a:bodyPr>
            <a:spAutoFit/>
          </a:bodyPr>
          <a:lstStyle/>
          <a:p>
            <a:pPr algn="ctr" eaLnBrk="1" hangingPunct="1">
              <a:spcBef>
                <a:spcPct val="50000"/>
              </a:spcBef>
              <a:defRPr/>
            </a:pPr>
            <a:r>
              <a:rPr lang="it-IT" sz="2400" dirty="0">
                <a:solidFill>
                  <a:schemeClr val="tx2"/>
                </a:solidFill>
                <a:effectLst>
                  <a:outerShdw blurRad="38100" dist="38100" dir="2700000" algn="tl">
                    <a:srgbClr val="000000"/>
                  </a:outerShdw>
                </a:effectLst>
              </a:rPr>
              <a:t>Spazio di piani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 calcmode="lin" valueType="num">
                                      <p:cBhvr additive="base">
                                        <p:cTn id="7" dur="1000" fill="hold"/>
                                        <p:tgtEl>
                                          <p:spTgt spid="1024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anim calcmode="lin" valueType="num">
                                      <p:cBhvr additive="base">
                                        <p:cTn id="11"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0650"/>
                                        </p:tgtEl>
                                        <p:attrNameLst>
                                          <p:attrName>style.visibility</p:attrName>
                                        </p:attrNameLst>
                                      </p:cBhvr>
                                      <p:to>
                                        <p:strVal val="visible"/>
                                      </p:to>
                                    </p:set>
                                    <p:anim calcmode="lin" valueType="num">
                                      <p:cBhvr additive="base">
                                        <p:cTn id="17" dur="1000" fill="hold"/>
                                        <p:tgtEl>
                                          <p:spTgt spid="10650"/>
                                        </p:tgtEl>
                                        <p:attrNameLst>
                                          <p:attrName>ppt_x</p:attrName>
                                        </p:attrNameLst>
                                      </p:cBhvr>
                                      <p:tavLst>
                                        <p:tav tm="0">
                                          <p:val>
                                            <p:strVal val="#ppt_x"/>
                                          </p:val>
                                        </p:tav>
                                        <p:tav tm="100000">
                                          <p:val>
                                            <p:strVal val="#ppt_x"/>
                                          </p:val>
                                        </p:tav>
                                      </p:tavLst>
                                    </p:anim>
                                    <p:anim calcmode="lin" valueType="num">
                                      <p:cBhvr additive="base">
                                        <p:cTn id="18" dur="1000" fill="hold"/>
                                        <p:tgtEl>
                                          <p:spTgt spid="1065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507"/>
                                        </p:tgtEl>
                                        <p:attrNameLst>
                                          <p:attrName>style.visibility</p:attrName>
                                        </p:attrNameLst>
                                      </p:cBhvr>
                                      <p:to>
                                        <p:strVal val="visible"/>
                                      </p:to>
                                    </p:set>
                                    <p:animEffect transition="in" filter="slide(fromBottom)">
                                      <p:cBhvr>
                                        <p:cTn id="23" dur="1000"/>
                                        <p:tgtEl>
                                          <p:spTgt spid="105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0525"/>
                                        </p:tgtEl>
                                        <p:attrNameLst>
                                          <p:attrName>style.visibility</p:attrName>
                                        </p:attrNameLst>
                                      </p:cBhvr>
                                      <p:to>
                                        <p:strVal val="visible"/>
                                      </p:to>
                                    </p:set>
                                    <p:animEffect transition="in" filter="slide(fromBottom)">
                                      <p:cBhvr>
                                        <p:cTn id="28" dur="1000"/>
                                        <p:tgtEl>
                                          <p:spTgt spid="105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0526"/>
                                        </p:tgtEl>
                                        <p:attrNameLst>
                                          <p:attrName>style.visibility</p:attrName>
                                        </p:attrNameLst>
                                      </p:cBhvr>
                                      <p:to>
                                        <p:strVal val="visible"/>
                                      </p:to>
                                    </p:set>
                                    <p:animEffect transition="in" filter="slide(fromBottom)">
                                      <p:cBhvr>
                                        <p:cTn id="33" dur="1000"/>
                                        <p:tgtEl>
                                          <p:spTgt spid="105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0527"/>
                                        </p:tgtEl>
                                        <p:attrNameLst>
                                          <p:attrName>style.visibility</p:attrName>
                                        </p:attrNameLst>
                                      </p:cBhvr>
                                      <p:to>
                                        <p:strVal val="visible"/>
                                      </p:to>
                                    </p:set>
                                    <p:animEffect transition="in" filter="slide(fromBottom)">
                                      <p:cBhvr>
                                        <p:cTn id="38" dur="1000"/>
                                        <p:tgtEl>
                                          <p:spTgt spid="105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523"/>
                                        </p:tgtEl>
                                        <p:attrNameLst>
                                          <p:attrName>style.visibility</p:attrName>
                                        </p:attrNameLst>
                                      </p:cBhvr>
                                      <p:to>
                                        <p:strVal val="visible"/>
                                      </p:to>
                                    </p:set>
                                    <p:animEffect transition="in" filter="slide(fromBottom)">
                                      <p:cBhvr>
                                        <p:cTn id="43" dur="1000"/>
                                        <p:tgtEl>
                                          <p:spTgt spid="105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532"/>
                                        </p:tgtEl>
                                        <p:attrNameLst>
                                          <p:attrName>style.visibility</p:attrName>
                                        </p:attrNameLst>
                                      </p:cBhvr>
                                      <p:to>
                                        <p:strVal val="visible"/>
                                      </p:to>
                                    </p:set>
                                    <p:animEffect transition="in" filter="slide(fromBottom)">
                                      <p:cBhvr>
                                        <p:cTn id="48" dur="1000"/>
                                        <p:tgtEl>
                                          <p:spTgt spid="105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0533"/>
                                        </p:tgtEl>
                                        <p:attrNameLst>
                                          <p:attrName>style.visibility</p:attrName>
                                        </p:attrNameLst>
                                      </p:cBhvr>
                                      <p:to>
                                        <p:strVal val="visible"/>
                                      </p:to>
                                    </p:set>
                                    <p:animEffect transition="in" filter="slide(fromBottom)">
                                      <p:cBhvr>
                                        <p:cTn id="53" dur="1000"/>
                                        <p:tgtEl>
                                          <p:spTgt spid="105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0534"/>
                                        </p:tgtEl>
                                        <p:attrNameLst>
                                          <p:attrName>style.visibility</p:attrName>
                                        </p:attrNameLst>
                                      </p:cBhvr>
                                      <p:to>
                                        <p:strVal val="visible"/>
                                      </p:to>
                                    </p:set>
                                    <p:animEffect transition="in" filter="slide(fromBottom)">
                                      <p:cBhvr>
                                        <p:cTn id="58" dur="1000"/>
                                        <p:tgtEl>
                                          <p:spTgt spid="105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0535"/>
                                        </p:tgtEl>
                                        <p:attrNameLst>
                                          <p:attrName>style.visibility</p:attrName>
                                        </p:attrNameLst>
                                      </p:cBhvr>
                                      <p:to>
                                        <p:strVal val="visible"/>
                                      </p:to>
                                    </p:set>
                                    <p:animEffect transition="in" filter="slide(fromBottom)">
                                      <p:cBhvr>
                                        <p:cTn id="63" dur="1000"/>
                                        <p:tgtEl>
                                          <p:spTgt spid="1053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0522"/>
                                        </p:tgtEl>
                                        <p:attrNameLst>
                                          <p:attrName>style.visibility</p:attrName>
                                        </p:attrNameLst>
                                      </p:cBhvr>
                                      <p:to>
                                        <p:strVal val="visible"/>
                                      </p:to>
                                    </p:set>
                                    <p:animEffect transition="in" filter="slide(fromBottom)">
                                      <p:cBhvr>
                                        <p:cTn id="68" dur="1000"/>
                                        <p:tgtEl>
                                          <p:spTgt spid="105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0536"/>
                                        </p:tgtEl>
                                        <p:attrNameLst>
                                          <p:attrName>style.visibility</p:attrName>
                                        </p:attrNameLst>
                                      </p:cBhvr>
                                      <p:to>
                                        <p:strVal val="visible"/>
                                      </p:to>
                                    </p:set>
                                    <p:animEffect transition="in" filter="slide(fromBottom)">
                                      <p:cBhvr>
                                        <p:cTn id="73" dur="1000"/>
                                        <p:tgtEl>
                                          <p:spTgt spid="1053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0537"/>
                                        </p:tgtEl>
                                        <p:attrNameLst>
                                          <p:attrName>style.visibility</p:attrName>
                                        </p:attrNameLst>
                                      </p:cBhvr>
                                      <p:to>
                                        <p:strVal val="visible"/>
                                      </p:to>
                                    </p:set>
                                    <p:animEffect transition="in" filter="slide(fromBottom)">
                                      <p:cBhvr>
                                        <p:cTn id="78" dur="1000"/>
                                        <p:tgtEl>
                                          <p:spTgt spid="1053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0538"/>
                                        </p:tgtEl>
                                        <p:attrNameLst>
                                          <p:attrName>style.visibility</p:attrName>
                                        </p:attrNameLst>
                                      </p:cBhvr>
                                      <p:to>
                                        <p:strVal val="visible"/>
                                      </p:to>
                                    </p:set>
                                    <p:animEffect transition="in" filter="slide(fromBottom)">
                                      <p:cBhvr>
                                        <p:cTn id="83" dur="1000"/>
                                        <p:tgtEl>
                                          <p:spTgt spid="10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autoUpdateAnimBg="0"/>
      <p:bldP spid="10507" grpId="0" autoUpdateAnimBg="0"/>
      <p:bldP spid="10522" grpId="0" autoUpdateAnimBg="0"/>
      <p:bldP spid="10523" grpId="0" autoUpdateAnimBg="0"/>
      <p:bldP spid="10525" grpId="0" autoUpdateAnimBg="0"/>
      <p:bldP spid="10526" grpId="0" autoUpdateAnimBg="0"/>
      <p:bldP spid="10527" grpId="0" autoUpdateAnimBg="0"/>
      <p:bldP spid="10532" grpId="0" autoUpdateAnimBg="0"/>
      <p:bldP spid="10533" grpId="0" autoUpdateAnimBg="0"/>
      <p:bldP spid="10534" grpId="0" autoUpdateAnimBg="0"/>
      <p:bldP spid="10535" grpId="0" autoUpdateAnimBg="0"/>
      <p:bldP spid="10536" grpId="0" autoUpdateAnimBg="0"/>
      <p:bldP spid="10537" grpId="0" autoUpdateAnimBg="0"/>
      <p:bldP spid="105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Text Box 5">
            <a:extLst>
              <a:ext uri="{FF2B5EF4-FFF2-40B4-BE49-F238E27FC236}">
                <a16:creationId xmlns:a16="http://schemas.microsoft.com/office/drawing/2014/main" id="{3D4AFEA0-46CD-460B-8FF4-7360FE34191C}"/>
              </a:ext>
            </a:extLst>
          </p:cNvPr>
          <p:cNvSpPr txBox="1">
            <a:spLocks noChangeArrowheads="1"/>
          </p:cNvSpPr>
          <p:nvPr/>
        </p:nvSpPr>
        <p:spPr bwMode="auto">
          <a:xfrm>
            <a:off x="41275" y="654050"/>
            <a:ext cx="4714875" cy="24844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Nello specifico, il “</a:t>
            </a:r>
            <a:r>
              <a:rPr lang="it-IT" altLang="it-IT" sz="1800" u="sng"/>
              <a:t>mezzo</a:t>
            </a:r>
            <a:r>
              <a:rPr lang="it-IT" altLang="it-IT" sz="1600"/>
              <a:t>” grafico, per l'esecuzione delle rappresentazioni, è costituito  dalle leggi della proiezione cilindrica ortogonale (Fig. 01). Ricordiamo, sinteticamente, che le proiezioni si distinguono in: “</a:t>
            </a:r>
            <a:r>
              <a:rPr lang="it-IT" altLang="it-IT" sz="1800" u="sng"/>
              <a:t>proiezioni coniche</a:t>
            </a:r>
            <a:r>
              <a:rPr lang="it-IT" altLang="it-IT" sz="1600"/>
              <a:t>” o “proiezioni centrali” e “</a:t>
            </a:r>
            <a:r>
              <a:rPr lang="it-IT" altLang="it-IT" sz="1800" u="sng"/>
              <a:t>proiezioni cilindriche</a:t>
            </a:r>
            <a:r>
              <a:rPr lang="it-IT" altLang="it-IT" sz="1600"/>
              <a:t>” o “proiezioni parallele”; queste ultime a loro volta si differenziano in proiezioni ortogonali ed oblique. </a:t>
            </a:r>
          </a:p>
        </p:txBody>
      </p:sp>
      <p:sp>
        <p:nvSpPr>
          <p:cNvPr id="3076" name="Rectangle 16">
            <a:extLst>
              <a:ext uri="{FF2B5EF4-FFF2-40B4-BE49-F238E27FC236}">
                <a16:creationId xmlns:a16="http://schemas.microsoft.com/office/drawing/2014/main" id="{88A8F357-2151-4C34-8A67-48B2B33531E1}"/>
              </a:ext>
            </a:extLst>
          </p:cNvPr>
          <p:cNvSpPr>
            <a:spLocks noGrp="1" noChangeArrowheads="1"/>
          </p:cNvSpPr>
          <p:nvPr>
            <p:ph type="title"/>
          </p:nvPr>
        </p:nvSpPr>
        <p:spPr>
          <a:xfrm>
            <a:off x="36513" y="38100"/>
            <a:ext cx="9070975" cy="504825"/>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Il mezzo della proiezione</a:t>
            </a:r>
          </a:p>
        </p:txBody>
      </p:sp>
      <p:sp>
        <p:nvSpPr>
          <p:cNvPr id="15368" name="Text Box 8">
            <a:extLst>
              <a:ext uri="{FF2B5EF4-FFF2-40B4-BE49-F238E27FC236}">
                <a16:creationId xmlns:a16="http://schemas.microsoft.com/office/drawing/2014/main" id="{1BA92298-89D3-486F-94EA-5D0166DE42F6}"/>
              </a:ext>
            </a:extLst>
          </p:cNvPr>
          <p:cNvSpPr txBox="1">
            <a:spLocks noChangeArrowheads="1"/>
          </p:cNvSpPr>
          <p:nvPr/>
        </p:nvSpPr>
        <p:spPr bwMode="auto">
          <a:xfrm>
            <a:off x="36513" y="3233738"/>
            <a:ext cx="9070975" cy="835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Nello sviluppo di questi appunti di "Geometria descrittiva dinamica" si fa riferimento esclusivamente alla "</a:t>
            </a:r>
            <a:r>
              <a:rPr lang="it-IT" altLang="it-IT" sz="1600" b="1"/>
              <a:t>Proiezione cilindrica ortogonale</a:t>
            </a:r>
            <a:r>
              <a:rPr lang="it-IT" altLang="it-IT" sz="1600"/>
              <a:t>" le cui caratteristiche geometrico-descrittive sono sintetizzate dalla seguente espressione</a:t>
            </a:r>
            <a:r>
              <a:rPr lang="it-IT" altLang="it-IT" sz="1600">
                <a:latin typeface="Times New Roman" panose="02020603050405020304" pitchFamily="18" charset="0"/>
              </a:rPr>
              <a:t> </a:t>
            </a:r>
          </a:p>
        </p:txBody>
      </p:sp>
      <p:sp>
        <p:nvSpPr>
          <p:cNvPr id="15370" name="Text Box 10">
            <a:extLst>
              <a:ext uri="{FF2B5EF4-FFF2-40B4-BE49-F238E27FC236}">
                <a16:creationId xmlns:a16="http://schemas.microsoft.com/office/drawing/2014/main" id="{CF2B82A3-262E-447B-B1D8-37F09BF85FC2}"/>
              </a:ext>
            </a:extLst>
          </p:cNvPr>
          <p:cNvSpPr txBox="1">
            <a:spLocks noChangeArrowheads="1"/>
          </p:cNvSpPr>
          <p:nvPr/>
        </p:nvSpPr>
        <p:spPr bwMode="auto">
          <a:xfrm>
            <a:off x="36513" y="4157663"/>
            <a:ext cx="9070975" cy="396875"/>
          </a:xfrm>
          <a:prstGeom prst="rect">
            <a:avLst/>
          </a:prstGeom>
          <a:solidFill>
            <a:schemeClr val="tx2"/>
          </a:solidFill>
          <a:ln w="3175">
            <a:solidFill>
              <a:schemeClr val="bg2"/>
            </a:solidFill>
            <a:miter lim="800000"/>
            <a:headEnd/>
            <a:tailEnd/>
          </a:ln>
        </p:spPr>
        <p:txBody>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1600" b="1">
                <a:solidFill>
                  <a:schemeClr val="bg2"/>
                </a:solidFill>
                <a:latin typeface="Courier New" panose="02070309020205020404" pitchFamily="49" charset="0"/>
              </a:rPr>
              <a:t>[S</a:t>
            </a:r>
            <a:r>
              <a:rPr lang="it-IT" altLang="it-IT" sz="1600" b="1" baseline="30000">
                <a:solidFill>
                  <a:schemeClr val="bg2"/>
                </a:solidFill>
                <a:latin typeface="Symbol" panose="05050102010706020507" pitchFamily="18" charset="2"/>
              </a:rPr>
              <a:t>¥  </a:t>
            </a:r>
            <a:r>
              <a:rPr lang="it-IT" altLang="it-IT" sz="1600" b="1">
                <a:solidFill>
                  <a:schemeClr val="bg2"/>
                </a:solidFill>
                <a:latin typeface="Symbol" panose="05050102010706020507" pitchFamily="18" charset="2"/>
              </a:rPr>
              <a:t> Þ</a:t>
            </a:r>
            <a:r>
              <a:rPr lang="it-IT" altLang="it-IT" sz="1600" b="1" baseline="30000">
                <a:solidFill>
                  <a:schemeClr val="bg2"/>
                </a:solidFill>
                <a:latin typeface="Symbol" panose="05050102010706020507" pitchFamily="18" charset="2"/>
              </a:rPr>
              <a:t> </a:t>
            </a:r>
            <a:r>
              <a:rPr lang="it-IT" altLang="it-IT" sz="1600" b="1">
                <a:solidFill>
                  <a:schemeClr val="bg2"/>
                </a:solidFill>
                <a:latin typeface="Symbol" panose="05050102010706020507" pitchFamily="18" charset="2"/>
              </a:rPr>
              <a:t> </a:t>
            </a:r>
            <a:r>
              <a:rPr lang="it-IT" altLang="it-IT" sz="1600" b="1" baseline="30000">
                <a:solidFill>
                  <a:schemeClr val="bg2"/>
                </a:solidFill>
                <a:latin typeface="Symbol" panose="05050102010706020507" pitchFamily="18" charset="2"/>
              </a:rPr>
              <a:t> </a:t>
            </a:r>
            <a:r>
              <a:rPr lang="it-IT" altLang="it-IT" sz="1600" b="1">
                <a:solidFill>
                  <a:schemeClr val="bg2"/>
                </a:solidFill>
                <a:latin typeface="Courier New" panose="02070309020205020404" pitchFamily="49" charset="0"/>
              </a:rPr>
              <a:t>A’= A]   per  r</a:t>
            </a:r>
            <a:r>
              <a:rPr lang="it-IT" altLang="it-IT" sz="1600" b="1">
                <a:solidFill>
                  <a:schemeClr val="bg2"/>
                </a:solidFill>
                <a:latin typeface="Times New Roman" panose="02020603050405020304" pitchFamily="18" charset="0"/>
              </a:rPr>
              <a:t> </a:t>
            </a:r>
            <a:r>
              <a:rPr lang="it-IT" altLang="it-IT" sz="1600" b="1">
                <a:solidFill>
                  <a:schemeClr val="bg2"/>
                </a:solidFill>
                <a:latin typeface="Symbol" panose="05050102010706020507" pitchFamily="18" charset="2"/>
              </a:rPr>
              <a:t>^ a    </a:t>
            </a:r>
            <a:r>
              <a:rPr lang="it-IT" altLang="it-IT" sz="1600" b="1">
                <a:solidFill>
                  <a:schemeClr val="bg2"/>
                </a:solidFill>
                <a:latin typeface="Times New Roman" panose="02020603050405020304" pitchFamily="18" charset="0"/>
              </a:rPr>
              <a:t> </a:t>
            </a:r>
            <a:r>
              <a:rPr lang="it-IT" altLang="it-IT" sz="1600" b="1">
                <a:solidFill>
                  <a:schemeClr val="bg2"/>
                </a:solidFill>
                <a:latin typeface="Courier New" panose="02070309020205020404" pitchFamily="49" charset="0"/>
              </a:rPr>
              <a:t>ed   A’</a:t>
            </a:r>
            <a:r>
              <a:rPr lang="it-IT" altLang="it-IT" sz="1600" b="1">
                <a:solidFill>
                  <a:schemeClr val="bg2"/>
                </a:solidFill>
                <a:latin typeface="Times New Roman" panose="02020603050405020304" pitchFamily="18" charset="0"/>
                <a:sym typeface="Symbol" panose="05050102010706020507" pitchFamily="18" charset="2"/>
              </a:rPr>
              <a:t></a:t>
            </a:r>
            <a:r>
              <a:rPr lang="it-IT" altLang="it-IT" sz="1600" b="1">
                <a:solidFill>
                  <a:schemeClr val="bg2"/>
                </a:solidFill>
                <a:latin typeface="Symbol" panose="05050102010706020507" pitchFamily="18" charset="2"/>
              </a:rPr>
              <a:t> </a:t>
            </a:r>
            <a:r>
              <a:rPr lang="it-IT" altLang="it-IT" sz="1600" b="1">
                <a:solidFill>
                  <a:schemeClr val="bg2"/>
                </a:solidFill>
                <a:latin typeface="Symbol" panose="05050102010706020507" pitchFamily="18" charset="2"/>
                <a:sym typeface="Symbol" panose="05050102010706020507" pitchFamily="18" charset="2"/>
              </a:rPr>
              <a:t></a:t>
            </a:r>
            <a:endParaRPr lang="it-IT" altLang="it-IT" sz="1600" b="1">
              <a:solidFill>
                <a:schemeClr val="bg2"/>
              </a:solidFill>
              <a:latin typeface="Times New Roman" panose="02020603050405020304" pitchFamily="18" charset="0"/>
            </a:endParaRPr>
          </a:p>
        </p:txBody>
      </p:sp>
      <p:sp>
        <p:nvSpPr>
          <p:cNvPr id="15371" name="Text Box 11">
            <a:extLst>
              <a:ext uri="{FF2B5EF4-FFF2-40B4-BE49-F238E27FC236}">
                <a16:creationId xmlns:a16="http://schemas.microsoft.com/office/drawing/2014/main" id="{B5AA648D-3863-4EC5-845D-065B6B58BBD3}"/>
              </a:ext>
            </a:extLst>
          </p:cNvPr>
          <p:cNvSpPr txBox="1">
            <a:spLocks noChangeArrowheads="1"/>
          </p:cNvSpPr>
          <p:nvPr/>
        </p:nvSpPr>
        <p:spPr bwMode="auto">
          <a:xfrm>
            <a:off x="36513" y="4641850"/>
            <a:ext cx="9070975"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r>
              <a:rPr lang="it-IT" altLang="it-IT" sz="1600"/>
              <a:t>Mentre la proiezione conica  può essere sintetizzata dalla seguente espressione</a:t>
            </a:r>
            <a:r>
              <a:rPr lang="it-IT" altLang="it-IT" sz="1600">
                <a:latin typeface="Times New Roman" panose="02020603050405020304" pitchFamily="18" charset="0"/>
              </a:rPr>
              <a:t> </a:t>
            </a:r>
          </a:p>
        </p:txBody>
      </p:sp>
      <p:sp>
        <p:nvSpPr>
          <p:cNvPr id="15372" name="Text Box 12">
            <a:extLst>
              <a:ext uri="{FF2B5EF4-FFF2-40B4-BE49-F238E27FC236}">
                <a16:creationId xmlns:a16="http://schemas.microsoft.com/office/drawing/2014/main" id="{F80C39AE-4E14-45C5-9F6F-F8BABB19D347}"/>
              </a:ext>
            </a:extLst>
          </p:cNvPr>
          <p:cNvSpPr txBox="1">
            <a:spLocks noChangeArrowheads="1"/>
          </p:cNvSpPr>
          <p:nvPr/>
        </p:nvSpPr>
        <p:spPr bwMode="auto">
          <a:xfrm>
            <a:off x="36513" y="5062538"/>
            <a:ext cx="9070975" cy="358775"/>
          </a:xfrm>
          <a:prstGeom prst="rect">
            <a:avLst/>
          </a:prstGeom>
          <a:solidFill>
            <a:schemeClr val="tx2"/>
          </a:solidFill>
          <a:ln w="3175">
            <a:solidFill>
              <a:srgbClr val="000000"/>
            </a:solidFill>
            <a:miter lim="800000"/>
            <a:headEnd/>
            <a:tailEnd/>
          </a:ln>
        </p:spPr>
        <p:txBody>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r>
              <a:rPr lang="it-IT" altLang="it-IT" sz="1400" b="1">
                <a:solidFill>
                  <a:schemeClr val="bg2"/>
                </a:solidFill>
                <a:latin typeface="Courier New" panose="02070309020205020404" pitchFamily="49" charset="0"/>
              </a:rPr>
              <a:t>[S</a:t>
            </a:r>
            <a:r>
              <a:rPr lang="it-IT" altLang="it-IT" sz="1400" b="1">
                <a:solidFill>
                  <a:schemeClr val="bg2"/>
                </a:solidFill>
                <a:latin typeface="Symbol" panose="05050102010706020507" pitchFamily="18" charset="2"/>
              </a:rPr>
              <a:t> Þ</a:t>
            </a:r>
            <a:r>
              <a:rPr lang="it-IT" altLang="it-IT" sz="1400" b="1" baseline="30000">
                <a:solidFill>
                  <a:schemeClr val="bg2"/>
                </a:solidFill>
                <a:latin typeface="Symbol" panose="05050102010706020507" pitchFamily="18" charset="2"/>
              </a:rPr>
              <a:t> </a:t>
            </a:r>
            <a:r>
              <a:rPr lang="it-IT" altLang="it-IT" sz="1400" b="1">
                <a:solidFill>
                  <a:schemeClr val="bg2"/>
                </a:solidFill>
                <a:latin typeface="Symbol" panose="05050102010706020507" pitchFamily="18" charset="2"/>
              </a:rPr>
              <a:t> </a:t>
            </a:r>
            <a:r>
              <a:rPr lang="it-IT" altLang="it-IT" sz="1400" b="1" baseline="30000">
                <a:solidFill>
                  <a:schemeClr val="bg2"/>
                </a:solidFill>
                <a:latin typeface="Symbol" panose="05050102010706020507" pitchFamily="18" charset="2"/>
              </a:rPr>
              <a:t> </a:t>
            </a:r>
            <a:r>
              <a:rPr lang="it-IT" altLang="it-IT" sz="1400" b="1">
                <a:solidFill>
                  <a:schemeClr val="bg2"/>
                </a:solidFill>
                <a:latin typeface="Courier New" panose="02070309020205020404" pitchFamily="49" charset="0"/>
              </a:rPr>
              <a:t>A’</a:t>
            </a:r>
            <a:r>
              <a:rPr lang="it-IT" altLang="it-IT" sz="1400" b="1">
                <a:solidFill>
                  <a:schemeClr val="bg2"/>
                </a:solidFill>
                <a:latin typeface="Courier New" panose="02070309020205020404" pitchFamily="49" charset="0"/>
                <a:sym typeface="Symbol" panose="05050102010706020507" pitchFamily="18" charset="2"/>
              </a:rPr>
              <a:t></a:t>
            </a:r>
            <a:r>
              <a:rPr lang="it-IT" altLang="it-IT" sz="1400" b="1">
                <a:solidFill>
                  <a:schemeClr val="bg2"/>
                </a:solidFill>
                <a:latin typeface="Courier New" panose="02070309020205020404" pitchFamily="49" charset="0"/>
              </a:rPr>
              <a:t> A]    per</a:t>
            </a:r>
            <a:r>
              <a:rPr lang="it-IT" altLang="it-IT" sz="1400" b="1">
                <a:solidFill>
                  <a:schemeClr val="bg2"/>
                </a:solidFill>
                <a:latin typeface="Times New Roman" panose="02020603050405020304" pitchFamily="18" charset="0"/>
              </a:rPr>
              <a:t>    </a:t>
            </a:r>
            <a:r>
              <a:rPr lang="it-IT" altLang="it-IT" sz="1400" b="1">
                <a:solidFill>
                  <a:schemeClr val="bg2"/>
                </a:solidFill>
                <a:latin typeface="Courier New" panose="02070309020205020404" pitchFamily="49" charset="0"/>
              </a:rPr>
              <a:t>r</a:t>
            </a:r>
            <a:r>
              <a:rPr lang="it-IT" altLang="it-IT" sz="1400" b="1">
                <a:solidFill>
                  <a:schemeClr val="bg2"/>
                </a:solidFill>
                <a:latin typeface="Symbol" panose="05050102010706020507" pitchFamily="18" charset="2"/>
                <a:sym typeface="Symbol" panose="05050102010706020507" pitchFamily="18" charset="2"/>
              </a:rPr>
              <a:t></a:t>
            </a:r>
            <a:r>
              <a:rPr lang="it-IT" altLang="it-IT" sz="1400" b="1">
                <a:solidFill>
                  <a:schemeClr val="bg2"/>
                </a:solidFill>
                <a:latin typeface="Symbol" panose="05050102010706020507" pitchFamily="18" charset="2"/>
              </a:rPr>
              <a:t> a     </a:t>
            </a:r>
            <a:r>
              <a:rPr lang="it-IT" altLang="it-IT" sz="1400" b="1">
                <a:solidFill>
                  <a:schemeClr val="bg2"/>
                </a:solidFill>
                <a:latin typeface="Times New Roman" panose="02020603050405020304" pitchFamily="18" charset="0"/>
              </a:rPr>
              <a:t> </a:t>
            </a:r>
            <a:r>
              <a:rPr lang="it-IT" altLang="it-IT" sz="1400" b="1">
                <a:solidFill>
                  <a:schemeClr val="bg2"/>
                </a:solidFill>
                <a:latin typeface="Courier New" panose="02070309020205020404" pitchFamily="49" charset="0"/>
              </a:rPr>
              <a:t>ed   A’</a:t>
            </a:r>
            <a:r>
              <a:rPr lang="it-IT" altLang="it-IT" sz="1400" b="1">
                <a:solidFill>
                  <a:schemeClr val="bg2"/>
                </a:solidFill>
                <a:latin typeface="Times New Roman" panose="02020603050405020304" pitchFamily="18" charset="0"/>
                <a:sym typeface="Symbol" panose="05050102010706020507" pitchFamily="18" charset="2"/>
              </a:rPr>
              <a:t></a:t>
            </a:r>
            <a:r>
              <a:rPr lang="it-IT" altLang="it-IT" sz="1400" b="1">
                <a:solidFill>
                  <a:schemeClr val="bg2"/>
                </a:solidFill>
                <a:latin typeface="Symbol" panose="05050102010706020507" pitchFamily="18" charset="2"/>
              </a:rPr>
              <a:t> </a:t>
            </a:r>
            <a:r>
              <a:rPr lang="it-IT" altLang="it-IT" sz="1400" b="1">
                <a:solidFill>
                  <a:schemeClr val="bg2"/>
                </a:solidFill>
                <a:latin typeface="Symbol" panose="05050102010706020507" pitchFamily="18" charset="2"/>
                <a:sym typeface="Symbol" panose="05050102010706020507" pitchFamily="18" charset="2"/>
              </a:rPr>
              <a:t></a:t>
            </a:r>
            <a:endParaRPr lang="it-IT" altLang="it-IT" sz="1400" b="1">
              <a:solidFill>
                <a:schemeClr val="bg2"/>
              </a:solidFill>
              <a:latin typeface="Times New Roman" panose="02020603050405020304" pitchFamily="18" charset="0"/>
            </a:endParaRPr>
          </a:p>
        </p:txBody>
      </p:sp>
      <p:sp>
        <p:nvSpPr>
          <p:cNvPr id="15374" name="Text Box 14">
            <a:extLst>
              <a:ext uri="{FF2B5EF4-FFF2-40B4-BE49-F238E27FC236}">
                <a16:creationId xmlns:a16="http://schemas.microsoft.com/office/drawing/2014/main" id="{FE7D2094-FFE9-4AA1-AE9C-23C2DCE16953}"/>
              </a:ext>
            </a:extLst>
          </p:cNvPr>
          <p:cNvSpPr txBox="1">
            <a:spLocks noChangeArrowheads="1"/>
          </p:cNvSpPr>
          <p:nvPr/>
        </p:nvSpPr>
        <p:spPr bwMode="auto">
          <a:xfrm>
            <a:off x="41275" y="5592763"/>
            <a:ext cx="4248150" cy="1196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1200"/>
              <a:t>S</a:t>
            </a:r>
            <a:r>
              <a:rPr lang="it-IT" altLang="it-IT" sz="1200" baseline="30000">
                <a:latin typeface="Symbol" panose="05050102010706020507" pitchFamily="18" charset="2"/>
              </a:rPr>
              <a:t>¥</a:t>
            </a:r>
            <a:r>
              <a:rPr lang="it-IT" altLang="it-IT" sz="1200"/>
              <a:t>   =  Sorgente proiettiva impropria.</a:t>
            </a:r>
          </a:p>
          <a:p>
            <a:pPr eaLnBrk="1" hangingPunct="1"/>
            <a:r>
              <a:rPr lang="it-IT" altLang="it-IT" sz="1200"/>
              <a:t>S     = Sorgente proiettiva reale.</a:t>
            </a:r>
          </a:p>
          <a:p>
            <a:pPr eaLnBrk="1" hangingPunct="1"/>
            <a:r>
              <a:rPr lang="it-IT" altLang="it-IT" sz="1200"/>
              <a:t>A’    = Proiezione o immagine dell’oggetto in corso di    </a:t>
            </a:r>
          </a:p>
          <a:p>
            <a:pPr eaLnBrk="1" hangingPunct="1"/>
            <a:r>
              <a:rPr lang="it-IT" altLang="it-IT" sz="1200"/>
              <a:t>       elaborazione descrittiva.</a:t>
            </a:r>
          </a:p>
          <a:p>
            <a:pPr eaLnBrk="1" hangingPunct="1"/>
            <a:r>
              <a:rPr lang="it-IT" altLang="it-IT" sz="1200"/>
              <a:t>A  = Oggetto (reale e/o virtuale) della rappresentazione.</a:t>
            </a:r>
          </a:p>
          <a:p>
            <a:pPr eaLnBrk="1" hangingPunct="1"/>
            <a:r>
              <a:rPr lang="it-IT" altLang="it-IT" sz="1200"/>
              <a:t>r   = Raggio proiettivo.</a:t>
            </a:r>
          </a:p>
        </p:txBody>
      </p:sp>
      <p:sp>
        <p:nvSpPr>
          <p:cNvPr id="15375" name="Text Box 15">
            <a:extLst>
              <a:ext uri="{FF2B5EF4-FFF2-40B4-BE49-F238E27FC236}">
                <a16:creationId xmlns:a16="http://schemas.microsoft.com/office/drawing/2014/main" id="{9FD6B271-0819-4D6B-8A9F-CE72A93498FF}"/>
              </a:ext>
            </a:extLst>
          </p:cNvPr>
          <p:cNvSpPr txBox="1">
            <a:spLocks noChangeArrowheads="1"/>
          </p:cNvSpPr>
          <p:nvPr/>
        </p:nvSpPr>
        <p:spPr bwMode="auto">
          <a:xfrm>
            <a:off x="4710113" y="5589588"/>
            <a:ext cx="4392612" cy="10144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r>
              <a:rPr lang="it-IT" altLang="it-IT" sz="1200">
                <a:latin typeface="Symbol" panose="05050102010706020507" pitchFamily="18" charset="2"/>
              </a:rPr>
              <a:t>^</a:t>
            </a:r>
            <a:r>
              <a:rPr lang="it-IT" altLang="it-IT" sz="1200"/>
              <a:t>   = Perpendicolare o ortogonale.</a:t>
            </a:r>
            <a:endParaRPr lang="it-IT" altLang="it-IT" sz="1200">
              <a:sym typeface="Symbol" panose="05050102010706020507" pitchFamily="18" charset="2"/>
            </a:endParaRPr>
          </a:p>
          <a:p>
            <a:pPr eaLnBrk="1" hangingPunct="1"/>
            <a:r>
              <a:rPr lang="it-IT" altLang="it-IT" sz="1200">
                <a:sym typeface="Symbol" panose="05050102010706020507" pitchFamily="18" charset="2"/>
              </a:rPr>
              <a:t></a:t>
            </a:r>
            <a:r>
              <a:rPr lang="it-IT" altLang="it-IT" sz="1200"/>
              <a:t>   = Obliquo o comunque inclinato</a:t>
            </a:r>
            <a:endParaRPr lang="it-IT" altLang="it-IT" sz="1200">
              <a:sym typeface="Symbol" panose="05050102010706020507" pitchFamily="18" charset="2"/>
            </a:endParaRPr>
          </a:p>
          <a:p>
            <a:pPr eaLnBrk="1" hangingPunct="1"/>
            <a:r>
              <a:rPr lang="it-IT" altLang="it-IT" sz="1200">
                <a:sym typeface="Symbol" panose="05050102010706020507" pitchFamily="18" charset="2"/>
              </a:rPr>
              <a:t></a:t>
            </a:r>
            <a:r>
              <a:rPr lang="it-IT" altLang="it-IT" sz="1200"/>
              <a:t>   = Appartiene</a:t>
            </a:r>
          </a:p>
          <a:p>
            <a:pPr eaLnBrk="1" hangingPunct="1"/>
            <a:r>
              <a:rPr lang="it-IT" altLang="it-IT" sz="1200">
                <a:latin typeface="Symbol" panose="05050102010706020507" pitchFamily="18" charset="2"/>
              </a:rPr>
              <a:t>a</a:t>
            </a:r>
            <a:r>
              <a:rPr lang="it-IT" altLang="it-IT" sz="1200"/>
              <a:t>    =  Luogo della proiezione. (Supporto  del disegno    </a:t>
            </a:r>
          </a:p>
          <a:p>
            <a:pPr eaLnBrk="1" hangingPunct="1"/>
            <a:r>
              <a:rPr lang="it-IT" altLang="it-IT" sz="1200"/>
              <a:t>           e/o  della  rappresentazione  grafica descrittiva) </a:t>
            </a:r>
          </a:p>
        </p:txBody>
      </p:sp>
      <p:sp>
        <p:nvSpPr>
          <p:cNvPr id="15377" name="AutoShape 17">
            <a:hlinkClick r:id="rId4" action="ppaction://hlinksldjump" highlightClick="1"/>
            <a:extLst>
              <a:ext uri="{FF2B5EF4-FFF2-40B4-BE49-F238E27FC236}">
                <a16:creationId xmlns:a16="http://schemas.microsoft.com/office/drawing/2014/main" id="{659D5B0B-D352-4999-A609-63581B8300C6}"/>
              </a:ext>
            </a:extLst>
          </p:cNvPr>
          <p:cNvSpPr>
            <a:spLocks noChangeArrowheads="1"/>
          </p:cNvSpPr>
          <p:nvPr/>
        </p:nvSpPr>
        <p:spPr bwMode="auto">
          <a:xfrm>
            <a:off x="138113" y="93663"/>
            <a:ext cx="1135062" cy="360362"/>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dirty="0">
                <a:solidFill>
                  <a:schemeClr val="bg1"/>
                </a:solidFill>
                <a:effectLst>
                  <a:outerShdw blurRad="38100" dist="38100" dir="2700000" algn="tl">
                    <a:srgbClr val="000000"/>
                  </a:outerShdw>
                </a:effectLst>
                <a:cs typeface="Courier New" pitchFamily="49" charset="0"/>
              </a:rPr>
              <a:t>Sommario</a:t>
            </a:r>
          </a:p>
        </p:txBody>
      </p:sp>
      <p:graphicFrame>
        <p:nvGraphicFramePr>
          <p:cNvPr id="23564" name="Object 6">
            <a:extLst>
              <a:ext uri="{FF2B5EF4-FFF2-40B4-BE49-F238E27FC236}">
                <a16:creationId xmlns:a16="http://schemas.microsoft.com/office/drawing/2014/main" id="{F5861712-5399-4900-944D-4164D0344BA8}"/>
              </a:ext>
            </a:extLst>
          </p:cNvPr>
          <p:cNvGraphicFramePr>
            <a:graphicFrameLocks noChangeAspect="1"/>
          </p:cNvGraphicFramePr>
          <p:nvPr/>
        </p:nvGraphicFramePr>
        <p:xfrm>
          <a:off x="4802188" y="650875"/>
          <a:ext cx="4302125" cy="2520950"/>
        </p:xfrm>
        <a:graphic>
          <a:graphicData uri="http://schemas.openxmlformats.org/presentationml/2006/ole">
            <mc:AlternateContent xmlns:mc="http://schemas.openxmlformats.org/markup-compatibility/2006">
              <mc:Choice xmlns:v="urn:schemas-microsoft-com:vml" Requires="v">
                <p:oleObj spid="_x0000_s3095" r:id="rId5" imgW="2090202" imgH="1280422" progId="">
                  <p:embed/>
                </p:oleObj>
              </mc:Choice>
              <mc:Fallback>
                <p:oleObj r:id="rId5" imgW="2090202" imgH="1280422"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2188" y="650875"/>
                        <a:ext cx="4302125" cy="25209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5" name="Rectangle 18">
            <a:extLst>
              <a:ext uri="{FF2B5EF4-FFF2-40B4-BE49-F238E27FC236}">
                <a16:creationId xmlns:a16="http://schemas.microsoft.com/office/drawing/2014/main" id="{F90970AD-0912-4499-B1C9-0529F713A4CC}"/>
              </a:ext>
            </a:extLst>
          </p:cNvPr>
          <p:cNvSpPr>
            <a:spLocks noChangeArrowheads="1"/>
          </p:cNvSpPr>
          <p:nvPr/>
        </p:nvSpPr>
        <p:spPr bwMode="auto">
          <a:xfrm>
            <a:off x="4875213" y="723900"/>
            <a:ext cx="1943100" cy="194310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3566" name="Rectangle 19">
            <a:extLst>
              <a:ext uri="{FF2B5EF4-FFF2-40B4-BE49-F238E27FC236}">
                <a16:creationId xmlns:a16="http://schemas.microsoft.com/office/drawing/2014/main" id="{5F2BC71C-4207-42E5-8E54-F5F05132BF93}"/>
              </a:ext>
            </a:extLst>
          </p:cNvPr>
          <p:cNvSpPr>
            <a:spLocks noChangeArrowheads="1"/>
          </p:cNvSpPr>
          <p:nvPr/>
        </p:nvSpPr>
        <p:spPr bwMode="auto">
          <a:xfrm>
            <a:off x="7031038" y="676275"/>
            <a:ext cx="1971675" cy="200025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1000" fill="hold"/>
                                        <p:tgtEl>
                                          <p:spTgt spid="15365"/>
                                        </p:tgtEl>
                                        <p:attrNameLst>
                                          <p:attrName>ppt_x</p:attrName>
                                        </p:attrNameLst>
                                      </p:cBhvr>
                                      <p:tavLst>
                                        <p:tav tm="0">
                                          <p:val>
                                            <p:strVal val="1+#ppt_w/2"/>
                                          </p:val>
                                        </p:tav>
                                        <p:tav tm="100000">
                                          <p:val>
                                            <p:strVal val="#ppt_x"/>
                                          </p:val>
                                        </p:tav>
                                      </p:tavLst>
                                    </p:anim>
                                    <p:anim calcmode="lin" valueType="num">
                                      <p:cBhvr additive="base">
                                        <p:cTn id="8" dur="10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3564"/>
                                        </p:tgtEl>
                                        <p:attrNameLst>
                                          <p:attrName>style.visibility</p:attrName>
                                        </p:attrNameLst>
                                      </p:cBhvr>
                                      <p:to>
                                        <p:strVal val="visible"/>
                                      </p:to>
                                    </p:set>
                                    <p:anim calcmode="lin" valueType="num">
                                      <p:cBhvr additive="base">
                                        <p:cTn id="13" dur="1000" fill="hold"/>
                                        <p:tgtEl>
                                          <p:spTgt spid="23564"/>
                                        </p:tgtEl>
                                        <p:attrNameLst>
                                          <p:attrName>ppt_x</p:attrName>
                                        </p:attrNameLst>
                                      </p:cBhvr>
                                      <p:tavLst>
                                        <p:tav tm="0">
                                          <p:val>
                                            <p:strVal val="1+#ppt_w/2"/>
                                          </p:val>
                                        </p:tav>
                                        <p:tav tm="100000">
                                          <p:val>
                                            <p:strVal val="#ppt_x"/>
                                          </p:val>
                                        </p:tav>
                                      </p:tavLst>
                                    </p:anim>
                                    <p:anim calcmode="lin" valueType="num">
                                      <p:cBhvr additive="base">
                                        <p:cTn id="14" dur="1000" fill="hold"/>
                                        <p:tgtEl>
                                          <p:spTgt spid="2356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3565"/>
                                        </p:tgtEl>
                                        <p:attrNameLst>
                                          <p:attrName>style.visibility</p:attrName>
                                        </p:attrNameLst>
                                      </p:cBhvr>
                                      <p:to>
                                        <p:strVal val="visible"/>
                                      </p:to>
                                    </p:set>
                                    <p:anim calcmode="lin" valueType="num">
                                      <p:cBhvr additive="base">
                                        <p:cTn id="17" dur="1000" fill="hold"/>
                                        <p:tgtEl>
                                          <p:spTgt spid="23565"/>
                                        </p:tgtEl>
                                        <p:attrNameLst>
                                          <p:attrName>ppt_x</p:attrName>
                                        </p:attrNameLst>
                                      </p:cBhvr>
                                      <p:tavLst>
                                        <p:tav tm="0">
                                          <p:val>
                                            <p:strVal val="1+#ppt_w/2"/>
                                          </p:val>
                                        </p:tav>
                                        <p:tav tm="100000">
                                          <p:val>
                                            <p:strVal val="#ppt_x"/>
                                          </p:val>
                                        </p:tav>
                                      </p:tavLst>
                                    </p:anim>
                                    <p:anim calcmode="lin" valueType="num">
                                      <p:cBhvr additive="base">
                                        <p:cTn id="18" dur="1000" fill="hold"/>
                                        <p:tgtEl>
                                          <p:spTgt spid="2356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3566"/>
                                        </p:tgtEl>
                                        <p:attrNameLst>
                                          <p:attrName>style.visibility</p:attrName>
                                        </p:attrNameLst>
                                      </p:cBhvr>
                                      <p:to>
                                        <p:strVal val="visible"/>
                                      </p:to>
                                    </p:set>
                                    <p:anim calcmode="lin" valueType="num">
                                      <p:cBhvr additive="base">
                                        <p:cTn id="21" dur="1000" fill="hold"/>
                                        <p:tgtEl>
                                          <p:spTgt spid="23566"/>
                                        </p:tgtEl>
                                        <p:attrNameLst>
                                          <p:attrName>ppt_x</p:attrName>
                                        </p:attrNameLst>
                                      </p:cBhvr>
                                      <p:tavLst>
                                        <p:tav tm="0">
                                          <p:val>
                                            <p:strVal val="1+#ppt_w/2"/>
                                          </p:val>
                                        </p:tav>
                                        <p:tav tm="100000">
                                          <p:val>
                                            <p:strVal val="#ppt_x"/>
                                          </p:val>
                                        </p:tav>
                                      </p:tavLst>
                                    </p:anim>
                                    <p:anim calcmode="lin" valueType="num">
                                      <p:cBhvr additive="base">
                                        <p:cTn id="22" dur="1000" fill="hold"/>
                                        <p:tgtEl>
                                          <p:spTgt spid="2356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356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56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5368"/>
                                        </p:tgtEl>
                                        <p:attrNameLst>
                                          <p:attrName>style.visibility</p:attrName>
                                        </p:attrNameLst>
                                      </p:cBhvr>
                                      <p:to>
                                        <p:strVal val="visible"/>
                                      </p:to>
                                    </p:set>
                                    <p:anim calcmode="lin" valueType="num">
                                      <p:cBhvr additive="base">
                                        <p:cTn id="35" dur="1000" fill="hold"/>
                                        <p:tgtEl>
                                          <p:spTgt spid="15368"/>
                                        </p:tgtEl>
                                        <p:attrNameLst>
                                          <p:attrName>ppt_x</p:attrName>
                                        </p:attrNameLst>
                                      </p:cBhvr>
                                      <p:tavLst>
                                        <p:tav tm="0">
                                          <p:val>
                                            <p:strVal val="#ppt_x"/>
                                          </p:val>
                                        </p:tav>
                                        <p:tav tm="100000">
                                          <p:val>
                                            <p:strVal val="#ppt_x"/>
                                          </p:val>
                                        </p:tav>
                                      </p:tavLst>
                                    </p:anim>
                                    <p:anim calcmode="lin" valueType="num">
                                      <p:cBhvr additive="base">
                                        <p:cTn id="36" dur="10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370"/>
                                        </p:tgtEl>
                                        <p:attrNameLst>
                                          <p:attrName>style.visibility</p:attrName>
                                        </p:attrNameLst>
                                      </p:cBhvr>
                                      <p:to>
                                        <p:strVal val="visible"/>
                                      </p:to>
                                    </p:set>
                                    <p:animEffect transition="in" filter="slide(fromBottom)">
                                      <p:cBhvr>
                                        <p:cTn id="41" dur="1000"/>
                                        <p:tgtEl>
                                          <p:spTgt spid="153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15371"/>
                                        </p:tgtEl>
                                        <p:attrNameLst>
                                          <p:attrName>style.visibility</p:attrName>
                                        </p:attrNameLst>
                                      </p:cBhvr>
                                      <p:to>
                                        <p:strVal val="visible"/>
                                      </p:to>
                                    </p:set>
                                    <p:anim calcmode="lin" valueType="num">
                                      <p:cBhvr additive="base">
                                        <p:cTn id="46" dur="1000" fill="hold"/>
                                        <p:tgtEl>
                                          <p:spTgt spid="15371"/>
                                        </p:tgtEl>
                                        <p:attrNameLst>
                                          <p:attrName>ppt_x</p:attrName>
                                        </p:attrNameLst>
                                      </p:cBhvr>
                                      <p:tavLst>
                                        <p:tav tm="0">
                                          <p:val>
                                            <p:strVal val="#ppt_x"/>
                                          </p:val>
                                        </p:tav>
                                        <p:tav tm="100000">
                                          <p:val>
                                            <p:strVal val="#ppt_x"/>
                                          </p:val>
                                        </p:tav>
                                      </p:tavLst>
                                    </p:anim>
                                    <p:anim calcmode="lin" valueType="num">
                                      <p:cBhvr additive="base">
                                        <p:cTn id="47" dur="10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5372"/>
                                        </p:tgtEl>
                                        <p:attrNameLst>
                                          <p:attrName>style.visibility</p:attrName>
                                        </p:attrNameLst>
                                      </p:cBhvr>
                                      <p:to>
                                        <p:strVal val="visible"/>
                                      </p:to>
                                    </p:set>
                                    <p:animEffect transition="in" filter="slide(fromBottom)">
                                      <p:cBhvr>
                                        <p:cTn id="52" dur="1000"/>
                                        <p:tgtEl>
                                          <p:spTgt spid="153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15374"/>
                                        </p:tgtEl>
                                        <p:attrNameLst>
                                          <p:attrName>style.visibility</p:attrName>
                                        </p:attrNameLst>
                                      </p:cBhvr>
                                      <p:to>
                                        <p:strVal val="visible"/>
                                      </p:to>
                                    </p:set>
                                    <p:anim calcmode="lin" valueType="num">
                                      <p:cBhvr additive="base">
                                        <p:cTn id="57" dur="1000" fill="hold"/>
                                        <p:tgtEl>
                                          <p:spTgt spid="15374"/>
                                        </p:tgtEl>
                                        <p:attrNameLst>
                                          <p:attrName>ppt_x</p:attrName>
                                        </p:attrNameLst>
                                      </p:cBhvr>
                                      <p:tavLst>
                                        <p:tav tm="0">
                                          <p:val>
                                            <p:strVal val="#ppt_x"/>
                                          </p:val>
                                        </p:tav>
                                        <p:tav tm="100000">
                                          <p:val>
                                            <p:strVal val="#ppt_x"/>
                                          </p:val>
                                        </p:tav>
                                      </p:tavLst>
                                    </p:anim>
                                    <p:anim calcmode="lin" valueType="num">
                                      <p:cBhvr additive="base">
                                        <p:cTn id="58" dur="10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7" presetClass="entr" presetSubtype="4" fill="hold" grpId="0" nodeType="clickEffect">
                                  <p:stCondLst>
                                    <p:cond delay="0"/>
                                  </p:stCondLst>
                                  <p:childTnLst>
                                    <p:set>
                                      <p:cBhvr>
                                        <p:cTn id="62" dur="1" fill="hold">
                                          <p:stCondLst>
                                            <p:cond delay="0"/>
                                          </p:stCondLst>
                                        </p:cTn>
                                        <p:tgtEl>
                                          <p:spTgt spid="15375"/>
                                        </p:tgtEl>
                                        <p:attrNameLst>
                                          <p:attrName>style.visibility</p:attrName>
                                        </p:attrNameLst>
                                      </p:cBhvr>
                                      <p:to>
                                        <p:strVal val="visible"/>
                                      </p:to>
                                    </p:set>
                                    <p:anim calcmode="lin" valueType="num">
                                      <p:cBhvr additive="base">
                                        <p:cTn id="63" dur="1000" fill="hold"/>
                                        <p:tgtEl>
                                          <p:spTgt spid="15375"/>
                                        </p:tgtEl>
                                        <p:attrNameLst>
                                          <p:attrName>ppt_x</p:attrName>
                                        </p:attrNameLst>
                                      </p:cBhvr>
                                      <p:tavLst>
                                        <p:tav tm="0">
                                          <p:val>
                                            <p:strVal val="#ppt_x"/>
                                          </p:val>
                                        </p:tav>
                                        <p:tav tm="100000">
                                          <p:val>
                                            <p:strVal val="#ppt_x"/>
                                          </p:val>
                                        </p:tav>
                                      </p:tavLst>
                                    </p:anim>
                                    <p:anim calcmode="lin" valueType="num">
                                      <p:cBhvr additive="base">
                                        <p:cTn id="64" dur="1000" fill="hold"/>
                                        <p:tgtEl>
                                          <p:spTgt spid="15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8" grpId="0" animBg="1"/>
      <p:bldP spid="15370" grpId="0" animBg="1"/>
      <p:bldP spid="15371" grpId="0" animBg="1"/>
      <p:bldP spid="15372" grpId="0" animBg="1"/>
      <p:bldP spid="15374" grpId="0" animBg="1"/>
      <p:bldP spid="15375" grpId="0" animBg="1"/>
      <p:bldP spid="23565" grpId="0" animBg="1"/>
      <p:bldP spid="23565" grpId="1" animBg="1"/>
      <p:bldP spid="23566" grpId="0" animBg="1"/>
      <p:bldP spid="2356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7">
            <a:extLst>
              <a:ext uri="{FF2B5EF4-FFF2-40B4-BE49-F238E27FC236}">
                <a16:creationId xmlns:a16="http://schemas.microsoft.com/office/drawing/2014/main" id="{FD9D4389-7041-44E7-891B-087DDC2F43D1}"/>
              </a:ext>
            </a:extLst>
          </p:cNvPr>
          <p:cNvSpPr>
            <a:spLocks noGrp="1" noChangeArrowheads="1"/>
          </p:cNvSpPr>
          <p:nvPr>
            <p:ph type="title"/>
          </p:nvPr>
        </p:nvSpPr>
        <p:spPr>
          <a:xfrm>
            <a:off x="36513" y="41275"/>
            <a:ext cx="9070975" cy="476250"/>
          </a:xfrm>
          <a:ln>
            <a:solidFill>
              <a:schemeClr val="tx2"/>
            </a:solidFill>
          </a:ln>
        </p:spPr>
        <p:txBody>
          <a:bodyPr/>
          <a:lstStyle/>
          <a:p>
            <a:pPr eaLnBrk="1" hangingPunct="1"/>
            <a:r>
              <a:rPr lang="it-IT" altLang="it-IT" sz="2400">
                <a:solidFill>
                  <a:schemeClr val="tx1"/>
                </a:solidFill>
                <a:effectLst/>
                <a:latin typeface="Comic Sans MS" panose="030F0702030302020204" pitchFamily="66" charset="0"/>
              </a:rPr>
              <a:t>Il luogo della proiezione: il diedro</a:t>
            </a:r>
          </a:p>
        </p:txBody>
      </p:sp>
      <p:sp>
        <p:nvSpPr>
          <p:cNvPr id="54281" name="Text Box 9">
            <a:extLst>
              <a:ext uri="{FF2B5EF4-FFF2-40B4-BE49-F238E27FC236}">
                <a16:creationId xmlns:a16="http://schemas.microsoft.com/office/drawing/2014/main" id="{43854ACB-9DE7-4A20-9A96-B1317FADC411}"/>
              </a:ext>
            </a:extLst>
          </p:cNvPr>
          <p:cNvSpPr txBox="1">
            <a:spLocks noChangeArrowheads="1"/>
          </p:cNvSpPr>
          <p:nvPr/>
        </p:nvSpPr>
        <p:spPr bwMode="auto">
          <a:xfrm>
            <a:off x="41275" y="569913"/>
            <a:ext cx="4067175" cy="1079500"/>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600" dirty="0">
                <a:latin typeface="Comic Sans MS" panose="030F0702030302020204" pitchFamily="66" charset="0"/>
              </a:rPr>
              <a:t>Di norma, nel campo della geometria descrittiva gli "oggetti” della proiezione si immaginano collocati  nello spazio fisico denominato "</a:t>
            </a:r>
            <a:r>
              <a:rPr lang="it-IT" altLang="it-IT" sz="1600" b="1" dirty="0">
                <a:solidFill>
                  <a:schemeClr val="tx2">
                    <a:lumMod val="75000"/>
                  </a:schemeClr>
                </a:solidFill>
                <a:latin typeface="Comic Sans MS" panose="030F0702030302020204" pitchFamily="66" charset="0"/>
              </a:rPr>
              <a:t>diedro</a:t>
            </a:r>
            <a:r>
              <a:rPr lang="it-IT" altLang="it-IT" sz="1600" dirty="0">
                <a:latin typeface="Comic Sans MS" panose="030F0702030302020204" pitchFamily="66" charset="0"/>
              </a:rPr>
              <a:t>"(Fig.02)</a:t>
            </a:r>
            <a:r>
              <a:rPr lang="it-IT" altLang="it-IT" sz="1400" dirty="0"/>
              <a:t> </a:t>
            </a:r>
          </a:p>
        </p:txBody>
      </p:sp>
      <p:sp>
        <p:nvSpPr>
          <p:cNvPr id="54287" name="Text Box 15">
            <a:extLst>
              <a:ext uri="{FF2B5EF4-FFF2-40B4-BE49-F238E27FC236}">
                <a16:creationId xmlns:a16="http://schemas.microsoft.com/office/drawing/2014/main" id="{688FEEF0-E80C-461D-9EDA-96CBFBDB3196}"/>
              </a:ext>
            </a:extLst>
          </p:cNvPr>
          <p:cNvSpPr txBox="1">
            <a:spLocks noChangeArrowheads="1"/>
          </p:cNvSpPr>
          <p:nvPr/>
        </p:nvSpPr>
        <p:spPr bwMode="auto">
          <a:xfrm>
            <a:off x="4349750" y="569913"/>
            <a:ext cx="4752975" cy="1409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Il diedro, come angolo solido, è costituito dallo spazio racchiuso tra due semipiani </a:t>
            </a:r>
            <a:r>
              <a:rPr lang="it-IT" altLang="it-IT" sz="1400">
                <a:latin typeface="Symbol" panose="05050102010706020507" pitchFamily="18" charset="2"/>
              </a:rPr>
              <a:t>p</a:t>
            </a:r>
            <a:r>
              <a:rPr lang="it-IT" altLang="it-IT" sz="1400"/>
              <a:t>1/2 e </a:t>
            </a:r>
            <a:r>
              <a:rPr lang="it-IT" altLang="it-IT" sz="1400">
                <a:latin typeface="Symbol" panose="05050102010706020507" pitchFamily="18" charset="2"/>
              </a:rPr>
              <a:t>p</a:t>
            </a:r>
            <a:r>
              <a:rPr lang="it-IT" altLang="it-IT" sz="1400"/>
              <a:t>2/2  (Fig.03) in rapporto ortogonale tra di loro così come definito nel </a:t>
            </a:r>
            <a:r>
              <a:rPr lang="it-IT" altLang="it-IT" sz="1400" b="1"/>
              <a:t>"</a:t>
            </a:r>
            <a:r>
              <a:rPr lang="it-IT" altLang="it-IT" sz="1400" b="1">
                <a:solidFill>
                  <a:schemeClr val="tx2"/>
                </a:solidFill>
              </a:rPr>
              <a:t>Metodo delle doppie proiezioni ortogonali o metodo di Monge</a:t>
            </a:r>
            <a:r>
              <a:rPr lang="it-IT" altLang="it-IT" sz="1400" b="1"/>
              <a:t>“ </a:t>
            </a:r>
            <a:r>
              <a:rPr lang="it-IT" altLang="it-IT" sz="1400"/>
              <a:t>cui questi appunti fanno completo riferimento</a:t>
            </a:r>
            <a:r>
              <a:rPr lang="it-IT" altLang="it-IT" sz="1600"/>
              <a:t> </a:t>
            </a:r>
          </a:p>
        </p:txBody>
      </p:sp>
      <p:sp>
        <p:nvSpPr>
          <p:cNvPr id="54290" name="Text Box 18">
            <a:extLst>
              <a:ext uri="{FF2B5EF4-FFF2-40B4-BE49-F238E27FC236}">
                <a16:creationId xmlns:a16="http://schemas.microsoft.com/office/drawing/2014/main" id="{14AAA610-8276-42B8-A559-E4EF4C749CFE}"/>
              </a:ext>
            </a:extLst>
          </p:cNvPr>
          <p:cNvSpPr txBox="1">
            <a:spLocks noChangeArrowheads="1"/>
          </p:cNvSpPr>
          <p:nvPr/>
        </p:nvSpPr>
        <p:spPr bwMode="auto">
          <a:xfrm>
            <a:off x="41275" y="4056063"/>
            <a:ext cx="4067175" cy="2700337"/>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500" dirty="0">
                <a:latin typeface="Comic Sans MS" panose="030F0702030302020204" pitchFamily="66" charset="0"/>
              </a:rPr>
              <a:t>I due piani (Fig. 02) </a:t>
            </a:r>
            <a:r>
              <a:rPr lang="it-IT" altLang="it-IT" sz="1500" dirty="0">
                <a:latin typeface="Symbol" panose="05050102010706020507" pitchFamily="18" charset="2"/>
              </a:rPr>
              <a:t>p</a:t>
            </a:r>
            <a:r>
              <a:rPr lang="it-IT" altLang="it-IT" sz="1500" baseline="-25000" dirty="0">
                <a:latin typeface="Comic Sans MS" panose="030F0702030302020204" pitchFamily="66" charset="0"/>
              </a:rPr>
              <a:t>1 </a:t>
            </a:r>
            <a:r>
              <a:rPr lang="it-IT" altLang="it-IT" sz="1500" dirty="0">
                <a:latin typeface="Comic Sans MS" panose="030F0702030302020204" pitchFamily="66" charset="0"/>
              </a:rPr>
              <a:t>e </a:t>
            </a:r>
            <a:r>
              <a:rPr lang="it-IT" altLang="it-IT" sz="1500" dirty="0">
                <a:latin typeface="Symbol" panose="05050102010706020507" pitchFamily="18" charset="2"/>
              </a:rPr>
              <a:t>p</a:t>
            </a:r>
            <a:r>
              <a:rPr lang="it-IT" altLang="it-IT" sz="1500" baseline="-25000" dirty="0">
                <a:latin typeface="Comic Sans MS" panose="030F0702030302020204" pitchFamily="66" charset="0"/>
              </a:rPr>
              <a:t>2</a:t>
            </a:r>
            <a:r>
              <a:rPr lang="it-IT" altLang="it-IT" sz="1500" dirty="0">
                <a:latin typeface="Comic Sans MS" panose="030F0702030302020204" pitchFamily="66" charset="0"/>
              </a:rPr>
              <a:t>, comunque collocati nello spazio, e, fermo restando il reciproco rapporto di ortogonalità, intersecandosi definiscono quattro porzioni di spazio solido  che prendono il nome di diedri; quindi ciascuna  delle quattro parti dello spazio solido (Fig. 03), delimitata da due semipiani aventi in comune la retta di origine, determina un  “</a:t>
            </a:r>
            <a:r>
              <a:rPr lang="it-IT" altLang="it-IT" sz="1500" b="1" dirty="0">
                <a:solidFill>
                  <a:schemeClr val="tx2">
                    <a:lumMod val="75000"/>
                  </a:schemeClr>
                </a:solidFill>
                <a:latin typeface="Comic Sans MS" panose="030F0702030302020204" pitchFamily="66" charset="0"/>
              </a:rPr>
              <a:t>luogo</a:t>
            </a:r>
            <a:r>
              <a:rPr lang="it-IT" altLang="it-IT" sz="1500" dirty="0">
                <a:latin typeface="Comic Sans MS" panose="030F0702030302020204" pitchFamily="66" charset="0"/>
              </a:rPr>
              <a:t>” della possibile collocazione dell’oggetto della proiezione e/o della rappresentazione.</a:t>
            </a:r>
          </a:p>
        </p:txBody>
      </p:sp>
      <p:sp>
        <p:nvSpPr>
          <p:cNvPr id="54291" name="Text Box 19">
            <a:extLst>
              <a:ext uri="{FF2B5EF4-FFF2-40B4-BE49-F238E27FC236}">
                <a16:creationId xmlns:a16="http://schemas.microsoft.com/office/drawing/2014/main" id="{8A077887-E519-4020-B4DA-7C18A26168B9}"/>
              </a:ext>
            </a:extLst>
          </p:cNvPr>
          <p:cNvSpPr txBox="1">
            <a:spLocks noChangeArrowheads="1"/>
          </p:cNvSpPr>
          <p:nvPr/>
        </p:nvSpPr>
        <p:spPr bwMode="auto">
          <a:xfrm>
            <a:off x="4314825" y="4292600"/>
            <a:ext cx="4787900" cy="952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eaLnBrk="1" hangingPunct="1">
              <a:spcBef>
                <a:spcPct val="50000"/>
              </a:spcBef>
            </a:pPr>
            <a:r>
              <a:rPr lang="it-IT" altLang="it-IT" sz="1400"/>
              <a:t>I due piani </a:t>
            </a:r>
            <a:r>
              <a:rPr lang="it-IT" altLang="it-IT" sz="1400">
                <a:latin typeface="Symbol" panose="05050102010706020507" pitchFamily="18" charset="2"/>
              </a:rPr>
              <a:t>p</a:t>
            </a:r>
            <a:r>
              <a:rPr lang="it-IT" altLang="it-IT" sz="1400"/>
              <a:t>1 e </a:t>
            </a:r>
            <a:r>
              <a:rPr lang="it-IT" altLang="it-IT" sz="1400">
                <a:latin typeface="Symbol" panose="05050102010706020507" pitchFamily="18" charset="2"/>
              </a:rPr>
              <a:t>p</a:t>
            </a:r>
            <a:r>
              <a:rPr lang="it-IT" altLang="it-IT" sz="1400"/>
              <a:t>2, intersecandosi l'uno con l'altro danno origine ad una retta reale che rappresenta l'origine dei semipiani e quindi dei diedri da essi costituiti. </a:t>
            </a:r>
          </a:p>
        </p:txBody>
      </p:sp>
      <p:sp>
        <p:nvSpPr>
          <p:cNvPr id="54292" name="Text Box 20">
            <a:extLst>
              <a:ext uri="{FF2B5EF4-FFF2-40B4-BE49-F238E27FC236}">
                <a16:creationId xmlns:a16="http://schemas.microsoft.com/office/drawing/2014/main" id="{79444154-DBE7-42C9-8010-096F5BAC7D3F}"/>
              </a:ext>
            </a:extLst>
          </p:cNvPr>
          <p:cNvSpPr txBox="1">
            <a:spLocks noChangeArrowheads="1"/>
          </p:cNvSpPr>
          <p:nvPr/>
        </p:nvSpPr>
        <p:spPr bwMode="auto">
          <a:xfrm>
            <a:off x="4243388" y="5364163"/>
            <a:ext cx="4859337" cy="1377950"/>
          </a:xfrm>
          <a:prstGeom prst="rect">
            <a:avLst/>
          </a:prstGeom>
          <a:noFill/>
          <a:ln w="9525">
            <a:solidFill>
              <a:schemeClr val="tx2"/>
            </a:solidFill>
            <a:miter lim="800000"/>
            <a:headEnd/>
            <a:tailEnd/>
          </a:ln>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it-IT" altLang="it-IT" sz="1400" dirty="0">
                <a:latin typeface="Comic Sans MS" panose="030F0702030302020204" pitchFamily="66" charset="0"/>
              </a:rPr>
              <a:t>Per questa sua caratteristica particolare (origine dei semipiani) la retta, nello specifico, assume il nome di "</a:t>
            </a:r>
            <a:r>
              <a:rPr lang="it-IT" altLang="it-IT" sz="1400" b="1" dirty="0">
                <a:solidFill>
                  <a:schemeClr val="tx2">
                    <a:lumMod val="75000"/>
                  </a:schemeClr>
                </a:solidFill>
                <a:latin typeface="Comic Sans MS" panose="030F0702030302020204" pitchFamily="66" charset="0"/>
              </a:rPr>
              <a:t>linea di terra</a:t>
            </a:r>
            <a:r>
              <a:rPr lang="it-IT" altLang="it-IT" sz="1400" dirty="0">
                <a:latin typeface="Comic Sans MS" panose="030F0702030302020204" pitchFamily="66" charset="0"/>
              </a:rPr>
              <a:t>". Essa, sia negli appunti seguenti che nelle didascalie dei  disegni, sarà indicata con le lettere iniziali del nome "</a:t>
            </a:r>
            <a:r>
              <a:rPr lang="it-IT" altLang="it-IT" sz="1400" b="1" dirty="0">
                <a:solidFill>
                  <a:schemeClr val="tx2">
                    <a:lumMod val="75000"/>
                  </a:schemeClr>
                </a:solidFill>
                <a:latin typeface="Comic Sans MS" panose="030F0702030302020204" pitchFamily="66" charset="0"/>
              </a:rPr>
              <a:t>lt</a:t>
            </a:r>
            <a:r>
              <a:rPr lang="it-IT" altLang="it-IT" sz="1400" dirty="0">
                <a:latin typeface="Comic Sans MS" panose="030F0702030302020204" pitchFamily="66" charset="0"/>
              </a:rPr>
              <a:t>" minuscole perché trattasi di linea retta</a:t>
            </a:r>
            <a:r>
              <a:rPr lang="it-IT" altLang="it-IT" sz="1400" dirty="0"/>
              <a:t>.</a:t>
            </a:r>
          </a:p>
        </p:txBody>
      </p:sp>
      <p:sp>
        <p:nvSpPr>
          <p:cNvPr id="54293" name="AutoShape 21">
            <a:hlinkClick r:id="rId4" action="ppaction://hlinksldjump" highlightClick="1"/>
            <a:extLst>
              <a:ext uri="{FF2B5EF4-FFF2-40B4-BE49-F238E27FC236}">
                <a16:creationId xmlns:a16="http://schemas.microsoft.com/office/drawing/2014/main" id="{6B1C6CEC-A427-4F55-BE04-E8DE5440CFD1}"/>
              </a:ext>
            </a:extLst>
          </p:cNvPr>
          <p:cNvSpPr>
            <a:spLocks noChangeArrowheads="1"/>
          </p:cNvSpPr>
          <p:nvPr/>
        </p:nvSpPr>
        <p:spPr bwMode="auto">
          <a:xfrm>
            <a:off x="114300" y="88900"/>
            <a:ext cx="1135063" cy="395288"/>
          </a:xfrm>
          <a:prstGeom prst="actionButtonBlank">
            <a:avLst/>
          </a:prstGeom>
          <a:solidFill>
            <a:srgbClr val="CCECFF"/>
          </a:solidFill>
          <a:ln w="3175">
            <a:noFill/>
            <a:miter lim="800000"/>
            <a:headEnd/>
            <a:tailEnd/>
          </a:ln>
          <a:effectLst/>
        </p:spPr>
        <p:txBody>
          <a:bodyPr anchor="ctr"/>
          <a:lstStyle/>
          <a:p>
            <a:pPr algn="ctr" eaLnBrk="1" hangingPunct="1">
              <a:defRPr/>
            </a:pPr>
            <a:r>
              <a:rPr lang="it-IT" sz="1400" b="1">
                <a:solidFill>
                  <a:schemeClr val="bg1"/>
                </a:solidFill>
                <a:effectLst>
                  <a:outerShdw blurRad="38100" dist="38100" dir="2700000" algn="tl">
                    <a:srgbClr val="000000"/>
                  </a:outerShdw>
                </a:effectLst>
                <a:cs typeface="Courier New" pitchFamily="49" charset="0"/>
              </a:rPr>
              <a:t>Sommario</a:t>
            </a:r>
          </a:p>
        </p:txBody>
      </p:sp>
      <p:graphicFrame>
        <p:nvGraphicFramePr>
          <p:cNvPr id="24585" name="Object 10">
            <a:extLst>
              <a:ext uri="{FF2B5EF4-FFF2-40B4-BE49-F238E27FC236}">
                <a16:creationId xmlns:a16="http://schemas.microsoft.com/office/drawing/2014/main" id="{9B202CC6-C88D-4A96-98F3-2349119D5527}"/>
              </a:ext>
            </a:extLst>
          </p:cNvPr>
          <p:cNvGraphicFramePr>
            <a:graphicFrameLocks noGrp="1" noChangeAspect="1"/>
          </p:cNvGraphicFramePr>
          <p:nvPr>
            <p:ph sz="half" idx="1"/>
          </p:nvPr>
        </p:nvGraphicFramePr>
        <p:xfrm>
          <a:off x="57150" y="1790700"/>
          <a:ext cx="4067175" cy="2159000"/>
        </p:xfrm>
        <a:graphic>
          <a:graphicData uri="http://schemas.openxmlformats.org/presentationml/2006/ole">
            <mc:AlternateContent xmlns:mc="http://schemas.openxmlformats.org/markup-compatibility/2006">
              <mc:Choice xmlns:v="urn:schemas-microsoft-com:vml" Requires="v">
                <p:oleObj spid="_x0000_s4129" r:id="rId5" imgW="2161741" imgH="1132879" progId="">
                  <p:embed/>
                </p:oleObj>
              </mc:Choice>
              <mc:Fallback>
                <p:oleObj r:id="rId5" imgW="2161741" imgH="1132879"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1790700"/>
                        <a:ext cx="4067175" cy="215900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6" name="Rectangle 22">
            <a:extLst>
              <a:ext uri="{FF2B5EF4-FFF2-40B4-BE49-F238E27FC236}">
                <a16:creationId xmlns:a16="http://schemas.microsoft.com/office/drawing/2014/main" id="{0B367606-5F4F-449A-A510-B9798FF6D58C}"/>
              </a:ext>
            </a:extLst>
          </p:cNvPr>
          <p:cNvSpPr>
            <a:spLocks noChangeArrowheads="1"/>
          </p:cNvSpPr>
          <p:nvPr/>
        </p:nvSpPr>
        <p:spPr bwMode="auto">
          <a:xfrm>
            <a:off x="106363" y="1830388"/>
            <a:ext cx="2103437" cy="1735137"/>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4587" name="Rectangle 23">
            <a:extLst>
              <a:ext uri="{FF2B5EF4-FFF2-40B4-BE49-F238E27FC236}">
                <a16:creationId xmlns:a16="http://schemas.microsoft.com/office/drawing/2014/main" id="{0672AFA3-B1A4-499D-B359-8A55C0931F26}"/>
              </a:ext>
            </a:extLst>
          </p:cNvPr>
          <p:cNvSpPr>
            <a:spLocks noChangeArrowheads="1"/>
          </p:cNvSpPr>
          <p:nvPr/>
        </p:nvSpPr>
        <p:spPr bwMode="auto">
          <a:xfrm>
            <a:off x="2336800" y="1833563"/>
            <a:ext cx="1741488" cy="1725612"/>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graphicFrame>
        <p:nvGraphicFramePr>
          <p:cNvPr id="24589" name="Object 16">
            <a:extLst>
              <a:ext uri="{FF2B5EF4-FFF2-40B4-BE49-F238E27FC236}">
                <a16:creationId xmlns:a16="http://schemas.microsoft.com/office/drawing/2014/main" id="{144B0408-B850-4439-B7F6-F47DBB11C17D}"/>
              </a:ext>
            </a:extLst>
          </p:cNvPr>
          <p:cNvGraphicFramePr>
            <a:graphicFrameLocks noChangeAspect="1"/>
          </p:cNvGraphicFramePr>
          <p:nvPr/>
        </p:nvGraphicFramePr>
        <p:xfrm>
          <a:off x="5049838" y="2041525"/>
          <a:ext cx="4032250" cy="2195513"/>
        </p:xfrm>
        <a:graphic>
          <a:graphicData uri="http://schemas.openxmlformats.org/presentationml/2006/ole">
            <mc:AlternateContent xmlns:mc="http://schemas.openxmlformats.org/markup-compatibility/2006">
              <mc:Choice xmlns:v="urn:schemas-microsoft-com:vml" Requires="v">
                <p:oleObj spid="_x0000_s4130" r:id="rId7" imgW="1605450" imgH="1584069" progId="">
                  <p:embed/>
                </p:oleObj>
              </mc:Choice>
              <mc:Fallback>
                <p:oleObj r:id="rId7" imgW="1605450" imgH="1584069" progId="">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9838" y="2041525"/>
                        <a:ext cx="4032250" cy="2195513"/>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0" name="Rectangle 24">
            <a:extLst>
              <a:ext uri="{FF2B5EF4-FFF2-40B4-BE49-F238E27FC236}">
                <a16:creationId xmlns:a16="http://schemas.microsoft.com/office/drawing/2014/main" id="{53E3A9CE-7175-491E-B7F7-71C05747D6C7}"/>
              </a:ext>
            </a:extLst>
          </p:cNvPr>
          <p:cNvSpPr>
            <a:spLocks noChangeArrowheads="1"/>
          </p:cNvSpPr>
          <p:nvPr/>
        </p:nvSpPr>
        <p:spPr bwMode="auto">
          <a:xfrm>
            <a:off x="5099050" y="2084388"/>
            <a:ext cx="2074863" cy="1752600"/>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
        <p:nvSpPr>
          <p:cNvPr id="24591" name="Rectangle 25">
            <a:extLst>
              <a:ext uri="{FF2B5EF4-FFF2-40B4-BE49-F238E27FC236}">
                <a16:creationId xmlns:a16="http://schemas.microsoft.com/office/drawing/2014/main" id="{1177BB20-D297-40C9-9008-FF76AE0FC36D}"/>
              </a:ext>
            </a:extLst>
          </p:cNvPr>
          <p:cNvSpPr>
            <a:spLocks noChangeArrowheads="1"/>
          </p:cNvSpPr>
          <p:nvPr/>
        </p:nvSpPr>
        <p:spPr bwMode="auto">
          <a:xfrm>
            <a:off x="7242175" y="2095500"/>
            <a:ext cx="1779588" cy="1741488"/>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000">
                <a:solidFill>
                  <a:schemeClr val="tx1"/>
                </a:solidFill>
                <a:latin typeface="Comic Sans MS" panose="030F0702030302020204" pitchFamily="66" charset="0"/>
              </a:defRPr>
            </a:lvl1pPr>
            <a:lvl2pPr marL="742950" indent="-285750">
              <a:defRPr sz="1000">
                <a:solidFill>
                  <a:schemeClr val="tx1"/>
                </a:solidFill>
                <a:latin typeface="Comic Sans MS" panose="030F0702030302020204" pitchFamily="66" charset="0"/>
              </a:defRPr>
            </a:lvl2pPr>
            <a:lvl3pPr marL="1143000" indent="-228600">
              <a:defRPr sz="1000">
                <a:solidFill>
                  <a:schemeClr val="tx1"/>
                </a:solidFill>
                <a:latin typeface="Comic Sans MS" panose="030F0702030302020204" pitchFamily="66" charset="0"/>
              </a:defRPr>
            </a:lvl3pPr>
            <a:lvl4pPr marL="1600200" indent="-228600">
              <a:defRPr sz="1000">
                <a:solidFill>
                  <a:schemeClr val="tx1"/>
                </a:solidFill>
                <a:latin typeface="Comic Sans MS" panose="030F0702030302020204" pitchFamily="66" charset="0"/>
              </a:defRPr>
            </a:lvl4pPr>
            <a:lvl5pPr marL="2057400" indent="-228600">
              <a:defRPr sz="1000">
                <a:solidFill>
                  <a:schemeClr val="tx1"/>
                </a:solidFill>
                <a:latin typeface="Comic Sans MS" panose="030F0702030302020204" pitchFamily="66" charset="0"/>
              </a:defRPr>
            </a:lvl5pPr>
            <a:lvl6pPr marL="2514600" indent="-228600" eaLnBrk="0" fontAlgn="base" hangingPunct="0">
              <a:spcBef>
                <a:spcPct val="0"/>
              </a:spcBef>
              <a:spcAft>
                <a:spcPct val="0"/>
              </a:spcAft>
              <a:defRPr sz="1000">
                <a:solidFill>
                  <a:schemeClr val="tx1"/>
                </a:solidFill>
                <a:latin typeface="Comic Sans MS" panose="030F0702030302020204" pitchFamily="66" charset="0"/>
              </a:defRPr>
            </a:lvl6pPr>
            <a:lvl7pPr marL="2971800" indent="-228600" eaLnBrk="0" fontAlgn="base" hangingPunct="0">
              <a:spcBef>
                <a:spcPct val="0"/>
              </a:spcBef>
              <a:spcAft>
                <a:spcPct val="0"/>
              </a:spcAft>
              <a:defRPr sz="1000">
                <a:solidFill>
                  <a:schemeClr val="tx1"/>
                </a:solidFill>
                <a:latin typeface="Comic Sans MS" panose="030F0702030302020204" pitchFamily="66" charset="0"/>
              </a:defRPr>
            </a:lvl7pPr>
            <a:lvl8pPr marL="3429000" indent="-228600" eaLnBrk="0" fontAlgn="base" hangingPunct="0">
              <a:spcBef>
                <a:spcPct val="0"/>
              </a:spcBef>
              <a:spcAft>
                <a:spcPct val="0"/>
              </a:spcAft>
              <a:defRPr sz="1000">
                <a:solidFill>
                  <a:schemeClr val="tx1"/>
                </a:solidFill>
                <a:latin typeface="Comic Sans MS" panose="030F0702030302020204" pitchFamily="66" charset="0"/>
              </a:defRPr>
            </a:lvl8pPr>
            <a:lvl9pPr marL="3886200" indent="-228600" eaLnBrk="0" fontAlgn="base" hangingPunct="0">
              <a:spcBef>
                <a:spcPct val="0"/>
              </a:spcBef>
              <a:spcAft>
                <a:spcPct val="0"/>
              </a:spcAft>
              <a:defRPr sz="1000">
                <a:solidFill>
                  <a:schemeClr val="tx1"/>
                </a:solidFill>
                <a:latin typeface="Comic Sans MS" panose="030F0702030302020204" pitchFamily="66" charset="0"/>
              </a:defRPr>
            </a:lvl9pPr>
          </a:lstStyle>
          <a:p>
            <a:pPr algn="ctr" eaLnBrk="1" hangingPunct="1">
              <a:spcBef>
                <a:spcPct val="50000"/>
              </a:spcBef>
            </a:pPr>
            <a:endParaRPr lang="it-IT" altLang="it-IT"/>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1000" fill="hold"/>
                                        <p:tgtEl>
                                          <p:spTgt spid="54281"/>
                                        </p:tgtEl>
                                        <p:attrNameLst>
                                          <p:attrName>ppt_x</p:attrName>
                                        </p:attrNameLst>
                                      </p:cBhvr>
                                      <p:tavLst>
                                        <p:tav tm="0">
                                          <p:val>
                                            <p:strVal val="#ppt_x"/>
                                          </p:val>
                                        </p:tav>
                                        <p:tav tm="100000">
                                          <p:val>
                                            <p:strVal val="#ppt_x"/>
                                          </p:val>
                                        </p:tav>
                                      </p:tavLst>
                                    </p:anim>
                                    <p:anim calcmode="lin" valueType="num">
                                      <p:cBhvr additive="base">
                                        <p:cTn id="8" dur="1000" fill="hold"/>
                                        <p:tgtEl>
                                          <p:spTgt spid="542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5"/>
                                        </p:tgtEl>
                                        <p:attrNameLst>
                                          <p:attrName>style.visibility</p:attrName>
                                        </p:attrNameLst>
                                      </p:cBhvr>
                                      <p:to>
                                        <p:strVal val="visible"/>
                                      </p:to>
                                    </p:set>
                                    <p:anim calcmode="lin" valueType="num">
                                      <p:cBhvr additive="base">
                                        <p:cTn id="13" dur="1000" fill="hold"/>
                                        <p:tgtEl>
                                          <p:spTgt spid="24585"/>
                                        </p:tgtEl>
                                        <p:attrNameLst>
                                          <p:attrName>ppt_x</p:attrName>
                                        </p:attrNameLst>
                                      </p:cBhvr>
                                      <p:tavLst>
                                        <p:tav tm="0">
                                          <p:val>
                                            <p:strVal val="0-#ppt_w/2"/>
                                          </p:val>
                                        </p:tav>
                                        <p:tav tm="100000">
                                          <p:val>
                                            <p:strVal val="#ppt_x"/>
                                          </p:val>
                                        </p:tav>
                                      </p:tavLst>
                                    </p:anim>
                                    <p:anim calcmode="lin" valueType="num">
                                      <p:cBhvr additive="base">
                                        <p:cTn id="14" dur="1000" fill="hold"/>
                                        <p:tgtEl>
                                          <p:spTgt spid="2458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586"/>
                                        </p:tgtEl>
                                        <p:attrNameLst>
                                          <p:attrName>style.visibility</p:attrName>
                                        </p:attrNameLst>
                                      </p:cBhvr>
                                      <p:to>
                                        <p:strVal val="visible"/>
                                      </p:to>
                                    </p:set>
                                    <p:anim calcmode="lin" valueType="num">
                                      <p:cBhvr additive="base">
                                        <p:cTn id="17" dur="1000" fill="hold"/>
                                        <p:tgtEl>
                                          <p:spTgt spid="24586"/>
                                        </p:tgtEl>
                                        <p:attrNameLst>
                                          <p:attrName>ppt_x</p:attrName>
                                        </p:attrNameLst>
                                      </p:cBhvr>
                                      <p:tavLst>
                                        <p:tav tm="0">
                                          <p:val>
                                            <p:strVal val="0-#ppt_w/2"/>
                                          </p:val>
                                        </p:tav>
                                        <p:tav tm="100000">
                                          <p:val>
                                            <p:strVal val="#ppt_x"/>
                                          </p:val>
                                        </p:tav>
                                      </p:tavLst>
                                    </p:anim>
                                    <p:anim calcmode="lin" valueType="num">
                                      <p:cBhvr additive="base">
                                        <p:cTn id="18" dur="1000" fill="hold"/>
                                        <p:tgtEl>
                                          <p:spTgt spid="2458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587"/>
                                        </p:tgtEl>
                                        <p:attrNameLst>
                                          <p:attrName>style.visibility</p:attrName>
                                        </p:attrNameLst>
                                      </p:cBhvr>
                                      <p:to>
                                        <p:strVal val="visible"/>
                                      </p:to>
                                    </p:set>
                                    <p:anim calcmode="lin" valueType="num">
                                      <p:cBhvr additive="base">
                                        <p:cTn id="21" dur="1000" fill="hold"/>
                                        <p:tgtEl>
                                          <p:spTgt spid="24587"/>
                                        </p:tgtEl>
                                        <p:attrNameLst>
                                          <p:attrName>ppt_x</p:attrName>
                                        </p:attrNameLst>
                                      </p:cBhvr>
                                      <p:tavLst>
                                        <p:tav tm="0">
                                          <p:val>
                                            <p:strVal val="0-#ppt_w/2"/>
                                          </p:val>
                                        </p:tav>
                                        <p:tav tm="100000">
                                          <p:val>
                                            <p:strVal val="#ppt_x"/>
                                          </p:val>
                                        </p:tav>
                                      </p:tavLst>
                                    </p:anim>
                                    <p:anim calcmode="lin" valueType="num">
                                      <p:cBhvr additive="base">
                                        <p:cTn id="22" dur="10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458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58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54290"/>
                                        </p:tgtEl>
                                        <p:attrNameLst>
                                          <p:attrName>style.visibility</p:attrName>
                                        </p:attrNameLst>
                                      </p:cBhvr>
                                      <p:to>
                                        <p:strVal val="visible"/>
                                      </p:to>
                                    </p:set>
                                    <p:anim calcmode="lin" valueType="num">
                                      <p:cBhvr additive="base">
                                        <p:cTn id="35" dur="1000" fill="hold"/>
                                        <p:tgtEl>
                                          <p:spTgt spid="54290"/>
                                        </p:tgtEl>
                                        <p:attrNameLst>
                                          <p:attrName>ppt_x</p:attrName>
                                        </p:attrNameLst>
                                      </p:cBhvr>
                                      <p:tavLst>
                                        <p:tav tm="0">
                                          <p:val>
                                            <p:strVal val="#ppt_x"/>
                                          </p:val>
                                        </p:tav>
                                        <p:tav tm="100000">
                                          <p:val>
                                            <p:strVal val="#ppt_x"/>
                                          </p:val>
                                        </p:tav>
                                      </p:tavLst>
                                    </p:anim>
                                    <p:anim calcmode="lin" valueType="num">
                                      <p:cBhvr additive="base">
                                        <p:cTn id="36" dur="1000" fill="hold"/>
                                        <p:tgtEl>
                                          <p:spTgt spid="5429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2" fill="hold" grpId="0" nodeType="clickEffect">
                                  <p:stCondLst>
                                    <p:cond delay="0"/>
                                  </p:stCondLst>
                                  <p:childTnLst>
                                    <p:set>
                                      <p:cBhvr>
                                        <p:cTn id="40" dur="1" fill="hold">
                                          <p:stCondLst>
                                            <p:cond delay="0"/>
                                          </p:stCondLst>
                                        </p:cTn>
                                        <p:tgtEl>
                                          <p:spTgt spid="54287"/>
                                        </p:tgtEl>
                                        <p:attrNameLst>
                                          <p:attrName>style.visibility</p:attrName>
                                        </p:attrNameLst>
                                      </p:cBhvr>
                                      <p:to>
                                        <p:strVal val="visible"/>
                                      </p:to>
                                    </p:set>
                                    <p:anim calcmode="lin" valueType="num">
                                      <p:cBhvr additive="base">
                                        <p:cTn id="41" dur="1000" fill="hold"/>
                                        <p:tgtEl>
                                          <p:spTgt spid="54287"/>
                                        </p:tgtEl>
                                        <p:attrNameLst>
                                          <p:attrName>ppt_x</p:attrName>
                                        </p:attrNameLst>
                                      </p:cBhvr>
                                      <p:tavLst>
                                        <p:tav tm="0">
                                          <p:val>
                                            <p:strVal val="1+#ppt_w/2"/>
                                          </p:val>
                                        </p:tav>
                                        <p:tav tm="100000">
                                          <p:val>
                                            <p:strVal val="#ppt_x"/>
                                          </p:val>
                                        </p:tav>
                                      </p:tavLst>
                                    </p:anim>
                                    <p:anim calcmode="lin" valueType="num">
                                      <p:cBhvr additive="base">
                                        <p:cTn id="42" dur="1000" fill="hold"/>
                                        <p:tgtEl>
                                          <p:spTgt spid="5428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24589"/>
                                        </p:tgtEl>
                                        <p:attrNameLst>
                                          <p:attrName>style.visibility</p:attrName>
                                        </p:attrNameLst>
                                      </p:cBhvr>
                                      <p:to>
                                        <p:strVal val="visible"/>
                                      </p:to>
                                    </p:set>
                                    <p:anim calcmode="lin" valueType="num">
                                      <p:cBhvr additive="base">
                                        <p:cTn id="47" dur="1000" fill="hold"/>
                                        <p:tgtEl>
                                          <p:spTgt spid="24589"/>
                                        </p:tgtEl>
                                        <p:attrNameLst>
                                          <p:attrName>ppt_x</p:attrName>
                                        </p:attrNameLst>
                                      </p:cBhvr>
                                      <p:tavLst>
                                        <p:tav tm="0">
                                          <p:val>
                                            <p:strVal val="1+#ppt_w/2"/>
                                          </p:val>
                                        </p:tav>
                                        <p:tav tm="100000">
                                          <p:val>
                                            <p:strVal val="#ppt_x"/>
                                          </p:val>
                                        </p:tav>
                                      </p:tavLst>
                                    </p:anim>
                                    <p:anim calcmode="lin" valueType="num">
                                      <p:cBhvr additive="base">
                                        <p:cTn id="48" dur="1000" fill="hold"/>
                                        <p:tgtEl>
                                          <p:spTgt spid="2458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4590"/>
                                        </p:tgtEl>
                                        <p:attrNameLst>
                                          <p:attrName>style.visibility</p:attrName>
                                        </p:attrNameLst>
                                      </p:cBhvr>
                                      <p:to>
                                        <p:strVal val="visible"/>
                                      </p:to>
                                    </p:set>
                                    <p:anim calcmode="lin" valueType="num">
                                      <p:cBhvr additive="base">
                                        <p:cTn id="51" dur="1000" fill="hold"/>
                                        <p:tgtEl>
                                          <p:spTgt spid="24590"/>
                                        </p:tgtEl>
                                        <p:attrNameLst>
                                          <p:attrName>ppt_x</p:attrName>
                                        </p:attrNameLst>
                                      </p:cBhvr>
                                      <p:tavLst>
                                        <p:tav tm="0">
                                          <p:val>
                                            <p:strVal val="1+#ppt_w/2"/>
                                          </p:val>
                                        </p:tav>
                                        <p:tav tm="100000">
                                          <p:val>
                                            <p:strVal val="#ppt_x"/>
                                          </p:val>
                                        </p:tav>
                                      </p:tavLst>
                                    </p:anim>
                                    <p:anim calcmode="lin" valueType="num">
                                      <p:cBhvr additive="base">
                                        <p:cTn id="52" dur="1000" fill="hold"/>
                                        <p:tgtEl>
                                          <p:spTgt spid="2459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4591"/>
                                        </p:tgtEl>
                                        <p:attrNameLst>
                                          <p:attrName>style.visibility</p:attrName>
                                        </p:attrNameLst>
                                      </p:cBhvr>
                                      <p:to>
                                        <p:strVal val="visible"/>
                                      </p:to>
                                    </p:set>
                                    <p:anim calcmode="lin" valueType="num">
                                      <p:cBhvr additive="base">
                                        <p:cTn id="55" dur="1000" fill="hold"/>
                                        <p:tgtEl>
                                          <p:spTgt spid="24591"/>
                                        </p:tgtEl>
                                        <p:attrNameLst>
                                          <p:attrName>ppt_x</p:attrName>
                                        </p:attrNameLst>
                                      </p:cBhvr>
                                      <p:tavLst>
                                        <p:tav tm="0">
                                          <p:val>
                                            <p:strVal val="1+#ppt_w/2"/>
                                          </p:val>
                                        </p:tav>
                                        <p:tav tm="100000">
                                          <p:val>
                                            <p:strVal val="#ppt_x"/>
                                          </p:val>
                                        </p:tav>
                                      </p:tavLst>
                                    </p:anim>
                                    <p:anim calcmode="lin" valueType="num">
                                      <p:cBhvr additive="base">
                                        <p:cTn id="56" dur="10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4590"/>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459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7" presetClass="entr" presetSubtype="2" fill="hold" grpId="0" nodeType="clickEffect">
                                  <p:stCondLst>
                                    <p:cond delay="0"/>
                                  </p:stCondLst>
                                  <p:childTnLst>
                                    <p:set>
                                      <p:cBhvr>
                                        <p:cTn id="68" dur="1" fill="hold">
                                          <p:stCondLst>
                                            <p:cond delay="0"/>
                                          </p:stCondLst>
                                        </p:cTn>
                                        <p:tgtEl>
                                          <p:spTgt spid="54291"/>
                                        </p:tgtEl>
                                        <p:attrNameLst>
                                          <p:attrName>style.visibility</p:attrName>
                                        </p:attrNameLst>
                                      </p:cBhvr>
                                      <p:to>
                                        <p:strVal val="visible"/>
                                      </p:to>
                                    </p:set>
                                    <p:anim calcmode="lin" valueType="num">
                                      <p:cBhvr additive="base">
                                        <p:cTn id="69" dur="1000" fill="hold"/>
                                        <p:tgtEl>
                                          <p:spTgt spid="54291"/>
                                        </p:tgtEl>
                                        <p:attrNameLst>
                                          <p:attrName>ppt_x</p:attrName>
                                        </p:attrNameLst>
                                      </p:cBhvr>
                                      <p:tavLst>
                                        <p:tav tm="0">
                                          <p:val>
                                            <p:strVal val="1+#ppt_w/2"/>
                                          </p:val>
                                        </p:tav>
                                        <p:tav tm="100000">
                                          <p:val>
                                            <p:strVal val="#ppt_x"/>
                                          </p:val>
                                        </p:tav>
                                      </p:tavLst>
                                    </p:anim>
                                    <p:anim calcmode="lin" valueType="num">
                                      <p:cBhvr additive="base">
                                        <p:cTn id="70" dur="1000" fill="hold"/>
                                        <p:tgtEl>
                                          <p:spTgt spid="54291"/>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7" presetClass="entr" presetSubtype="2" fill="hold" grpId="0" nodeType="clickEffect">
                                  <p:stCondLst>
                                    <p:cond delay="0"/>
                                  </p:stCondLst>
                                  <p:childTnLst>
                                    <p:set>
                                      <p:cBhvr>
                                        <p:cTn id="74" dur="1" fill="hold">
                                          <p:stCondLst>
                                            <p:cond delay="0"/>
                                          </p:stCondLst>
                                        </p:cTn>
                                        <p:tgtEl>
                                          <p:spTgt spid="54292"/>
                                        </p:tgtEl>
                                        <p:attrNameLst>
                                          <p:attrName>style.visibility</p:attrName>
                                        </p:attrNameLst>
                                      </p:cBhvr>
                                      <p:to>
                                        <p:strVal val="visible"/>
                                      </p:to>
                                    </p:set>
                                    <p:anim calcmode="lin" valueType="num">
                                      <p:cBhvr additive="base">
                                        <p:cTn id="75" dur="1000" fill="hold"/>
                                        <p:tgtEl>
                                          <p:spTgt spid="54292"/>
                                        </p:tgtEl>
                                        <p:attrNameLst>
                                          <p:attrName>ppt_x</p:attrName>
                                        </p:attrNameLst>
                                      </p:cBhvr>
                                      <p:tavLst>
                                        <p:tav tm="0">
                                          <p:val>
                                            <p:strVal val="1+#ppt_w/2"/>
                                          </p:val>
                                        </p:tav>
                                        <p:tav tm="100000">
                                          <p:val>
                                            <p:strVal val="#ppt_x"/>
                                          </p:val>
                                        </p:tav>
                                      </p:tavLst>
                                    </p:anim>
                                    <p:anim calcmode="lin" valueType="num">
                                      <p:cBhvr additive="base">
                                        <p:cTn id="76" dur="1000" fill="hold"/>
                                        <p:tgtEl>
                                          <p:spTgt spid="54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P spid="54287" grpId="0" animBg="1"/>
      <p:bldP spid="54290" grpId="0" animBg="1"/>
      <p:bldP spid="54291" grpId="0" animBg="1"/>
      <p:bldP spid="54292" grpId="0" animBg="1"/>
      <p:bldP spid="24586" grpId="0" animBg="1"/>
      <p:bldP spid="24586" grpId="1" animBg="1"/>
      <p:bldP spid="24587" grpId="0" animBg="1"/>
      <p:bldP spid="24587" grpId="1" animBg="1"/>
      <p:bldP spid="24590" grpId="0" animBg="1"/>
      <p:bldP spid="24590" grpId="1" animBg="1"/>
      <p:bldP spid="24591" grpId="0" animBg="1"/>
      <p:bldP spid="2459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7|0.7|0.8|0.8|0.8"/>
</p:tagLst>
</file>

<file path=ppt/tags/tag10.xml><?xml version="1.0" encoding="utf-8"?>
<p:tagLst xmlns:a="http://schemas.openxmlformats.org/drawingml/2006/main" xmlns:r="http://schemas.openxmlformats.org/officeDocument/2006/relationships" xmlns:p="http://schemas.openxmlformats.org/presentationml/2006/main">
  <p:tag name="TIMING" val="|0.4|0.4|0.3|0.4|0.4|0.4|0.4|0.3|0.4|0.4|0.4|0.4|0.4|0.3|0.4|0.4|0.4|0.4|0.3|0.4|0.4|0.3|0.4|0.4|0.4|0.4|0.3|0.4|0.3|0.3|0.4|0.3|0.4|0.4|0.3|0.3|0.4|0.3|0.4|0.4|0.4|0.4|0.4|0.4|0.4|0.4|0.4|0.4|0.4|0.4|0.4|0.4|0.4|0.4|0.4|0.4|0.4|0.4|0.4|0.3|0.4|0.4|0.4|0."/>
</p:tagLst>
</file>

<file path=ppt/tags/tag11.xml><?xml version="1.0" encoding="utf-8"?>
<p:tagLst xmlns:a="http://schemas.openxmlformats.org/drawingml/2006/main" xmlns:r="http://schemas.openxmlformats.org/officeDocument/2006/relationships" xmlns:p="http://schemas.openxmlformats.org/presentationml/2006/main">
  <p:tag name="TIMING" val="|0.4|0.4|0.4|0.4|0.4|0.4"/>
</p:tagLst>
</file>

<file path=ppt/tags/tag12.xml><?xml version="1.0" encoding="utf-8"?>
<p:tagLst xmlns:a="http://schemas.openxmlformats.org/drawingml/2006/main" xmlns:r="http://schemas.openxmlformats.org/officeDocument/2006/relationships" xmlns:p="http://schemas.openxmlformats.org/presentationml/2006/main">
  <p:tag name="TIMING" val="|0.4|0.4|0.4|0.4|0.4|0.4|0.4|0.4|0.4|0.4|0.4|0.4|0.4"/>
</p:tagLst>
</file>

<file path=ppt/tags/tag13.xml><?xml version="1.0" encoding="utf-8"?>
<p:tagLst xmlns:a="http://schemas.openxmlformats.org/drawingml/2006/main" xmlns:r="http://schemas.openxmlformats.org/officeDocument/2006/relationships" xmlns:p="http://schemas.openxmlformats.org/presentationml/2006/main">
  <p:tag name="TIMING" val="|0.4|0.4|0.3|0.3|0.4"/>
</p:tagLst>
</file>

<file path=ppt/tags/tag14.xml><?xml version="1.0" encoding="utf-8"?>
<p:tagLst xmlns:a="http://schemas.openxmlformats.org/drawingml/2006/main" xmlns:r="http://schemas.openxmlformats.org/officeDocument/2006/relationships" xmlns:p="http://schemas.openxmlformats.org/presentationml/2006/main">
  <p:tag name="TIMING" val="|0.3|0.4|0.3|0.4|0.3"/>
</p:tagLst>
</file>

<file path=ppt/tags/tag15.xml><?xml version="1.0" encoding="utf-8"?>
<p:tagLst xmlns:a="http://schemas.openxmlformats.org/drawingml/2006/main" xmlns:r="http://schemas.openxmlformats.org/officeDocument/2006/relationships" xmlns:p="http://schemas.openxmlformats.org/presentationml/2006/main">
  <p:tag name="TIMING" val="|0.3|0.3|0.3|0.3|0.3|0.3"/>
</p:tagLst>
</file>

<file path=ppt/tags/tag16.xml><?xml version="1.0" encoding="utf-8"?>
<p:tagLst xmlns:a="http://schemas.openxmlformats.org/drawingml/2006/main" xmlns:r="http://schemas.openxmlformats.org/officeDocument/2006/relationships" xmlns:p="http://schemas.openxmlformats.org/presentationml/2006/main">
  <p:tag name="TIMING" val="|0.3|0.4|0.3|0.3|0.3|0.3|0.3|0.3"/>
</p:tagLst>
</file>

<file path=ppt/tags/tag17.xml><?xml version="1.0" encoding="utf-8"?>
<p:tagLst xmlns:a="http://schemas.openxmlformats.org/drawingml/2006/main" xmlns:r="http://schemas.openxmlformats.org/officeDocument/2006/relationships" xmlns:p="http://schemas.openxmlformats.org/presentationml/2006/main">
  <p:tag name="TIMING" val="|0.3|0.3|0.3|0.3|0.3|0.3|0.3|0.3"/>
</p:tagLst>
</file>

<file path=ppt/tags/tag18.xml><?xml version="1.0" encoding="utf-8"?>
<p:tagLst xmlns:a="http://schemas.openxmlformats.org/drawingml/2006/main" xmlns:r="http://schemas.openxmlformats.org/officeDocument/2006/relationships" xmlns:p="http://schemas.openxmlformats.org/presentationml/2006/main">
  <p:tag name="TIMING" val="|0.4|0.4|0.3|0.4|0.3|0.3|0.3|0.3|0.3|0.3|0.3|0.3|0.3|0.3|0.3|0.3|0.3|0.3|0.3|0.3|0.3|0.3|0.3|0.3|0.3|0.3|0.3|0.3|0.3|0.3|0.3|0.3|0.3|0.3|0.3|0.3|0.3|0.2|0.3|0.3|0.3|0.3|0.3|0.3|0.3|0.3|0.3|0.3|0.3|0.4|0.4|0.4"/>
</p:tagLst>
</file>

<file path=ppt/tags/tag2.xml><?xml version="1.0" encoding="utf-8"?>
<p:tagLst xmlns:a="http://schemas.openxmlformats.org/drawingml/2006/main" xmlns:r="http://schemas.openxmlformats.org/officeDocument/2006/relationships" xmlns:p="http://schemas.openxmlformats.org/presentationml/2006/main">
  <p:tag name="TIMING" val="|0.8|0.8|0.7|0.5|0.4|0.4|0.4|0.4|0.4|0.4|0.4|0.4|0.4"/>
</p:tagLst>
</file>

<file path=ppt/tags/tag3.xml><?xml version="1.0" encoding="utf-8"?>
<p:tagLst xmlns:a="http://schemas.openxmlformats.org/drawingml/2006/main" xmlns:r="http://schemas.openxmlformats.org/officeDocument/2006/relationships" xmlns:p="http://schemas.openxmlformats.org/presentationml/2006/main">
  <p:tag name="TIMING" val="|0.6|0.5|0.6|0.5|0.6"/>
</p:tagLst>
</file>

<file path=ppt/tags/tag4.xml><?xml version="1.0" encoding="utf-8"?>
<p:tagLst xmlns:a="http://schemas.openxmlformats.org/drawingml/2006/main" xmlns:r="http://schemas.openxmlformats.org/officeDocument/2006/relationships" xmlns:p="http://schemas.openxmlformats.org/presentationml/2006/main">
  <p:tag name="TIMING" val="|0.6|0.6|0.6|0.6|0.6|0.6"/>
</p:tagLst>
</file>

<file path=ppt/tags/tag5.xml><?xml version="1.0" encoding="utf-8"?>
<p:tagLst xmlns:a="http://schemas.openxmlformats.org/drawingml/2006/main" xmlns:r="http://schemas.openxmlformats.org/officeDocument/2006/relationships" xmlns:p="http://schemas.openxmlformats.org/presentationml/2006/main">
  <p:tag name="TIMING" val="|0.7|0.7|0.6|0.6|0.6|0.6|0.7"/>
</p:tagLst>
</file>

<file path=ppt/tags/tag6.xml><?xml version="1.0" encoding="utf-8"?>
<p:tagLst xmlns:a="http://schemas.openxmlformats.org/drawingml/2006/main" xmlns:r="http://schemas.openxmlformats.org/officeDocument/2006/relationships" xmlns:p="http://schemas.openxmlformats.org/presentationml/2006/main">
  <p:tag name="TIMING" val="|0.7|0.7|0.6|0.6|0.7|0.6|0.7|0.6|0.6|0.7|0.7|0.7|0.7|0.8|0.6"/>
</p:tagLst>
</file>

<file path=ppt/tags/tag7.xml><?xml version="1.0" encoding="utf-8"?>
<p:tagLst xmlns:a="http://schemas.openxmlformats.org/drawingml/2006/main" xmlns:r="http://schemas.openxmlformats.org/officeDocument/2006/relationships" xmlns:p="http://schemas.openxmlformats.org/presentationml/2006/main">
  <p:tag name="TIMING" val="|2|3.8|0.7|0.5|0.4|0.4|0.4|0.4|0.4|0.4"/>
</p:tagLst>
</file>

<file path=ppt/tags/tag8.xml><?xml version="1.0" encoding="utf-8"?>
<p:tagLst xmlns:a="http://schemas.openxmlformats.org/drawingml/2006/main" xmlns:r="http://schemas.openxmlformats.org/officeDocument/2006/relationships" xmlns:p="http://schemas.openxmlformats.org/presentationml/2006/main">
  <p:tag name="TIMING" val="|0.4|0.4|0.4|0.3|0.4|0.4|0.4|0.4|0.4|0.4|0.3"/>
</p:tagLst>
</file>

<file path=ppt/tags/tag9.xml><?xml version="1.0" encoding="utf-8"?>
<p:tagLst xmlns:a="http://schemas.openxmlformats.org/drawingml/2006/main" xmlns:r="http://schemas.openxmlformats.org/officeDocument/2006/relationships" xmlns:p="http://schemas.openxmlformats.org/presentationml/2006/main">
  <p:tag name="TIMING" val="|0.4|0.4|0.4|0.4|0.3|0.4|0.4|0.4"/>
</p:tagLst>
</file>

<file path=ppt/theme/theme1.xml><?xml version="1.0" encoding="utf-8"?>
<a:theme xmlns:a="http://schemas.openxmlformats.org/drawingml/2006/main" name="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rco">
  <a:themeElements>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Designs\Arco.pot</Template>
  <TotalTime>2712</TotalTime>
  <Words>3065</Words>
  <Application>Microsoft Office PowerPoint</Application>
  <PresentationFormat>Presentazione su schermo (4:3)</PresentationFormat>
  <Paragraphs>303</Paragraphs>
  <Slides>20</Slides>
  <Notes>1</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2</vt:i4>
      </vt:variant>
      <vt:variant>
        <vt:lpstr>Titoli diapositive</vt:lpstr>
      </vt:variant>
      <vt:variant>
        <vt:i4>20</vt:i4>
      </vt:variant>
    </vt:vector>
  </HeadingPairs>
  <TitlesOfParts>
    <vt:vector size="30" baseType="lpstr">
      <vt:lpstr>Arial</vt:lpstr>
      <vt:lpstr>Comic Sans MS</vt:lpstr>
      <vt:lpstr>Courier New</vt:lpstr>
      <vt:lpstr>Symbol</vt:lpstr>
      <vt:lpstr>Times New Roman</vt:lpstr>
      <vt:lpstr>Wingdings</vt:lpstr>
      <vt:lpstr>Arco</vt:lpstr>
      <vt:lpstr>1_Arco</vt:lpstr>
      <vt:lpstr>Fotografia di Photo Editor</vt:lpstr>
      <vt:lpstr>Equazione</vt:lpstr>
      <vt:lpstr>Geometria Descrittiva Dinamica</vt:lpstr>
      <vt:lpstr>Introduzione</vt:lpstr>
      <vt:lpstr>Sommario</vt:lpstr>
      <vt:lpstr>          RAPPRESENTAZIONE GEOMETRICO-DESCRITTIVA                   E TIPOLOGIA DEGLI  ELEMENTI PRIMITIVI</vt:lpstr>
      <vt:lpstr>Introduzione generale (2)</vt:lpstr>
      <vt:lpstr>L’oggetto della proiezione (1)</vt:lpstr>
      <vt:lpstr>L’oggetto della proiezione (2)</vt:lpstr>
      <vt:lpstr>Il mezzo della proiezione</vt:lpstr>
      <vt:lpstr>Il luogo della proiezione: il diedro</vt:lpstr>
      <vt:lpstr>Caratterizzazione topologica dei diedri (1)</vt:lpstr>
      <vt:lpstr>Caratterizzazione topologica dei diedri (2)</vt:lpstr>
      <vt:lpstr>Caratterizzazione grafica dei diedri (1)</vt:lpstr>
      <vt:lpstr>Caratterizzazione grafica dei diedri (2)</vt:lpstr>
      <vt:lpstr>Caratterizzazione complessiva dei singoli diedri</vt:lpstr>
      <vt:lpstr>               Caratterizzazione topologica e grafica del primo diedro (ID)</vt:lpstr>
      <vt:lpstr>             Caratterizzazione topologica e grafica del secondo diedro (IID)</vt:lpstr>
      <vt:lpstr>               Caratterizzazione topologica e grafica del terzo diedro (IIID)</vt:lpstr>
      <vt:lpstr>              Caratterizzazione topologica e grafica del quarto diedro (IVD)</vt:lpstr>
      <vt:lpstr>Quadro sinottico dei caratteri dei diedri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fragassi</dc:creator>
  <cp:lastModifiedBy>Elio Fragassi</cp:lastModifiedBy>
  <cp:revision>143</cp:revision>
  <dcterms:created xsi:type="dcterms:W3CDTF">2003-01-27T22:18:04Z</dcterms:created>
  <dcterms:modified xsi:type="dcterms:W3CDTF">2019-07-21T14:50:44Z</dcterms:modified>
</cp:coreProperties>
</file>