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6"/>
  </p:notesMasterIdLst>
  <p:sldIdLst>
    <p:sldId id="256" r:id="rId2"/>
    <p:sldId id="302" r:id="rId3"/>
    <p:sldId id="289" r:id="rId4"/>
    <p:sldId id="259" r:id="rId5"/>
    <p:sldId id="264" r:id="rId6"/>
    <p:sldId id="265" r:id="rId7"/>
    <p:sldId id="266" r:id="rId8"/>
    <p:sldId id="267" r:id="rId9"/>
    <p:sldId id="258" r:id="rId10"/>
    <p:sldId id="268" r:id="rId11"/>
    <p:sldId id="260" r:id="rId12"/>
    <p:sldId id="261" r:id="rId13"/>
    <p:sldId id="262" r:id="rId14"/>
    <p:sldId id="269" r:id="rId15"/>
    <p:sldId id="263" r:id="rId16"/>
    <p:sldId id="270" r:id="rId17"/>
    <p:sldId id="271" r:id="rId18"/>
    <p:sldId id="272" r:id="rId19"/>
    <p:sldId id="280" r:id="rId20"/>
    <p:sldId id="281" r:id="rId21"/>
    <p:sldId id="283" r:id="rId22"/>
    <p:sldId id="284" r:id="rId23"/>
    <p:sldId id="277" r:id="rId24"/>
    <p:sldId id="278" r:id="rId25"/>
    <p:sldId id="279" r:id="rId26"/>
    <p:sldId id="282" r:id="rId27"/>
    <p:sldId id="285" r:id="rId28"/>
    <p:sldId id="286" r:id="rId29"/>
    <p:sldId id="287" r:id="rId30"/>
    <p:sldId id="288" r:id="rId31"/>
    <p:sldId id="290" r:id="rId32"/>
    <p:sldId id="292" r:id="rId33"/>
    <p:sldId id="291" r:id="rId34"/>
    <p:sldId id="293" r:id="rId35"/>
    <p:sldId id="294" r:id="rId36"/>
    <p:sldId id="295" r:id="rId37"/>
    <p:sldId id="296" r:id="rId38"/>
    <p:sldId id="297" r:id="rId39"/>
    <p:sldId id="298" r:id="rId40"/>
    <p:sldId id="275" r:id="rId41"/>
    <p:sldId id="299" r:id="rId42"/>
    <p:sldId id="300" r:id="rId43"/>
    <p:sldId id="301" r:id="rId44"/>
    <p:sldId id="303" r:id="rId45"/>
  </p:sldIdLst>
  <p:sldSz cx="9144000" cy="6858000" type="screen4x3"/>
  <p:notesSz cx="6858000" cy="9144000"/>
  <p:defaultTextStyle>
    <a:defPPr>
      <a:defRPr lang="it-IT"/>
    </a:defPPr>
    <a:lvl1pPr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784">
          <p15:clr>
            <a:srgbClr val="A4A3A4"/>
          </p15:clr>
        </p15:guide>
        <p15:guide id="2" pos="1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00"/>
    <a:srgbClr val="CCECFF"/>
    <a:srgbClr val="00CCFF"/>
    <a:srgbClr val="99CCFF"/>
    <a:srgbClr val="33CC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94718" autoAdjust="0"/>
  </p:normalViewPr>
  <p:slideViewPr>
    <p:cSldViewPr snapToGrid="0">
      <p:cViewPr varScale="1">
        <p:scale>
          <a:sx n="70" d="100"/>
          <a:sy n="70" d="100"/>
        </p:scale>
        <p:origin x="1488" y="60"/>
      </p:cViewPr>
      <p:guideLst>
        <p:guide orient="horz" pos="2784"/>
        <p:guide pos="144"/>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25" d="100"/>
        <a:sy n="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22.xml"/><Relationship Id="rId3" Type="http://schemas.openxmlformats.org/officeDocument/2006/relationships/slide" Target="slides/slide6.xml"/><Relationship Id="rId7" Type="http://schemas.openxmlformats.org/officeDocument/2006/relationships/slide" Target="slides/slide21.xml"/><Relationship Id="rId2" Type="http://schemas.openxmlformats.org/officeDocument/2006/relationships/slide" Target="slides/slide5.xml"/><Relationship Id="rId1" Type="http://schemas.openxmlformats.org/officeDocument/2006/relationships/slide" Target="slides/slide1.xml"/><Relationship Id="rId6" Type="http://schemas.openxmlformats.org/officeDocument/2006/relationships/slide" Target="slides/slide14.xml"/><Relationship Id="rId5" Type="http://schemas.openxmlformats.org/officeDocument/2006/relationships/slide" Target="slides/slide12.xml"/><Relationship Id="rId10" Type="http://schemas.openxmlformats.org/officeDocument/2006/relationships/slide" Target="slides/slide27.xml"/><Relationship Id="rId4" Type="http://schemas.openxmlformats.org/officeDocument/2006/relationships/slide" Target="slides/slide7.xml"/><Relationship Id="rId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2.wmf"/><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9.wmf"/><Relationship Id="rId1" Type="http://schemas.openxmlformats.org/officeDocument/2006/relationships/image" Target="../media/image4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32.wmf"/><Relationship Id="rId1" Type="http://schemas.openxmlformats.org/officeDocument/2006/relationships/image" Target="../media/image60.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5" Type="http://schemas.openxmlformats.org/officeDocument/2006/relationships/image" Target="../media/image50.wmf"/><Relationship Id="rId4"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50.wmf"/><Relationship Id="rId4" Type="http://schemas.openxmlformats.org/officeDocument/2006/relationships/image" Target="../media/image7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32.wmf"/><Relationship Id="rId1" Type="http://schemas.openxmlformats.org/officeDocument/2006/relationships/image" Target="../media/image75.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5" Type="http://schemas.openxmlformats.org/officeDocument/2006/relationships/image" Target="../media/image87.wmf"/><Relationship Id="rId4" Type="http://schemas.openxmlformats.org/officeDocument/2006/relationships/image" Target="../media/image86.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8.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5.wmf"/><Relationship Id="rId1" Type="http://schemas.openxmlformats.org/officeDocument/2006/relationships/image" Target="../media/image23.wmf"/><Relationship Id="rId6" Type="http://schemas.openxmlformats.org/officeDocument/2006/relationships/image" Target="../media/image35.wmf"/><Relationship Id="rId5" Type="http://schemas.openxmlformats.org/officeDocument/2006/relationships/image" Target="../media/image31.wmf"/><Relationship Id="rId4" Type="http://schemas.openxmlformats.org/officeDocument/2006/relationships/image" Target="../media/image34.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89.wmf"/><Relationship Id="rId7" Type="http://schemas.openxmlformats.org/officeDocument/2006/relationships/image" Target="../media/image51.wmf"/><Relationship Id="rId2" Type="http://schemas.openxmlformats.org/officeDocument/2006/relationships/image" Target="../media/image41.wmf"/><Relationship Id="rId1" Type="http://schemas.openxmlformats.org/officeDocument/2006/relationships/image" Target="../media/image46.wmf"/><Relationship Id="rId6" Type="http://schemas.openxmlformats.org/officeDocument/2006/relationships/image" Target="../media/image91.wmf"/><Relationship Id="rId5" Type="http://schemas.openxmlformats.org/officeDocument/2006/relationships/image" Target="../media/image48.wmf"/><Relationship Id="rId4" Type="http://schemas.openxmlformats.org/officeDocument/2006/relationships/image" Target="../media/image90.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75.wmf"/><Relationship Id="rId1" Type="http://schemas.openxmlformats.org/officeDocument/2006/relationships/image" Target="../media/image77.wmf"/><Relationship Id="rId6" Type="http://schemas.openxmlformats.org/officeDocument/2006/relationships/image" Target="../media/image57.wmf"/><Relationship Id="rId5" Type="http://schemas.openxmlformats.org/officeDocument/2006/relationships/image" Target="../media/image55.wmf"/><Relationship Id="rId4"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60.wmf"/><Relationship Id="rId1" Type="http://schemas.openxmlformats.org/officeDocument/2006/relationships/image" Target="../media/image93.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66C844A-6C14-42A3-A528-81E1FB03BE5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kumimoji="0" sz="1200"/>
            </a:lvl1pPr>
          </a:lstStyle>
          <a:p>
            <a:pPr>
              <a:defRPr/>
            </a:pPr>
            <a:endParaRPr lang="it-IT"/>
          </a:p>
        </p:txBody>
      </p:sp>
      <p:sp>
        <p:nvSpPr>
          <p:cNvPr id="13315" name="Rectangle 3">
            <a:extLst>
              <a:ext uri="{FF2B5EF4-FFF2-40B4-BE49-F238E27FC236}">
                <a16:creationId xmlns:a16="http://schemas.microsoft.com/office/drawing/2014/main" id="{C17B8C28-CB84-44F7-97F8-BFB107CC0EFB}"/>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50000"/>
              </a:spcBef>
              <a:defRPr kumimoji="0" sz="1200"/>
            </a:lvl1pPr>
          </a:lstStyle>
          <a:p>
            <a:pPr>
              <a:defRPr/>
            </a:pPr>
            <a:endParaRPr lang="it-IT"/>
          </a:p>
        </p:txBody>
      </p:sp>
      <p:sp>
        <p:nvSpPr>
          <p:cNvPr id="62468" name="Rectangle 4">
            <a:extLst>
              <a:ext uri="{FF2B5EF4-FFF2-40B4-BE49-F238E27FC236}">
                <a16:creationId xmlns:a16="http://schemas.microsoft.com/office/drawing/2014/main" id="{BF375F7A-3EF4-4F80-A099-950E4AED2BE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B274CD06-AB0F-41E7-B58C-CA775FE65E5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3318" name="Rectangle 6">
            <a:extLst>
              <a:ext uri="{FF2B5EF4-FFF2-40B4-BE49-F238E27FC236}">
                <a16:creationId xmlns:a16="http://schemas.microsoft.com/office/drawing/2014/main" id="{5CD5F468-B658-434A-824F-62FE11D3C6B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50000"/>
              </a:spcBef>
              <a:defRPr kumimoji="0" sz="1200"/>
            </a:lvl1pPr>
          </a:lstStyle>
          <a:p>
            <a:pPr>
              <a:defRPr/>
            </a:pPr>
            <a:endParaRPr lang="it-IT"/>
          </a:p>
        </p:txBody>
      </p:sp>
      <p:sp>
        <p:nvSpPr>
          <p:cNvPr id="13319" name="Rectangle 7">
            <a:extLst>
              <a:ext uri="{FF2B5EF4-FFF2-40B4-BE49-F238E27FC236}">
                <a16:creationId xmlns:a16="http://schemas.microsoft.com/office/drawing/2014/main" id="{D955E69B-444F-4D36-8319-03EF3354F31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50000"/>
              </a:spcBef>
              <a:defRPr kumimoji="0" sz="1200"/>
            </a:lvl1pPr>
          </a:lstStyle>
          <a:p>
            <a:fld id="{13B76743-FACF-468F-8E54-E974BF248EB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C7A98ABD-99CC-4A06-B630-2E9DB6DEB0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2E389777-0FD7-488D-99F4-9BFE9F5547A8}" type="slidenum">
              <a:rPr kumimoji="0" lang="it-IT" altLang="it-IT" sz="1200"/>
              <a:pPr eaLnBrk="1" hangingPunct="1"/>
              <a:t>1</a:t>
            </a:fld>
            <a:endParaRPr kumimoji="0" lang="it-IT" altLang="it-IT" sz="1200"/>
          </a:p>
        </p:txBody>
      </p:sp>
      <p:sp>
        <p:nvSpPr>
          <p:cNvPr id="63491" name="Rectangle 2">
            <a:extLst>
              <a:ext uri="{FF2B5EF4-FFF2-40B4-BE49-F238E27FC236}">
                <a16:creationId xmlns:a16="http://schemas.microsoft.com/office/drawing/2014/main" id="{EDD9BB41-A409-4641-B276-1BA69A08723D}"/>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86ED7236-D130-4204-9B54-3B4C70FC2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Il disegno riprodotto  è stato eseguito da Vanina Facciolà</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B06A04B-D28B-42C5-9D38-2F81EABD79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E9348044-3F13-4951-841D-8935592F6996}" type="slidenum">
              <a:rPr kumimoji="0" lang="it-IT" altLang="it-IT" sz="1200"/>
              <a:pPr eaLnBrk="1" hangingPunct="1"/>
              <a:t>4</a:t>
            </a:fld>
            <a:endParaRPr kumimoji="0" lang="it-IT" altLang="it-IT" sz="1200"/>
          </a:p>
        </p:txBody>
      </p:sp>
      <p:sp>
        <p:nvSpPr>
          <p:cNvPr id="64515" name="Rectangle 2">
            <a:extLst>
              <a:ext uri="{FF2B5EF4-FFF2-40B4-BE49-F238E27FC236}">
                <a16:creationId xmlns:a16="http://schemas.microsoft.com/office/drawing/2014/main" id="{C1555C91-DDA6-4515-88CB-E3DCB7E581C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01C7E2F-3C3B-4A1E-8CA3-FE7E4E6C3B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3600"/>
              <a:t>Le foto sono state estratte da “Ville e Giardini” nn° 269 – 280 –Editore Elemond s.p.a. Milano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C8A09DB6-D228-45EF-BB96-ACF194040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DF02F796-4DA6-4EEC-87ED-BDD94761B457}" type="slidenum">
              <a:rPr kumimoji="0" lang="it-IT" altLang="it-IT" sz="1200"/>
              <a:pPr eaLnBrk="1" hangingPunct="1"/>
              <a:t>13</a:t>
            </a:fld>
            <a:endParaRPr kumimoji="0" lang="it-IT" altLang="it-IT" sz="1200"/>
          </a:p>
        </p:txBody>
      </p:sp>
      <p:sp>
        <p:nvSpPr>
          <p:cNvPr id="65539" name="Rectangle 2">
            <a:extLst>
              <a:ext uri="{FF2B5EF4-FFF2-40B4-BE49-F238E27FC236}">
                <a16:creationId xmlns:a16="http://schemas.microsoft.com/office/drawing/2014/main" id="{6F3F3239-1809-40E3-B4EF-4DB0BF14561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A3612218-3E80-4874-9B38-7312E5CD9F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6B81C58-1645-4415-9024-EB66F690FBFC}"/>
              </a:ext>
            </a:extLst>
          </p:cNvPr>
          <p:cNvGrpSpPr>
            <a:grpSpLocks/>
          </p:cNvGrpSpPr>
          <p:nvPr/>
        </p:nvGrpSpPr>
        <p:grpSpPr bwMode="auto">
          <a:xfrm>
            <a:off x="-7758113" y="1463675"/>
            <a:ext cx="16902113" cy="10795000"/>
            <a:chOff x="-4887" y="922"/>
            <a:chExt cx="10647" cy="6800"/>
          </a:xfrm>
        </p:grpSpPr>
        <p:sp>
          <p:nvSpPr>
            <p:cNvPr id="5" name="Freeform 3">
              <a:extLst>
                <a:ext uri="{FF2B5EF4-FFF2-40B4-BE49-F238E27FC236}">
                  <a16:creationId xmlns:a16="http://schemas.microsoft.com/office/drawing/2014/main" id="{E4B5A6CE-892B-447E-BD55-E0D25C42F8D1}"/>
                </a:ext>
              </a:extLst>
            </p:cNvPr>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it-IT"/>
            </a:p>
          </p:txBody>
        </p:sp>
        <p:sp>
          <p:nvSpPr>
            <p:cNvPr id="6" name="Arc 4">
              <a:extLst>
                <a:ext uri="{FF2B5EF4-FFF2-40B4-BE49-F238E27FC236}">
                  <a16:creationId xmlns:a16="http://schemas.microsoft.com/office/drawing/2014/main" id="{7A815DC1-A3BD-4278-998A-8F08A86E0916}"/>
                </a:ext>
              </a:extLst>
            </p:cNvPr>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it-IT"/>
            </a:p>
          </p:txBody>
        </p:sp>
      </p:grpSp>
      <p:sp>
        <p:nvSpPr>
          <p:cNvPr id="111621" name="Rectangle 5"/>
          <p:cNvSpPr>
            <a:spLocks noGrp="1" noChangeArrowheads="1"/>
          </p:cNvSpPr>
          <p:nvPr>
            <p:ph type="ctrTitle" sz="quarter"/>
          </p:nvPr>
        </p:nvSpPr>
        <p:spPr>
          <a:xfrm>
            <a:off x="1293813" y="762000"/>
            <a:ext cx="7772400" cy="1143000"/>
          </a:xfrm>
        </p:spPr>
        <p:txBody>
          <a:bodyPr anchor="b"/>
          <a:lstStyle>
            <a:lvl1pPr>
              <a:defRPr/>
            </a:lvl1pPr>
          </a:lstStyle>
          <a:p>
            <a:r>
              <a:rPr lang="it-IT"/>
              <a:t>Fare clic per modificare lo stile del titolo dello schema</a:t>
            </a:r>
          </a:p>
        </p:txBody>
      </p:sp>
      <p:sp>
        <p:nvSpPr>
          <p:cNvPr id="111622" name="Rectangle 6"/>
          <p:cNvSpPr>
            <a:spLocks noGrp="1" noChangeArrowheads="1"/>
          </p:cNvSpPr>
          <p:nvPr>
            <p:ph type="subTitle" sz="quarter" idx="1"/>
          </p:nvPr>
        </p:nvSpPr>
        <p:spPr>
          <a:xfrm>
            <a:off x="3429000" y="2085975"/>
            <a:ext cx="5410200" cy="1038225"/>
          </a:xfrm>
        </p:spPr>
        <p:txBody>
          <a:bodyPr lIns="92075" rIns="92075"/>
          <a:lstStyle>
            <a:lvl1pPr marL="0" indent="0">
              <a:lnSpc>
                <a:spcPct val="70000"/>
              </a:lnSpc>
              <a:buFont typeface="Wingdings" pitchFamily="2" charset="2"/>
              <a:buNone/>
              <a:defRPr/>
            </a:lvl1pPr>
          </a:lstStyle>
          <a:p>
            <a:r>
              <a:rPr lang="it-IT"/>
              <a:t>Fare clic per modificare lo stile del sottotitolo dello schema</a:t>
            </a:r>
          </a:p>
        </p:txBody>
      </p:sp>
      <p:sp>
        <p:nvSpPr>
          <p:cNvPr id="7" name="Rectangle 7">
            <a:extLst>
              <a:ext uri="{FF2B5EF4-FFF2-40B4-BE49-F238E27FC236}">
                <a16:creationId xmlns:a16="http://schemas.microsoft.com/office/drawing/2014/main" id="{C98E6EB5-CFFC-45DB-A761-73F552FEB5E6}"/>
              </a:ext>
            </a:extLst>
          </p:cNvPr>
          <p:cNvSpPr>
            <a:spLocks noGrp="1" noChangeArrowheads="1"/>
          </p:cNvSpPr>
          <p:nvPr>
            <p:ph type="dt" sz="quarter" idx="10"/>
          </p:nvPr>
        </p:nvSpPr>
        <p:spPr/>
        <p:txBody>
          <a:bodyPr/>
          <a:lstStyle>
            <a:lvl1pPr>
              <a:defRPr/>
            </a:lvl1pPr>
          </a:lstStyle>
          <a:p>
            <a:pPr>
              <a:defRPr/>
            </a:pPr>
            <a:endParaRPr lang="it-IT"/>
          </a:p>
        </p:txBody>
      </p:sp>
      <p:sp>
        <p:nvSpPr>
          <p:cNvPr id="8" name="Rectangle 8">
            <a:extLst>
              <a:ext uri="{FF2B5EF4-FFF2-40B4-BE49-F238E27FC236}">
                <a16:creationId xmlns:a16="http://schemas.microsoft.com/office/drawing/2014/main" id="{CC3F5ED7-CD45-4CB3-9D0E-E61A72F8D42A}"/>
              </a:ext>
            </a:extLst>
          </p:cNvPr>
          <p:cNvSpPr>
            <a:spLocks noGrp="1" noChangeArrowheads="1"/>
          </p:cNvSpPr>
          <p:nvPr>
            <p:ph type="ftr" sz="quarter" idx="11"/>
          </p:nvPr>
        </p:nvSpPr>
        <p:spPr>
          <a:xfrm>
            <a:off x="1295400" y="6365875"/>
            <a:ext cx="4267200" cy="457200"/>
          </a:xfrm>
        </p:spPr>
        <p:txBody>
          <a:bodyPr/>
          <a:lstStyle>
            <a:lvl1pPr>
              <a:defRPr/>
            </a:lvl1pPr>
          </a:lstStyle>
          <a:p>
            <a:pPr>
              <a:defRPr/>
            </a:pPr>
            <a:endParaRPr lang="it-IT"/>
          </a:p>
        </p:txBody>
      </p:sp>
      <p:sp>
        <p:nvSpPr>
          <p:cNvPr id="9" name="Rectangle 9">
            <a:extLst>
              <a:ext uri="{FF2B5EF4-FFF2-40B4-BE49-F238E27FC236}">
                <a16:creationId xmlns:a16="http://schemas.microsoft.com/office/drawing/2014/main" id="{865C4428-9E46-44B6-899B-37A06F2BD64F}"/>
              </a:ext>
            </a:extLst>
          </p:cNvPr>
          <p:cNvSpPr>
            <a:spLocks noGrp="1" noChangeArrowheads="1"/>
          </p:cNvSpPr>
          <p:nvPr>
            <p:ph type="sldNum" sz="quarter" idx="12"/>
          </p:nvPr>
        </p:nvSpPr>
        <p:spPr/>
        <p:txBody>
          <a:bodyPr/>
          <a:lstStyle>
            <a:lvl2pPr lvl="1">
              <a:defRPr>
                <a:latin typeface="Times New Roman" panose="02020603050405020304" pitchFamily="18" charset="0"/>
              </a:defRPr>
            </a:lvl2pPr>
          </a:lstStyle>
          <a:p>
            <a:pPr lvl="1"/>
            <a:fld id="{2AEA31B5-E29C-4BC6-9F9B-D1FAB4F82BE4}" type="slidenum">
              <a:rPr lang="it-IT" altLang="it-IT"/>
              <a:pPr lvl="1"/>
              <a:t>‹N›</a:t>
            </a:fld>
            <a:endParaRPr lang="it-IT" altLang="it-IT"/>
          </a:p>
        </p:txBody>
      </p:sp>
    </p:spTree>
    <p:extLst>
      <p:ext uri="{BB962C8B-B14F-4D97-AF65-F5344CB8AC3E}">
        <p14:creationId xmlns:p14="http://schemas.microsoft.com/office/powerpoint/2010/main" val="2350551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24A857-FF73-4619-9A5B-937628DE7138}"/>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9CD908ED-BF57-413B-9DD2-12BF1D29F12B}"/>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CC751CF0-55C3-4219-B1A7-0D3A9072E493}"/>
              </a:ext>
            </a:extLst>
          </p:cNvPr>
          <p:cNvSpPr>
            <a:spLocks noGrp="1"/>
          </p:cNvSpPr>
          <p:nvPr>
            <p:ph type="sldNum" sz="quarter" idx="12"/>
          </p:nvPr>
        </p:nvSpPr>
        <p:spPr/>
        <p:txBody>
          <a:bodyPr/>
          <a:lstStyle>
            <a:lvl2pPr lvl="1">
              <a:defRPr/>
            </a:lvl2pPr>
          </a:lstStyle>
          <a:p>
            <a:pPr lvl="1"/>
            <a:fld id="{E227E054-9FA0-4049-9FAE-9598D9FEAFFF}"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174607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43700" y="609600"/>
            <a:ext cx="20193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2625" y="609600"/>
            <a:ext cx="5908675"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BB65D94-D972-4B2D-B841-B0A5AC51005D}"/>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EA9AEFDA-0135-46C2-953F-30950356CC33}"/>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D4780CF2-4A73-4704-AD44-8D25BEB716FA}"/>
              </a:ext>
            </a:extLst>
          </p:cNvPr>
          <p:cNvSpPr>
            <a:spLocks noGrp="1"/>
          </p:cNvSpPr>
          <p:nvPr>
            <p:ph type="sldNum" sz="quarter" idx="12"/>
          </p:nvPr>
        </p:nvSpPr>
        <p:spPr/>
        <p:txBody>
          <a:bodyPr/>
          <a:lstStyle>
            <a:lvl2pPr lvl="1">
              <a:defRPr/>
            </a:lvl2pPr>
          </a:lstStyle>
          <a:p>
            <a:pPr lvl="1"/>
            <a:fld id="{AB6EDADB-5BCE-4299-99C3-2A58FECF4FBD}"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646809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2625" y="609600"/>
            <a:ext cx="8080375" cy="1143000"/>
          </a:xfrm>
        </p:spPr>
        <p:txBody>
          <a:bodyPr/>
          <a:lstStyle/>
          <a:p>
            <a:r>
              <a:rPr lang="it-IT"/>
              <a:t>Fare clic per modificare lo stile del titolo</a:t>
            </a:r>
          </a:p>
        </p:txBody>
      </p:sp>
      <p:sp>
        <p:nvSpPr>
          <p:cNvPr id="3" name="Segnaposto tabella 2"/>
          <p:cNvSpPr>
            <a:spLocks noGrp="1"/>
          </p:cNvSpPr>
          <p:nvPr>
            <p:ph type="tbl" idx="1"/>
          </p:nvPr>
        </p:nvSpPr>
        <p:spPr>
          <a:xfrm>
            <a:off x="682625" y="1981200"/>
            <a:ext cx="7772400" cy="4114800"/>
          </a:xfrm>
        </p:spPr>
        <p:txBody>
          <a:bodyPr/>
          <a:lstStyle/>
          <a:p>
            <a:pPr lvl="0"/>
            <a:endParaRPr lang="it-IT" noProof="0"/>
          </a:p>
        </p:txBody>
      </p:sp>
      <p:sp>
        <p:nvSpPr>
          <p:cNvPr id="4" name="Segnaposto data 3">
            <a:extLst>
              <a:ext uri="{FF2B5EF4-FFF2-40B4-BE49-F238E27FC236}">
                <a16:creationId xmlns:a16="http://schemas.microsoft.com/office/drawing/2014/main" id="{8C9E6E4C-B0C0-433E-A084-AB91444EBDF9}"/>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A1A67A6F-DC37-46DA-A10B-AA79E086DE98}"/>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A966356-C856-427F-82DF-CE18C46B8281}"/>
              </a:ext>
            </a:extLst>
          </p:cNvPr>
          <p:cNvSpPr>
            <a:spLocks noGrp="1"/>
          </p:cNvSpPr>
          <p:nvPr>
            <p:ph type="sldNum" sz="quarter" idx="12"/>
          </p:nvPr>
        </p:nvSpPr>
        <p:spPr/>
        <p:txBody>
          <a:bodyPr/>
          <a:lstStyle>
            <a:lvl2pPr lvl="1">
              <a:defRPr/>
            </a:lvl2pPr>
          </a:lstStyle>
          <a:p>
            <a:pPr lvl="1"/>
            <a:fld id="{56D5CA2E-2CC7-4D12-B12D-375FA63BF3EE}"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1779854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82625" y="609600"/>
            <a:ext cx="8080375" cy="1143000"/>
          </a:xfrm>
        </p:spPr>
        <p:txBody>
          <a:bodyPr/>
          <a:lstStyle/>
          <a:p>
            <a:r>
              <a:rPr lang="it-IT"/>
              <a:t>Fare clic per modificare lo stile del titolo</a:t>
            </a:r>
          </a:p>
        </p:txBody>
      </p:sp>
      <p:sp>
        <p:nvSpPr>
          <p:cNvPr id="3" name="Segnaposto ClipArt 2"/>
          <p:cNvSpPr>
            <a:spLocks noGrp="1"/>
          </p:cNvSpPr>
          <p:nvPr>
            <p:ph type="clipArt" sz="half" idx="1"/>
          </p:nvPr>
        </p:nvSpPr>
        <p:spPr>
          <a:xfrm>
            <a:off x="682625" y="1981200"/>
            <a:ext cx="3810000" cy="4114800"/>
          </a:xfrm>
        </p:spPr>
        <p:txBody>
          <a:bodyPr/>
          <a:lstStyle/>
          <a:p>
            <a:pPr lvl="0"/>
            <a:endParaRPr lang="it-IT" noProof="0"/>
          </a:p>
        </p:txBody>
      </p:sp>
      <p:sp>
        <p:nvSpPr>
          <p:cNvPr id="4" name="Segnaposto testo 3"/>
          <p:cNvSpPr>
            <a:spLocks noGrp="1"/>
          </p:cNvSpPr>
          <p:nvPr>
            <p:ph type="body" sz="half" idx="2"/>
          </p:nvPr>
        </p:nvSpPr>
        <p:spPr>
          <a:xfrm>
            <a:off x="4645025"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E5275E9-EADB-4AF3-9825-190111820143}"/>
              </a:ext>
            </a:extLst>
          </p:cNvPr>
          <p:cNvSpPr>
            <a:spLocks noGrp="1"/>
          </p:cNvSpPr>
          <p:nvPr>
            <p:ph type="dt" sz="half" idx="10"/>
          </p:nvPr>
        </p:nvSpPr>
        <p:spPr/>
        <p:txBody>
          <a:bodyPr/>
          <a:lstStyle>
            <a:lvl1pPr>
              <a:defRPr/>
            </a:lvl1pPr>
          </a:lstStyle>
          <a:p>
            <a:pPr>
              <a:defRPr/>
            </a:pPr>
            <a:endParaRPr lang="it-IT"/>
          </a:p>
        </p:txBody>
      </p:sp>
      <p:sp>
        <p:nvSpPr>
          <p:cNvPr id="6" name="Segnaposto piè di pagina 5">
            <a:extLst>
              <a:ext uri="{FF2B5EF4-FFF2-40B4-BE49-F238E27FC236}">
                <a16:creationId xmlns:a16="http://schemas.microsoft.com/office/drawing/2014/main" id="{F64216C4-57EB-493D-A393-5F1EAAF4707C}"/>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3ED2985D-E239-4033-B277-7515CFADF99E}"/>
              </a:ext>
            </a:extLst>
          </p:cNvPr>
          <p:cNvSpPr>
            <a:spLocks noGrp="1"/>
          </p:cNvSpPr>
          <p:nvPr>
            <p:ph type="sldNum" sz="quarter" idx="12"/>
          </p:nvPr>
        </p:nvSpPr>
        <p:spPr/>
        <p:txBody>
          <a:bodyPr/>
          <a:lstStyle>
            <a:lvl2pPr lvl="1">
              <a:defRPr/>
            </a:lvl2pPr>
          </a:lstStyle>
          <a:p>
            <a:pPr lvl="1"/>
            <a:fld id="{9F55392B-80C3-4290-864B-A380CE47115E}"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20801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2625" y="609600"/>
            <a:ext cx="8080375"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2625" y="1981200"/>
            <a:ext cx="77724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82625" y="4114800"/>
            <a:ext cx="77724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2B397BE-0CC1-41AB-A513-0B72C2CAB672}"/>
              </a:ext>
            </a:extLst>
          </p:cNvPr>
          <p:cNvSpPr>
            <a:spLocks noGrp="1"/>
          </p:cNvSpPr>
          <p:nvPr>
            <p:ph type="dt" sz="half" idx="10"/>
          </p:nvPr>
        </p:nvSpPr>
        <p:spPr/>
        <p:txBody>
          <a:bodyPr/>
          <a:lstStyle>
            <a:lvl1pPr>
              <a:defRPr/>
            </a:lvl1pPr>
          </a:lstStyle>
          <a:p>
            <a:pPr>
              <a:defRPr/>
            </a:pPr>
            <a:endParaRPr lang="it-IT"/>
          </a:p>
        </p:txBody>
      </p:sp>
      <p:sp>
        <p:nvSpPr>
          <p:cNvPr id="6" name="Segnaposto piè di pagina 5">
            <a:extLst>
              <a:ext uri="{FF2B5EF4-FFF2-40B4-BE49-F238E27FC236}">
                <a16:creationId xmlns:a16="http://schemas.microsoft.com/office/drawing/2014/main" id="{92F5C3DE-7BFC-4BEA-A128-0C08E6B30454}"/>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2EA82197-7F2D-44FB-B5B5-27411224373E}"/>
              </a:ext>
            </a:extLst>
          </p:cNvPr>
          <p:cNvSpPr>
            <a:spLocks noGrp="1"/>
          </p:cNvSpPr>
          <p:nvPr>
            <p:ph type="sldNum" sz="quarter" idx="12"/>
          </p:nvPr>
        </p:nvSpPr>
        <p:spPr/>
        <p:txBody>
          <a:bodyPr/>
          <a:lstStyle>
            <a:lvl2pPr lvl="1">
              <a:defRPr/>
            </a:lvl2pPr>
          </a:lstStyle>
          <a:p>
            <a:pPr lvl="1"/>
            <a:fld id="{23B1C0E5-7A84-4815-BD53-3C15CB0B0714}"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882155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2625" y="609600"/>
            <a:ext cx="8080375"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2625"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5025"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2E07514-2E0D-4F77-8654-F48A167D5511}"/>
              </a:ext>
            </a:extLst>
          </p:cNvPr>
          <p:cNvSpPr>
            <a:spLocks noGrp="1"/>
          </p:cNvSpPr>
          <p:nvPr>
            <p:ph type="dt" sz="half" idx="10"/>
          </p:nvPr>
        </p:nvSpPr>
        <p:spPr/>
        <p:txBody>
          <a:bodyPr/>
          <a:lstStyle>
            <a:lvl1pPr>
              <a:defRPr/>
            </a:lvl1pPr>
          </a:lstStyle>
          <a:p>
            <a:pPr>
              <a:defRPr/>
            </a:pPr>
            <a:endParaRPr lang="it-IT"/>
          </a:p>
        </p:txBody>
      </p:sp>
      <p:sp>
        <p:nvSpPr>
          <p:cNvPr id="6" name="Segnaposto piè di pagina 5">
            <a:extLst>
              <a:ext uri="{FF2B5EF4-FFF2-40B4-BE49-F238E27FC236}">
                <a16:creationId xmlns:a16="http://schemas.microsoft.com/office/drawing/2014/main" id="{58D22E10-F291-4C30-89DD-31894A5EFBAD}"/>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8595F015-BCF5-4F1D-AF2D-EC52CA278672}"/>
              </a:ext>
            </a:extLst>
          </p:cNvPr>
          <p:cNvSpPr>
            <a:spLocks noGrp="1"/>
          </p:cNvSpPr>
          <p:nvPr>
            <p:ph type="sldNum" sz="quarter" idx="12"/>
          </p:nvPr>
        </p:nvSpPr>
        <p:spPr/>
        <p:txBody>
          <a:bodyPr/>
          <a:lstStyle>
            <a:lvl2pPr lvl="1">
              <a:defRPr/>
            </a:lvl2pPr>
          </a:lstStyle>
          <a:p>
            <a:pPr lvl="1"/>
            <a:fld id="{C51CF197-6598-42FC-869B-847BA6E058D9}"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3111201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2625" y="609600"/>
            <a:ext cx="8080375" cy="5486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Segnaposto data 2">
            <a:extLst>
              <a:ext uri="{FF2B5EF4-FFF2-40B4-BE49-F238E27FC236}">
                <a16:creationId xmlns:a16="http://schemas.microsoft.com/office/drawing/2014/main" id="{2D818D75-F6C0-484C-A1EE-BE57B3E67579}"/>
              </a:ext>
            </a:extLst>
          </p:cNvPr>
          <p:cNvSpPr>
            <a:spLocks noGrp="1"/>
          </p:cNvSpPr>
          <p:nvPr>
            <p:ph type="dt" sz="half" idx="10"/>
          </p:nvPr>
        </p:nvSpPr>
        <p:spPr/>
        <p:txBody>
          <a:bodyPr/>
          <a:lstStyle>
            <a:lvl1pPr>
              <a:defRPr/>
            </a:lvl1pPr>
          </a:lstStyle>
          <a:p>
            <a:pPr>
              <a:defRPr/>
            </a:pPr>
            <a:endParaRPr lang="it-IT"/>
          </a:p>
        </p:txBody>
      </p:sp>
      <p:sp>
        <p:nvSpPr>
          <p:cNvPr id="4" name="Segnaposto piè di pagina 3">
            <a:extLst>
              <a:ext uri="{FF2B5EF4-FFF2-40B4-BE49-F238E27FC236}">
                <a16:creationId xmlns:a16="http://schemas.microsoft.com/office/drawing/2014/main" id="{2413E55E-33E1-4233-8153-349436335DCF}"/>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4">
            <a:extLst>
              <a:ext uri="{FF2B5EF4-FFF2-40B4-BE49-F238E27FC236}">
                <a16:creationId xmlns:a16="http://schemas.microsoft.com/office/drawing/2014/main" id="{5EDF636F-A73E-46CF-AC0D-EFE09E3D0616}"/>
              </a:ext>
            </a:extLst>
          </p:cNvPr>
          <p:cNvSpPr>
            <a:spLocks noGrp="1"/>
          </p:cNvSpPr>
          <p:nvPr>
            <p:ph type="sldNum" sz="quarter" idx="12"/>
          </p:nvPr>
        </p:nvSpPr>
        <p:spPr/>
        <p:txBody>
          <a:bodyPr/>
          <a:lstStyle>
            <a:lvl2pPr lvl="1">
              <a:defRPr/>
            </a:lvl2pPr>
          </a:lstStyle>
          <a:p>
            <a:pPr lvl="1"/>
            <a:fld id="{681AECA4-321A-47AF-A6D7-12E2AEC5FAE7}"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3290341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C02D478-7843-479D-9332-27F68CE5FAD3}"/>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E3121E12-1A85-4B20-91CD-4DDAB1DCEAE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4CEC0260-B6B2-4219-A29C-5208AACE76D0}"/>
              </a:ext>
            </a:extLst>
          </p:cNvPr>
          <p:cNvSpPr>
            <a:spLocks noGrp="1"/>
          </p:cNvSpPr>
          <p:nvPr>
            <p:ph type="sldNum" sz="quarter" idx="12"/>
          </p:nvPr>
        </p:nvSpPr>
        <p:spPr/>
        <p:txBody>
          <a:bodyPr/>
          <a:lstStyle>
            <a:lvl2pPr lvl="1">
              <a:defRPr/>
            </a:lvl2pPr>
          </a:lstStyle>
          <a:p>
            <a:pPr lvl="1"/>
            <a:fld id="{5007D130-2BA0-4CB2-8D61-61C27836C0DB}"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1947638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CAC862B7-B179-4309-A05B-0BC359784901}"/>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8BC612F6-7790-407A-9A46-509120CBA9E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C1FAC4C-ACF9-460E-B5CA-B82677ED4890}"/>
              </a:ext>
            </a:extLst>
          </p:cNvPr>
          <p:cNvSpPr>
            <a:spLocks noGrp="1"/>
          </p:cNvSpPr>
          <p:nvPr>
            <p:ph type="sldNum" sz="quarter" idx="12"/>
          </p:nvPr>
        </p:nvSpPr>
        <p:spPr/>
        <p:txBody>
          <a:bodyPr/>
          <a:lstStyle>
            <a:lvl2pPr lvl="1">
              <a:defRPr/>
            </a:lvl2pPr>
          </a:lstStyle>
          <a:p>
            <a:pPr lvl="1"/>
            <a:fld id="{3FBDDF54-B8E9-4DCD-8E77-D98BA6569993}"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155610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63D4D21-391C-42D5-A7A0-3299127C46D8}"/>
              </a:ext>
            </a:extLst>
          </p:cNvPr>
          <p:cNvSpPr>
            <a:spLocks noGrp="1"/>
          </p:cNvSpPr>
          <p:nvPr>
            <p:ph type="dt" sz="half" idx="10"/>
          </p:nvPr>
        </p:nvSpPr>
        <p:spPr/>
        <p:txBody>
          <a:bodyPr/>
          <a:lstStyle>
            <a:lvl1pPr>
              <a:defRPr/>
            </a:lvl1pPr>
          </a:lstStyle>
          <a:p>
            <a:pPr>
              <a:defRPr/>
            </a:pPr>
            <a:endParaRPr lang="it-IT"/>
          </a:p>
        </p:txBody>
      </p:sp>
      <p:sp>
        <p:nvSpPr>
          <p:cNvPr id="6" name="Segnaposto piè di pagina 5">
            <a:extLst>
              <a:ext uri="{FF2B5EF4-FFF2-40B4-BE49-F238E27FC236}">
                <a16:creationId xmlns:a16="http://schemas.microsoft.com/office/drawing/2014/main" id="{C58F6332-0C5D-4802-AC1E-5D3C8EE9ED23}"/>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F6910C5F-23E5-46B3-ACE5-02AC68A744B2}"/>
              </a:ext>
            </a:extLst>
          </p:cNvPr>
          <p:cNvSpPr>
            <a:spLocks noGrp="1"/>
          </p:cNvSpPr>
          <p:nvPr>
            <p:ph type="sldNum" sz="quarter" idx="12"/>
          </p:nvPr>
        </p:nvSpPr>
        <p:spPr/>
        <p:txBody>
          <a:bodyPr/>
          <a:lstStyle>
            <a:lvl2pPr lvl="1">
              <a:defRPr/>
            </a:lvl2pPr>
          </a:lstStyle>
          <a:p>
            <a:pPr lvl="1"/>
            <a:fld id="{46B8D056-969F-48A0-B4C5-F265B5E92959}"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1770757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BE914D5-228D-42DD-966A-9C90E1CDD658}"/>
              </a:ext>
            </a:extLst>
          </p:cNvPr>
          <p:cNvSpPr>
            <a:spLocks noGrp="1"/>
          </p:cNvSpPr>
          <p:nvPr>
            <p:ph type="dt" sz="half" idx="10"/>
          </p:nvPr>
        </p:nvSpPr>
        <p:spPr/>
        <p:txBody>
          <a:bodyPr/>
          <a:lstStyle>
            <a:lvl1pPr>
              <a:defRPr/>
            </a:lvl1pPr>
          </a:lstStyle>
          <a:p>
            <a:pPr>
              <a:defRPr/>
            </a:pPr>
            <a:endParaRPr lang="it-IT"/>
          </a:p>
        </p:txBody>
      </p:sp>
      <p:sp>
        <p:nvSpPr>
          <p:cNvPr id="8" name="Segnaposto piè di pagina 7">
            <a:extLst>
              <a:ext uri="{FF2B5EF4-FFF2-40B4-BE49-F238E27FC236}">
                <a16:creationId xmlns:a16="http://schemas.microsoft.com/office/drawing/2014/main" id="{ACE46AB7-CC9E-4FDC-B43F-440FB0D3B590}"/>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8">
            <a:extLst>
              <a:ext uri="{FF2B5EF4-FFF2-40B4-BE49-F238E27FC236}">
                <a16:creationId xmlns:a16="http://schemas.microsoft.com/office/drawing/2014/main" id="{CF2F2D10-C652-4A51-8FB5-A8F4885DC4A6}"/>
              </a:ext>
            </a:extLst>
          </p:cNvPr>
          <p:cNvSpPr>
            <a:spLocks noGrp="1"/>
          </p:cNvSpPr>
          <p:nvPr>
            <p:ph type="sldNum" sz="quarter" idx="12"/>
          </p:nvPr>
        </p:nvSpPr>
        <p:spPr/>
        <p:txBody>
          <a:bodyPr/>
          <a:lstStyle>
            <a:lvl2pPr lvl="1">
              <a:defRPr/>
            </a:lvl2pPr>
          </a:lstStyle>
          <a:p>
            <a:pPr lvl="1"/>
            <a:fld id="{B828B988-F7E3-441A-910F-4491757816C4}"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3062027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7D221D66-3F5C-4FA9-BDF0-2B9CC4377546}"/>
              </a:ext>
            </a:extLst>
          </p:cNvPr>
          <p:cNvSpPr>
            <a:spLocks noGrp="1"/>
          </p:cNvSpPr>
          <p:nvPr>
            <p:ph type="dt" sz="half" idx="10"/>
          </p:nvPr>
        </p:nvSpPr>
        <p:spPr/>
        <p:txBody>
          <a:bodyPr/>
          <a:lstStyle>
            <a:lvl1pPr>
              <a:defRPr/>
            </a:lvl1pPr>
          </a:lstStyle>
          <a:p>
            <a:pPr>
              <a:defRPr/>
            </a:pPr>
            <a:endParaRPr lang="it-IT"/>
          </a:p>
        </p:txBody>
      </p:sp>
      <p:sp>
        <p:nvSpPr>
          <p:cNvPr id="4" name="Segnaposto piè di pagina 3">
            <a:extLst>
              <a:ext uri="{FF2B5EF4-FFF2-40B4-BE49-F238E27FC236}">
                <a16:creationId xmlns:a16="http://schemas.microsoft.com/office/drawing/2014/main" id="{737D372A-23E5-4153-82B7-2D1FFAB36C6D}"/>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4">
            <a:extLst>
              <a:ext uri="{FF2B5EF4-FFF2-40B4-BE49-F238E27FC236}">
                <a16:creationId xmlns:a16="http://schemas.microsoft.com/office/drawing/2014/main" id="{90EFB60F-B4FB-4F32-AA86-A361B331F389}"/>
              </a:ext>
            </a:extLst>
          </p:cNvPr>
          <p:cNvSpPr>
            <a:spLocks noGrp="1"/>
          </p:cNvSpPr>
          <p:nvPr>
            <p:ph type="sldNum" sz="quarter" idx="12"/>
          </p:nvPr>
        </p:nvSpPr>
        <p:spPr/>
        <p:txBody>
          <a:bodyPr/>
          <a:lstStyle>
            <a:lvl2pPr lvl="1">
              <a:defRPr/>
            </a:lvl2pPr>
          </a:lstStyle>
          <a:p>
            <a:pPr lvl="1"/>
            <a:fld id="{3923EC3B-06EF-4499-8613-5100304C4402}"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3710878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ABDD4FB-5FC9-4674-BACA-D72202BC3D9F}"/>
              </a:ext>
            </a:extLst>
          </p:cNvPr>
          <p:cNvSpPr>
            <a:spLocks noGrp="1"/>
          </p:cNvSpPr>
          <p:nvPr>
            <p:ph type="dt" sz="half" idx="10"/>
          </p:nvPr>
        </p:nvSpPr>
        <p:spPr/>
        <p:txBody>
          <a:bodyPr/>
          <a:lstStyle>
            <a:lvl1pPr>
              <a:defRPr/>
            </a:lvl1pPr>
          </a:lstStyle>
          <a:p>
            <a:pPr>
              <a:defRPr/>
            </a:pPr>
            <a:endParaRPr lang="it-IT"/>
          </a:p>
        </p:txBody>
      </p:sp>
      <p:sp>
        <p:nvSpPr>
          <p:cNvPr id="3" name="Segnaposto piè di pagina 2">
            <a:extLst>
              <a:ext uri="{FF2B5EF4-FFF2-40B4-BE49-F238E27FC236}">
                <a16:creationId xmlns:a16="http://schemas.microsoft.com/office/drawing/2014/main" id="{62543F60-700F-40BB-81AF-9F0A810A3A24}"/>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3">
            <a:extLst>
              <a:ext uri="{FF2B5EF4-FFF2-40B4-BE49-F238E27FC236}">
                <a16:creationId xmlns:a16="http://schemas.microsoft.com/office/drawing/2014/main" id="{F003D831-7977-4119-962A-6FA9D8B5E0BE}"/>
              </a:ext>
            </a:extLst>
          </p:cNvPr>
          <p:cNvSpPr>
            <a:spLocks noGrp="1"/>
          </p:cNvSpPr>
          <p:nvPr>
            <p:ph type="sldNum" sz="quarter" idx="12"/>
          </p:nvPr>
        </p:nvSpPr>
        <p:spPr/>
        <p:txBody>
          <a:bodyPr/>
          <a:lstStyle>
            <a:lvl2pPr lvl="1">
              <a:defRPr/>
            </a:lvl2pPr>
          </a:lstStyle>
          <a:p>
            <a:pPr lvl="1"/>
            <a:fld id="{181C0835-6117-470A-A953-1C6D9F792B52}"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3296570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a:extLst>
              <a:ext uri="{FF2B5EF4-FFF2-40B4-BE49-F238E27FC236}">
                <a16:creationId xmlns:a16="http://schemas.microsoft.com/office/drawing/2014/main" id="{0E988184-920D-4332-A3B4-DAC23449328A}"/>
              </a:ext>
            </a:extLst>
          </p:cNvPr>
          <p:cNvSpPr>
            <a:spLocks noGrp="1"/>
          </p:cNvSpPr>
          <p:nvPr>
            <p:ph type="dt" sz="half" idx="10"/>
          </p:nvPr>
        </p:nvSpPr>
        <p:spPr/>
        <p:txBody>
          <a:bodyPr/>
          <a:lstStyle>
            <a:lvl1pPr>
              <a:defRPr/>
            </a:lvl1pPr>
          </a:lstStyle>
          <a:p>
            <a:pPr>
              <a:defRPr/>
            </a:pPr>
            <a:endParaRPr lang="it-IT"/>
          </a:p>
        </p:txBody>
      </p:sp>
      <p:sp>
        <p:nvSpPr>
          <p:cNvPr id="6" name="Segnaposto piè di pagina 5">
            <a:extLst>
              <a:ext uri="{FF2B5EF4-FFF2-40B4-BE49-F238E27FC236}">
                <a16:creationId xmlns:a16="http://schemas.microsoft.com/office/drawing/2014/main" id="{D7738FDF-F9D7-46C5-8104-52C1DAC02BB7}"/>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5C50A28B-16B2-4AF6-B4E7-F7C76A3C3C61}"/>
              </a:ext>
            </a:extLst>
          </p:cNvPr>
          <p:cNvSpPr>
            <a:spLocks noGrp="1"/>
          </p:cNvSpPr>
          <p:nvPr>
            <p:ph type="sldNum" sz="quarter" idx="12"/>
          </p:nvPr>
        </p:nvSpPr>
        <p:spPr/>
        <p:txBody>
          <a:bodyPr/>
          <a:lstStyle>
            <a:lvl2pPr lvl="1">
              <a:defRPr/>
            </a:lvl2pPr>
          </a:lstStyle>
          <a:p>
            <a:pPr lvl="1"/>
            <a:fld id="{745BDBE1-5606-4922-89CB-D589A04EC0E1}"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1427966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a:extLst>
              <a:ext uri="{FF2B5EF4-FFF2-40B4-BE49-F238E27FC236}">
                <a16:creationId xmlns:a16="http://schemas.microsoft.com/office/drawing/2014/main" id="{C7F6FCC3-D92B-4E79-B1B2-8B107DABA8DF}"/>
              </a:ext>
            </a:extLst>
          </p:cNvPr>
          <p:cNvSpPr>
            <a:spLocks noGrp="1"/>
          </p:cNvSpPr>
          <p:nvPr>
            <p:ph type="dt" sz="half" idx="10"/>
          </p:nvPr>
        </p:nvSpPr>
        <p:spPr/>
        <p:txBody>
          <a:bodyPr/>
          <a:lstStyle>
            <a:lvl1pPr>
              <a:defRPr/>
            </a:lvl1pPr>
          </a:lstStyle>
          <a:p>
            <a:pPr>
              <a:defRPr/>
            </a:pPr>
            <a:endParaRPr lang="it-IT"/>
          </a:p>
        </p:txBody>
      </p:sp>
      <p:sp>
        <p:nvSpPr>
          <p:cNvPr id="6" name="Segnaposto piè di pagina 5">
            <a:extLst>
              <a:ext uri="{FF2B5EF4-FFF2-40B4-BE49-F238E27FC236}">
                <a16:creationId xmlns:a16="http://schemas.microsoft.com/office/drawing/2014/main" id="{819A08AD-CC7C-4549-9992-C67A402CB57F}"/>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277981EF-C17C-4096-9AF6-206E8F5E9A67}"/>
              </a:ext>
            </a:extLst>
          </p:cNvPr>
          <p:cNvSpPr>
            <a:spLocks noGrp="1"/>
          </p:cNvSpPr>
          <p:nvPr>
            <p:ph type="sldNum" sz="quarter" idx="12"/>
          </p:nvPr>
        </p:nvSpPr>
        <p:spPr/>
        <p:txBody>
          <a:bodyPr/>
          <a:lstStyle>
            <a:lvl2pPr lvl="1">
              <a:defRPr/>
            </a:lvl2pPr>
          </a:lstStyle>
          <a:p>
            <a:pPr lvl="1"/>
            <a:fld id="{C031CFE7-A463-410C-9770-B2ED22F4F117}" type="slidenum">
              <a:rPr lang="it-IT" altLang="it-IT"/>
              <a:pPr lvl="1"/>
              <a:t>‹N›</a:t>
            </a:fld>
            <a:endParaRPr lang="it-IT" altLang="it-IT">
              <a:latin typeface="Times New Roman" panose="02020603050405020304" pitchFamily="18" charset="0"/>
            </a:endParaRPr>
          </a:p>
        </p:txBody>
      </p:sp>
    </p:spTree>
    <p:extLst>
      <p:ext uri="{BB962C8B-B14F-4D97-AF65-F5344CB8AC3E}">
        <p14:creationId xmlns:p14="http://schemas.microsoft.com/office/powerpoint/2010/main" val="469891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986" name="Group 2">
            <a:extLst>
              <a:ext uri="{FF2B5EF4-FFF2-40B4-BE49-F238E27FC236}">
                <a16:creationId xmlns:a16="http://schemas.microsoft.com/office/drawing/2014/main" id="{10F4CBFA-1828-4705-B28A-B13CC883CFB2}"/>
              </a:ext>
            </a:extLst>
          </p:cNvPr>
          <p:cNvGrpSpPr>
            <a:grpSpLocks/>
          </p:cNvGrpSpPr>
          <p:nvPr/>
        </p:nvGrpSpPr>
        <p:grpSpPr bwMode="auto">
          <a:xfrm>
            <a:off x="-8405813" y="4763"/>
            <a:ext cx="17538701" cy="13690600"/>
            <a:chOff x="-5295" y="3"/>
            <a:chExt cx="11048" cy="8624"/>
          </a:xfrm>
        </p:grpSpPr>
        <p:sp>
          <p:nvSpPr>
            <p:cNvPr id="110595" name="Freeform 3">
              <a:extLst>
                <a:ext uri="{FF2B5EF4-FFF2-40B4-BE49-F238E27FC236}">
                  <a16:creationId xmlns:a16="http://schemas.microsoft.com/office/drawing/2014/main" id="{681F037B-C515-4E8A-9990-AD3D636C9908}"/>
                </a:ext>
              </a:extLst>
            </p:cNvPr>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it-IT"/>
            </a:p>
          </p:txBody>
        </p:sp>
        <p:sp>
          <p:nvSpPr>
            <p:cNvPr id="110596" name="Arc 4">
              <a:extLst>
                <a:ext uri="{FF2B5EF4-FFF2-40B4-BE49-F238E27FC236}">
                  <a16:creationId xmlns:a16="http://schemas.microsoft.com/office/drawing/2014/main" id="{B5B69E88-A5EF-4F49-AAB9-D6617D34F865}"/>
                </a:ext>
              </a:extLst>
            </p:cNvPr>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it-IT"/>
            </a:p>
          </p:txBody>
        </p:sp>
      </p:grpSp>
      <p:sp>
        <p:nvSpPr>
          <p:cNvPr id="110597" name="Rectangle 5">
            <a:extLst>
              <a:ext uri="{FF2B5EF4-FFF2-40B4-BE49-F238E27FC236}">
                <a16:creationId xmlns:a16="http://schemas.microsoft.com/office/drawing/2014/main" id="{608302F5-40AD-4EB9-BB67-173EE4E3B23C}"/>
              </a:ext>
            </a:extLst>
          </p:cNvPr>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it-IT"/>
              <a:t>Fare clic per modificare lo stile del titolo dello schema</a:t>
            </a:r>
          </a:p>
        </p:txBody>
      </p:sp>
      <p:sp>
        <p:nvSpPr>
          <p:cNvPr id="41988" name="Rectangle 6">
            <a:extLst>
              <a:ext uri="{FF2B5EF4-FFF2-40B4-BE49-F238E27FC236}">
                <a16:creationId xmlns:a16="http://schemas.microsoft.com/office/drawing/2014/main" id="{D9A21C3B-FBB0-4AD2-BEDB-C4B4FDCCB2F5}"/>
              </a:ext>
            </a:extLst>
          </p:cNvPr>
          <p:cNvSpPr>
            <a:spLocks noGrp="1" noChangeArrowheads="1"/>
          </p:cNvSpPr>
          <p:nvPr>
            <p:ph type="body" idx="1"/>
          </p:nvPr>
        </p:nvSpPr>
        <p:spPr bwMode="auto">
          <a:xfrm>
            <a:off x="682625"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10599" name="Rectangle 7">
            <a:extLst>
              <a:ext uri="{FF2B5EF4-FFF2-40B4-BE49-F238E27FC236}">
                <a16:creationId xmlns:a16="http://schemas.microsoft.com/office/drawing/2014/main" id="{62527803-0665-4B38-8829-104F7BA3E27D}"/>
              </a:ext>
            </a:extLst>
          </p:cNvPr>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vl1pPr>
          </a:lstStyle>
          <a:p>
            <a:pPr>
              <a:defRPr/>
            </a:pPr>
            <a:endParaRPr lang="it-IT"/>
          </a:p>
        </p:txBody>
      </p:sp>
      <p:sp>
        <p:nvSpPr>
          <p:cNvPr id="110600" name="Rectangle 8">
            <a:extLst>
              <a:ext uri="{FF2B5EF4-FFF2-40B4-BE49-F238E27FC236}">
                <a16:creationId xmlns:a16="http://schemas.microsoft.com/office/drawing/2014/main" id="{9B091233-BC86-4DD8-8C7D-5074BFD65099}"/>
              </a:ext>
            </a:extLst>
          </p:cNvPr>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kumimoji="0" sz="1400"/>
            </a:lvl1pPr>
          </a:lstStyle>
          <a:p>
            <a:pPr>
              <a:defRPr/>
            </a:pPr>
            <a:endParaRPr lang="it-IT"/>
          </a:p>
        </p:txBody>
      </p:sp>
      <p:sp>
        <p:nvSpPr>
          <p:cNvPr id="110601" name="Rectangle 9">
            <a:extLst>
              <a:ext uri="{FF2B5EF4-FFF2-40B4-BE49-F238E27FC236}">
                <a16:creationId xmlns:a16="http://schemas.microsoft.com/office/drawing/2014/main" id="{FA853AEE-105D-4CD2-B05D-CF9070C2C00B}"/>
              </a:ext>
            </a:extLst>
          </p:cNvPr>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kumimoji="0" sz="1400">
                <a:latin typeface="Arial" panose="020B0604020202020204" pitchFamily="34" charset="0"/>
              </a:defRPr>
            </a:lvl2pPr>
          </a:lstStyle>
          <a:p>
            <a:pPr lvl="1"/>
            <a:fld id="{AF5AFBFB-5601-46C7-B8F9-585127160F02}" type="slidenum">
              <a:rPr lang="it-IT" altLang="it-IT"/>
              <a:pPr lvl="1"/>
              <a:t>‹N›</a:t>
            </a:fld>
            <a:endParaRPr lang="it-IT" altLang="it-IT"/>
          </a:p>
        </p:txBody>
      </p:sp>
    </p:spTree>
  </p:cSld>
  <p:clrMap bg1="dk2" tx1="lt1" bg2="dk1"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Lst>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rgbClr val="00CCFF"/>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slide" Target="slide3.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8.bin"/><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0.wmf"/><Relationship Id="rId11" Type="http://schemas.openxmlformats.org/officeDocument/2006/relationships/slide" Target="slide3.xml"/><Relationship Id="rId5" Type="http://schemas.openxmlformats.org/officeDocument/2006/relationships/oleObject" Target="../embeddings/oleObject20.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24.bin"/><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3.xml"/><Relationship Id="rId7" Type="http://schemas.openxmlformats.org/officeDocument/2006/relationships/image" Target="../media/image26.wmf"/><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image" Target="../media/image25.wmf"/><Relationship Id="rId4" Type="http://schemas.openxmlformats.org/officeDocument/2006/relationships/oleObject" Target="../embeddings/oleObject25.bin"/><Relationship Id="rId9" Type="http://schemas.openxmlformats.org/officeDocument/2006/relationships/image" Target="../media/image2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4.xml"/><Relationship Id="rId1" Type="http://schemas.openxmlformats.org/officeDocument/2006/relationships/vmlDrawing" Target="../drawings/vmlDrawing11.vml"/><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30.wmf"/><Relationship Id="rId5" Type="http://schemas.openxmlformats.org/officeDocument/2006/relationships/oleObject" Target="../embeddings/oleObject30.bin"/><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2.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3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7.wmf"/><Relationship Id="rId5" Type="http://schemas.openxmlformats.org/officeDocument/2006/relationships/oleObject" Target="../embeddings/oleObject38.bin"/><Relationship Id="rId4" Type="http://schemas.openxmlformats.org/officeDocument/2006/relationships/image" Target="../media/image3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slide" Target="slide3.xml"/><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32.wmf"/><Relationship Id="rId5" Type="http://schemas.openxmlformats.org/officeDocument/2006/relationships/oleObject" Target="../embeddings/oleObject41.bin"/><Relationship Id="rId4" Type="http://schemas.openxmlformats.org/officeDocument/2006/relationships/image" Target="../media/image3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2.wmf"/><Relationship Id="rId5" Type="http://schemas.openxmlformats.org/officeDocument/2006/relationships/oleObject" Target="../embeddings/oleObject44.bin"/><Relationship Id="rId4" Type="http://schemas.openxmlformats.org/officeDocument/2006/relationships/image" Target="../media/image4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5.xml"/><Relationship Id="rId1" Type="http://schemas.openxmlformats.org/officeDocument/2006/relationships/vmlDrawing" Target="../drawings/vmlDrawing19.vml"/><Relationship Id="rId4" Type="http://schemas.openxmlformats.org/officeDocument/2006/relationships/image" Target="../media/image4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6.xml"/><Relationship Id="rId1" Type="http://schemas.openxmlformats.org/officeDocument/2006/relationships/vmlDrawing" Target="../drawings/vmlDrawing20.vml"/><Relationship Id="rId5" Type="http://schemas.openxmlformats.org/officeDocument/2006/relationships/slide" Target="slide3.xml"/><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16.xml"/><Relationship Id="rId1" Type="http://schemas.openxmlformats.org/officeDocument/2006/relationships/vmlDrawing" Target="../drawings/vmlDrawing21.vml"/><Relationship Id="rId6" Type="http://schemas.openxmlformats.org/officeDocument/2006/relationships/image" Target="../media/image46.wmf"/><Relationship Id="rId5" Type="http://schemas.openxmlformats.org/officeDocument/2006/relationships/oleObject" Target="../embeddings/oleObject48.bin"/><Relationship Id="rId10" Type="http://schemas.openxmlformats.org/officeDocument/2006/relationships/image" Target="../media/image47.wmf"/><Relationship Id="rId4" Type="http://schemas.openxmlformats.org/officeDocument/2006/relationships/image" Target="../media/image45.wmf"/><Relationship Id="rId9" Type="http://schemas.openxmlformats.org/officeDocument/2006/relationships/oleObject" Target="../embeddings/oleObject50.bin"/></Relationships>
</file>

<file path=ppt/slides/_rels/slide2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9.wmf"/><Relationship Id="rId5" Type="http://schemas.openxmlformats.org/officeDocument/2006/relationships/oleObject" Target="../embeddings/oleObject52.bin"/><Relationship Id="rId4" Type="http://schemas.openxmlformats.org/officeDocument/2006/relationships/image" Target="../media/image4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51.wmf"/><Relationship Id="rId5" Type="http://schemas.openxmlformats.org/officeDocument/2006/relationships/oleObject" Target="../embeddings/oleObject55.bin"/><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15.xml"/><Relationship Id="rId1" Type="http://schemas.openxmlformats.org/officeDocument/2006/relationships/vmlDrawing" Target="../drawings/vmlDrawing24.vml"/><Relationship Id="rId6" Type="http://schemas.openxmlformats.org/officeDocument/2006/relationships/image" Target="../media/image53.wmf"/><Relationship Id="rId5" Type="http://schemas.openxmlformats.org/officeDocument/2006/relationships/oleObject" Target="../embeddings/oleObject57.bin"/><Relationship Id="rId4" Type="http://schemas.openxmlformats.org/officeDocument/2006/relationships/image" Target="../media/image52.wmf"/><Relationship Id="rId9" Type="http://schemas.openxmlformats.org/officeDocument/2006/relationships/slide" Target="slide3.xml"/></Relationships>
</file>

<file path=ppt/slides/_rels/slide28.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56.wmf"/><Relationship Id="rId5" Type="http://schemas.openxmlformats.org/officeDocument/2006/relationships/oleObject" Target="../embeddings/oleObject60.bin"/><Relationship Id="rId4" Type="http://schemas.openxmlformats.org/officeDocument/2006/relationships/image" Target="../media/image5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59.wmf"/><Relationship Id="rId5" Type="http://schemas.openxmlformats.org/officeDocument/2006/relationships/oleObject" Target="../embeddings/oleObject63.bin"/><Relationship Id="rId4" Type="http://schemas.openxmlformats.org/officeDocument/2006/relationships/image" Target="../media/image58.wmf"/></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34.xml"/><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27.xml"/><Relationship Id="rId2" Type="http://schemas.openxmlformats.org/officeDocument/2006/relationships/slide" Target="slide4.xml"/><Relationship Id="rId16"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slide" Target="slide9.xml"/><Relationship Id="rId11" Type="http://schemas.openxmlformats.org/officeDocument/2006/relationships/slide" Target="slide23.xml"/><Relationship Id="rId5" Type="http://schemas.openxmlformats.org/officeDocument/2006/relationships/slide" Target="slide40.xml"/><Relationship Id="rId15" Type="http://schemas.openxmlformats.org/officeDocument/2006/relationships/slide" Target="slide39.xml"/><Relationship Id="rId10" Type="http://schemas.openxmlformats.org/officeDocument/2006/relationships/slide" Target="slide19.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37.xml"/></Relationships>
</file>

<file path=ppt/slides/_rels/slide30.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32.wmf"/><Relationship Id="rId5" Type="http://schemas.openxmlformats.org/officeDocument/2006/relationships/oleObject" Target="../embeddings/oleObject65.bin"/><Relationship Id="rId4" Type="http://schemas.openxmlformats.org/officeDocument/2006/relationships/image" Target="../media/image60.wmf"/></Relationships>
</file>

<file path=ppt/slides/_rels/slide31.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63.wmf"/><Relationship Id="rId5" Type="http://schemas.openxmlformats.org/officeDocument/2006/relationships/oleObject" Target="../embeddings/oleObject68.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70.bin"/></Relationships>
</file>

<file path=ppt/slides/_rels/slide32.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76.bin"/><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50.wmf"/><Relationship Id="rId2" Type="http://schemas.openxmlformats.org/officeDocument/2006/relationships/slideLayout" Target="../slideLayouts/slideLayout4.xml"/><Relationship Id="rId1" Type="http://schemas.openxmlformats.org/officeDocument/2006/relationships/vmlDrawing" Target="../drawings/vmlDrawing29.vml"/><Relationship Id="rId6" Type="http://schemas.openxmlformats.org/officeDocument/2006/relationships/image" Target="../media/image67.w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74.bin"/></Relationships>
</file>

<file path=ppt/slides/_rels/slide33.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50.wmf"/><Relationship Id="rId2" Type="http://schemas.openxmlformats.org/officeDocument/2006/relationships/slideLayout" Target="../slideLayouts/slideLayout4.xml"/><Relationship Id="rId1" Type="http://schemas.openxmlformats.org/officeDocument/2006/relationships/vmlDrawing" Target="../drawings/vmlDrawing30.vml"/><Relationship Id="rId6" Type="http://schemas.openxmlformats.org/officeDocument/2006/relationships/image" Target="../media/image71.wmf"/><Relationship Id="rId11" Type="http://schemas.openxmlformats.org/officeDocument/2006/relationships/oleObject" Target="../embeddings/oleObject81.bin"/><Relationship Id="rId5" Type="http://schemas.openxmlformats.org/officeDocument/2006/relationships/oleObject" Target="../embeddings/oleObject78.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80.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6.xml"/><Relationship Id="rId1" Type="http://schemas.openxmlformats.org/officeDocument/2006/relationships/vmlDrawing" Target="../drawings/vmlDrawing31.vml"/><Relationship Id="rId5" Type="http://schemas.openxmlformats.org/officeDocument/2006/relationships/slide" Target="slide3.xml"/><Relationship Id="rId4" Type="http://schemas.openxmlformats.org/officeDocument/2006/relationships/image" Target="../media/image74.wmf"/></Relationships>
</file>

<file path=ppt/slides/_rels/slide35.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88.bin"/><Relationship Id="rId3" Type="http://schemas.openxmlformats.org/officeDocument/2006/relationships/oleObject" Target="../embeddings/oleObject83.bin"/><Relationship Id="rId7" Type="http://schemas.openxmlformats.org/officeDocument/2006/relationships/oleObject" Target="../embeddings/oleObject85.bin"/><Relationship Id="rId12"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32.wmf"/><Relationship Id="rId11" Type="http://schemas.openxmlformats.org/officeDocument/2006/relationships/oleObject" Target="../embeddings/oleObject87.bin"/><Relationship Id="rId5" Type="http://schemas.openxmlformats.org/officeDocument/2006/relationships/oleObject" Target="../embeddings/oleObject84.bin"/><Relationship Id="rId10" Type="http://schemas.openxmlformats.org/officeDocument/2006/relationships/image" Target="../media/image77.wmf"/><Relationship Id="rId4" Type="http://schemas.openxmlformats.org/officeDocument/2006/relationships/image" Target="../media/image75.wmf"/><Relationship Id="rId9" Type="http://schemas.openxmlformats.org/officeDocument/2006/relationships/oleObject" Target="../embeddings/oleObject86.bin"/><Relationship Id="rId14" Type="http://schemas.openxmlformats.org/officeDocument/2006/relationships/image" Target="../media/image79.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80.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0.bin"/><Relationship Id="rId7" Type="http://schemas.openxmlformats.org/officeDocument/2006/relationships/slide" Target="slide3.xml"/><Relationship Id="rId2" Type="http://schemas.openxmlformats.org/officeDocument/2006/relationships/slideLayout" Target="../slideLayouts/slideLayout16.xml"/><Relationship Id="rId1" Type="http://schemas.openxmlformats.org/officeDocument/2006/relationships/vmlDrawing" Target="../drawings/vmlDrawing34.vml"/><Relationship Id="rId6" Type="http://schemas.openxmlformats.org/officeDocument/2006/relationships/image" Target="../media/image82.wmf"/><Relationship Id="rId5" Type="http://schemas.openxmlformats.org/officeDocument/2006/relationships/oleObject" Target="../embeddings/oleObject91.bin"/><Relationship Id="rId4" Type="http://schemas.openxmlformats.org/officeDocument/2006/relationships/image" Target="../media/image81.wmf"/></Relationships>
</file>

<file path=ppt/slides/_rels/slide38.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87.wmf"/><Relationship Id="rId2" Type="http://schemas.openxmlformats.org/officeDocument/2006/relationships/slideLayout" Target="../slideLayouts/slideLayout16.xml"/><Relationship Id="rId1" Type="http://schemas.openxmlformats.org/officeDocument/2006/relationships/vmlDrawing" Target="../drawings/vmlDrawing35.vml"/><Relationship Id="rId6" Type="http://schemas.openxmlformats.org/officeDocument/2006/relationships/image" Target="../media/image84.wmf"/><Relationship Id="rId11" Type="http://schemas.openxmlformats.org/officeDocument/2006/relationships/oleObject" Target="../embeddings/oleObject96.bin"/><Relationship Id="rId5" Type="http://schemas.openxmlformats.org/officeDocument/2006/relationships/oleObject" Target="../embeddings/oleObject93.bin"/><Relationship Id="rId10" Type="http://schemas.openxmlformats.org/officeDocument/2006/relationships/image" Target="../media/image86.wmf"/><Relationship Id="rId4" Type="http://schemas.openxmlformats.org/officeDocument/2006/relationships/image" Target="../media/image83.wmf"/><Relationship Id="rId9" Type="http://schemas.openxmlformats.org/officeDocument/2006/relationships/oleObject" Target="../embeddings/oleObject9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7.bin"/><Relationship Id="rId7"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87.wmf"/><Relationship Id="rId5" Type="http://schemas.openxmlformats.org/officeDocument/2006/relationships/oleObject" Target="../embeddings/oleObject98.bin"/><Relationship Id="rId4" Type="http://schemas.openxmlformats.org/officeDocument/2006/relationships/image" Target="../media/image88.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3.png"/><Relationship Id="rId12"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wmf"/><Relationship Id="rId5" Type="http://schemas.openxmlformats.org/officeDocument/2006/relationships/image" Target="../media/image2.png"/><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wmf"/></Relationships>
</file>

<file path=ppt/slides/_rels/slide40.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104.bin"/><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25.wmf"/><Relationship Id="rId11" Type="http://schemas.openxmlformats.org/officeDocument/2006/relationships/oleObject" Target="../embeddings/oleObject103.bin"/><Relationship Id="rId5" Type="http://schemas.openxmlformats.org/officeDocument/2006/relationships/oleObject" Target="../embeddings/oleObject100.bin"/><Relationship Id="rId15" Type="http://schemas.openxmlformats.org/officeDocument/2006/relationships/slide" Target="slide3.xml"/><Relationship Id="rId10" Type="http://schemas.openxmlformats.org/officeDocument/2006/relationships/image" Target="../media/image34.wmf"/><Relationship Id="rId4" Type="http://schemas.openxmlformats.org/officeDocument/2006/relationships/image" Target="../media/image23.wmf"/><Relationship Id="rId9" Type="http://schemas.openxmlformats.org/officeDocument/2006/relationships/oleObject" Target="../embeddings/oleObject102.bin"/><Relationship Id="rId14" Type="http://schemas.openxmlformats.org/officeDocument/2006/relationships/image" Target="../media/image35.wmf"/></Relationships>
</file>

<file path=ppt/slides/_rels/slide41.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110.bin"/><Relationship Id="rId3" Type="http://schemas.openxmlformats.org/officeDocument/2006/relationships/oleObject" Target="../embeddings/oleObject105.bin"/><Relationship Id="rId7" Type="http://schemas.openxmlformats.org/officeDocument/2006/relationships/oleObject" Target="../embeddings/oleObject107.bin"/><Relationship Id="rId12" Type="http://schemas.openxmlformats.org/officeDocument/2006/relationships/image" Target="../media/image48.wmf"/><Relationship Id="rId2" Type="http://schemas.openxmlformats.org/officeDocument/2006/relationships/slideLayout" Target="../slideLayouts/slideLayout16.xml"/><Relationship Id="rId16" Type="http://schemas.openxmlformats.org/officeDocument/2006/relationships/image" Target="../media/image51.wmf"/><Relationship Id="rId1" Type="http://schemas.openxmlformats.org/officeDocument/2006/relationships/vmlDrawing" Target="../drawings/vmlDrawing38.vml"/><Relationship Id="rId6" Type="http://schemas.openxmlformats.org/officeDocument/2006/relationships/image" Target="../media/image41.wmf"/><Relationship Id="rId11" Type="http://schemas.openxmlformats.org/officeDocument/2006/relationships/oleObject" Target="../embeddings/oleObject109.bin"/><Relationship Id="rId5" Type="http://schemas.openxmlformats.org/officeDocument/2006/relationships/oleObject" Target="../embeddings/oleObject106.bin"/><Relationship Id="rId15" Type="http://schemas.openxmlformats.org/officeDocument/2006/relationships/oleObject" Target="../embeddings/oleObject111.bin"/><Relationship Id="rId10" Type="http://schemas.openxmlformats.org/officeDocument/2006/relationships/image" Target="../media/image90.wmf"/><Relationship Id="rId4" Type="http://schemas.openxmlformats.org/officeDocument/2006/relationships/image" Target="../media/image46.wmf"/><Relationship Id="rId9" Type="http://schemas.openxmlformats.org/officeDocument/2006/relationships/oleObject" Target="../embeddings/oleObject108.bin"/><Relationship Id="rId14" Type="http://schemas.openxmlformats.org/officeDocument/2006/relationships/image" Target="../media/image91.wmf"/></Relationships>
</file>

<file path=ppt/slides/_rels/slide42.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117.bin"/><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75.wmf"/><Relationship Id="rId11" Type="http://schemas.openxmlformats.org/officeDocument/2006/relationships/oleObject" Target="../embeddings/oleObject116.bin"/><Relationship Id="rId5" Type="http://schemas.openxmlformats.org/officeDocument/2006/relationships/oleObject" Target="../embeddings/oleObject113.bin"/><Relationship Id="rId10" Type="http://schemas.openxmlformats.org/officeDocument/2006/relationships/image" Target="../media/image53.wmf"/><Relationship Id="rId4" Type="http://schemas.openxmlformats.org/officeDocument/2006/relationships/image" Target="../media/image77.wmf"/><Relationship Id="rId9" Type="http://schemas.openxmlformats.org/officeDocument/2006/relationships/oleObject" Target="../embeddings/oleObject115.bin"/><Relationship Id="rId14" Type="http://schemas.openxmlformats.org/officeDocument/2006/relationships/image" Target="../media/image57.wmf"/></Relationships>
</file>

<file path=ppt/slides/_rels/slide43.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123.bin"/><Relationship Id="rId3" Type="http://schemas.openxmlformats.org/officeDocument/2006/relationships/oleObject" Target="../embeddings/oleObject118.bin"/><Relationship Id="rId7" Type="http://schemas.openxmlformats.org/officeDocument/2006/relationships/oleObject" Target="../embeddings/oleObject120.bin"/><Relationship Id="rId12"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60.wmf"/><Relationship Id="rId11" Type="http://schemas.openxmlformats.org/officeDocument/2006/relationships/oleObject" Target="../embeddings/oleObject122.bin"/><Relationship Id="rId5" Type="http://schemas.openxmlformats.org/officeDocument/2006/relationships/oleObject" Target="../embeddings/oleObject119.bin"/><Relationship Id="rId10" Type="http://schemas.openxmlformats.org/officeDocument/2006/relationships/image" Target="../media/image95.wmf"/><Relationship Id="rId4" Type="http://schemas.openxmlformats.org/officeDocument/2006/relationships/image" Target="../media/image93.wmf"/><Relationship Id="rId9" Type="http://schemas.openxmlformats.org/officeDocument/2006/relationships/oleObject" Target="../embeddings/oleObject121.bin"/><Relationship Id="rId14" Type="http://schemas.openxmlformats.org/officeDocument/2006/relationships/image" Target="../media/image97.wmf"/></Relationships>
</file>

<file path=ppt/slides/_rels/slide44.xml.rels><?xml version="1.0" encoding="UTF-8" standalone="yes"?>
<Relationships xmlns="http://schemas.openxmlformats.org/package/2006/relationships"><Relationship Id="rId2" Type="http://schemas.openxmlformats.org/officeDocument/2006/relationships/hyperlink" Target="https://www.eliofragassi.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slide" Target="slide3.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slide" Target="slide3.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5.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2.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slide" Target="slide3.xml"/><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4.bin"/><Relationship Id="rId1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3381DA1-ECC7-4F81-B49D-2450E3090D81}"/>
              </a:ext>
            </a:extLst>
          </p:cNvPr>
          <p:cNvSpPr>
            <a:spLocks noGrp="1" noChangeArrowheads="1"/>
          </p:cNvSpPr>
          <p:nvPr>
            <p:ph type="ctrTitle"/>
          </p:nvPr>
        </p:nvSpPr>
        <p:spPr>
          <a:xfrm>
            <a:off x="40944" y="40944"/>
            <a:ext cx="7092000" cy="720000"/>
          </a:xfrm>
          <a:ln w="38100" cmpd="dbl">
            <a:solidFill>
              <a:schemeClr val="accent2"/>
            </a:solidFill>
          </a:ln>
        </p:spPr>
        <p:txBody>
          <a:bodyPr anchor="ctr"/>
          <a:lstStyle/>
          <a:p>
            <a:pPr algn="ctr" eaLnBrk="1" hangingPunct="1"/>
            <a:r>
              <a:rPr lang="it-IT" altLang="it-IT" sz="3200" dirty="0">
                <a:solidFill>
                  <a:schemeClr val="tx1"/>
                </a:solidFill>
                <a:effectLst/>
                <a:latin typeface="Comic Sans MS" panose="030F0702030302020204" pitchFamily="66" charset="0"/>
              </a:rPr>
              <a:t>Geometria descrittiva dinamica</a:t>
            </a:r>
          </a:p>
        </p:txBody>
      </p:sp>
      <p:sp>
        <p:nvSpPr>
          <p:cNvPr id="2051" name="Rectangle 3">
            <a:extLst>
              <a:ext uri="{FF2B5EF4-FFF2-40B4-BE49-F238E27FC236}">
                <a16:creationId xmlns:a16="http://schemas.microsoft.com/office/drawing/2014/main" id="{9FE104FB-C365-483F-A7D8-7F7AF59293F9}"/>
              </a:ext>
            </a:extLst>
          </p:cNvPr>
          <p:cNvSpPr>
            <a:spLocks noGrp="1" noChangeArrowheads="1"/>
          </p:cNvSpPr>
          <p:nvPr>
            <p:ph type="subTitle" idx="1"/>
          </p:nvPr>
        </p:nvSpPr>
        <p:spPr>
          <a:xfrm>
            <a:off x="36000" y="873456"/>
            <a:ext cx="9072000" cy="612000"/>
          </a:xfrm>
        </p:spPr>
        <p:txBody>
          <a:bodyPr/>
          <a:lstStyle/>
          <a:p>
            <a:pPr algn="ctr" eaLnBrk="1" hangingPunct="1"/>
            <a:r>
              <a:rPr lang="it-IT" altLang="it-IT" sz="2400" dirty="0">
                <a:latin typeface="Comic Sans MS" panose="030F0702030302020204" pitchFamily="66" charset="0"/>
              </a:rPr>
              <a:t>Indagine insiemistica sulla doppia proiezione ortogonale di </a:t>
            </a:r>
            <a:r>
              <a:rPr lang="it-IT" altLang="it-IT" sz="2400" dirty="0" err="1">
                <a:latin typeface="Comic Sans MS" panose="030F0702030302020204" pitchFamily="66" charset="0"/>
              </a:rPr>
              <a:t>Monge</a:t>
            </a:r>
            <a:endParaRPr lang="it-IT" altLang="it-IT" sz="2400" dirty="0">
              <a:latin typeface="Comic Sans MS" panose="030F0702030302020204" pitchFamily="66" charset="0"/>
            </a:endParaRPr>
          </a:p>
        </p:txBody>
      </p:sp>
      <p:graphicFrame>
        <p:nvGraphicFramePr>
          <p:cNvPr id="2052" name="Object 4">
            <a:extLst>
              <a:ext uri="{FF2B5EF4-FFF2-40B4-BE49-F238E27FC236}">
                <a16:creationId xmlns:a16="http://schemas.microsoft.com/office/drawing/2014/main" id="{1EAEB228-68D8-4B47-A6A5-DBA4484DA58B}"/>
              </a:ext>
            </a:extLst>
          </p:cNvPr>
          <p:cNvGraphicFramePr>
            <a:graphicFrameLocks noChangeAspect="1"/>
          </p:cNvGraphicFramePr>
          <p:nvPr>
            <p:extLst>
              <p:ext uri="{D42A27DB-BD31-4B8C-83A1-F6EECF244321}">
                <p14:modId xmlns:p14="http://schemas.microsoft.com/office/powerpoint/2010/main" val="242094318"/>
              </p:ext>
            </p:extLst>
          </p:nvPr>
        </p:nvGraphicFramePr>
        <p:xfrm>
          <a:off x="40944" y="2806811"/>
          <a:ext cx="4860000" cy="3512742"/>
        </p:xfrm>
        <a:graphic>
          <a:graphicData uri="http://schemas.openxmlformats.org/presentationml/2006/ole">
            <mc:AlternateContent xmlns:mc="http://schemas.openxmlformats.org/markup-compatibility/2006">
              <mc:Choice xmlns:v="urn:schemas-microsoft-com:vml" Requires="v">
                <p:oleObj spid="_x0000_s1081" name="Micrografx Windows Draw 4.0 Disegno" r:id="rId4" imgW="6263353" imgH="4526149" progId="">
                  <p:embed/>
                </p:oleObj>
              </mc:Choice>
              <mc:Fallback>
                <p:oleObj name="Micrografx Windows Draw 4.0 Disegno" r:id="rId4" imgW="6263353" imgH="4526149" progId="">
                  <p:embed/>
                  <p:pic>
                    <p:nvPicPr>
                      <p:cNvPr id="0" name="Picture 44"/>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40944" y="2806811"/>
                        <a:ext cx="4860000" cy="3512742"/>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278533" dir="2589143" algn="ctr" rotWithShape="0">
                                <a:srgbClr val="969696"/>
                              </a:outerShdw>
                            </a:effectLst>
                          </a14:hiddenEffects>
                        </a:ext>
                      </a:extLst>
                    </p:spPr>
                  </p:pic>
                </p:oleObj>
              </mc:Fallback>
            </mc:AlternateContent>
          </a:graphicData>
        </a:graphic>
      </p:graphicFrame>
      <p:sp>
        <p:nvSpPr>
          <p:cNvPr id="2053" name="Text Box 5">
            <a:extLst>
              <a:ext uri="{FF2B5EF4-FFF2-40B4-BE49-F238E27FC236}">
                <a16:creationId xmlns:a16="http://schemas.microsoft.com/office/drawing/2014/main" id="{B37D0F76-5253-499C-A17C-082998EA4365}"/>
              </a:ext>
            </a:extLst>
          </p:cNvPr>
          <p:cNvSpPr txBox="1">
            <a:spLocks noChangeArrowheads="1"/>
          </p:cNvSpPr>
          <p:nvPr/>
        </p:nvSpPr>
        <p:spPr bwMode="auto">
          <a:xfrm>
            <a:off x="36000" y="1562008"/>
            <a:ext cx="9072000" cy="1169551"/>
          </a:xfrm>
          <a:prstGeom prst="rect">
            <a:avLst/>
          </a:prstGeom>
          <a:solidFill>
            <a:srgbClr val="CCECFF"/>
          </a:solidFill>
          <a:ln w="3175">
            <a:solidFill>
              <a:schemeClr val="accent2"/>
            </a:solidFill>
            <a:miter lim="800000"/>
            <a:headEnd/>
            <a:tailEnd/>
          </a:ln>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000" b="1" dirty="0">
                <a:solidFill>
                  <a:schemeClr val="bg1"/>
                </a:solidFill>
                <a:latin typeface="Comic Sans MS" panose="030F0702030302020204" pitchFamily="66" charset="0"/>
              </a:rPr>
              <a:t>DEFINIZIONI INSIEMISTICA, DINAMICA E DESCRITTIVA DEGLI ELEMENTI PRIMITIVI</a:t>
            </a:r>
          </a:p>
          <a:p>
            <a:pPr algn="ctr" eaLnBrk="1" hangingPunct="1">
              <a:spcBef>
                <a:spcPct val="50000"/>
              </a:spcBef>
            </a:pPr>
            <a:r>
              <a:rPr kumimoji="0" lang="it-IT" altLang="it-IT" sz="2000" b="1" dirty="0">
                <a:solidFill>
                  <a:schemeClr val="bg1"/>
                </a:solidFill>
                <a:latin typeface="Comic Sans MS" panose="030F0702030302020204" pitchFamily="66" charset="0"/>
              </a:rPr>
              <a:t>PUNTO, RETTA, PIANO</a:t>
            </a:r>
          </a:p>
        </p:txBody>
      </p:sp>
      <p:sp>
        <p:nvSpPr>
          <p:cNvPr id="2054" name="Text Box 6">
            <a:extLst>
              <a:ext uri="{FF2B5EF4-FFF2-40B4-BE49-F238E27FC236}">
                <a16:creationId xmlns:a16="http://schemas.microsoft.com/office/drawing/2014/main" id="{8DE9E981-BAC9-4AB0-BE08-5E134C3183F7}"/>
              </a:ext>
            </a:extLst>
          </p:cNvPr>
          <p:cNvSpPr txBox="1">
            <a:spLocks noChangeArrowheads="1"/>
          </p:cNvSpPr>
          <p:nvPr/>
        </p:nvSpPr>
        <p:spPr bwMode="auto">
          <a:xfrm>
            <a:off x="5032375" y="6443684"/>
            <a:ext cx="4070681" cy="360000"/>
          </a:xfrm>
          <a:prstGeom prst="rect">
            <a:avLst/>
          </a:prstGeom>
          <a:solidFill>
            <a:srgbClr val="CCECFF"/>
          </a:solidFill>
          <a:ln w="9525">
            <a:solidFill>
              <a:srgbClr val="33CCFF"/>
            </a:solidFill>
            <a:miter lim="800000"/>
            <a:headEnd/>
            <a:tailEnd/>
          </a:ln>
          <a:effectLst/>
        </p:spPr>
        <p:txBody>
          <a:bodyPr wrap="square" lIns="92075" tIns="46038" rIns="92075" bIns="46038">
            <a:spAutoFit/>
          </a:bodyPr>
          <a:lstStyle/>
          <a:p>
            <a:pPr algn="ctr">
              <a:spcBef>
                <a:spcPct val="50000"/>
              </a:spcBef>
              <a:defRPr/>
            </a:pPr>
            <a:r>
              <a:rPr kumimoji="0" lang="it-IT" sz="1600" dirty="0">
                <a:solidFill>
                  <a:schemeClr val="bg1"/>
                </a:solidFill>
                <a:latin typeface="Comic Sans MS" pitchFamily="66" charset="0"/>
                <a:cs typeface="Courier New" pitchFamily="49" charset="0"/>
              </a:rPr>
              <a:t>Autore   Prof. Arch. Elio </a:t>
            </a:r>
            <a:r>
              <a:rPr kumimoji="0" lang="it-IT" sz="1600" dirty="0" err="1">
                <a:solidFill>
                  <a:schemeClr val="bg1"/>
                </a:solidFill>
                <a:latin typeface="Comic Sans MS" pitchFamily="66" charset="0"/>
                <a:cs typeface="Courier New" pitchFamily="49" charset="0"/>
              </a:rPr>
              <a:t>Fragassi</a:t>
            </a:r>
            <a:endParaRPr kumimoji="0" lang="it-IT" sz="1600" dirty="0">
              <a:solidFill>
                <a:schemeClr val="bg1"/>
              </a:solidFill>
              <a:latin typeface="Comic Sans MS" pitchFamily="66" charset="0"/>
              <a:cs typeface="Courier New" pitchFamily="49" charset="0"/>
            </a:endParaRPr>
          </a:p>
        </p:txBody>
      </p:sp>
      <p:sp>
        <p:nvSpPr>
          <p:cNvPr id="2056" name="Rectangle 8">
            <a:extLst>
              <a:ext uri="{FF2B5EF4-FFF2-40B4-BE49-F238E27FC236}">
                <a16:creationId xmlns:a16="http://schemas.microsoft.com/office/drawing/2014/main" id="{A4329538-BD0B-418D-A923-DCAD6149F143}"/>
              </a:ext>
            </a:extLst>
          </p:cNvPr>
          <p:cNvSpPr>
            <a:spLocks noChangeArrowheads="1"/>
          </p:cNvSpPr>
          <p:nvPr/>
        </p:nvSpPr>
        <p:spPr bwMode="auto">
          <a:xfrm>
            <a:off x="4972050" y="2817079"/>
            <a:ext cx="4106863" cy="2555188"/>
          </a:xfrm>
          <a:prstGeom prst="rect">
            <a:avLst/>
          </a:prstGeom>
          <a:solidFill>
            <a:srgbClr val="CCECFF"/>
          </a:solidFill>
          <a:ln w="3175">
            <a:solidFill>
              <a:srgbClr val="33CCFF"/>
            </a:solidFill>
            <a:miter lim="800000"/>
            <a:headEnd/>
            <a:tailEnd/>
          </a:ln>
        </p:spPr>
        <p:txBody>
          <a:bodyPr wrap="square"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600" dirty="0">
                <a:solidFill>
                  <a:schemeClr val="bg1"/>
                </a:solidFill>
                <a:latin typeface="Comic Sans MS" panose="030F0702030302020204" pitchFamily="66" charset="0"/>
                <a:cs typeface="Times New Roman" panose="02020603050405020304" pitchFamily="18" charset="0"/>
              </a:rPr>
              <a:t>Il  disegno  di copertina  è  stato  eseguito  </a:t>
            </a:r>
            <a:r>
              <a:rPr kumimoji="0" lang="it-IT" altLang="it-IT" sz="1600" dirty="0" err="1">
                <a:solidFill>
                  <a:schemeClr val="bg1"/>
                </a:solidFill>
                <a:latin typeface="Comic Sans MS" panose="030F0702030302020204" pitchFamily="66" charset="0"/>
                <a:cs typeface="Times New Roman" panose="02020603050405020304" pitchFamily="18" charset="0"/>
              </a:rPr>
              <a:t>nell’a.s.</a:t>
            </a:r>
            <a:r>
              <a:rPr kumimoji="0" lang="it-IT" altLang="it-IT" sz="1600" dirty="0">
                <a:solidFill>
                  <a:schemeClr val="bg1"/>
                </a:solidFill>
                <a:latin typeface="Comic Sans MS" panose="030F0702030302020204" pitchFamily="66" charset="0"/>
                <a:cs typeface="Times New Roman" panose="02020603050405020304" pitchFamily="18" charset="0"/>
              </a:rPr>
              <a:t> 1992/93</a:t>
            </a:r>
          </a:p>
          <a:p>
            <a:pPr algn="ctr" eaLnBrk="1" hangingPunct="1"/>
            <a:endParaRPr kumimoji="0" lang="it-IT" altLang="it-IT" sz="1600" dirty="0">
              <a:solidFill>
                <a:schemeClr val="bg1"/>
              </a:solidFill>
              <a:latin typeface="Comic Sans MS" panose="030F0702030302020204" pitchFamily="66" charset="0"/>
              <a:cs typeface="Times New Roman" panose="02020603050405020304" pitchFamily="18" charset="0"/>
            </a:endParaRPr>
          </a:p>
          <a:p>
            <a:pPr algn="ctr" eaLnBrk="1" hangingPunct="1"/>
            <a:r>
              <a:rPr kumimoji="0" lang="it-IT" altLang="it-IT" sz="1600" dirty="0">
                <a:solidFill>
                  <a:schemeClr val="bg1"/>
                </a:solidFill>
                <a:latin typeface="Comic Sans MS" panose="030F0702030302020204" pitchFamily="66" charset="0"/>
                <a:cs typeface="Times New Roman" panose="02020603050405020304" pitchFamily="18" charset="0"/>
              </a:rPr>
              <a:t> da  </a:t>
            </a:r>
            <a:r>
              <a:rPr kumimoji="0" lang="it-IT" altLang="it-IT" sz="1600" b="1" dirty="0">
                <a:solidFill>
                  <a:schemeClr val="bg1"/>
                </a:solidFill>
                <a:latin typeface="Comic Sans MS" panose="030F0702030302020204" pitchFamily="66" charset="0"/>
                <a:cs typeface="Times New Roman" panose="02020603050405020304" pitchFamily="18" charset="0"/>
              </a:rPr>
              <a:t>Vanina </a:t>
            </a:r>
            <a:r>
              <a:rPr kumimoji="0" lang="it-IT" altLang="it-IT" sz="1600" b="1" dirty="0" err="1">
                <a:solidFill>
                  <a:schemeClr val="bg1"/>
                </a:solidFill>
                <a:latin typeface="Comic Sans MS" panose="030F0702030302020204" pitchFamily="66" charset="0"/>
                <a:cs typeface="Times New Roman" panose="02020603050405020304" pitchFamily="18" charset="0"/>
              </a:rPr>
              <a:t>Facciolà</a:t>
            </a:r>
            <a:r>
              <a:rPr kumimoji="0" lang="it-IT" altLang="it-IT" sz="1600" b="1" dirty="0">
                <a:solidFill>
                  <a:schemeClr val="bg1"/>
                </a:solidFill>
                <a:latin typeface="Comic Sans MS" panose="030F0702030302020204" pitchFamily="66" charset="0"/>
                <a:cs typeface="Times New Roman" panose="02020603050405020304" pitchFamily="18" charset="0"/>
              </a:rPr>
              <a:t> </a:t>
            </a:r>
            <a:r>
              <a:rPr kumimoji="0" lang="it-IT" altLang="it-IT" sz="1600" dirty="0">
                <a:solidFill>
                  <a:schemeClr val="bg1"/>
                </a:solidFill>
                <a:latin typeface="Comic Sans MS" panose="030F0702030302020204" pitchFamily="66" charset="0"/>
                <a:cs typeface="Times New Roman" panose="02020603050405020304" pitchFamily="18" charset="0"/>
              </a:rPr>
              <a:t>della classe 5°A </a:t>
            </a:r>
          </a:p>
          <a:p>
            <a:pPr algn="ctr"/>
            <a:endParaRPr kumimoji="0" lang="it-IT" altLang="it-IT" sz="1600" dirty="0">
              <a:solidFill>
                <a:schemeClr val="bg1"/>
              </a:solidFill>
              <a:latin typeface="Comic Sans MS" panose="030F0702030302020204" pitchFamily="66" charset="0"/>
              <a:cs typeface="Times New Roman" panose="02020603050405020304" pitchFamily="18" charset="0"/>
            </a:endParaRPr>
          </a:p>
          <a:p>
            <a:pPr algn="ctr"/>
            <a:r>
              <a:rPr kumimoji="0" lang="it-IT" altLang="it-IT" sz="1600" dirty="0">
                <a:solidFill>
                  <a:schemeClr val="bg1"/>
                </a:solidFill>
                <a:latin typeface="Comic Sans MS" panose="030F0702030302020204" pitchFamily="66" charset="0"/>
                <a:cs typeface="Times New Roman" panose="02020603050405020304" pitchFamily="18" charset="0"/>
              </a:rPr>
              <a:t>dell’Istituto Statale d’Arte “G. Mazara” di Sulmona</a:t>
            </a:r>
          </a:p>
          <a:p>
            <a:pPr algn="ctr"/>
            <a:r>
              <a:rPr kumimoji="0" lang="it-IT" altLang="it-IT" sz="1600" dirty="0">
                <a:solidFill>
                  <a:schemeClr val="bg1"/>
                </a:solidFill>
                <a:latin typeface="Comic Sans MS" panose="030F0702030302020204" pitchFamily="66" charset="0"/>
                <a:cs typeface="Times New Roman" panose="02020603050405020304" pitchFamily="18" charset="0"/>
              </a:rPr>
              <a:t>per la materia:</a:t>
            </a:r>
          </a:p>
          <a:p>
            <a:pPr algn="ctr"/>
            <a:r>
              <a:rPr kumimoji="0" lang="it-IT" altLang="it-IT" sz="1600" dirty="0">
                <a:solidFill>
                  <a:schemeClr val="bg1"/>
                </a:solidFill>
                <a:latin typeface="Comic Sans MS" panose="030F0702030302020204" pitchFamily="66" charset="0"/>
                <a:cs typeface="Times New Roman" panose="02020603050405020304" pitchFamily="18" charset="0"/>
              </a:rPr>
              <a:t> “</a:t>
            </a:r>
            <a:r>
              <a:rPr kumimoji="0" lang="it-IT" altLang="it-IT" sz="1600" b="1" dirty="0">
                <a:solidFill>
                  <a:schemeClr val="bg1"/>
                </a:solidFill>
                <a:latin typeface="Comic Sans MS" panose="030F0702030302020204" pitchFamily="66" charset="0"/>
                <a:cs typeface="Times New Roman" panose="02020603050405020304" pitchFamily="18" charset="0"/>
              </a:rPr>
              <a:t>Teoria ed applicazioni di Geometria Descrittiva</a:t>
            </a:r>
            <a:r>
              <a:rPr kumimoji="0" lang="it-IT" altLang="it-IT" sz="1600" dirty="0">
                <a:solidFill>
                  <a:schemeClr val="bg1"/>
                </a:solidFill>
                <a:latin typeface="Comic Sans MS" panose="030F0702030302020204" pitchFamily="66" charset="0"/>
                <a:cs typeface="Times New Roman" panose="02020603050405020304" pitchFamily="18" charset="0"/>
              </a:rPr>
              <a:t>”</a:t>
            </a:r>
            <a:r>
              <a:rPr kumimoji="0" lang="it-IT" altLang="it-IT" sz="1600" dirty="0">
                <a:solidFill>
                  <a:schemeClr val="bg1"/>
                </a:solidFill>
                <a:latin typeface="Comic Sans MS" panose="030F0702030302020204" pitchFamily="66" charset="0"/>
                <a:cs typeface="Courier New" panose="02070309020205020404" pitchFamily="49" charset="0"/>
              </a:rPr>
              <a:t> </a:t>
            </a:r>
            <a:endParaRPr kumimoji="0" lang="it-IT" altLang="it-IT" sz="1600" dirty="0">
              <a:solidFill>
                <a:schemeClr val="bg1"/>
              </a:solidFill>
              <a:latin typeface="Comic Sans MS" panose="030F0702030302020204" pitchFamily="66" charset="0"/>
            </a:endParaRPr>
          </a:p>
        </p:txBody>
      </p:sp>
      <p:sp>
        <p:nvSpPr>
          <p:cNvPr id="1032" name="Text Box 9">
            <a:extLst>
              <a:ext uri="{FF2B5EF4-FFF2-40B4-BE49-F238E27FC236}">
                <a16:creationId xmlns:a16="http://schemas.microsoft.com/office/drawing/2014/main" id="{744435C6-A936-4526-86F7-5B9ADB124206}"/>
              </a:ext>
            </a:extLst>
          </p:cNvPr>
          <p:cNvSpPr txBox="1">
            <a:spLocks noChangeArrowheads="1"/>
          </p:cNvSpPr>
          <p:nvPr/>
        </p:nvSpPr>
        <p:spPr bwMode="auto">
          <a:xfrm>
            <a:off x="40943" y="6457056"/>
            <a:ext cx="4896000" cy="360000"/>
          </a:xfrm>
          <a:prstGeom prst="rect">
            <a:avLst/>
          </a:prstGeom>
          <a:solidFill>
            <a:srgbClr val="FF5050"/>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b="1" dirty="0">
                <a:latin typeface="Comic Sans MS" panose="030F0702030302020204" pitchFamily="66" charset="0"/>
                <a:cs typeface="Courier New" panose="02070309020205020404" pitchFamily="49" charset="0"/>
              </a:rPr>
              <a:t>IL materiale può essere riprodotto citando la fonte</a:t>
            </a:r>
          </a:p>
        </p:txBody>
      </p:sp>
      <p:sp>
        <p:nvSpPr>
          <p:cNvPr id="2059" name="Text Box 11">
            <a:extLst>
              <a:ext uri="{FF2B5EF4-FFF2-40B4-BE49-F238E27FC236}">
                <a16:creationId xmlns:a16="http://schemas.microsoft.com/office/drawing/2014/main" id="{09E2C5EC-654C-4F23-ADD8-8222F629A5F4}"/>
              </a:ext>
            </a:extLst>
          </p:cNvPr>
          <p:cNvSpPr txBox="1">
            <a:spLocks noChangeArrowheads="1"/>
          </p:cNvSpPr>
          <p:nvPr/>
        </p:nvSpPr>
        <p:spPr bwMode="auto">
          <a:xfrm>
            <a:off x="4999056" y="5426926"/>
            <a:ext cx="4104000" cy="954750"/>
          </a:xfrm>
          <a:prstGeom prst="rect">
            <a:avLst/>
          </a:prstGeom>
          <a:solidFill>
            <a:srgbClr val="CCECFF"/>
          </a:solidFill>
          <a:ln w="9525">
            <a:solidFill>
              <a:srgbClr val="33CCFF"/>
            </a:solidFill>
            <a:miter lim="800000"/>
            <a:headEnd/>
            <a:tailEnd/>
          </a:ln>
          <a:effectLst/>
        </p:spPr>
        <p:txBody>
          <a:bodyPr wrap="square" lIns="92075" tIns="46038" rIns="92075" bIns="46038">
            <a:spAutoFit/>
          </a:bodyPr>
          <a:lstStyle/>
          <a:p>
            <a:pPr algn="ctr">
              <a:spcBef>
                <a:spcPct val="50000"/>
              </a:spcBef>
              <a:defRPr/>
            </a:pPr>
            <a:r>
              <a:rPr kumimoji="0" lang="it-IT" sz="1600" dirty="0">
                <a:solidFill>
                  <a:schemeClr val="bg1"/>
                </a:solidFill>
                <a:latin typeface="Comic Sans MS" pitchFamily="66" charset="0"/>
                <a:cs typeface="Courier New" pitchFamily="49" charset="0"/>
              </a:rPr>
              <a:t>La revisione delle formalizzazioni è stata curata dalla </a:t>
            </a:r>
          </a:p>
          <a:p>
            <a:pPr algn="ctr">
              <a:spcBef>
                <a:spcPct val="50000"/>
              </a:spcBef>
              <a:defRPr/>
            </a:pPr>
            <a:r>
              <a:rPr kumimoji="0" lang="it-IT" sz="1600" dirty="0">
                <a:solidFill>
                  <a:schemeClr val="bg1"/>
                </a:solidFill>
                <a:latin typeface="Comic Sans MS" pitchFamily="66" charset="0"/>
                <a:cs typeface="Courier New" pitchFamily="49" charset="0"/>
              </a:rPr>
              <a:t>dott</a:t>
            </a:r>
            <a:r>
              <a:rPr kumimoji="0" lang="it-IT" sz="1600" b="1" dirty="0">
                <a:solidFill>
                  <a:schemeClr val="bg1"/>
                </a:solidFill>
                <a:latin typeface="Comic Sans MS" pitchFamily="66" charset="0"/>
                <a:cs typeface="Courier New" pitchFamily="49" charset="0"/>
              </a:rPr>
              <a:t>.</a:t>
            </a:r>
            <a:r>
              <a:rPr kumimoji="0" lang="it-IT" sz="1600" dirty="0">
                <a:solidFill>
                  <a:schemeClr val="bg1"/>
                </a:solidFill>
                <a:latin typeface="Comic Sans MS" pitchFamily="66" charset="0"/>
                <a:cs typeface="Courier New" pitchFamily="49" charset="0"/>
              </a:rPr>
              <a:t>ssa</a:t>
            </a:r>
            <a:r>
              <a:rPr kumimoji="0" lang="it-IT" sz="1600" b="1" dirty="0">
                <a:solidFill>
                  <a:schemeClr val="bg1"/>
                </a:solidFill>
                <a:latin typeface="Comic Sans MS" pitchFamily="66" charset="0"/>
                <a:cs typeface="Courier New" pitchFamily="49" charset="0"/>
              </a:rPr>
              <a:t> Gabriella Mostacci</a:t>
            </a:r>
            <a:endParaRPr kumimoji="0" lang="it-IT" sz="1600" b="1" dirty="0">
              <a:solidFill>
                <a:schemeClr val="bg1"/>
              </a:solidFill>
              <a:effectLst>
                <a:outerShdw blurRad="38100" dist="38100" dir="2700000" algn="tl">
                  <a:srgbClr val="000000"/>
                </a:outerShdw>
              </a:effectLst>
              <a:latin typeface="Comic Sans MS" pitchFamily="66" charset="0"/>
              <a:cs typeface="Courier New" pitchFamily="49" charset="0"/>
            </a:endParaRPr>
          </a:p>
        </p:txBody>
      </p:sp>
      <p:sp>
        <p:nvSpPr>
          <p:cNvPr id="11" name="AutoShape 11">
            <a:hlinkClick r:id="rId6" action="ppaction://hlinksldjump" highlightClick="1"/>
            <a:extLst>
              <a:ext uri="{FF2B5EF4-FFF2-40B4-BE49-F238E27FC236}">
                <a16:creationId xmlns:a16="http://schemas.microsoft.com/office/drawing/2014/main" id="{81591CC4-C843-4232-A6BB-FCF572FB5A3F}"/>
              </a:ext>
            </a:extLst>
          </p:cNvPr>
          <p:cNvSpPr>
            <a:spLocks noChangeArrowheads="1"/>
          </p:cNvSpPr>
          <p:nvPr/>
        </p:nvSpPr>
        <p:spPr bwMode="auto">
          <a:xfrm>
            <a:off x="7226300" y="115888"/>
            <a:ext cx="1852613" cy="287337"/>
          </a:xfrm>
          <a:prstGeom prst="actionButtonBlank">
            <a:avLst/>
          </a:prstGeom>
          <a:solidFill>
            <a:srgbClr val="CCECFF"/>
          </a:solidFill>
          <a:ln w="0">
            <a:solidFill>
              <a:srgbClr val="000080"/>
            </a:solidFill>
            <a:miter lim="800000"/>
            <a:headEnd/>
            <a:tailEnd/>
          </a:ln>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lang="it-IT" altLang="it-IT" sz="2000">
                <a:solidFill>
                  <a:schemeClr val="bg1"/>
                </a:solidFill>
                <a:latin typeface="Comic Sans MS" panose="030F0702030302020204" pitchFamily="66" charset="0"/>
                <a:cs typeface="Courier New" panose="02070309020205020404" pitchFamily="49" charset="0"/>
              </a:rPr>
              <a:t>Al sommario</a:t>
            </a:r>
          </a:p>
        </p:txBody>
      </p:sp>
      <p:sp>
        <p:nvSpPr>
          <p:cNvPr id="12" name="AutoShape 11">
            <a:hlinkClick r:id="rId7" action="ppaction://hlinksldjump" highlightClick="1"/>
            <a:extLst>
              <a:ext uri="{FF2B5EF4-FFF2-40B4-BE49-F238E27FC236}">
                <a16:creationId xmlns:a16="http://schemas.microsoft.com/office/drawing/2014/main" id="{831DAA77-0278-43CA-BE86-8EEB961987F1}"/>
              </a:ext>
            </a:extLst>
          </p:cNvPr>
          <p:cNvSpPr>
            <a:spLocks noChangeArrowheads="1"/>
          </p:cNvSpPr>
          <p:nvPr/>
        </p:nvSpPr>
        <p:spPr bwMode="auto">
          <a:xfrm>
            <a:off x="7232650" y="473075"/>
            <a:ext cx="1852613" cy="285750"/>
          </a:xfrm>
          <a:prstGeom prst="actionButtonBlank">
            <a:avLst/>
          </a:prstGeom>
          <a:solidFill>
            <a:srgbClr val="CCECFF"/>
          </a:solidFill>
          <a:ln w="0">
            <a:solidFill>
              <a:srgbClr val="000080"/>
            </a:solidFill>
            <a:miter lim="800000"/>
            <a:headEnd/>
            <a:tailEnd/>
          </a:ln>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r" eaLnBrk="1" hangingPunct="1"/>
            <a:r>
              <a:rPr lang="it-IT" altLang="it-IT" sz="1200">
                <a:solidFill>
                  <a:schemeClr val="bg1"/>
                </a:solidFill>
                <a:latin typeface="Comic Sans MS" panose="030F0702030302020204" pitchFamily="66" charset="0"/>
                <a:cs typeface="Courier New" panose="02070309020205020404" pitchFamily="49" charset="0"/>
              </a:rPr>
              <a:t>Ritorno a Introduzione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left)">
                                      <p:cBhvr>
                                        <p:cTn id="7" dur="1000"/>
                                        <p:tgtEl>
                                          <p:spTgt spid="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1000" fill="hold"/>
                                        <p:tgtEl>
                                          <p:spTgt spid="2052"/>
                                        </p:tgtEl>
                                        <p:attrNameLst>
                                          <p:attrName>ppt_x</p:attrName>
                                        </p:attrNameLst>
                                      </p:cBhvr>
                                      <p:tavLst>
                                        <p:tav tm="0">
                                          <p:val>
                                            <p:strVal val="0-#ppt_w/2"/>
                                          </p:val>
                                        </p:tav>
                                        <p:tav tm="100000">
                                          <p:val>
                                            <p:strVal val="#ppt_x"/>
                                          </p:val>
                                        </p:tav>
                                      </p:tavLst>
                                    </p:anim>
                                    <p:anim calcmode="lin" valueType="num">
                                      <p:cBhvr additive="base">
                                        <p:cTn id="13" dur="10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056"/>
                                        </p:tgtEl>
                                        <p:attrNameLst>
                                          <p:attrName>style.visibility</p:attrName>
                                        </p:attrNameLst>
                                      </p:cBhvr>
                                      <p:to>
                                        <p:strVal val="visible"/>
                                      </p:to>
                                    </p:set>
                                    <p:anim calcmode="lin" valueType="num">
                                      <p:cBhvr additive="base">
                                        <p:cTn id="18" dur="1000" fill="hold"/>
                                        <p:tgtEl>
                                          <p:spTgt spid="2056"/>
                                        </p:tgtEl>
                                        <p:attrNameLst>
                                          <p:attrName>ppt_x</p:attrName>
                                        </p:attrNameLst>
                                      </p:cBhvr>
                                      <p:tavLst>
                                        <p:tav tm="0">
                                          <p:val>
                                            <p:strVal val="1+#ppt_w/2"/>
                                          </p:val>
                                        </p:tav>
                                        <p:tav tm="100000">
                                          <p:val>
                                            <p:strVal val="#ppt_x"/>
                                          </p:val>
                                        </p:tav>
                                      </p:tavLst>
                                    </p:anim>
                                    <p:anim calcmode="lin" valueType="num">
                                      <p:cBhvr additive="base">
                                        <p:cTn id="19" dur="1000" fill="hold"/>
                                        <p:tgtEl>
                                          <p:spTgt spid="2056"/>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2" fill="hold" grpId="0" nodeType="clickEffect">
                                  <p:stCondLst>
                                    <p:cond delay="0"/>
                                  </p:stCondLst>
                                  <p:childTnLst>
                                    <p:set>
                                      <p:cBhvr>
                                        <p:cTn id="23" dur="1" fill="hold">
                                          <p:stCondLst>
                                            <p:cond delay="0"/>
                                          </p:stCondLst>
                                        </p:cTn>
                                        <p:tgtEl>
                                          <p:spTgt spid="2059"/>
                                        </p:tgtEl>
                                        <p:attrNameLst>
                                          <p:attrName>style.visibility</p:attrName>
                                        </p:attrNameLst>
                                      </p:cBhvr>
                                      <p:to>
                                        <p:strVal val="visible"/>
                                      </p:to>
                                    </p:set>
                                    <p:anim calcmode="lin" valueType="num">
                                      <p:cBhvr additive="base">
                                        <p:cTn id="24" dur="1000" fill="hold"/>
                                        <p:tgtEl>
                                          <p:spTgt spid="2059"/>
                                        </p:tgtEl>
                                        <p:attrNameLst>
                                          <p:attrName>ppt_x</p:attrName>
                                        </p:attrNameLst>
                                      </p:cBhvr>
                                      <p:tavLst>
                                        <p:tav tm="0">
                                          <p:val>
                                            <p:strVal val="1+#ppt_w/2"/>
                                          </p:val>
                                        </p:tav>
                                        <p:tav tm="100000">
                                          <p:val>
                                            <p:strVal val="#ppt_x"/>
                                          </p:val>
                                        </p:tav>
                                      </p:tavLst>
                                    </p:anim>
                                    <p:anim calcmode="lin" valueType="num">
                                      <p:cBhvr additive="base">
                                        <p:cTn id="25" dur="1000" fill="hold"/>
                                        <p:tgtEl>
                                          <p:spTgt spid="205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lide(fromBottom)">
                                      <p:cBhvr>
                                        <p:cTn id="30" dur="10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lide(fromBottom)">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P spid="2056" grpId="0" animBg="1" autoUpdateAnimBg="0"/>
      <p:bldP spid="2059"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2" name="Rectangle 2">
            <a:extLst>
              <a:ext uri="{FF2B5EF4-FFF2-40B4-BE49-F238E27FC236}">
                <a16:creationId xmlns:a16="http://schemas.microsoft.com/office/drawing/2014/main" id="{7F1883C9-4E0C-4F8B-8CCF-D0D73D6A6CD9}"/>
              </a:ext>
            </a:extLst>
          </p:cNvPr>
          <p:cNvSpPr>
            <a:spLocks noGrp="1" noChangeArrowheads="1"/>
          </p:cNvSpPr>
          <p:nvPr>
            <p:ph type="title"/>
          </p:nvPr>
        </p:nvSpPr>
        <p:spPr>
          <a:xfrm>
            <a:off x="36000" y="0"/>
            <a:ext cx="9072000" cy="912812"/>
          </a:xfrm>
          <a:ln>
            <a:solidFill>
              <a:schemeClr val="accent2"/>
            </a:solidFill>
          </a:ln>
        </p:spPr>
        <p:txBody>
          <a:bodyPr/>
          <a:lstStyle/>
          <a:p>
            <a:pPr algn="ctr" eaLnBrk="1" hangingPunct="1"/>
            <a:r>
              <a:rPr lang="it-IT" altLang="it-IT" sz="2800">
                <a:solidFill>
                  <a:schemeClr val="tx1"/>
                </a:solidFill>
                <a:effectLst/>
                <a:latin typeface="Comic Sans MS" panose="030F0702030302020204" pitchFamily="66" charset="0"/>
                <a:cs typeface="Courier New" panose="02070309020205020404" pitchFamily="49" charset="0"/>
              </a:rPr>
              <a:t>Caratteristiche fisiche: </a:t>
            </a:r>
            <a:br>
              <a:rPr lang="it-IT" altLang="it-IT" sz="2800">
                <a:solidFill>
                  <a:schemeClr val="tx1"/>
                </a:solidFill>
                <a:effectLst/>
                <a:latin typeface="Comic Sans MS" panose="030F0702030302020204" pitchFamily="66" charset="0"/>
                <a:cs typeface="Courier New" panose="02070309020205020404" pitchFamily="49" charset="0"/>
              </a:rPr>
            </a:br>
            <a:r>
              <a:rPr lang="it-IT" altLang="it-IT" sz="2800">
                <a:solidFill>
                  <a:schemeClr val="tx1"/>
                </a:solidFill>
                <a:effectLst/>
                <a:latin typeface="Comic Sans MS" panose="030F0702030302020204" pitchFamily="66" charset="0"/>
                <a:cs typeface="Courier New" panose="02070309020205020404" pitchFamily="49" charset="0"/>
              </a:rPr>
              <a:t>punto reale e punto improprio</a:t>
            </a:r>
            <a:r>
              <a:rPr lang="it-IT" altLang="it-IT" sz="3000">
                <a:solidFill>
                  <a:schemeClr val="accent2"/>
                </a:solidFill>
                <a:effectLst/>
                <a:latin typeface="Comic Sans MS" panose="030F0702030302020204" pitchFamily="66" charset="0"/>
              </a:rPr>
              <a:t> </a:t>
            </a:r>
          </a:p>
        </p:txBody>
      </p:sp>
      <p:sp>
        <p:nvSpPr>
          <p:cNvPr id="34820" name="Text Box 4">
            <a:extLst>
              <a:ext uri="{FF2B5EF4-FFF2-40B4-BE49-F238E27FC236}">
                <a16:creationId xmlns:a16="http://schemas.microsoft.com/office/drawing/2014/main" id="{C8272754-8744-4737-A814-C55F34F538F8}"/>
              </a:ext>
            </a:extLst>
          </p:cNvPr>
          <p:cNvSpPr txBox="1">
            <a:spLocks noChangeArrowheads="1"/>
          </p:cNvSpPr>
          <p:nvPr/>
        </p:nvSpPr>
        <p:spPr bwMode="auto">
          <a:xfrm>
            <a:off x="36000" y="3917333"/>
            <a:ext cx="9072000" cy="457200"/>
          </a:xfrm>
          <a:prstGeom prst="rect">
            <a:avLst/>
          </a:prstGeom>
          <a:solidFill>
            <a:srgbClr val="FFFFCC"/>
          </a:solidFill>
          <a:ln w="0">
            <a:solidFill>
              <a:schemeClr val="tx1"/>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a:solidFill>
                  <a:srgbClr val="FF5050"/>
                </a:solidFill>
                <a:latin typeface="Comic Sans MS" panose="030F0702030302020204" pitchFamily="66" charset="0"/>
              </a:rPr>
              <a:t>Punto reale</a:t>
            </a:r>
            <a:r>
              <a:rPr kumimoji="0" lang="it-IT" altLang="it-IT"/>
              <a:t>: </a:t>
            </a:r>
            <a:r>
              <a:rPr kumimoji="0" lang="it-IT" altLang="it-IT" sz="2000">
                <a:solidFill>
                  <a:schemeClr val="bg1"/>
                </a:solidFill>
                <a:latin typeface="Comic Sans MS" panose="030F0702030302020204" pitchFamily="66" charset="0"/>
              </a:rPr>
              <a:t>Ente geometrico collocato nello spazio finito</a:t>
            </a:r>
          </a:p>
        </p:txBody>
      </p:sp>
      <p:sp>
        <p:nvSpPr>
          <p:cNvPr id="34821" name="Text Box 5">
            <a:extLst>
              <a:ext uri="{FF2B5EF4-FFF2-40B4-BE49-F238E27FC236}">
                <a16:creationId xmlns:a16="http://schemas.microsoft.com/office/drawing/2014/main" id="{F1CDC07E-4397-45BB-AB99-BDE59FCB9061}"/>
              </a:ext>
            </a:extLst>
          </p:cNvPr>
          <p:cNvSpPr txBox="1">
            <a:spLocks noChangeArrowheads="1"/>
          </p:cNvSpPr>
          <p:nvPr/>
        </p:nvSpPr>
        <p:spPr bwMode="auto">
          <a:xfrm>
            <a:off x="36000" y="6319838"/>
            <a:ext cx="9072000" cy="457200"/>
          </a:xfrm>
          <a:prstGeom prst="rect">
            <a:avLst/>
          </a:prstGeom>
          <a:solidFill>
            <a:srgbClr val="FFFFCC"/>
          </a:solidFill>
          <a:ln w="0">
            <a:solidFill>
              <a:schemeClr val="tx1"/>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a:solidFill>
                  <a:srgbClr val="FF5050"/>
                </a:solidFill>
                <a:latin typeface="Comic Sans MS" panose="030F0702030302020204" pitchFamily="66" charset="0"/>
              </a:rPr>
              <a:t>Punto improprio</a:t>
            </a:r>
            <a:r>
              <a:rPr kumimoji="0" lang="it-IT" altLang="it-IT"/>
              <a:t>: </a:t>
            </a:r>
            <a:r>
              <a:rPr kumimoji="0" lang="it-IT" altLang="it-IT" sz="2000">
                <a:solidFill>
                  <a:schemeClr val="bg1"/>
                </a:solidFill>
                <a:latin typeface="Comic Sans MS" panose="030F0702030302020204" pitchFamily="66" charset="0"/>
              </a:rPr>
              <a:t>Ente geometrico collocato nello spazio infinito</a:t>
            </a:r>
          </a:p>
        </p:txBody>
      </p:sp>
      <p:graphicFrame>
        <p:nvGraphicFramePr>
          <p:cNvPr id="34822" name="Object 6">
            <a:extLst>
              <a:ext uri="{FF2B5EF4-FFF2-40B4-BE49-F238E27FC236}">
                <a16:creationId xmlns:a16="http://schemas.microsoft.com/office/drawing/2014/main" id="{5C334B52-B605-4AA9-AECD-FC0CC0399F12}"/>
              </a:ext>
            </a:extLst>
          </p:cNvPr>
          <p:cNvGraphicFramePr>
            <a:graphicFrameLocks noChangeAspect="1"/>
          </p:cNvGraphicFramePr>
          <p:nvPr>
            <p:extLst>
              <p:ext uri="{D42A27DB-BD31-4B8C-83A1-F6EECF244321}">
                <p14:modId xmlns:p14="http://schemas.microsoft.com/office/powerpoint/2010/main" val="2257031974"/>
              </p:ext>
            </p:extLst>
          </p:nvPr>
        </p:nvGraphicFramePr>
        <p:xfrm>
          <a:off x="40944" y="2061237"/>
          <a:ext cx="3657600" cy="1790700"/>
        </p:xfrm>
        <a:graphic>
          <a:graphicData uri="http://schemas.openxmlformats.org/presentationml/2006/ole">
            <mc:AlternateContent xmlns:mc="http://schemas.openxmlformats.org/markup-compatibility/2006">
              <mc:Choice xmlns:v="urn:schemas-microsoft-com:vml" Requires="v">
                <p:oleObj spid="_x0000_s7271" r:id="rId3" imgW="2251588" imgH="1102853" progId="">
                  <p:embed/>
                </p:oleObj>
              </mc:Choice>
              <mc:Fallback>
                <p:oleObj r:id="rId3" imgW="2251588" imgH="1102853" progId="">
                  <p:embed/>
                  <p:pic>
                    <p:nvPicPr>
                      <p:cNvPr id="0"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4" y="2061237"/>
                        <a:ext cx="3657600" cy="1790700"/>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34823" name="Object 7">
            <a:extLst>
              <a:ext uri="{FF2B5EF4-FFF2-40B4-BE49-F238E27FC236}">
                <a16:creationId xmlns:a16="http://schemas.microsoft.com/office/drawing/2014/main" id="{25DB06E4-ADE1-4771-AD33-37EF649B54F6}"/>
              </a:ext>
            </a:extLst>
          </p:cNvPr>
          <p:cNvGraphicFramePr>
            <a:graphicFrameLocks noGrp="1" noChangeAspect="1"/>
          </p:cNvGraphicFramePr>
          <p:nvPr>
            <p:ph type="body" idx="1"/>
            <p:extLst>
              <p:ext uri="{D42A27DB-BD31-4B8C-83A1-F6EECF244321}">
                <p14:modId xmlns:p14="http://schemas.microsoft.com/office/powerpoint/2010/main" val="2307659552"/>
              </p:ext>
            </p:extLst>
          </p:nvPr>
        </p:nvGraphicFramePr>
        <p:xfrm>
          <a:off x="40944" y="4463102"/>
          <a:ext cx="3657600" cy="1792288"/>
        </p:xfrm>
        <a:graphic>
          <a:graphicData uri="http://schemas.openxmlformats.org/presentationml/2006/ole">
            <mc:AlternateContent xmlns:mc="http://schemas.openxmlformats.org/markup-compatibility/2006">
              <mc:Choice xmlns:v="urn:schemas-microsoft-com:vml" Requires="v">
                <p:oleObj spid="_x0000_s7272" r:id="rId5" imgW="2251372" imgH="1104592" progId="">
                  <p:embed/>
                </p:oleObj>
              </mc:Choice>
              <mc:Fallback>
                <p:oleObj r:id="rId5" imgW="2251372" imgH="1104592" progId="">
                  <p:embed/>
                  <p:pic>
                    <p:nvPicPr>
                      <p:cNvPr id="0" name="Picture 7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44" y="4463102"/>
                        <a:ext cx="3657600" cy="1792288"/>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4829" name="Text Box 13">
            <a:extLst>
              <a:ext uri="{FF2B5EF4-FFF2-40B4-BE49-F238E27FC236}">
                <a16:creationId xmlns:a16="http://schemas.microsoft.com/office/drawing/2014/main" id="{DEE9CA56-CE46-4F7A-9568-B455704716B7}"/>
              </a:ext>
            </a:extLst>
          </p:cNvPr>
          <p:cNvSpPr txBox="1">
            <a:spLocks noChangeArrowheads="1"/>
          </p:cNvSpPr>
          <p:nvPr/>
        </p:nvSpPr>
        <p:spPr bwMode="auto">
          <a:xfrm>
            <a:off x="3775056" y="2149452"/>
            <a:ext cx="5328000" cy="1558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it-IT" altLang="it-IT" sz="1600" dirty="0">
                <a:solidFill>
                  <a:srgbClr val="000000"/>
                </a:solidFill>
                <a:latin typeface="Comic Sans MS" panose="030F0702030302020204" pitchFamily="66" charset="0"/>
                <a:cs typeface="Courier New" panose="02070309020205020404" pitchFamily="49" charset="0"/>
              </a:rPr>
              <a:t>Contraddistinguiamo, pertanto, il "</a:t>
            </a:r>
            <a:r>
              <a:rPr kumimoji="0" lang="it-IT" altLang="it-IT" sz="1600" dirty="0">
                <a:solidFill>
                  <a:srgbClr val="FF5050"/>
                </a:solidFill>
                <a:latin typeface="Comic Sans MS" panose="030F0702030302020204" pitchFamily="66" charset="0"/>
                <a:cs typeface="Courier New" panose="02070309020205020404" pitchFamily="49" charset="0"/>
              </a:rPr>
              <a:t>punto reale</a:t>
            </a:r>
            <a:r>
              <a:rPr kumimoji="0" lang="it-IT" altLang="it-IT" sz="1600" dirty="0">
                <a:solidFill>
                  <a:srgbClr val="000000"/>
                </a:solidFill>
                <a:latin typeface="Comic Sans MS" panose="030F0702030302020204" pitchFamily="66" charset="0"/>
                <a:cs typeface="Courier New" panose="02070309020205020404" pitchFamily="49" charset="0"/>
              </a:rPr>
              <a:t>" (Fig.14) come l'elemento geometrico primario collocato nello spazio finito di un determinato luogo geometrico e lo indichiamo, sia nei disegni e nelle figure, che  nello  scritto di  questi  appunti,  con  le  lettere  maiuscole  dell'alfabeto A, B, C, D</a:t>
            </a:r>
          </a:p>
        </p:txBody>
      </p:sp>
      <p:sp>
        <p:nvSpPr>
          <p:cNvPr id="34830" name="Rectangle 14">
            <a:extLst>
              <a:ext uri="{FF2B5EF4-FFF2-40B4-BE49-F238E27FC236}">
                <a16:creationId xmlns:a16="http://schemas.microsoft.com/office/drawing/2014/main" id="{2EA0379D-ADF5-44D2-AA30-D2EDA60A0A3C}"/>
              </a:ext>
            </a:extLst>
          </p:cNvPr>
          <p:cNvSpPr>
            <a:spLocks noChangeArrowheads="1"/>
          </p:cNvSpPr>
          <p:nvPr/>
        </p:nvSpPr>
        <p:spPr bwMode="auto">
          <a:xfrm>
            <a:off x="3775056" y="4573279"/>
            <a:ext cx="5328000" cy="1558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600" dirty="0">
                <a:solidFill>
                  <a:srgbClr val="000000"/>
                </a:solidFill>
                <a:latin typeface="Comic Sans MS" panose="030F0702030302020204" pitchFamily="66" charset="0"/>
                <a:cs typeface="Courier New" panose="02070309020205020404" pitchFamily="49" charset="0"/>
              </a:rPr>
              <a:t>Caratterizziamo, invece, il "</a:t>
            </a:r>
            <a:r>
              <a:rPr kumimoji="0" lang="it-IT" altLang="it-IT" sz="1600" dirty="0">
                <a:solidFill>
                  <a:srgbClr val="FF5050"/>
                </a:solidFill>
                <a:latin typeface="Comic Sans MS" panose="030F0702030302020204" pitchFamily="66" charset="0"/>
                <a:cs typeface="Courier New" panose="02070309020205020404" pitchFamily="49" charset="0"/>
              </a:rPr>
              <a:t>punto improprio</a:t>
            </a:r>
            <a:r>
              <a:rPr kumimoji="0" lang="it-IT" altLang="it-IT" sz="1600" dirty="0">
                <a:solidFill>
                  <a:srgbClr val="000000"/>
                </a:solidFill>
                <a:latin typeface="Comic Sans MS" panose="030F0702030302020204" pitchFamily="66" charset="0"/>
                <a:cs typeface="Courier New" panose="02070309020205020404" pitchFamily="49" charset="0"/>
              </a:rPr>
              <a:t>" (Fig.15)  come l'ente geometrico  primario  collocato  in un luogo dello spazio infinito,  e  lo indichiamo, sia  nei disegni che nelle figure,   che nello scritto  di questi appunti con le annotazioni, come di seguito: A</a:t>
            </a:r>
            <a:r>
              <a:rPr kumimoji="0" lang="it-IT" altLang="it-IT" sz="1600" baseline="30000" dirty="0">
                <a:solidFill>
                  <a:srgbClr val="000000"/>
                </a:solidFill>
                <a:latin typeface="Symbol" panose="05050102010706020507" pitchFamily="18" charset="2"/>
                <a:cs typeface="Times New Roman" panose="02020603050405020304" pitchFamily="18" charset="0"/>
              </a:rPr>
              <a:t>¥</a:t>
            </a:r>
            <a:r>
              <a:rPr kumimoji="0" lang="it-IT" altLang="it-IT" sz="1600" dirty="0">
                <a:solidFill>
                  <a:srgbClr val="000000"/>
                </a:solidFill>
                <a:latin typeface="Comic Sans MS" panose="030F0702030302020204" pitchFamily="66" charset="0"/>
                <a:cs typeface="Courier New" panose="02070309020205020404" pitchFamily="49" charset="0"/>
              </a:rPr>
              <a:t>, B</a:t>
            </a:r>
            <a:r>
              <a:rPr kumimoji="0" lang="it-IT" altLang="it-IT" sz="1600" baseline="30000" dirty="0">
                <a:solidFill>
                  <a:srgbClr val="000000"/>
                </a:solidFill>
                <a:latin typeface="Symbol" panose="05050102010706020507" pitchFamily="18" charset="2"/>
                <a:cs typeface="Times New Roman" panose="02020603050405020304" pitchFamily="18" charset="0"/>
              </a:rPr>
              <a:t>¥</a:t>
            </a:r>
            <a:r>
              <a:rPr kumimoji="0" lang="it-IT" altLang="it-IT" sz="1600" dirty="0">
                <a:solidFill>
                  <a:srgbClr val="000000"/>
                </a:solidFill>
                <a:latin typeface="Comic Sans MS" panose="030F0702030302020204" pitchFamily="66" charset="0"/>
                <a:cs typeface="Courier New" panose="02070309020205020404" pitchFamily="49" charset="0"/>
              </a:rPr>
              <a:t>, C</a:t>
            </a:r>
            <a:r>
              <a:rPr kumimoji="0" lang="it-IT" altLang="it-IT" sz="1600" baseline="30000" dirty="0">
                <a:solidFill>
                  <a:srgbClr val="000000"/>
                </a:solidFill>
                <a:latin typeface="Symbol" panose="05050102010706020507" pitchFamily="18" charset="2"/>
                <a:cs typeface="Times New Roman" panose="02020603050405020304" pitchFamily="18" charset="0"/>
              </a:rPr>
              <a:t>¥</a:t>
            </a:r>
            <a:r>
              <a:rPr kumimoji="0" lang="it-IT" altLang="it-IT" sz="1600" dirty="0">
                <a:solidFill>
                  <a:srgbClr val="000000"/>
                </a:solidFill>
                <a:latin typeface="Comic Sans MS" panose="030F0702030302020204" pitchFamily="66" charset="0"/>
                <a:cs typeface="Courier New" panose="02070309020205020404" pitchFamily="49" charset="0"/>
              </a:rPr>
              <a:t>, D</a:t>
            </a:r>
            <a:r>
              <a:rPr kumimoji="0" lang="it-IT" altLang="it-IT" sz="1600" baseline="30000" dirty="0">
                <a:solidFill>
                  <a:srgbClr val="000000"/>
                </a:solidFill>
                <a:latin typeface="Symbol" panose="05050102010706020507" pitchFamily="18" charset="2"/>
                <a:cs typeface="Times New Roman" panose="02020603050405020304" pitchFamily="18" charset="0"/>
              </a:rPr>
              <a:t>¥</a:t>
            </a:r>
            <a:r>
              <a:rPr kumimoji="0" lang="it-IT" altLang="it-IT" sz="1600" dirty="0">
                <a:solidFill>
                  <a:srgbClr val="000000"/>
                </a:solidFill>
                <a:latin typeface="Comic Sans MS" panose="030F0702030302020204" pitchFamily="66" charset="0"/>
                <a:cs typeface="Courier New" panose="02070309020205020404" pitchFamily="49" charset="0"/>
              </a:rPr>
              <a:t> ,....</a:t>
            </a:r>
          </a:p>
        </p:txBody>
      </p:sp>
      <p:sp>
        <p:nvSpPr>
          <p:cNvPr id="34831" name="Text Box 15">
            <a:extLst>
              <a:ext uri="{FF2B5EF4-FFF2-40B4-BE49-F238E27FC236}">
                <a16:creationId xmlns:a16="http://schemas.microsoft.com/office/drawing/2014/main" id="{DB029351-A13F-4EBC-84A8-E3DA970810AB}"/>
              </a:ext>
            </a:extLst>
          </p:cNvPr>
          <p:cNvSpPr txBox="1">
            <a:spLocks noChangeArrowheads="1"/>
          </p:cNvSpPr>
          <p:nvPr/>
        </p:nvSpPr>
        <p:spPr bwMode="auto">
          <a:xfrm>
            <a:off x="36000" y="1016045"/>
            <a:ext cx="9072000" cy="954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a:solidFill>
                  <a:srgbClr val="000000"/>
                </a:solidFill>
                <a:latin typeface="Comic Sans MS" panose="030F0702030302020204" pitchFamily="66" charset="0"/>
                <a:cs typeface="Courier New" panose="02070309020205020404" pitchFamily="49" charset="0"/>
              </a:rPr>
              <a:t>Ampliando l'ambito operativo  dello spazio geometrico-descrittivo  con il concetto di infinito </a:t>
            </a:r>
            <a:r>
              <a:rPr kumimoji="0" lang="it-IT" altLang="it-IT" sz="1400">
                <a:solidFill>
                  <a:srgbClr val="000000"/>
                </a:solidFill>
                <a:latin typeface="Symbol" panose="05050102010706020507" pitchFamily="18" charset="2"/>
                <a:cs typeface="Courier New" panose="02070309020205020404" pitchFamily="49" charset="0"/>
              </a:rPr>
              <a:t>(¥</a:t>
            </a:r>
            <a:r>
              <a:rPr kumimoji="0" lang="it-IT" altLang="it-IT" sz="1400">
                <a:solidFill>
                  <a:srgbClr val="000000"/>
                </a:solidFill>
                <a:latin typeface="Comic Sans MS" panose="030F0702030302020204" pitchFamily="66" charset="0"/>
                <a:cs typeface="Courier New" panose="02070309020205020404" pitchFamily="49" charset="0"/>
              </a:rPr>
              <a:t>) il punto può caratterizzarsi come "</a:t>
            </a:r>
            <a:r>
              <a:rPr kumimoji="0" lang="it-IT" altLang="it-IT" sz="1400">
                <a:solidFill>
                  <a:srgbClr val="FF5050"/>
                </a:solidFill>
                <a:latin typeface="Comic Sans MS" panose="030F0702030302020204" pitchFamily="66" charset="0"/>
                <a:cs typeface="Courier New" panose="02070309020205020404" pitchFamily="49" charset="0"/>
              </a:rPr>
              <a:t>ente reale</a:t>
            </a:r>
            <a:r>
              <a:rPr kumimoji="0" lang="it-IT" altLang="it-IT" sz="1400">
                <a:solidFill>
                  <a:srgbClr val="000000"/>
                </a:solidFill>
                <a:latin typeface="Comic Sans MS" panose="030F0702030302020204" pitchFamily="66" charset="0"/>
                <a:cs typeface="Courier New" panose="02070309020205020404" pitchFamily="49" charset="0"/>
              </a:rPr>
              <a:t>" o "</a:t>
            </a:r>
            <a:r>
              <a:rPr kumimoji="0" lang="it-IT" altLang="it-IT" sz="1400">
                <a:solidFill>
                  <a:srgbClr val="FF5050"/>
                </a:solidFill>
                <a:latin typeface="Comic Sans MS" panose="030F0702030302020204" pitchFamily="66" charset="0"/>
                <a:cs typeface="Courier New" panose="02070309020205020404" pitchFamily="49" charset="0"/>
              </a:rPr>
              <a:t>ente improprio</a:t>
            </a:r>
            <a:r>
              <a:rPr kumimoji="0" lang="it-IT" altLang="it-IT" sz="1400">
                <a:solidFill>
                  <a:srgbClr val="000000"/>
                </a:solidFill>
                <a:latin typeface="Comic Sans MS" panose="030F0702030302020204" pitchFamily="66" charset="0"/>
                <a:cs typeface="Courier New" panose="02070309020205020404" pitchFamily="49" charset="0"/>
              </a:rPr>
              <a:t>" a seconda che la sua ubicazione spaziale sia riconducibile all'interno di un luogo geometrico; finito e reale, oppure in un luogo geometrico dello spazio infinito</a:t>
            </a:r>
          </a:p>
        </p:txBody>
      </p:sp>
      <p:sp>
        <p:nvSpPr>
          <p:cNvPr id="7178" name="AutoShape 16">
            <a:hlinkClick r:id="rId7" action="ppaction://hlinksldjump" highlightClick="1"/>
            <a:extLst>
              <a:ext uri="{FF2B5EF4-FFF2-40B4-BE49-F238E27FC236}">
                <a16:creationId xmlns:a16="http://schemas.microsoft.com/office/drawing/2014/main" id="{88F7C5B9-E22D-4CD9-B3E2-131EEEBC74A6}"/>
              </a:ext>
            </a:extLst>
          </p:cNvPr>
          <p:cNvSpPr>
            <a:spLocks noChangeArrowheads="1"/>
          </p:cNvSpPr>
          <p:nvPr/>
        </p:nvSpPr>
        <p:spPr bwMode="auto">
          <a:xfrm>
            <a:off x="93730" y="48641"/>
            <a:ext cx="1104900" cy="828675"/>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Sommario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31"/>
                                        </p:tgtEl>
                                        <p:attrNameLst>
                                          <p:attrName>style.visibility</p:attrName>
                                        </p:attrNameLst>
                                      </p:cBhvr>
                                      <p:to>
                                        <p:strVal val="visible"/>
                                      </p:to>
                                    </p:set>
                                    <p:animEffect transition="in" filter="dissolve">
                                      <p:cBhvr>
                                        <p:cTn id="7" dur="1000"/>
                                        <p:tgtEl>
                                          <p:spTgt spid="34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4822"/>
                                        </p:tgtEl>
                                        <p:attrNameLst>
                                          <p:attrName>style.visibility</p:attrName>
                                        </p:attrNameLst>
                                      </p:cBhvr>
                                      <p:to>
                                        <p:strVal val="visible"/>
                                      </p:to>
                                    </p:set>
                                    <p:anim calcmode="lin" valueType="num">
                                      <p:cBhvr additive="base">
                                        <p:cTn id="12" dur="1000" fill="hold"/>
                                        <p:tgtEl>
                                          <p:spTgt spid="34822"/>
                                        </p:tgtEl>
                                        <p:attrNameLst>
                                          <p:attrName>ppt_x</p:attrName>
                                        </p:attrNameLst>
                                      </p:cBhvr>
                                      <p:tavLst>
                                        <p:tav tm="0">
                                          <p:val>
                                            <p:strVal val="0-#ppt_w/2"/>
                                          </p:val>
                                        </p:tav>
                                        <p:tav tm="100000">
                                          <p:val>
                                            <p:strVal val="#ppt_x"/>
                                          </p:val>
                                        </p:tav>
                                      </p:tavLst>
                                    </p:anim>
                                    <p:anim calcmode="lin" valueType="num">
                                      <p:cBhvr additive="base">
                                        <p:cTn id="13" dur="1000" fill="hold"/>
                                        <p:tgtEl>
                                          <p:spTgt spid="3482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4829"/>
                                        </p:tgtEl>
                                        <p:attrNameLst>
                                          <p:attrName>style.visibility</p:attrName>
                                        </p:attrNameLst>
                                      </p:cBhvr>
                                      <p:to>
                                        <p:strVal val="visible"/>
                                      </p:to>
                                    </p:set>
                                    <p:anim calcmode="lin" valueType="num">
                                      <p:cBhvr additive="base">
                                        <p:cTn id="18" dur="1000" fill="hold"/>
                                        <p:tgtEl>
                                          <p:spTgt spid="34829"/>
                                        </p:tgtEl>
                                        <p:attrNameLst>
                                          <p:attrName>ppt_x</p:attrName>
                                        </p:attrNameLst>
                                      </p:cBhvr>
                                      <p:tavLst>
                                        <p:tav tm="0">
                                          <p:val>
                                            <p:strVal val="1+#ppt_w/2"/>
                                          </p:val>
                                        </p:tav>
                                        <p:tav tm="100000">
                                          <p:val>
                                            <p:strVal val="#ppt_x"/>
                                          </p:val>
                                        </p:tav>
                                      </p:tavLst>
                                    </p:anim>
                                    <p:anim calcmode="lin" valueType="num">
                                      <p:cBhvr additive="base">
                                        <p:cTn id="19" dur="1000" fill="hold"/>
                                        <p:tgtEl>
                                          <p:spTgt spid="3482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4820"/>
                                        </p:tgtEl>
                                        <p:attrNameLst>
                                          <p:attrName>style.visibility</p:attrName>
                                        </p:attrNameLst>
                                      </p:cBhvr>
                                      <p:to>
                                        <p:strVal val="visible"/>
                                      </p:to>
                                    </p:set>
                                    <p:animEffect transition="in" filter="wipe(left)">
                                      <p:cBhvr>
                                        <p:cTn id="24" dur="1000"/>
                                        <p:tgtEl>
                                          <p:spTgt spid="3482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4823"/>
                                        </p:tgtEl>
                                        <p:attrNameLst>
                                          <p:attrName>style.visibility</p:attrName>
                                        </p:attrNameLst>
                                      </p:cBhvr>
                                      <p:to>
                                        <p:strVal val="visible"/>
                                      </p:to>
                                    </p:set>
                                    <p:anim calcmode="lin" valueType="num">
                                      <p:cBhvr additive="base">
                                        <p:cTn id="29" dur="1000" fill="hold"/>
                                        <p:tgtEl>
                                          <p:spTgt spid="34823"/>
                                        </p:tgtEl>
                                        <p:attrNameLst>
                                          <p:attrName>ppt_x</p:attrName>
                                        </p:attrNameLst>
                                      </p:cBhvr>
                                      <p:tavLst>
                                        <p:tav tm="0">
                                          <p:val>
                                            <p:strVal val="0-#ppt_w/2"/>
                                          </p:val>
                                        </p:tav>
                                        <p:tav tm="100000">
                                          <p:val>
                                            <p:strVal val="#ppt_x"/>
                                          </p:val>
                                        </p:tav>
                                      </p:tavLst>
                                    </p:anim>
                                    <p:anim calcmode="lin" valueType="num">
                                      <p:cBhvr additive="base">
                                        <p:cTn id="30" dur="1000" fill="hold"/>
                                        <p:tgtEl>
                                          <p:spTgt spid="34823"/>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4830"/>
                                        </p:tgtEl>
                                        <p:attrNameLst>
                                          <p:attrName>style.visibility</p:attrName>
                                        </p:attrNameLst>
                                      </p:cBhvr>
                                      <p:to>
                                        <p:strVal val="visible"/>
                                      </p:to>
                                    </p:set>
                                    <p:anim calcmode="lin" valueType="num">
                                      <p:cBhvr additive="base">
                                        <p:cTn id="35" dur="1000" fill="hold"/>
                                        <p:tgtEl>
                                          <p:spTgt spid="34830"/>
                                        </p:tgtEl>
                                        <p:attrNameLst>
                                          <p:attrName>ppt_x</p:attrName>
                                        </p:attrNameLst>
                                      </p:cBhvr>
                                      <p:tavLst>
                                        <p:tav tm="0">
                                          <p:val>
                                            <p:strVal val="1+#ppt_w/2"/>
                                          </p:val>
                                        </p:tav>
                                        <p:tav tm="100000">
                                          <p:val>
                                            <p:strVal val="#ppt_x"/>
                                          </p:val>
                                        </p:tav>
                                      </p:tavLst>
                                    </p:anim>
                                    <p:anim calcmode="lin" valueType="num">
                                      <p:cBhvr additive="base">
                                        <p:cTn id="36" dur="1000" fill="hold"/>
                                        <p:tgtEl>
                                          <p:spTgt spid="3483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4821"/>
                                        </p:tgtEl>
                                        <p:attrNameLst>
                                          <p:attrName>style.visibility</p:attrName>
                                        </p:attrNameLst>
                                      </p:cBhvr>
                                      <p:to>
                                        <p:strVal val="visible"/>
                                      </p:to>
                                    </p:set>
                                    <p:animEffect transition="in" filter="wipe(left)">
                                      <p:cBhvr>
                                        <p:cTn id="41" dur="10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nimBg="1"/>
      <p:bldP spid="34829" grpId="0" animBg="1" autoUpdateAnimBg="0"/>
      <p:bldP spid="34830" grpId="0" animBg="1" autoUpdateAnimBg="0"/>
      <p:bldP spid="3483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8" name="Rectangle 2">
            <a:extLst>
              <a:ext uri="{FF2B5EF4-FFF2-40B4-BE49-F238E27FC236}">
                <a16:creationId xmlns:a16="http://schemas.microsoft.com/office/drawing/2014/main" id="{B69D76D4-9883-48AB-B6E6-BD13A4B53BE6}"/>
              </a:ext>
            </a:extLst>
          </p:cNvPr>
          <p:cNvSpPr>
            <a:spLocks noGrp="1" noChangeArrowheads="1"/>
          </p:cNvSpPr>
          <p:nvPr>
            <p:ph type="title"/>
          </p:nvPr>
        </p:nvSpPr>
        <p:spPr>
          <a:xfrm>
            <a:off x="36000" y="40944"/>
            <a:ext cx="9072000" cy="588963"/>
          </a:xfrm>
          <a:ln>
            <a:solidFill>
              <a:schemeClr val="accent2"/>
            </a:solidFill>
          </a:ln>
        </p:spPr>
        <p:txBody>
          <a:bodyPr/>
          <a:lstStyle/>
          <a:p>
            <a:pPr algn="ctr" eaLnBrk="1" hangingPunct="1"/>
            <a:r>
              <a:rPr lang="it-IT" altLang="it-IT" sz="3200">
                <a:solidFill>
                  <a:schemeClr val="tx1"/>
                </a:solidFill>
                <a:effectLst/>
                <a:latin typeface="Comic Sans MS" panose="030F0702030302020204" pitchFamily="66" charset="0"/>
              </a:rPr>
              <a:t>La linea</a:t>
            </a:r>
          </a:p>
        </p:txBody>
      </p:sp>
      <p:sp>
        <p:nvSpPr>
          <p:cNvPr id="8195" name="Text Box 3">
            <a:extLst>
              <a:ext uri="{FF2B5EF4-FFF2-40B4-BE49-F238E27FC236}">
                <a16:creationId xmlns:a16="http://schemas.microsoft.com/office/drawing/2014/main" id="{C792B5C9-CE06-4ECC-8F15-F90878C6C2BF}"/>
              </a:ext>
            </a:extLst>
          </p:cNvPr>
          <p:cNvSpPr txBox="1">
            <a:spLocks noChangeArrowheads="1"/>
          </p:cNvSpPr>
          <p:nvPr/>
        </p:nvSpPr>
        <p:spPr bwMode="auto">
          <a:xfrm>
            <a:off x="36000" y="719205"/>
            <a:ext cx="9072000" cy="833438"/>
          </a:xfrm>
          <a:prstGeom prst="rect">
            <a:avLst/>
          </a:prstGeom>
          <a:solidFill>
            <a:schemeClr val="tx1"/>
          </a:solidFill>
          <a:ln w="9525">
            <a:solidFill>
              <a:schemeClr val="accent2"/>
            </a:solidFill>
            <a:miter lim="800000"/>
            <a:headEnd/>
            <a:tailEnd/>
          </a:ln>
        </p:spPr>
        <p:txBody>
          <a:bodyPr>
            <a:spAutoFit/>
          </a:bodyPr>
          <a:lstStyle>
            <a:lvl1pPr eaLnBrk="0" hangingPunct="0">
              <a:tabLst>
                <a:tab pos="0" algn="l"/>
                <a:tab pos="98425" algn="l"/>
              </a:tabLst>
              <a:defRPr kumimoji="1" sz="2400">
                <a:solidFill>
                  <a:schemeClr val="tx1"/>
                </a:solidFill>
                <a:latin typeface="Times New Roman" panose="02020603050405020304" pitchFamily="18" charset="0"/>
              </a:defRPr>
            </a:lvl1pPr>
            <a:lvl2pPr marL="742950" indent="-285750" eaLnBrk="0" hangingPunct="0">
              <a:tabLst>
                <a:tab pos="0" algn="l"/>
                <a:tab pos="98425" algn="l"/>
              </a:tabLst>
              <a:defRPr kumimoji="1" sz="2400">
                <a:solidFill>
                  <a:schemeClr val="tx1"/>
                </a:solidFill>
                <a:latin typeface="Times New Roman" panose="02020603050405020304" pitchFamily="18" charset="0"/>
              </a:defRPr>
            </a:lvl2pPr>
            <a:lvl3pPr marL="1143000" indent="-228600" eaLnBrk="0" hangingPunct="0">
              <a:tabLst>
                <a:tab pos="0" algn="l"/>
                <a:tab pos="98425" algn="l"/>
              </a:tabLst>
              <a:defRPr kumimoji="1" sz="2400">
                <a:solidFill>
                  <a:schemeClr val="tx1"/>
                </a:solidFill>
                <a:latin typeface="Times New Roman" panose="02020603050405020304" pitchFamily="18" charset="0"/>
              </a:defRPr>
            </a:lvl3pPr>
            <a:lvl4pPr marL="1600200" indent="-228600" eaLnBrk="0" hangingPunct="0">
              <a:tabLst>
                <a:tab pos="0" algn="l"/>
                <a:tab pos="98425" algn="l"/>
              </a:tabLst>
              <a:defRPr kumimoji="1" sz="2400">
                <a:solidFill>
                  <a:schemeClr val="tx1"/>
                </a:solidFill>
                <a:latin typeface="Times New Roman" panose="02020603050405020304" pitchFamily="18" charset="0"/>
              </a:defRPr>
            </a:lvl4pPr>
            <a:lvl5pPr marL="2057400" indent="-228600" eaLnBrk="0" hangingPunct="0">
              <a:tabLst>
                <a:tab pos="0" algn="l"/>
                <a:tab pos="98425" algn="l"/>
              </a:tabLst>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98425" algn="l"/>
              </a:tabLs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98425" algn="l"/>
              </a:tabLs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98425" algn="l"/>
              </a:tabLs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98425" algn="l"/>
              </a:tabLs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a:solidFill>
                  <a:srgbClr val="000000"/>
                </a:solidFill>
                <a:latin typeface="Comic Sans MS" panose="030F0702030302020204" pitchFamily="66" charset="0"/>
                <a:cs typeface="Courier New" panose="02070309020205020404" pitchFamily="49" charset="0"/>
              </a:rPr>
              <a:t>Tra le forme geometriche di terza specie, di norma, vi si colloca il cosiddetto "</a:t>
            </a:r>
            <a:r>
              <a:rPr kumimoji="0" lang="it-IT" altLang="it-IT" sz="1800" b="1">
                <a:solidFill>
                  <a:srgbClr val="000000"/>
                </a:solidFill>
                <a:latin typeface="Comic Sans MS" panose="030F0702030302020204" pitchFamily="66" charset="0"/>
                <a:cs typeface="Courier New" panose="02070309020205020404" pitchFamily="49" charset="0"/>
              </a:rPr>
              <a:t>spazio di punti</a:t>
            </a:r>
            <a:r>
              <a:rPr kumimoji="0" lang="it-IT" altLang="it-IT" sz="1400">
                <a:solidFill>
                  <a:srgbClr val="000000"/>
                </a:solidFill>
                <a:latin typeface="Comic Sans MS" panose="030F0702030302020204" pitchFamily="66" charset="0"/>
                <a:cs typeface="Courier New" panose="02070309020205020404" pitchFamily="49" charset="0"/>
              </a:rPr>
              <a:t>" o "</a:t>
            </a:r>
            <a:r>
              <a:rPr kumimoji="0" lang="it-IT" altLang="it-IT" sz="1600" b="1">
                <a:solidFill>
                  <a:srgbClr val="000000"/>
                </a:solidFill>
                <a:latin typeface="Comic Sans MS" panose="030F0702030302020204" pitchFamily="66" charset="0"/>
                <a:cs typeface="Courier New" panose="02070309020205020404" pitchFamily="49" charset="0"/>
              </a:rPr>
              <a:t>spazio punteggiato</a:t>
            </a:r>
            <a:r>
              <a:rPr kumimoji="0" lang="it-IT" altLang="it-IT" sz="1400">
                <a:solidFill>
                  <a:srgbClr val="000000"/>
                </a:solidFill>
                <a:latin typeface="Comic Sans MS" panose="030F0702030302020204" pitchFamily="66" charset="0"/>
                <a:cs typeface="Courier New" panose="02070309020205020404" pitchFamily="49" charset="0"/>
              </a:rPr>
              <a:t>”, intendendo con esso il luogo geometrico  costituito da tutti i punti dello spazio fisico tridimensionale</a:t>
            </a:r>
            <a:r>
              <a:rPr kumimoji="0" lang="it-IT" altLang="it-IT" sz="1200">
                <a:solidFill>
                  <a:srgbClr val="000000"/>
                </a:solidFill>
                <a:latin typeface="Comic Sans MS" panose="030F0702030302020204" pitchFamily="66" charset="0"/>
                <a:cs typeface="Courier New" panose="02070309020205020404" pitchFamily="49" charset="0"/>
              </a:rPr>
              <a:t>. </a:t>
            </a:r>
          </a:p>
        </p:txBody>
      </p:sp>
      <p:sp>
        <p:nvSpPr>
          <p:cNvPr id="8196" name="Text Box 4">
            <a:extLst>
              <a:ext uri="{FF2B5EF4-FFF2-40B4-BE49-F238E27FC236}">
                <a16:creationId xmlns:a16="http://schemas.microsoft.com/office/drawing/2014/main" id="{40DCEE8B-9700-43D9-A913-434A79D6D5DF}"/>
              </a:ext>
            </a:extLst>
          </p:cNvPr>
          <p:cNvSpPr txBox="1">
            <a:spLocks noChangeArrowheads="1"/>
          </p:cNvSpPr>
          <p:nvPr/>
        </p:nvSpPr>
        <p:spPr bwMode="auto">
          <a:xfrm>
            <a:off x="36000" y="1647893"/>
            <a:ext cx="9072000" cy="952500"/>
          </a:xfrm>
          <a:prstGeom prst="rect">
            <a:avLst/>
          </a:prstGeom>
          <a:solidFill>
            <a:schemeClr val="tx1"/>
          </a:solidFill>
          <a:ln w="9525">
            <a:solidFill>
              <a:schemeClr val="accent2"/>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a:solidFill>
                  <a:srgbClr val="000000"/>
                </a:solidFill>
                <a:latin typeface="Comic Sans MS" panose="030F0702030302020204" pitchFamily="66" charset="0"/>
                <a:cs typeface="Courier New" panose="02070309020205020404" pitchFamily="49" charset="0"/>
              </a:rPr>
              <a:t>Se immaginiamo questo "spazio di punti" non statico ma dinamico, allora vuol dire che ogni punto può muoversi liberamente, occupando, istante per istante, posizioni diverse all'interno di un luogo o di un ambito definito. Sulla base di questa presupposizione, un punto in movimento nello spazio descrive, con il suo spostarsi, una linea l.</a:t>
            </a:r>
            <a:r>
              <a:rPr kumimoji="0" lang="it-IT" altLang="it-IT" sz="1200">
                <a:solidFill>
                  <a:srgbClr val="000000"/>
                </a:solidFill>
                <a:latin typeface="Comic Sans MS" panose="030F0702030302020204" pitchFamily="66" charset="0"/>
              </a:rPr>
              <a:t> </a:t>
            </a:r>
          </a:p>
        </p:txBody>
      </p:sp>
      <p:graphicFrame>
        <p:nvGraphicFramePr>
          <p:cNvPr id="2" name="Object 6">
            <a:extLst>
              <a:ext uri="{FF2B5EF4-FFF2-40B4-BE49-F238E27FC236}">
                <a16:creationId xmlns:a16="http://schemas.microsoft.com/office/drawing/2014/main" id="{474E3CD8-B134-4FB8-9EBC-4BB0C5F19F66}"/>
              </a:ext>
            </a:extLst>
          </p:cNvPr>
          <p:cNvGraphicFramePr>
            <a:graphicFrameLocks/>
          </p:cNvGraphicFramePr>
          <p:nvPr>
            <p:extLst>
              <p:ext uri="{D42A27DB-BD31-4B8C-83A1-F6EECF244321}">
                <p14:modId xmlns:p14="http://schemas.microsoft.com/office/powerpoint/2010/main" val="397337948"/>
              </p:ext>
            </p:extLst>
          </p:nvPr>
        </p:nvGraphicFramePr>
        <p:xfrm>
          <a:off x="40944" y="2707585"/>
          <a:ext cx="2952750" cy="1676400"/>
        </p:xfrm>
        <a:graphic>
          <a:graphicData uri="http://schemas.openxmlformats.org/presentationml/2006/ole">
            <mc:AlternateContent xmlns:mc="http://schemas.openxmlformats.org/markup-compatibility/2006">
              <mc:Choice xmlns:v="urn:schemas-microsoft-com:vml" Requires="v">
                <p:oleObj spid="_x0000_s8387" r:id="rId3" imgW="2167540" imgH="1061624" progId="">
                  <p:embed/>
                </p:oleObj>
              </mc:Choice>
              <mc:Fallback>
                <p:oleObj r:id="rId3" imgW="2167540" imgH="1061624" progId="">
                  <p:embed/>
                  <p:pic>
                    <p:nvPicPr>
                      <p:cNvPr id="0" name="Picture 14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4" y="2707585"/>
                        <a:ext cx="2952750" cy="1676400"/>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8199" name="Object 7">
            <a:extLst>
              <a:ext uri="{FF2B5EF4-FFF2-40B4-BE49-F238E27FC236}">
                <a16:creationId xmlns:a16="http://schemas.microsoft.com/office/drawing/2014/main" id="{50F2659D-7275-4DCF-A1AC-29B33686A098}"/>
              </a:ext>
            </a:extLst>
          </p:cNvPr>
          <p:cNvGraphicFramePr>
            <a:graphicFrameLocks/>
          </p:cNvGraphicFramePr>
          <p:nvPr>
            <p:extLst>
              <p:ext uri="{D42A27DB-BD31-4B8C-83A1-F6EECF244321}">
                <p14:modId xmlns:p14="http://schemas.microsoft.com/office/powerpoint/2010/main" val="4032590478"/>
              </p:ext>
            </p:extLst>
          </p:nvPr>
        </p:nvGraphicFramePr>
        <p:xfrm>
          <a:off x="6151894" y="2699102"/>
          <a:ext cx="2951162" cy="1655762"/>
        </p:xfrm>
        <a:graphic>
          <a:graphicData uri="http://schemas.openxmlformats.org/presentationml/2006/ole">
            <mc:AlternateContent xmlns:mc="http://schemas.openxmlformats.org/markup-compatibility/2006">
              <mc:Choice xmlns:v="urn:schemas-microsoft-com:vml" Requires="v">
                <p:oleObj spid="_x0000_s8388" r:id="rId5" imgW="2206727" imgH="1080863" progId="">
                  <p:embed/>
                </p:oleObj>
              </mc:Choice>
              <mc:Fallback>
                <p:oleObj r:id="rId5" imgW="2206727" imgH="1080863" progId="">
                  <p:embed/>
                  <p:pic>
                    <p:nvPicPr>
                      <p:cNvPr id="0" name="Picture 14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1894" y="2699102"/>
                        <a:ext cx="2951162" cy="1655762"/>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8200" name="Object 8">
            <a:extLst>
              <a:ext uri="{FF2B5EF4-FFF2-40B4-BE49-F238E27FC236}">
                <a16:creationId xmlns:a16="http://schemas.microsoft.com/office/drawing/2014/main" id="{E922F217-D176-43D5-B377-C89F1CD2AEC2}"/>
              </a:ext>
            </a:extLst>
          </p:cNvPr>
          <p:cNvGraphicFramePr>
            <a:graphicFrameLocks/>
          </p:cNvGraphicFramePr>
          <p:nvPr>
            <p:extLst>
              <p:ext uri="{D42A27DB-BD31-4B8C-83A1-F6EECF244321}">
                <p14:modId xmlns:p14="http://schemas.microsoft.com/office/powerpoint/2010/main" val="742546978"/>
              </p:ext>
            </p:extLst>
          </p:nvPr>
        </p:nvGraphicFramePr>
        <p:xfrm>
          <a:off x="40944" y="4554205"/>
          <a:ext cx="2952750" cy="1498600"/>
        </p:xfrm>
        <a:graphic>
          <a:graphicData uri="http://schemas.openxmlformats.org/presentationml/2006/ole">
            <mc:AlternateContent xmlns:mc="http://schemas.openxmlformats.org/markup-compatibility/2006">
              <mc:Choice xmlns:v="urn:schemas-microsoft-com:vml" Requires="v">
                <p:oleObj spid="_x0000_s8389" r:id="rId7" imgW="2206878" imgH="1079302" progId="">
                  <p:embed/>
                </p:oleObj>
              </mc:Choice>
              <mc:Fallback>
                <p:oleObj r:id="rId7" imgW="2206878" imgH="1079302" progId="">
                  <p:embed/>
                  <p:pic>
                    <p:nvPicPr>
                      <p:cNvPr id="0" name="Picture 14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44" y="4554205"/>
                        <a:ext cx="2952750" cy="1498600"/>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8201" name="Object 9">
            <a:extLst>
              <a:ext uri="{FF2B5EF4-FFF2-40B4-BE49-F238E27FC236}">
                <a16:creationId xmlns:a16="http://schemas.microsoft.com/office/drawing/2014/main" id="{B08BE6F8-A60F-448A-AB80-73F1E6495F33}"/>
              </a:ext>
            </a:extLst>
          </p:cNvPr>
          <p:cNvGraphicFramePr>
            <a:graphicFrameLocks/>
          </p:cNvGraphicFramePr>
          <p:nvPr>
            <p:extLst>
              <p:ext uri="{D42A27DB-BD31-4B8C-83A1-F6EECF244321}">
                <p14:modId xmlns:p14="http://schemas.microsoft.com/office/powerpoint/2010/main" val="1285392100"/>
              </p:ext>
            </p:extLst>
          </p:nvPr>
        </p:nvGraphicFramePr>
        <p:xfrm>
          <a:off x="6151893" y="4526909"/>
          <a:ext cx="2951163" cy="1498600"/>
        </p:xfrm>
        <a:graphic>
          <a:graphicData uri="http://schemas.openxmlformats.org/presentationml/2006/ole">
            <mc:AlternateContent xmlns:mc="http://schemas.openxmlformats.org/markup-compatibility/2006">
              <mc:Choice xmlns:v="urn:schemas-microsoft-com:vml" Requires="v">
                <p:oleObj spid="_x0000_s8390" r:id="rId9" imgW="2206727" imgH="1080863" progId="">
                  <p:embed/>
                </p:oleObj>
              </mc:Choice>
              <mc:Fallback>
                <p:oleObj r:id="rId9" imgW="2206727" imgH="1080863" progId="">
                  <p:embed/>
                  <p:pic>
                    <p:nvPicPr>
                      <p:cNvPr id="0" name="Picture 14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1893" y="4526909"/>
                        <a:ext cx="2951163" cy="1498600"/>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8203" name="Text Box 11">
            <a:extLst>
              <a:ext uri="{FF2B5EF4-FFF2-40B4-BE49-F238E27FC236}">
                <a16:creationId xmlns:a16="http://schemas.microsoft.com/office/drawing/2014/main" id="{22572252-B3E8-4388-96CF-6B3040D5CE60}"/>
              </a:ext>
            </a:extLst>
          </p:cNvPr>
          <p:cNvSpPr txBox="1">
            <a:spLocks noChangeArrowheads="1"/>
          </p:cNvSpPr>
          <p:nvPr/>
        </p:nvSpPr>
        <p:spPr bwMode="auto">
          <a:xfrm>
            <a:off x="3028973" y="2707965"/>
            <a:ext cx="2070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000" dirty="0">
                <a:latin typeface="Comic Sans MS" panose="030F0702030302020204" pitchFamily="66" charset="0"/>
              </a:rPr>
              <a:t>Linea curva</a:t>
            </a:r>
            <a:r>
              <a:rPr kumimoji="0" lang="it-IT" altLang="it-IT" sz="1200" dirty="0">
                <a:latin typeface="Comic Sans MS" panose="030F0702030302020204" pitchFamily="66" charset="0"/>
              </a:rPr>
              <a:t>(fig.16)</a:t>
            </a:r>
          </a:p>
        </p:txBody>
      </p:sp>
      <p:sp>
        <p:nvSpPr>
          <p:cNvPr id="8204" name="Rectangle 12">
            <a:extLst>
              <a:ext uri="{FF2B5EF4-FFF2-40B4-BE49-F238E27FC236}">
                <a16:creationId xmlns:a16="http://schemas.microsoft.com/office/drawing/2014/main" id="{5C02D45E-33E1-4C58-97FF-84A74CF993A3}"/>
              </a:ext>
            </a:extLst>
          </p:cNvPr>
          <p:cNvSpPr>
            <a:spLocks noChangeArrowheads="1"/>
          </p:cNvSpPr>
          <p:nvPr/>
        </p:nvSpPr>
        <p:spPr bwMode="auto">
          <a:xfrm>
            <a:off x="3590880" y="3956402"/>
            <a:ext cx="2560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2000" dirty="0">
                <a:latin typeface="Comic Sans MS" panose="030F0702030302020204" pitchFamily="66" charset="0"/>
              </a:rPr>
              <a:t>Linea spezzata </a:t>
            </a:r>
            <a:r>
              <a:rPr kumimoji="0" lang="it-IT" altLang="it-IT" sz="1200" dirty="0">
                <a:latin typeface="Comic Sans MS" panose="030F0702030302020204" pitchFamily="66" charset="0"/>
              </a:rPr>
              <a:t>(fig.17)</a:t>
            </a:r>
          </a:p>
        </p:txBody>
      </p:sp>
      <p:sp>
        <p:nvSpPr>
          <p:cNvPr id="8205" name="Rectangle 13">
            <a:extLst>
              <a:ext uri="{FF2B5EF4-FFF2-40B4-BE49-F238E27FC236}">
                <a16:creationId xmlns:a16="http://schemas.microsoft.com/office/drawing/2014/main" id="{2650C0AA-A7B0-476E-A82A-891EE7B936F8}"/>
              </a:ext>
            </a:extLst>
          </p:cNvPr>
          <p:cNvSpPr>
            <a:spLocks noChangeArrowheads="1"/>
          </p:cNvSpPr>
          <p:nvPr/>
        </p:nvSpPr>
        <p:spPr bwMode="auto">
          <a:xfrm>
            <a:off x="3026437" y="4554513"/>
            <a:ext cx="210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2000" dirty="0">
                <a:latin typeface="Comic Sans MS" panose="030F0702030302020204" pitchFamily="66" charset="0"/>
              </a:rPr>
              <a:t>Linea mista </a:t>
            </a:r>
            <a:r>
              <a:rPr kumimoji="0" lang="it-IT" altLang="it-IT" sz="1200" dirty="0">
                <a:latin typeface="Comic Sans MS" panose="030F0702030302020204" pitchFamily="66" charset="0"/>
              </a:rPr>
              <a:t>(fig.18)</a:t>
            </a:r>
          </a:p>
        </p:txBody>
      </p:sp>
      <p:sp>
        <p:nvSpPr>
          <p:cNvPr id="8206" name="Rectangle 14">
            <a:extLst>
              <a:ext uri="{FF2B5EF4-FFF2-40B4-BE49-F238E27FC236}">
                <a16:creationId xmlns:a16="http://schemas.microsoft.com/office/drawing/2014/main" id="{4EBDBE57-5A04-4C00-B6B0-EDB2F566A4E6}"/>
              </a:ext>
            </a:extLst>
          </p:cNvPr>
          <p:cNvSpPr>
            <a:spLocks noChangeArrowheads="1"/>
          </p:cNvSpPr>
          <p:nvPr/>
        </p:nvSpPr>
        <p:spPr bwMode="auto">
          <a:xfrm>
            <a:off x="3736599" y="5595296"/>
            <a:ext cx="2395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kumimoji="1" sz="2400">
                <a:solidFill>
                  <a:schemeClr val="tx1"/>
                </a:solidFill>
                <a:latin typeface="Times New Roman" panose="02020603050405020304" pitchFamily="18" charset="0"/>
              </a:defRPr>
            </a:lvl1pPr>
            <a:lvl2pPr marL="19050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lvl="1" algn="ctr" eaLnBrk="1" hangingPunct="1">
              <a:spcBef>
                <a:spcPct val="50000"/>
              </a:spcBef>
            </a:pPr>
            <a:r>
              <a:rPr kumimoji="0" lang="it-IT" altLang="it-IT" sz="2000" dirty="0">
                <a:latin typeface="Comic Sans MS" panose="030F0702030302020204" pitchFamily="66" charset="0"/>
              </a:rPr>
              <a:t>Linea retta </a:t>
            </a:r>
            <a:r>
              <a:rPr kumimoji="0" lang="it-IT" altLang="it-IT" sz="1200" dirty="0">
                <a:latin typeface="Comic Sans MS" panose="030F0702030302020204" pitchFamily="66" charset="0"/>
              </a:rPr>
              <a:t>(fig.19)</a:t>
            </a:r>
          </a:p>
        </p:txBody>
      </p:sp>
      <p:sp>
        <p:nvSpPr>
          <p:cNvPr id="3" name="AutoShape 15">
            <a:hlinkClick r:id="rId11" action="ppaction://hlinksldjump" highlightClick="1"/>
            <a:extLst>
              <a:ext uri="{FF2B5EF4-FFF2-40B4-BE49-F238E27FC236}">
                <a16:creationId xmlns:a16="http://schemas.microsoft.com/office/drawing/2014/main" id="{2DC05412-3CBB-4BFD-B8EE-06015461FFAB}"/>
              </a:ext>
            </a:extLst>
          </p:cNvPr>
          <p:cNvSpPr>
            <a:spLocks noChangeArrowheads="1"/>
          </p:cNvSpPr>
          <p:nvPr/>
        </p:nvSpPr>
        <p:spPr bwMode="auto">
          <a:xfrm>
            <a:off x="99463" y="78495"/>
            <a:ext cx="1135063" cy="504825"/>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Sommario</a:t>
            </a:r>
          </a:p>
        </p:txBody>
      </p:sp>
      <p:sp>
        <p:nvSpPr>
          <p:cNvPr id="8209" name="Text Box 17">
            <a:extLst>
              <a:ext uri="{FF2B5EF4-FFF2-40B4-BE49-F238E27FC236}">
                <a16:creationId xmlns:a16="http://schemas.microsoft.com/office/drawing/2014/main" id="{E3C76EB0-6CA0-4CF4-9499-EC3885DE4712}"/>
              </a:ext>
            </a:extLst>
          </p:cNvPr>
          <p:cNvSpPr txBox="1">
            <a:spLocks noChangeArrowheads="1"/>
          </p:cNvSpPr>
          <p:nvPr/>
        </p:nvSpPr>
        <p:spPr bwMode="auto">
          <a:xfrm>
            <a:off x="36000" y="6191794"/>
            <a:ext cx="9072000" cy="581025"/>
          </a:xfrm>
          <a:prstGeom prst="rect">
            <a:avLst/>
          </a:prstGeom>
          <a:solidFill>
            <a:schemeClr val="tx1"/>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lang="it-IT" altLang="it-IT" sz="1600">
                <a:solidFill>
                  <a:srgbClr val="000000"/>
                </a:solidFill>
                <a:latin typeface="Comic Sans MS" panose="030F0702030302020204" pitchFamily="66" charset="0"/>
              </a:rPr>
              <a:t>Le linee curva, spezzata e mista possono essere, a loro volta, aperte, chiuse, semplici o intrecciate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1000" fill="hold"/>
                                        <p:tgtEl>
                                          <p:spTgt spid="8195"/>
                                        </p:tgtEl>
                                        <p:attrNameLst>
                                          <p:attrName>ppt_x</p:attrName>
                                        </p:attrNameLst>
                                      </p:cBhvr>
                                      <p:tavLst>
                                        <p:tav tm="0">
                                          <p:val>
                                            <p:strVal val="0-#ppt_w/2"/>
                                          </p:val>
                                        </p:tav>
                                        <p:tav tm="100000">
                                          <p:val>
                                            <p:strVal val="#ppt_x"/>
                                          </p:val>
                                        </p:tav>
                                      </p:tavLst>
                                    </p:anim>
                                    <p:anim calcmode="lin" valueType="num">
                                      <p:cBhvr additive="base">
                                        <p:cTn id="8" dur="10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1000" fill="hold"/>
                                        <p:tgtEl>
                                          <p:spTgt spid="8196"/>
                                        </p:tgtEl>
                                        <p:attrNameLst>
                                          <p:attrName>ppt_x</p:attrName>
                                        </p:attrNameLst>
                                      </p:cBhvr>
                                      <p:tavLst>
                                        <p:tav tm="0">
                                          <p:val>
                                            <p:strVal val="1+#ppt_w/2"/>
                                          </p:val>
                                        </p:tav>
                                        <p:tav tm="100000">
                                          <p:val>
                                            <p:strVal val="#ppt_x"/>
                                          </p:val>
                                        </p:tav>
                                      </p:tavLst>
                                    </p:anim>
                                    <p:anim calcmode="lin" valueType="num">
                                      <p:cBhvr additive="base">
                                        <p:cTn id="14" dur="10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1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iterate type="lt">
                                    <p:tmPct val="100000"/>
                                  </p:iterate>
                                  <p:childTnLst>
                                    <p:set>
                                      <p:cBhvr>
                                        <p:cTn id="23" dur="1" fill="hold">
                                          <p:stCondLst>
                                            <p:cond delay="0"/>
                                          </p:stCondLst>
                                        </p:cTn>
                                        <p:tgtEl>
                                          <p:spTgt spid="8203"/>
                                        </p:tgtEl>
                                        <p:attrNameLst>
                                          <p:attrName>style.visibility</p:attrName>
                                        </p:attrNameLst>
                                      </p:cBhvr>
                                      <p:to>
                                        <p:strVal val="visible"/>
                                      </p:to>
                                    </p:set>
                                    <p:animEffect transition="in" filter="wipe(down)">
                                      <p:cBhvr>
                                        <p:cTn id="24" dur="75"/>
                                        <p:tgtEl>
                                          <p:spTgt spid="820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nodeType="clickEffect">
                                  <p:stCondLst>
                                    <p:cond delay="0"/>
                                  </p:stCondLst>
                                  <p:childTnLst>
                                    <p:set>
                                      <p:cBhvr>
                                        <p:cTn id="28" dur="1" fill="hold">
                                          <p:stCondLst>
                                            <p:cond delay="0"/>
                                          </p:stCondLst>
                                        </p:cTn>
                                        <p:tgtEl>
                                          <p:spTgt spid="8199"/>
                                        </p:tgtEl>
                                        <p:attrNameLst>
                                          <p:attrName>style.visibility</p:attrName>
                                        </p:attrNameLst>
                                      </p:cBhvr>
                                      <p:to>
                                        <p:strVal val="visible"/>
                                      </p:to>
                                    </p:set>
                                    <p:animEffect transition="in" filter="wipe(right)">
                                      <p:cBhvr>
                                        <p:cTn id="29" dur="1000"/>
                                        <p:tgtEl>
                                          <p:spTgt spid="819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iterate type="lt">
                                    <p:tmPct val="100000"/>
                                  </p:iterate>
                                  <p:childTnLst>
                                    <p:set>
                                      <p:cBhvr>
                                        <p:cTn id="33" dur="1" fill="hold">
                                          <p:stCondLst>
                                            <p:cond delay="0"/>
                                          </p:stCondLst>
                                        </p:cTn>
                                        <p:tgtEl>
                                          <p:spTgt spid="8204"/>
                                        </p:tgtEl>
                                        <p:attrNameLst>
                                          <p:attrName>style.visibility</p:attrName>
                                        </p:attrNameLst>
                                      </p:cBhvr>
                                      <p:to>
                                        <p:strVal val="visible"/>
                                      </p:to>
                                    </p:set>
                                    <p:animEffect transition="in" filter="wipe(down)">
                                      <p:cBhvr>
                                        <p:cTn id="34" dur="75"/>
                                        <p:tgtEl>
                                          <p:spTgt spid="820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1000"/>
                                        <p:tgtEl>
                                          <p:spTgt spid="820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iterate type="lt">
                                    <p:tmPct val="100000"/>
                                  </p:iterate>
                                  <p:childTnLst>
                                    <p:set>
                                      <p:cBhvr>
                                        <p:cTn id="43" dur="1" fill="hold">
                                          <p:stCondLst>
                                            <p:cond delay="0"/>
                                          </p:stCondLst>
                                        </p:cTn>
                                        <p:tgtEl>
                                          <p:spTgt spid="8205"/>
                                        </p:tgtEl>
                                        <p:attrNameLst>
                                          <p:attrName>style.visibility</p:attrName>
                                        </p:attrNameLst>
                                      </p:cBhvr>
                                      <p:to>
                                        <p:strVal val="visible"/>
                                      </p:to>
                                    </p:set>
                                    <p:animEffect transition="in" filter="wipe(down)">
                                      <p:cBhvr>
                                        <p:cTn id="44" dur="75"/>
                                        <p:tgtEl>
                                          <p:spTgt spid="820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nodeType="clickEffect">
                                  <p:stCondLst>
                                    <p:cond delay="0"/>
                                  </p:stCondLst>
                                  <p:childTnLst>
                                    <p:set>
                                      <p:cBhvr>
                                        <p:cTn id="48" dur="1" fill="hold">
                                          <p:stCondLst>
                                            <p:cond delay="0"/>
                                          </p:stCondLst>
                                        </p:cTn>
                                        <p:tgtEl>
                                          <p:spTgt spid="8201"/>
                                        </p:tgtEl>
                                        <p:attrNameLst>
                                          <p:attrName>style.visibility</p:attrName>
                                        </p:attrNameLst>
                                      </p:cBhvr>
                                      <p:to>
                                        <p:strVal val="visible"/>
                                      </p:to>
                                    </p:set>
                                    <p:animEffect transition="in" filter="wipe(right)">
                                      <p:cBhvr>
                                        <p:cTn id="49" dur="1000"/>
                                        <p:tgtEl>
                                          <p:spTgt spid="820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iterate type="lt">
                                    <p:tmPct val="100000"/>
                                  </p:iterate>
                                  <p:childTnLst>
                                    <p:set>
                                      <p:cBhvr>
                                        <p:cTn id="53" dur="1" fill="hold">
                                          <p:stCondLst>
                                            <p:cond delay="0"/>
                                          </p:stCondLst>
                                        </p:cTn>
                                        <p:tgtEl>
                                          <p:spTgt spid="8206"/>
                                        </p:tgtEl>
                                        <p:attrNameLst>
                                          <p:attrName>style.visibility</p:attrName>
                                        </p:attrNameLst>
                                      </p:cBhvr>
                                      <p:to>
                                        <p:strVal val="visible"/>
                                      </p:to>
                                    </p:set>
                                    <p:animEffect transition="in" filter="wipe(down)">
                                      <p:cBhvr>
                                        <p:cTn id="54" dur="75"/>
                                        <p:tgtEl>
                                          <p:spTgt spid="820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12" fill="hold" grpId="0" nodeType="clickEffect">
                                  <p:stCondLst>
                                    <p:cond delay="0"/>
                                  </p:stCondLst>
                                  <p:childTnLst>
                                    <p:set>
                                      <p:cBhvr>
                                        <p:cTn id="58" dur="1" fill="hold">
                                          <p:stCondLst>
                                            <p:cond delay="0"/>
                                          </p:stCondLst>
                                        </p:cTn>
                                        <p:tgtEl>
                                          <p:spTgt spid="8209"/>
                                        </p:tgtEl>
                                        <p:attrNameLst>
                                          <p:attrName>style.visibility</p:attrName>
                                        </p:attrNameLst>
                                      </p:cBhvr>
                                      <p:to>
                                        <p:strVal val="visible"/>
                                      </p:to>
                                    </p:set>
                                    <p:anim calcmode="lin" valueType="num">
                                      <p:cBhvr additive="base">
                                        <p:cTn id="59" dur="1000" fill="hold"/>
                                        <p:tgtEl>
                                          <p:spTgt spid="8209"/>
                                        </p:tgtEl>
                                        <p:attrNameLst>
                                          <p:attrName>ppt_x</p:attrName>
                                        </p:attrNameLst>
                                      </p:cBhvr>
                                      <p:tavLst>
                                        <p:tav tm="0">
                                          <p:val>
                                            <p:strVal val="0-#ppt_w/2"/>
                                          </p:val>
                                        </p:tav>
                                        <p:tav tm="100000">
                                          <p:val>
                                            <p:strVal val="#ppt_x"/>
                                          </p:val>
                                        </p:tav>
                                      </p:tavLst>
                                    </p:anim>
                                    <p:anim calcmode="lin" valueType="num">
                                      <p:cBhvr additive="base">
                                        <p:cTn id="60" dur="1000" fill="hold"/>
                                        <p:tgtEl>
                                          <p:spTgt spid="8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autoUpdateAnimBg="0"/>
      <p:bldP spid="8196" grpId="0" animBg="1" autoUpdateAnimBg="0"/>
      <p:bldP spid="8203" grpId="0" autoUpdateAnimBg="0"/>
      <p:bldP spid="8204" grpId="0" autoUpdateAnimBg="0"/>
      <p:bldP spid="8205" grpId="0" autoUpdateAnimBg="0"/>
      <p:bldP spid="8206" grpId="0" autoUpdateAnimBg="0"/>
      <p:bldP spid="820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BA41641-F8F8-41DB-A811-E3FDED40E857}"/>
              </a:ext>
            </a:extLst>
          </p:cNvPr>
          <p:cNvSpPr>
            <a:spLocks noGrp="1" noChangeArrowheads="1"/>
          </p:cNvSpPr>
          <p:nvPr>
            <p:ph type="title"/>
          </p:nvPr>
        </p:nvSpPr>
        <p:spPr>
          <a:xfrm>
            <a:off x="36000" y="40944"/>
            <a:ext cx="9072000" cy="825500"/>
          </a:xfrm>
          <a:ln>
            <a:solidFill>
              <a:schemeClr val="accent2"/>
            </a:solidFill>
          </a:ln>
        </p:spPr>
        <p:txBody>
          <a:bodyPr/>
          <a:lstStyle/>
          <a:p>
            <a:pPr eaLnBrk="1" hangingPunct="1"/>
            <a:r>
              <a:rPr lang="it-IT" altLang="it-IT" sz="2800">
                <a:solidFill>
                  <a:schemeClr val="tx1"/>
                </a:solidFill>
                <a:effectLst/>
                <a:latin typeface="Comic Sans MS" panose="030F0702030302020204" pitchFamily="66" charset="0"/>
              </a:rPr>
              <a:t>La linea: caratterizzazione dinamica ed insiemistica</a:t>
            </a:r>
          </a:p>
        </p:txBody>
      </p:sp>
      <p:sp>
        <p:nvSpPr>
          <p:cNvPr id="11267" name="Rectangle 3">
            <a:extLst>
              <a:ext uri="{FF2B5EF4-FFF2-40B4-BE49-F238E27FC236}">
                <a16:creationId xmlns:a16="http://schemas.microsoft.com/office/drawing/2014/main" id="{A8FC1B4A-57A5-47DB-B470-EF43E161B63E}"/>
              </a:ext>
            </a:extLst>
          </p:cNvPr>
          <p:cNvSpPr>
            <a:spLocks noGrp="1" noChangeArrowheads="1"/>
          </p:cNvSpPr>
          <p:nvPr>
            <p:ph type="body" sz="half" idx="1"/>
          </p:nvPr>
        </p:nvSpPr>
        <p:spPr>
          <a:xfrm>
            <a:off x="36000" y="4248745"/>
            <a:ext cx="9072000" cy="648000"/>
          </a:xfrm>
          <a:solidFill>
            <a:srgbClr val="FFFFCC"/>
          </a:solidFill>
          <a:ln>
            <a:solidFill>
              <a:schemeClr val="accent2"/>
            </a:solidFill>
            <a:miter lim="800000"/>
            <a:headEnd/>
            <a:tailEnd/>
          </a:ln>
        </p:spPr>
        <p:txBody>
          <a:bodyPr/>
          <a:lstStyle/>
          <a:p>
            <a:pPr marL="98425" indent="-98425" algn="ctr" defTabSz="196850" eaLnBrk="1" hangingPunct="1">
              <a:buFont typeface="Wingdings" panose="05000000000000000000" pitchFamily="2" charset="2"/>
              <a:buNone/>
            </a:pPr>
            <a:r>
              <a:rPr lang="it-IT" altLang="it-IT" sz="2000" dirty="0">
                <a:latin typeface="Comic Sans MS" panose="030F0702030302020204" pitchFamily="66" charset="0"/>
              </a:rPr>
              <a:t>	</a:t>
            </a:r>
            <a:r>
              <a:rPr lang="it-IT" altLang="it-IT" sz="2000" dirty="0">
                <a:solidFill>
                  <a:srgbClr val="FF5050"/>
                </a:solidFill>
                <a:latin typeface="Comic Sans MS" panose="030F0702030302020204" pitchFamily="66" charset="0"/>
              </a:rPr>
              <a:t>Ogni punto in movimento casuale nello spazio implica l’esistenza di una ed una sola linea  l</a:t>
            </a:r>
          </a:p>
        </p:txBody>
      </p:sp>
      <p:graphicFrame>
        <p:nvGraphicFramePr>
          <p:cNvPr id="11278" name="Object 14">
            <a:extLst>
              <a:ext uri="{FF2B5EF4-FFF2-40B4-BE49-F238E27FC236}">
                <a16:creationId xmlns:a16="http://schemas.microsoft.com/office/drawing/2014/main" id="{F5478F64-0B5E-4594-B06E-2EDBD92A85B7}"/>
              </a:ext>
            </a:extLst>
          </p:cNvPr>
          <p:cNvGraphicFramePr>
            <a:graphicFrameLocks noChangeAspect="1"/>
          </p:cNvGraphicFramePr>
          <p:nvPr>
            <p:extLst>
              <p:ext uri="{D42A27DB-BD31-4B8C-83A1-F6EECF244321}">
                <p14:modId xmlns:p14="http://schemas.microsoft.com/office/powerpoint/2010/main" val="1696716500"/>
              </p:ext>
            </p:extLst>
          </p:nvPr>
        </p:nvGraphicFramePr>
        <p:xfrm>
          <a:off x="36000" y="3643925"/>
          <a:ext cx="9072000" cy="499281"/>
        </p:xfrm>
        <a:graphic>
          <a:graphicData uri="http://schemas.openxmlformats.org/presentationml/2006/ole">
            <mc:AlternateContent xmlns:mc="http://schemas.openxmlformats.org/markup-compatibility/2006">
              <mc:Choice xmlns:v="urn:schemas-microsoft-com:vml" Requires="v">
                <p:oleObj spid="_x0000_s9321" r:id="rId3" imgW="2019300" imgH="203200" progId="Equation.3">
                  <p:embed/>
                </p:oleObj>
              </mc:Choice>
              <mc:Fallback>
                <p:oleObj r:id="rId3" imgW="2019300" imgH="203200" progId="Equation.3">
                  <p:embed/>
                  <p:pic>
                    <p:nvPicPr>
                      <p:cNvPr id="0" name="Picture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 y="3643925"/>
                        <a:ext cx="9072000" cy="499281"/>
                      </a:xfrm>
                      <a:prstGeom prst="rect">
                        <a:avLst/>
                      </a:prstGeom>
                      <a:solidFill>
                        <a:srgbClr val="FFFFCC"/>
                      </a:solidFill>
                      <a:ln w="9525">
                        <a:solidFill>
                          <a:schemeClr val="accent2"/>
                        </a:solidFill>
                        <a:miter lim="800000"/>
                        <a:headEnd/>
                        <a:tailEnd/>
                      </a:ln>
                    </p:spPr>
                  </p:pic>
                </p:oleObj>
              </mc:Fallback>
            </mc:AlternateContent>
          </a:graphicData>
        </a:graphic>
      </p:graphicFrame>
      <p:graphicFrame>
        <p:nvGraphicFramePr>
          <p:cNvPr id="11289" name="Object 25">
            <a:extLst>
              <a:ext uri="{FF2B5EF4-FFF2-40B4-BE49-F238E27FC236}">
                <a16:creationId xmlns:a16="http://schemas.microsoft.com/office/drawing/2014/main" id="{526C2258-4175-479F-9302-2287401D5C9E}"/>
              </a:ext>
            </a:extLst>
          </p:cNvPr>
          <p:cNvGraphicFramePr>
            <a:graphicFrameLocks noChangeAspect="1"/>
          </p:cNvGraphicFramePr>
          <p:nvPr>
            <p:extLst>
              <p:ext uri="{D42A27DB-BD31-4B8C-83A1-F6EECF244321}">
                <p14:modId xmlns:p14="http://schemas.microsoft.com/office/powerpoint/2010/main" val="58718031"/>
              </p:ext>
            </p:extLst>
          </p:nvPr>
        </p:nvGraphicFramePr>
        <p:xfrm>
          <a:off x="40943" y="973179"/>
          <a:ext cx="4212000" cy="2590947"/>
        </p:xfrm>
        <a:graphic>
          <a:graphicData uri="http://schemas.openxmlformats.org/presentationml/2006/ole">
            <mc:AlternateContent xmlns:mc="http://schemas.openxmlformats.org/markup-compatibility/2006">
              <mc:Choice xmlns:v="urn:schemas-microsoft-com:vml" Requires="v">
                <p:oleObj spid="_x0000_s9322" r:id="rId5" imgW="2167787" imgH="1061624" progId="">
                  <p:embed/>
                </p:oleObj>
              </mc:Choice>
              <mc:Fallback>
                <p:oleObj r:id="rId5" imgW="2167787" imgH="1061624" progId="">
                  <p:embed/>
                  <p:pic>
                    <p:nvPicPr>
                      <p:cNvPr id="0"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43" y="973179"/>
                        <a:ext cx="4212000" cy="2590947"/>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11290" name="Text Box 26">
            <a:extLst>
              <a:ext uri="{FF2B5EF4-FFF2-40B4-BE49-F238E27FC236}">
                <a16:creationId xmlns:a16="http://schemas.microsoft.com/office/drawing/2014/main" id="{11471E98-1ABF-47A9-8962-67B388953ACF}"/>
              </a:ext>
            </a:extLst>
          </p:cNvPr>
          <p:cNvSpPr txBox="1">
            <a:spLocks noChangeArrowheads="1"/>
          </p:cNvSpPr>
          <p:nvPr/>
        </p:nvSpPr>
        <p:spPr bwMode="auto">
          <a:xfrm>
            <a:off x="4351056" y="961122"/>
            <a:ext cx="4752000" cy="2592000"/>
          </a:xfrm>
          <a:prstGeom prst="rect">
            <a:avLst/>
          </a:prstGeom>
          <a:solidFill>
            <a:schemeClr val="tx1"/>
          </a:solidFill>
          <a:ln w="9525">
            <a:solidFill>
              <a:schemeClr val="accent2"/>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it-IT" altLang="it-IT" sz="1600" dirty="0">
                <a:solidFill>
                  <a:srgbClr val="000000"/>
                </a:solidFill>
                <a:latin typeface="Comic Sans MS" panose="030F0702030302020204" pitchFamily="66" charset="0"/>
                <a:cs typeface="Courier New" panose="02070309020205020404" pitchFamily="49" charset="0"/>
              </a:rPr>
              <a:t>Pertanto è possibile sostenere,  che ad ogni punto in movimento nello spazio si può associare una linea, che assume, a seconda del percorso che descrive una specifica caratterizzazione con relativa denominazione (Fig.20).</a:t>
            </a:r>
          </a:p>
          <a:p>
            <a:pPr eaLnBrk="1" hangingPunct="1">
              <a:spcBef>
                <a:spcPct val="50000"/>
              </a:spcBef>
            </a:pPr>
            <a:r>
              <a:rPr kumimoji="0" lang="it-IT" altLang="it-IT" sz="1600" dirty="0">
                <a:solidFill>
                  <a:srgbClr val="000000"/>
                </a:solidFill>
                <a:latin typeface="Comic Sans MS" panose="030F0702030302020204" pitchFamily="66" charset="0"/>
                <a:cs typeface="Courier New" panose="02070309020205020404" pitchFamily="49" charset="0"/>
              </a:rPr>
              <a:t>Dal punto di vista geometrico e dinamico-descrittivo possiamo riassumere il concetto di cui sopra con la seguente espressione insiemistica:</a:t>
            </a:r>
            <a:r>
              <a:rPr kumimoji="0" lang="it-IT" altLang="it-IT" sz="1400" dirty="0">
                <a:solidFill>
                  <a:srgbClr val="99CCFF"/>
                </a:solidFill>
                <a:latin typeface="Comic Sans MS" panose="030F0702030302020204" pitchFamily="66" charset="0"/>
                <a:cs typeface="Courier New" panose="02070309020205020404" pitchFamily="49" charset="0"/>
              </a:rPr>
              <a:t> </a:t>
            </a:r>
          </a:p>
        </p:txBody>
      </p:sp>
      <p:sp>
        <p:nvSpPr>
          <p:cNvPr id="11291" name="Text Box 27">
            <a:extLst>
              <a:ext uri="{FF2B5EF4-FFF2-40B4-BE49-F238E27FC236}">
                <a16:creationId xmlns:a16="http://schemas.microsoft.com/office/drawing/2014/main" id="{6488B45C-2DC2-48B3-9F0A-9BC6AF1770C3}"/>
              </a:ext>
            </a:extLst>
          </p:cNvPr>
          <p:cNvSpPr txBox="1">
            <a:spLocks noChangeArrowheads="1"/>
          </p:cNvSpPr>
          <p:nvPr/>
        </p:nvSpPr>
        <p:spPr bwMode="auto">
          <a:xfrm>
            <a:off x="2533650" y="4964113"/>
            <a:ext cx="4316413" cy="18446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it-IT" altLang="it-IT" sz="1000" b="1">
                <a:solidFill>
                  <a:srgbClr val="000000"/>
                </a:solidFill>
                <a:latin typeface="Symbol" panose="05050102010706020507" pitchFamily="18" charset="2"/>
                <a:cs typeface="Times New Roman" panose="02020603050405020304" pitchFamily="18" charset="0"/>
              </a:rPr>
              <a:t>" </a:t>
            </a:r>
            <a:r>
              <a:rPr kumimoji="0" lang="it-IT" altLang="it-IT" sz="1000" b="1">
                <a:solidFill>
                  <a:srgbClr val="000000"/>
                </a:solidFill>
                <a:latin typeface="Comic Sans MS" panose="030F0702030302020204" pitchFamily="66" charset="0"/>
                <a:cs typeface="Courier New" panose="02070309020205020404" pitchFamily="49" charset="0"/>
              </a:rPr>
              <a:t>= Quantificatore insiemistico universale (Per ogni).</a:t>
            </a:r>
            <a:endParaRPr kumimoji="0" lang="it-IT" altLang="it-IT" sz="1000" b="1">
              <a:solidFill>
                <a:srgbClr val="000000"/>
              </a:solidFill>
              <a:latin typeface="Comic Sans MS" panose="030F0702030302020204" pitchFamily="66" charset="0"/>
              <a:cs typeface="Times New Roman" panose="02020603050405020304" pitchFamily="18" charset="0"/>
            </a:endParaRPr>
          </a:p>
          <a:p>
            <a:pPr eaLnBrk="1" hangingPunct="1">
              <a:spcBef>
                <a:spcPct val="50000"/>
              </a:spcBef>
            </a:pPr>
            <a:r>
              <a:rPr kumimoji="0" lang="it-IT" altLang="it-IT" sz="1000" b="1">
                <a:solidFill>
                  <a:srgbClr val="000000"/>
                </a:solidFill>
                <a:latin typeface="Comic Sans MS" panose="030F0702030302020204" pitchFamily="66" charset="0"/>
                <a:cs typeface="Courier New" panose="02070309020205020404" pitchFamily="49" charset="0"/>
              </a:rPr>
              <a:t>P = Punto in movimento casuale.</a:t>
            </a:r>
            <a:endParaRPr kumimoji="0" lang="it-IT" altLang="it-IT" sz="1000" b="1">
              <a:solidFill>
                <a:srgbClr val="000000"/>
              </a:solidFill>
              <a:latin typeface="Comic Sans MS" panose="030F0702030302020204" pitchFamily="66" charset="0"/>
              <a:cs typeface="Times New Roman" panose="02020603050405020304" pitchFamily="18" charset="0"/>
            </a:endParaRPr>
          </a:p>
          <a:p>
            <a:pPr eaLnBrk="1" hangingPunct="1">
              <a:spcBef>
                <a:spcPct val="50000"/>
              </a:spcBef>
            </a:pPr>
            <a:r>
              <a:rPr kumimoji="0" lang="it-IT" altLang="it-IT" sz="1000" b="1">
                <a:solidFill>
                  <a:srgbClr val="000000"/>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1000" b="1">
                <a:solidFill>
                  <a:srgbClr val="000000"/>
                </a:solidFill>
                <a:latin typeface="Courier New" panose="02070309020205020404" pitchFamily="49" charset="0"/>
                <a:cs typeface="Courier New" panose="02070309020205020404" pitchFamily="49" charset="0"/>
              </a:rPr>
              <a:t> </a:t>
            </a:r>
            <a:r>
              <a:rPr kumimoji="0" lang="it-IT" altLang="it-IT" sz="1000" b="1">
                <a:solidFill>
                  <a:srgbClr val="000000"/>
                </a:solidFill>
                <a:latin typeface="Comic Sans MS" panose="030F0702030302020204" pitchFamily="66" charset="0"/>
                <a:cs typeface="Courier New" panose="02070309020205020404" pitchFamily="49" charset="0"/>
              </a:rPr>
              <a:t>= Appartiene </a:t>
            </a:r>
            <a:endParaRPr kumimoji="0" lang="it-IT" altLang="it-IT" sz="1000" b="1">
              <a:solidFill>
                <a:srgbClr val="000000"/>
              </a:solidFill>
              <a:latin typeface="Comic Sans MS" panose="030F0702030302020204" pitchFamily="66" charset="0"/>
              <a:cs typeface="Times New Roman" panose="02020603050405020304" pitchFamily="18" charset="0"/>
            </a:endParaRPr>
          </a:p>
          <a:p>
            <a:pPr eaLnBrk="1" hangingPunct="1">
              <a:spcBef>
                <a:spcPct val="50000"/>
              </a:spcBef>
            </a:pPr>
            <a:r>
              <a:rPr kumimoji="0" lang="it-IT" altLang="it-IT" sz="1000" b="1">
                <a:solidFill>
                  <a:srgbClr val="000000"/>
                </a:solidFill>
                <a:latin typeface="Comic Sans MS" panose="030F0702030302020204" pitchFamily="66" charset="0"/>
                <a:cs typeface="Courier New" panose="02070309020205020404" pitchFamily="49" charset="0"/>
              </a:rPr>
              <a:t>W = Spazio</a:t>
            </a:r>
            <a:endParaRPr kumimoji="0" lang="it-IT" altLang="it-IT" sz="1000" b="1">
              <a:solidFill>
                <a:srgbClr val="000000"/>
              </a:solidFill>
              <a:latin typeface="Comic Sans MS" panose="030F0702030302020204" pitchFamily="66" charset="0"/>
              <a:cs typeface="Times New Roman" panose="02020603050405020304" pitchFamily="18" charset="0"/>
            </a:endParaRPr>
          </a:p>
          <a:p>
            <a:pPr eaLnBrk="1" hangingPunct="1">
              <a:spcBef>
                <a:spcPct val="50000"/>
              </a:spcBef>
            </a:pPr>
            <a:r>
              <a:rPr kumimoji="0" lang="it-IT" altLang="it-IT" sz="1000" b="1">
                <a:solidFill>
                  <a:srgbClr val="000000"/>
                </a:solidFill>
                <a:latin typeface="Symbol" panose="05050102010706020507" pitchFamily="18" charset="2"/>
                <a:cs typeface="Times New Roman" panose="02020603050405020304" pitchFamily="18" charset="0"/>
              </a:rPr>
              <a:t>Þ</a:t>
            </a:r>
            <a:r>
              <a:rPr kumimoji="0" lang="it-IT" altLang="it-IT" sz="1000" b="1">
                <a:solidFill>
                  <a:srgbClr val="000000"/>
                </a:solidFill>
                <a:latin typeface="Comic Sans MS" panose="030F0702030302020204" pitchFamily="66" charset="0"/>
                <a:cs typeface="Times New Roman" panose="02020603050405020304" pitchFamily="18" charset="0"/>
              </a:rPr>
              <a:t> = </a:t>
            </a:r>
            <a:r>
              <a:rPr kumimoji="0" lang="it-IT" altLang="it-IT" sz="1000" b="1">
                <a:solidFill>
                  <a:srgbClr val="000000"/>
                </a:solidFill>
                <a:latin typeface="Comic Sans MS" panose="030F0702030302020204" pitchFamily="66" charset="0"/>
                <a:cs typeface="Courier New" panose="02070309020205020404" pitchFamily="49" charset="0"/>
              </a:rPr>
              <a:t>Implicazione logica.</a:t>
            </a:r>
            <a:endParaRPr kumimoji="0" lang="it-IT" altLang="it-IT" sz="1000" b="1">
              <a:solidFill>
                <a:srgbClr val="000000"/>
              </a:solidFill>
              <a:latin typeface="Comic Sans MS" panose="030F0702030302020204" pitchFamily="66" charset="0"/>
              <a:cs typeface="Times New Roman" panose="02020603050405020304" pitchFamily="18" charset="0"/>
            </a:endParaRPr>
          </a:p>
          <a:p>
            <a:pPr eaLnBrk="1" hangingPunct="1">
              <a:spcBef>
                <a:spcPct val="50000"/>
              </a:spcBef>
            </a:pPr>
            <a:r>
              <a:rPr kumimoji="0" lang="it-IT" altLang="it-IT" sz="1000" b="1">
                <a:solidFill>
                  <a:srgbClr val="000000"/>
                </a:solidFill>
                <a:latin typeface="Symbol" panose="05050102010706020507" pitchFamily="18" charset="2"/>
                <a:cs typeface="Times New Roman" panose="02020603050405020304" pitchFamily="18" charset="0"/>
              </a:rPr>
              <a:t>$ ! </a:t>
            </a:r>
            <a:r>
              <a:rPr kumimoji="0" lang="it-IT" altLang="it-IT" sz="1000" b="1">
                <a:solidFill>
                  <a:srgbClr val="000000"/>
                </a:solidFill>
                <a:latin typeface="Comic Sans MS" panose="030F0702030302020204" pitchFamily="66" charset="0"/>
                <a:cs typeface="Times New Roman" panose="02020603050405020304" pitchFamily="18" charset="0"/>
              </a:rPr>
              <a:t>= </a:t>
            </a:r>
            <a:r>
              <a:rPr kumimoji="0" lang="it-IT" altLang="it-IT" sz="1000" b="1">
                <a:solidFill>
                  <a:srgbClr val="000000"/>
                </a:solidFill>
                <a:latin typeface="Comic Sans MS" panose="030F0702030302020204" pitchFamily="66" charset="0"/>
                <a:cs typeface="Courier New" panose="02070309020205020404" pitchFamily="49" charset="0"/>
              </a:rPr>
              <a:t>Quantificatore insiemistico esistenziale (Esiste ed è unico).</a:t>
            </a:r>
            <a:endParaRPr kumimoji="0" lang="it-IT" altLang="it-IT" sz="1000" b="1">
              <a:solidFill>
                <a:srgbClr val="000000"/>
              </a:solidFill>
              <a:latin typeface="Comic Sans MS" panose="030F0702030302020204" pitchFamily="66" charset="0"/>
              <a:cs typeface="Times New Roman" panose="02020603050405020304" pitchFamily="18" charset="0"/>
            </a:endParaRPr>
          </a:p>
          <a:p>
            <a:pPr eaLnBrk="1" hangingPunct="1">
              <a:spcBef>
                <a:spcPct val="50000"/>
              </a:spcBef>
            </a:pPr>
            <a:r>
              <a:rPr kumimoji="0" lang="it-IT" altLang="it-IT" sz="1000" b="1">
                <a:solidFill>
                  <a:srgbClr val="000000"/>
                </a:solidFill>
                <a:latin typeface="Comic Sans MS" panose="030F0702030302020204" pitchFamily="66" charset="0"/>
                <a:cs typeface="Courier New" panose="02070309020205020404" pitchFamily="49" charset="0"/>
              </a:rPr>
              <a:t>l = Linea generata da un punto dinamico.</a:t>
            </a:r>
            <a:endParaRPr kumimoji="0" lang="it-IT" altLang="it-IT" sz="1000" b="1">
              <a:solidFill>
                <a:srgbClr val="000000"/>
              </a:solidFill>
              <a:latin typeface="Comic Sans MS" panose="030F0702030302020204" pitchFamily="66" charset="0"/>
              <a:cs typeface="Times New Roman" panose="02020603050405020304" pitchFamily="18" charset="0"/>
            </a:endParaRPr>
          </a:p>
          <a:p>
            <a:pPr eaLnBrk="1" hangingPunct="1">
              <a:spcBef>
                <a:spcPct val="50000"/>
              </a:spcBef>
            </a:pPr>
            <a:r>
              <a:rPr kumimoji="0" lang="it-IT" altLang="it-IT" sz="1000" b="1">
                <a:solidFill>
                  <a:srgbClr val="000000"/>
                </a:solidFill>
                <a:latin typeface="Courier New" panose="02070309020205020404" pitchFamily="49" charset="0"/>
                <a:cs typeface="Courier New" panose="02070309020205020404" pitchFamily="49" charset="0"/>
              </a:rPr>
              <a:t>| </a:t>
            </a:r>
            <a:r>
              <a:rPr kumimoji="0" lang="it-IT" altLang="it-IT" sz="1000" b="1">
                <a:solidFill>
                  <a:srgbClr val="000000"/>
                </a:solidFill>
                <a:latin typeface="Comic Sans MS" panose="030F0702030302020204" pitchFamily="66" charset="0"/>
                <a:cs typeface="Courier New" panose="02070309020205020404" pitchFamily="49" charset="0"/>
              </a:rPr>
              <a:t>= Quantificatore insiemistico universale (tale che). </a:t>
            </a:r>
          </a:p>
        </p:txBody>
      </p:sp>
      <p:sp>
        <p:nvSpPr>
          <p:cNvPr id="11299" name="Text Box 35">
            <a:extLst>
              <a:ext uri="{FF2B5EF4-FFF2-40B4-BE49-F238E27FC236}">
                <a16:creationId xmlns:a16="http://schemas.microsoft.com/office/drawing/2014/main" id="{7402D16D-05AF-4BAA-A551-6650D008A97B}"/>
              </a:ext>
            </a:extLst>
          </p:cNvPr>
          <p:cNvSpPr txBox="1">
            <a:spLocks noChangeArrowheads="1"/>
          </p:cNvSpPr>
          <p:nvPr/>
        </p:nvSpPr>
        <p:spPr bwMode="auto">
          <a:xfrm>
            <a:off x="277813" y="4924425"/>
            <a:ext cx="2279650" cy="336550"/>
          </a:xfrm>
          <a:prstGeom prst="rect">
            <a:avLst/>
          </a:prstGeom>
          <a:noFill/>
          <a:ln w="9525">
            <a:noFill/>
            <a:miter lim="800000"/>
            <a:headEnd/>
            <a:tailEnd/>
          </a:ln>
          <a:effectLst/>
        </p:spPr>
        <p:txBody>
          <a:bodyPr lIns="92075" tIns="46038" rIns="92075" bIns="46038">
            <a:spAutoFit/>
          </a:bodyPr>
          <a:lstStyle/>
          <a:p>
            <a:pPr>
              <a:spcBef>
                <a:spcPct val="50000"/>
              </a:spcBef>
              <a:defRPr/>
            </a:pPr>
            <a:r>
              <a:rPr kumimoji="0" lang="it-IT" sz="1600" b="1">
                <a:effectLst>
                  <a:outerShdw blurRad="38100" dist="38100" dir="2700000" algn="tl">
                    <a:srgbClr val="000000"/>
                  </a:outerShdw>
                </a:effectLst>
                <a:latin typeface="Comic Sans MS" pitchFamily="66" charset="0"/>
                <a:cs typeface="Courier New" pitchFamily="49" charset="0"/>
              </a:rPr>
              <a:t>Legenda dei simboli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89"/>
                                        </p:tgtEl>
                                        <p:attrNameLst>
                                          <p:attrName>style.visibility</p:attrName>
                                        </p:attrNameLst>
                                      </p:cBhvr>
                                      <p:to>
                                        <p:strVal val="visible"/>
                                      </p:to>
                                    </p:set>
                                    <p:anim calcmode="lin" valueType="num">
                                      <p:cBhvr additive="base">
                                        <p:cTn id="7" dur="1000" fill="hold"/>
                                        <p:tgtEl>
                                          <p:spTgt spid="11289"/>
                                        </p:tgtEl>
                                        <p:attrNameLst>
                                          <p:attrName>ppt_x</p:attrName>
                                        </p:attrNameLst>
                                      </p:cBhvr>
                                      <p:tavLst>
                                        <p:tav tm="0">
                                          <p:val>
                                            <p:strVal val="0-#ppt_w/2"/>
                                          </p:val>
                                        </p:tav>
                                        <p:tav tm="100000">
                                          <p:val>
                                            <p:strVal val="#ppt_x"/>
                                          </p:val>
                                        </p:tav>
                                      </p:tavLst>
                                    </p:anim>
                                    <p:anim calcmode="lin" valueType="num">
                                      <p:cBhvr additive="base">
                                        <p:cTn id="8" dur="1000" fill="hold"/>
                                        <p:tgtEl>
                                          <p:spTgt spid="112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90"/>
                                        </p:tgtEl>
                                        <p:attrNameLst>
                                          <p:attrName>style.visibility</p:attrName>
                                        </p:attrNameLst>
                                      </p:cBhvr>
                                      <p:to>
                                        <p:strVal val="visible"/>
                                      </p:to>
                                    </p:set>
                                    <p:anim calcmode="lin" valueType="num">
                                      <p:cBhvr additive="base">
                                        <p:cTn id="13" dur="1000" fill="hold"/>
                                        <p:tgtEl>
                                          <p:spTgt spid="11290"/>
                                        </p:tgtEl>
                                        <p:attrNameLst>
                                          <p:attrName>ppt_x</p:attrName>
                                        </p:attrNameLst>
                                      </p:cBhvr>
                                      <p:tavLst>
                                        <p:tav tm="0">
                                          <p:val>
                                            <p:strVal val="1+#ppt_w/2"/>
                                          </p:val>
                                        </p:tav>
                                        <p:tav tm="100000">
                                          <p:val>
                                            <p:strVal val="#ppt_x"/>
                                          </p:val>
                                        </p:tav>
                                      </p:tavLst>
                                    </p:anim>
                                    <p:anim calcmode="lin" valueType="num">
                                      <p:cBhvr additive="base">
                                        <p:cTn id="14" dur="1000" fill="hold"/>
                                        <p:tgtEl>
                                          <p:spTgt spid="1129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nodeType="clickEffect">
                                  <p:stCondLst>
                                    <p:cond delay="0"/>
                                  </p:stCondLst>
                                  <p:childTnLst>
                                    <p:set>
                                      <p:cBhvr>
                                        <p:cTn id="18" dur="1" fill="hold">
                                          <p:stCondLst>
                                            <p:cond delay="0"/>
                                          </p:stCondLst>
                                        </p:cTn>
                                        <p:tgtEl>
                                          <p:spTgt spid="11278"/>
                                        </p:tgtEl>
                                        <p:attrNameLst>
                                          <p:attrName>style.visibility</p:attrName>
                                        </p:attrNameLst>
                                      </p:cBhvr>
                                      <p:to>
                                        <p:strVal val="visible"/>
                                      </p:to>
                                    </p:set>
                                    <p:anim calcmode="lin" valueType="num">
                                      <p:cBhvr additive="base">
                                        <p:cTn id="19" dur="1000" fill="hold"/>
                                        <p:tgtEl>
                                          <p:spTgt spid="11278"/>
                                        </p:tgtEl>
                                        <p:attrNameLst>
                                          <p:attrName>ppt_x</p:attrName>
                                        </p:attrNameLst>
                                      </p:cBhvr>
                                      <p:tavLst>
                                        <p:tav tm="0">
                                          <p:val>
                                            <p:strVal val="1+#ppt_w/2"/>
                                          </p:val>
                                        </p:tav>
                                        <p:tav tm="100000">
                                          <p:val>
                                            <p:strVal val="#ppt_x"/>
                                          </p:val>
                                        </p:tav>
                                      </p:tavLst>
                                    </p:anim>
                                    <p:anim calcmode="lin" valueType="num">
                                      <p:cBhvr additive="base">
                                        <p:cTn id="20" dur="1000" fill="hold"/>
                                        <p:tgtEl>
                                          <p:spTgt spid="1127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267"/>
                                        </p:tgtEl>
                                        <p:attrNameLst>
                                          <p:attrName>style.visibility</p:attrName>
                                        </p:attrNameLst>
                                      </p:cBhvr>
                                      <p:to>
                                        <p:strVal val="visible"/>
                                      </p:to>
                                    </p:set>
                                    <p:animEffect transition="in" filter="wipe(left)">
                                      <p:cBhvr>
                                        <p:cTn id="25" dur="1000"/>
                                        <p:tgtEl>
                                          <p:spTgt spid="11267"/>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11299"/>
                                        </p:tgtEl>
                                        <p:attrNameLst>
                                          <p:attrName>style.visibility</p:attrName>
                                        </p:attrNameLst>
                                      </p:cBhvr>
                                      <p:to>
                                        <p:strVal val="visible"/>
                                      </p:to>
                                    </p:set>
                                    <p:anim calcmode="lin" valueType="num">
                                      <p:cBhvr additive="base">
                                        <p:cTn id="30" dur="1000" fill="hold"/>
                                        <p:tgtEl>
                                          <p:spTgt spid="11299"/>
                                        </p:tgtEl>
                                        <p:attrNameLst>
                                          <p:attrName>ppt_x</p:attrName>
                                        </p:attrNameLst>
                                      </p:cBhvr>
                                      <p:tavLst>
                                        <p:tav tm="0">
                                          <p:val>
                                            <p:strVal val="#ppt_x"/>
                                          </p:val>
                                        </p:tav>
                                        <p:tav tm="100000">
                                          <p:val>
                                            <p:strVal val="#ppt_x"/>
                                          </p:val>
                                        </p:tav>
                                      </p:tavLst>
                                    </p:anim>
                                    <p:anim calcmode="lin" valueType="num">
                                      <p:cBhvr additive="base">
                                        <p:cTn id="31" dur="1000" fill="hold"/>
                                        <p:tgtEl>
                                          <p:spTgt spid="1129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1291"/>
                                        </p:tgtEl>
                                        <p:attrNameLst>
                                          <p:attrName>style.visibility</p:attrName>
                                        </p:attrNameLst>
                                      </p:cBhvr>
                                      <p:to>
                                        <p:strVal val="visible"/>
                                      </p:to>
                                    </p:set>
                                    <p:anim calcmode="lin" valueType="num">
                                      <p:cBhvr additive="base">
                                        <p:cTn id="36" dur="1000" fill="hold"/>
                                        <p:tgtEl>
                                          <p:spTgt spid="11291"/>
                                        </p:tgtEl>
                                        <p:attrNameLst>
                                          <p:attrName>ppt_x</p:attrName>
                                        </p:attrNameLst>
                                      </p:cBhvr>
                                      <p:tavLst>
                                        <p:tav tm="0">
                                          <p:val>
                                            <p:strVal val="0-#ppt_w/2"/>
                                          </p:val>
                                        </p:tav>
                                        <p:tav tm="100000">
                                          <p:val>
                                            <p:strVal val="#ppt_x"/>
                                          </p:val>
                                        </p:tav>
                                      </p:tavLst>
                                    </p:anim>
                                    <p:anim calcmode="lin" valueType="num">
                                      <p:cBhvr additive="base">
                                        <p:cTn id="37" dur="1000" fill="hold"/>
                                        <p:tgtEl>
                                          <p:spTgt spid="112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90" grpId="0" animBg="1" autoUpdateAnimBg="0"/>
      <p:bldP spid="11291" grpId="0" animBg="1" autoUpdateAnimBg="0"/>
      <p:bldP spid="1129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264927E-328E-4869-AC8F-5BC495AC3757}"/>
              </a:ext>
            </a:extLst>
          </p:cNvPr>
          <p:cNvSpPr>
            <a:spLocks noGrp="1" noChangeArrowheads="1"/>
          </p:cNvSpPr>
          <p:nvPr>
            <p:ph type="title"/>
          </p:nvPr>
        </p:nvSpPr>
        <p:spPr>
          <a:xfrm>
            <a:off x="36000" y="40944"/>
            <a:ext cx="9072000" cy="1011237"/>
          </a:xfrm>
          <a:ln w="3175">
            <a:solidFill>
              <a:schemeClr val="accent2"/>
            </a:solidFill>
          </a:ln>
        </p:spPr>
        <p:txBody>
          <a:bodyPr/>
          <a:lstStyle/>
          <a:p>
            <a:pPr algn="ctr" eaLnBrk="1" hangingPunct="1"/>
            <a:r>
              <a:rPr lang="it-IT" altLang="it-IT" sz="2800">
                <a:solidFill>
                  <a:schemeClr val="tx1"/>
                </a:solidFill>
                <a:effectLst/>
                <a:latin typeface="Comic Sans MS" panose="030F0702030302020204" pitchFamily="66" charset="0"/>
              </a:rPr>
              <a:t>La linea: </a:t>
            </a:r>
            <a:br>
              <a:rPr lang="it-IT" altLang="it-IT" sz="2800">
                <a:solidFill>
                  <a:schemeClr val="tx1"/>
                </a:solidFill>
                <a:effectLst/>
                <a:latin typeface="Comic Sans MS" panose="030F0702030302020204" pitchFamily="66" charset="0"/>
              </a:rPr>
            </a:br>
            <a:r>
              <a:rPr lang="it-IT" altLang="it-IT" sz="2800">
                <a:solidFill>
                  <a:schemeClr val="tx1"/>
                </a:solidFill>
                <a:effectLst/>
                <a:latin typeface="Comic Sans MS" panose="030F0702030302020204" pitchFamily="66" charset="0"/>
              </a:rPr>
              <a:t>caratterizzazione spaziale e descrittiva</a:t>
            </a:r>
          </a:p>
        </p:txBody>
      </p:sp>
      <p:graphicFrame>
        <p:nvGraphicFramePr>
          <p:cNvPr id="12295" name="Object 7">
            <a:extLst>
              <a:ext uri="{FF2B5EF4-FFF2-40B4-BE49-F238E27FC236}">
                <a16:creationId xmlns:a16="http://schemas.microsoft.com/office/drawing/2014/main" id="{E8ACCD1F-C620-465D-B137-35B78D5CADB5}"/>
              </a:ext>
            </a:extLst>
          </p:cNvPr>
          <p:cNvGraphicFramePr>
            <a:graphicFrameLocks noChangeAspect="1"/>
          </p:cNvGraphicFramePr>
          <p:nvPr>
            <p:extLst>
              <p:ext uri="{D42A27DB-BD31-4B8C-83A1-F6EECF244321}">
                <p14:modId xmlns:p14="http://schemas.microsoft.com/office/powerpoint/2010/main" val="2782977121"/>
              </p:ext>
            </p:extLst>
          </p:nvPr>
        </p:nvGraphicFramePr>
        <p:xfrm>
          <a:off x="5113735" y="3691017"/>
          <a:ext cx="3024000" cy="1065031"/>
        </p:xfrm>
        <a:graphic>
          <a:graphicData uri="http://schemas.openxmlformats.org/presentationml/2006/ole">
            <mc:AlternateContent xmlns:mc="http://schemas.openxmlformats.org/markup-compatibility/2006">
              <mc:Choice xmlns:v="urn:schemas-microsoft-com:vml" Requires="v">
                <p:oleObj spid="_x0000_s10384" r:id="rId4" imgW="1104900" imgH="431800" progId="Equation.3">
                  <p:embed/>
                </p:oleObj>
              </mc:Choice>
              <mc:Fallback>
                <p:oleObj r:id="rId4" imgW="1104900" imgH="431800" progId="Equation.3">
                  <p:embed/>
                  <p:pic>
                    <p:nvPicPr>
                      <p:cNvPr id="0" name="Picture 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735" y="3691017"/>
                        <a:ext cx="3024000" cy="1065031"/>
                      </a:xfrm>
                      <a:prstGeom prst="rect">
                        <a:avLst/>
                      </a:prstGeom>
                      <a:solidFill>
                        <a:srgbClr val="FFFFCC"/>
                      </a:solidFill>
                      <a:ln w="3175">
                        <a:solidFill>
                          <a:srgbClr val="000000"/>
                        </a:solidFill>
                        <a:miter lim="800000"/>
                        <a:headEnd/>
                        <a:tailEnd/>
                      </a:ln>
                    </p:spPr>
                  </p:pic>
                </p:oleObj>
              </mc:Fallback>
            </mc:AlternateContent>
          </a:graphicData>
        </a:graphic>
      </p:graphicFrame>
      <p:sp>
        <p:nvSpPr>
          <p:cNvPr id="12300" name="Text Box 12">
            <a:extLst>
              <a:ext uri="{FF2B5EF4-FFF2-40B4-BE49-F238E27FC236}">
                <a16:creationId xmlns:a16="http://schemas.microsoft.com/office/drawing/2014/main" id="{2D0A5FA9-92ED-42E4-860E-AD120E08980F}"/>
              </a:ext>
            </a:extLst>
          </p:cNvPr>
          <p:cNvSpPr txBox="1">
            <a:spLocks noChangeArrowheads="1"/>
          </p:cNvSpPr>
          <p:nvPr/>
        </p:nvSpPr>
        <p:spPr bwMode="auto">
          <a:xfrm>
            <a:off x="36000" y="5848350"/>
            <a:ext cx="9072000" cy="919163"/>
          </a:xfrm>
          <a:prstGeom prst="rect">
            <a:avLst/>
          </a:prstGeom>
          <a:solidFill>
            <a:srgbClr val="FFFFCC"/>
          </a:solidFill>
          <a:ln w="3175">
            <a:solidFill>
              <a:schemeClr val="tx1"/>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a:solidFill>
                  <a:schemeClr val="bg1"/>
                </a:solidFill>
                <a:latin typeface="Comic Sans MS" panose="030F0702030302020204" pitchFamily="66" charset="0"/>
              </a:rPr>
              <a:t>La linea dinamico-geometrica- è costituita dalla sommatoria infinita dell’insieme delle posizioni di un punto P che si muove in modo casuale nello spazio bidimensionale e/o tridimensionale</a:t>
            </a:r>
          </a:p>
        </p:txBody>
      </p:sp>
      <p:graphicFrame>
        <p:nvGraphicFramePr>
          <p:cNvPr id="12301" name="Object 13">
            <a:extLst>
              <a:ext uri="{FF2B5EF4-FFF2-40B4-BE49-F238E27FC236}">
                <a16:creationId xmlns:a16="http://schemas.microsoft.com/office/drawing/2014/main" id="{DCB93F7B-5B26-40E9-B22B-5AC5F83B85EA}"/>
              </a:ext>
            </a:extLst>
          </p:cNvPr>
          <p:cNvGraphicFramePr>
            <a:graphicFrameLocks noChangeAspect="1"/>
          </p:cNvGraphicFramePr>
          <p:nvPr>
            <p:extLst>
              <p:ext uri="{D42A27DB-BD31-4B8C-83A1-F6EECF244321}">
                <p14:modId xmlns:p14="http://schemas.microsoft.com/office/powerpoint/2010/main" val="975298887"/>
              </p:ext>
            </p:extLst>
          </p:nvPr>
        </p:nvGraphicFramePr>
        <p:xfrm>
          <a:off x="40944" y="1273175"/>
          <a:ext cx="3902075" cy="2312988"/>
        </p:xfrm>
        <a:graphic>
          <a:graphicData uri="http://schemas.openxmlformats.org/presentationml/2006/ole">
            <mc:AlternateContent xmlns:mc="http://schemas.openxmlformats.org/markup-compatibility/2006">
              <mc:Choice xmlns:v="urn:schemas-microsoft-com:vml" Requires="v">
                <p:oleObj spid="_x0000_s10385" r:id="rId6" imgW="2167540" imgH="1061624" progId="">
                  <p:embed/>
                </p:oleObj>
              </mc:Choice>
              <mc:Fallback>
                <p:oleObj r:id="rId6" imgW="2167540" imgH="1061624" progId="">
                  <p:embed/>
                  <p:pic>
                    <p:nvPicPr>
                      <p:cNvPr id="0" name="Picture 1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44" y="1273175"/>
                        <a:ext cx="3902075" cy="2312988"/>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12302" name="Object 14">
            <a:extLst>
              <a:ext uri="{FF2B5EF4-FFF2-40B4-BE49-F238E27FC236}">
                <a16:creationId xmlns:a16="http://schemas.microsoft.com/office/drawing/2014/main" id="{D4C866EA-34AB-41F4-8911-ECFB12817A5A}"/>
              </a:ext>
            </a:extLst>
          </p:cNvPr>
          <p:cNvGraphicFramePr>
            <a:graphicFrameLocks noChangeAspect="1"/>
          </p:cNvGraphicFramePr>
          <p:nvPr>
            <p:extLst>
              <p:ext uri="{D42A27DB-BD31-4B8C-83A1-F6EECF244321}">
                <p14:modId xmlns:p14="http://schemas.microsoft.com/office/powerpoint/2010/main" val="3324259840"/>
              </p:ext>
            </p:extLst>
          </p:nvPr>
        </p:nvGraphicFramePr>
        <p:xfrm>
          <a:off x="40944" y="3767138"/>
          <a:ext cx="3902075" cy="2014537"/>
        </p:xfrm>
        <a:graphic>
          <a:graphicData uri="http://schemas.openxmlformats.org/presentationml/2006/ole">
            <mc:AlternateContent xmlns:mc="http://schemas.openxmlformats.org/markup-compatibility/2006">
              <mc:Choice xmlns:v="urn:schemas-microsoft-com:vml" Requires="v">
                <p:oleObj spid="_x0000_s10386" r:id="rId8" imgW="2167540" imgH="1061624" progId="">
                  <p:embed/>
                </p:oleObj>
              </mc:Choice>
              <mc:Fallback>
                <p:oleObj r:id="rId8" imgW="2167540" imgH="1061624" progId="">
                  <p:embed/>
                  <p:pic>
                    <p:nvPicPr>
                      <p:cNvPr id="0" name="Picture 1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44" y="3767138"/>
                        <a:ext cx="3902075" cy="2014537"/>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12306" name="Rectangle 18">
            <a:extLst>
              <a:ext uri="{FF2B5EF4-FFF2-40B4-BE49-F238E27FC236}">
                <a16:creationId xmlns:a16="http://schemas.microsoft.com/office/drawing/2014/main" id="{7AF0DE54-691B-4FD1-AADD-1F09B933102B}"/>
              </a:ext>
            </a:extLst>
          </p:cNvPr>
          <p:cNvSpPr>
            <a:spLocks noChangeArrowheads="1"/>
          </p:cNvSpPr>
          <p:nvPr/>
        </p:nvSpPr>
        <p:spPr bwMode="auto">
          <a:xfrm>
            <a:off x="3991056" y="1219200"/>
            <a:ext cx="5112000" cy="241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tabLst>
                <a:tab pos="84138" algn="l"/>
              </a:tabLst>
              <a:defRPr kumimoji="1" sz="2400">
                <a:solidFill>
                  <a:schemeClr val="tx1"/>
                </a:solidFill>
                <a:latin typeface="Times New Roman" panose="02020603050405020304" pitchFamily="18" charset="0"/>
              </a:defRPr>
            </a:lvl1pPr>
            <a:lvl2pPr marL="742950" indent="-285750" eaLnBrk="0" hangingPunct="0">
              <a:tabLst>
                <a:tab pos="84138" algn="l"/>
              </a:tabLst>
              <a:defRPr kumimoji="1" sz="2400">
                <a:solidFill>
                  <a:schemeClr val="tx1"/>
                </a:solidFill>
                <a:latin typeface="Times New Roman" panose="02020603050405020304" pitchFamily="18" charset="0"/>
              </a:defRPr>
            </a:lvl2pPr>
            <a:lvl3pPr marL="1143000" indent="-228600" eaLnBrk="0" hangingPunct="0">
              <a:tabLst>
                <a:tab pos="84138" algn="l"/>
              </a:tabLst>
              <a:defRPr kumimoji="1" sz="2400">
                <a:solidFill>
                  <a:schemeClr val="tx1"/>
                </a:solidFill>
                <a:latin typeface="Times New Roman" panose="02020603050405020304" pitchFamily="18" charset="0"/>
              </a:defRPr>
            </a:lvl3pPr>
            <a:lvl4pPr marL="1600200" indent="-228600" eaLnBrk="0" hangingPunct="0">
              <a:tabLst>
                <a:tab pos="84138" algn="l"/>
              </a:tabLst>
              <a:defRPr kumimoji="1" sz="2400">
                <a:solidFill>
                  <a:schemeClr val="tx1"/>
                </a:solidFill>
                <a:latin typeface="Times New Roman" panose="02020603050405020304" pitchFamily="18" charset="0"/>
              </a:defRPr>
            </a:lvl4pPr>
            <a:lvl5pPr marL="2057400" indent="-228600" eaLnBrk="0" hangingPunct="0">
              <a:tabLst>
                <a:tab pos="84138" algn="l"/>
              </a:tabLst>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84138" algn="l"/>
              </a:tabLs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84138" algn="l"/>
              </a:tabLs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84138" algn="l"/>
              </a:tabLs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84138" algn="l"/>
              </a:tabLst>
              <a:defRPr kumimoji="1" sz="2400">
                <a:solidFill>
                  <a:schemeClr val="tx1"/>
                </a:solidFill>
                <a:latin typeface="Times New Roman" panose="02020603050405020304" pitchFamily="18" charset="0"/>
              </a:defRPr>
            </a:lvl9pPr>
          </a:lstStyle>
          <a:p>
            <a:pPr algn="just" eaLnBrk="1" hangingPunct="1"/>
            <a:r>
              <a:rPr kumimoji="0" lang="it-IT" altLang="it-IT" sz="1200" dirty="0">
                <a:latin typeface="Courier New" panose="02070309020205020404" pitchFamily="49" charset="0"/>
                <a:cs typeface="Courier New" panose="02070309020205020404" pitchFamily="49" charset="0"/>
              </a:rPr>
              <a:t> </a:t>
            </a:r>
            <a:r>
              <a:rPr kumimoji="0" lang="it-IT" altLang="it-IT" sz="1400" dirty="0">
                <a:solidFill>
                  <a:srgbClr val="000000"/>
                </a:solidFill>
                <a:latin typeface="Comic Sans MS" panose="030F0702030302020204" pitchFamily="66" charset="0"/>
                <a:cs typeface="Courier New" panose="02070309020205020404" pitchFamily="49" charset="0"/>
              </a:rPr>
              <a:t>Dalle considerazioni dinamiche e dalle esemplificazioni grafiche di cui sopra possiamo dedurre quanto di seguito.  Se il punto P si muove, nello spazio, in modo casuale, si può affermare che esso descrive una linea che può caratterizzarsi come quella della fig. 21 e configurarsi come "</a:t>
            </a:r>
            <a:r>
              <a:rPr kumimoji="0" lang="it-IT" altLang="it-IT" sz="1400" b="1" dirty="0">
                <a:solidFill>
                  <a:srgbClr val="000000"/>
                </a:solidFill>
                <a:latin typeface="Comic Sans MS" panose="030F0702030302020204" pitchFamily="66" charset="0"/>
                <a:cs typeface="Courier New" panose="02070309020205020404" pitchFamily="49" charset="0"/>
              </a:rPr>
              <a:t>linea sghemba</a:t>
            </a:r>
            <a:r>
              <a:rPr kumimoji="0" lang="it-IT" altLang="it-IT" sz="1400" dirty="0">
                <a:solidFill>
                  <a:srgbClr val="000000"/>
                </a:solidFill>
                <a:latin typeface="Comic Sans MS" panose="030F0702030302020204" pitchFamily="66" charset="0"/>
                <a:cs typeface="Courier New" panose="02070309020205020404" pitchFamily="49" charset="0"/>
              </a:rPr>
              <a:t>" (se il punto, nel movimento, occupa un luogo geometrico tridimensionale), o come "</a:t>
            </a:r>
            <a:r>
              <a:rPr kumimoji="0" lang="it-IT" altLang="it-IT" sz="1400" b="1" dirty="0">
                <a:solidFill>
                  <a:srgbClr val="000000"/>
                </a:solidFill>
                <a:latin typeface="Comic Sans MS" panose="030F0702030302020204" pitchFamily="66" charset="0"/>
                <a:cs typeface="Courier New" panose="02070309020205020404" pitchFamily="49" charset="0"/>
              </a:rPr>
              <a:t>linea piana</a:t>
            </a:r>
            <a:r>
              <a:rPr kumimoji="0" lang="it-IT" altLang="it-IT" sz="1400" dirty="0">
                <a:solidFill>
                  <a:srgbClr val="000000"/>
                </a:solidFill>
                <a:latin typeface="Comic Sans MS" panose="030F0702030302020204" pitchFamily="66" charset="0"/>
                <a:cs typeface="Courier New" panose="02070309020205020404" pitchFamily="49" charset="0"/>
              </a:rPr>
              <a:t>" (Fig.22) (se il punto, nello spostarsi occupa un luogo geometrico piano).Pertanto, nell'uno o nell'altro caso, si può concludere, sintetizzando il concetto con la seguente formalizzazione dinamico-descrittiva della linea</a:t>
            </a:r>
            <a:r>
              <a:rPr kumimoji="0" lang="it-IT" altLang="it-IT" sz="1400" dirty="0">
                <a:solidFill>
                  <a:srgbClr val="000000"/>
                </a:solidFill>
                <a:latin typeface="Courier New" panose="02070309020205020404" pitchFamily="49" charset="0"/>
                <a:cs typeface="Courier New" panose="02070309020205020404" pitchFamily="49" charset="0"/>
              </a:rPr>
              <a:t> l.</a:t>
            </a:r>
            <a:r>
              <a:rPr kumimoji="0" lang="it-IT" altLang="it-IT" sz="1100" dirty="0">
                <a:solidFill>
                  <a:srgbClr val="000000"/>
                </a:solidFill>
                <a:latin typeface="Comic Sans MS" panose="030F0702030302020204" pitchFamily="66" charset="0"/>
                <a:cs typeface="Courier New" panose="02070309020205020404" pitchFamily="49" charset="0"/>
              </a:rPr>
              <a:t> </a:t>
            </a:r>
            <a:endParaRPr kumimoji="0" lang="it-IT" altLang="it-IT" dirty="0">
              <a:solidFill>
                <a:srgbClr val="000000"/>
              </a:solidFill>
            </a:endParaRPr>
          </a:p>
        </p:txBody>
      </p:sp>
      <p:sp>
        <p:nvSpPr>
          <p:cNvPr id="12309" name="Text Box 21">
            <a:extLst>
              <a:ext uri="{FF2B5EF4-FFF2-40B4-BE49-F238E27FC236}">
                <a16:creationId xmlns:a16="http://schemas.microsoft.com/office/drawing/2014/main" id="{94679C58-C1C5-46F6-AAA5-CE357B1FDC8E}"/>
              </a:ext>
            </a:extLst>
          </p:cNvPr>
          <p:cNvSpPr txBox="1">
            <a:spLocks noChangeArrowheads="1"/>
          </p:cNvSpPr>
          <p:nvPr/>
        </p:nvSpPr>
        <p:spPr bwMode="auto">
          <a:xfrm>
            <a:off x="3991056" y="4814579"/>
            <a:ext cx="5112000" cy="939800"/>
          </a:xfrm>
          <a:prstGeom prst="rect">
            <a:avLst/>
          </a:prstGeom>
          <a:solidFill>
            <a:schemeClr val="tx1"/>
          </a:solidFill>
          <a:ln w="9525">
            <a:solidFill>
              <a:schemeClr val="accent2"/>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it-IT" altLang="it-IT" sz="1000" b="1" dirty="0">
                <a:solidFill>
                  <a:schemeClr val="bg1"/>
                </a:solidFill>
                <a:latin typeface="Comic Sans MS" panose="030F0702030302020204" pitchFamily="66" charset="0"/>
                <a:cs typeface="Courier New" panose="02070309020205020404" pitchFamily="49" charset="0"/>
              </a:rPr>
              <a:t>l = Linea l generata da un punto P in movimento casuale.</a:t>
            </a:r>
            <a:endParaRPr kumimoji="0" lang="it-IT" altLang="it-IT" sz="1000" b="1" dirty="0">
              <a:solidFill>
                <a:schemeClr val="bg1"/>
              </a:solidFill>
              <a:latin typeface="Comic Sans MS" panose="030F0702030302020204" pitchFamily="66" charset="0"/>
              <a:cs typeface="Times New Roman" panose="02020603050405020304" pitchFamily="18" charset="0"/>
            </a:endParaRPr>
          </a:p>
          <a:p>
            <a:pPr eaLnBrk="1" hangingPunct="1">
              <a:spcBef>
                <a:spcPct val="50000"/>
              </a:spcBef>
            </a:pPr>
            <a:r>
              <a:rPr kumimoji="0" lang="it-IT" altLang="it-IT" sz="1000" b="1" dirty="0">
                <a:solidFill>
                  <a:schemeClr val="bg1"/>
                </a:solidFill>
                <a:latin typeface="Comic Sans MS" panose="030F0702030302020204" pitchFamily="66" charset="0"/>
                <a:cs typeface="Times New Roman" panose="02020603050405020304" pitchFamily="18" charset="0"/>
              </a:rPr>
              <a:t>S</a:t>
            </a:r>
            <a:r>
              <a:rPr kumimoji="0" lang="it-IT" altLang="it-IT" sz="1000" b="1" dirty="0">
                <a:solidFill>
                  <a:schemeClr val="bg1"/>
                </a:solidFill>
                <a:latin typeface="Comic Sans MS" panose="030F0702030302020204" pitchFamily="66" charset="0"/>
                <a:cs typeface="Courier New" panose="02070309020205020404" pitchFamily="49" charset="0"/>
              </a:rPr>
              <a:t> = Sommatoria delle posizioni di P in movimento casuale.</a:t>
            </a:r>
            <a:endParaRPr kumimoji="0" lang="it-IT" altLang="it-IT" sz="1000" b="1" dirty="0">
              <a:solidFill>
                <a:schemeClr val="bg1"/>
              </a:solidFill>
              <a:latin typeface="Comic Sans MS" panose="030F0702030302020204" pitchFamily="66" charset="0"/>
              <a:cs typeface="Times New Roman" panose="02020603050405020304" pitchFamily="18" charset="0"/>
            </a:endParaRPr>
          </a:p>
          <a:p>
            <a:pPr eaLnBrk="1" hangingPunct="1">
              <a:spcBef>
                <a:spcPct val="50000"/>
              </a:spcBef>
            </a:pPr>
            <a:r>
              <a:rPr kumimoji="0" lang="it-IT" altLang="it-IT" sz="1000" b="1" dirty="0">
                <a:solidFill>
                  <a:schemeClr val="bg1"/>
                </a:solidFill>
                <a:latin typeface="Comic Sans MS" panose="030F0702030302020204" pitchFamily="66" charset="0"/>
                <a:cs typeface="Courier New" panose="02070309020205020404" pitchFamily="49" charset="0"/>
              </a:rPr>
              <a:t>-</a:t>
            </a:r>
            <a:r>
              <a:rPr kumimoji="0" lang="it-IT" altLang="it-IT" sz="1000" b="1" dirty="0">
                <a:solidFill>
                  <a:schemeClr val="bg1"/>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1000" b="1" dirty="0">
                <a:solidFill>
                  <a:schemeClr val="bg1"/>
                </a:solidFill>
                <a:latin typeface="Comic Sans MS" panose="030F0702030302020204" pitchFamily="66" charset="0"/>
                <a:cs typeface="Courier New" panose="02070309020205020404" pitchFamily="49" charset="0"/>
              </a:rPr>
              <a:t> +</a:t>
            </a:r>
            <a:r>
              <a:rPr kumimoji="0" lang="it-IT" altLang="it-IT" sz="1000" b="1" dirty="0">
                <a:solidFill>
                  <a:schemeClr val="bg1"/>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1000" b="1" dirty="0">
                <a:solidFill>
                  <a:schemeClr val="bg1"/>
                </a:solidFill>
                <a:latin typeface="Comic Sans MS" panose="030F0702030302020204" pitchFamily="66" charset="0"/>
                <a:cs typeface="Courier New" panose="02070309020205020404" pitchFamily="49" charset="0"/>
              </a:rPr>
              <a:t> = Estremi impropri della sommatoria.</a:t>
            </a:r>
            <a:endParaRPr kumimoji="0" lang="it-IT" altLang="it-IT" sz="1000" b="1" dirty="0">
              <a:solidFill>
                <a:schemeClr val="bg1"/>
              </a:solidFill>
              <a:latin typeface="Comic Sans MS" panose="030F0702030302020204" pitchFamily="66" charset="0"/>
              <a:cs typeface="Times New Roman" panose="02020603050405020304" pitchFamily="18" charset="0"/>
            </a:endParaRPr>
          </a:p>
          <a:p>
            <a:pPr eaLnBrk="1" hangingPunct="1">
              <a:spcBef>
                <a:spcPct val="50000"/>
              </a:spcBef>
            </a:pPr>
            <a:r>
              <a:rPr kumimoji="0" lang="it-IT" altLang="it-IT" sz="1000" b="1" dirty="0">
                <a:solidFill>
                  <a:schemeClr val="bg1"/>
                </a:solidFill>
                <a:latin typeface="Comic Sans MS" panose="030F0702030302020204" pitchFamily="66" charset="0"/>
                <a:cs typeface="Courier New" panose="02070309020205020404" pitchFamily="49" charset="0"/>
              </a:rPr>
              <a:t>{P} = Insieme delle posizioni del punto geometrico in movimento casuale.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306"/>
                                        </p:tgtEl>
                                        <p:attrNameLst>
                                          <p:attrName>style.visibility</p:attrName>
                                        </p:attrNameLst>
                                      </p:cBhvr>
                                      <p:to>
                                        <p:strVal val="visible"/>
                                      </p:to>
                                    </p:set>
                                    <p:anim calcmode="lin" valueType="num">
                                      <p:cBhvr additive="base">
                                        <p:cTn id="7" dur="1000" fill="hold"/>
                                        <p:tgtEl>
                                          <p:spTgt spid="12306"/>
                                        </p:tgtEl>
                                        <p:attrNameLst>
                                          <p:attrName>ppt_x</p:attrName>
                                        </p:attrNameLst>
                                      </p:cBhvr>
                                      <p:tavLst>
                                        <p:tav tm="0">
                                          <p:val>
                                            <p:strVal val="1+#ppt_w/2"/>
                                          </p:val>
                                        </p:tav>
                                        <p:tav tm="100000">
                                          <p:val>
                                            <p:strVal val="#ppt_x"/>
                                          </p:val>
                                        </p:tav>
                                      </p:tavLst>
                                    </p:anim>
                                    <p:anim calcmode="lin" valueType="num">
                                      <p:cBhvr additive="base">
                                        <p:cTn id="8" dur="1000" fill="hold"/>
                                        <p:tgtEl>
                                          <p:spTgt spid="123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301"/>
                                        </p:tgtEl>
                                        <p:attrNameLst>
                                          <p:attrName>style.visibility</p:attrName>
                                        </p:attrNameLst>
                                      </p:cBhvr>
                                      <p:to>
                                        <p:strVal val="visible"/>
                                      </p:to>
                                    </p:set>
                                    <p:anim calcmode="lin" valueType="num">
                                      <p:cBhvr additive="base">
                                        <p:cTn id="13" dur="1000" fill="hold"/>
                                        <p:tgtEl>
                                          <p:spTgt spid="12301"/>
                                        </p:tgtEl>
                                        <p:attrNameLst>
                                          <p:attrName>ppt_x</p:attrName>
                                        </p:attrNameLst>
                                      </p:cBhvr>
                                      <p:tavLst>
                                        <p:tav tm="0">
                                          <p:val>
                                            <p:strVal val="0-#ppt_w/2"/>
                                          </p:val>
                                        </p:tav>
                                        <p:tav tm="100000">
                                          <p:val>
                                            <p:strVal val="#ppt_x"/>
                                          </p:val>
                                        </p:tav>
                                      </p:tavLst>
                                    </p:anim>
                                    <p:anim calcmode="lin" valueType="num">
                                      <p:cBhvr additive="base">
                                        <p:cTn id="14" dur="1000" fill="hold"/>
                                        <p:tgtEl>
                                          <p:spTgt spid="123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302"/>
                                        </p:tgtEl>
                                        <p:attrNameLst>
                                          <p:attrName>style.visibility</p:attrName>
                                        </p:attrNameLst>
                                      </p:cBhvr>
                                      <p:to>
                                        <p:strVal val="visible"/>
                                      </p:to>
                                    </p:set>
                                    <p:anim calcmode="lin" valueType="num">
                                      <p:cBhvr additive="base">
                                        <p:cTn id="19" dur="1000" fill="hold"/>
                                        <p:tgtEl>
                                          <p:spTgt spid="12302"/>
                                        </p:tgtEl>
                                        <p:attrNameLst>
                                          <p:attrName>ppt_x</p:attrName>
                                        </p:attrNameLst>
                                      </p:cBhvr>
                                      <p:tavLst>
                                        <p:tav tm="0">
                                          <p:val>
                                            <p:strVal val="0-#ppt_w/2"/>
                                          </p:val>
                                        </p:tav>
                                        <p:tav tm="100000">
                                          <p:val>
                                            <p:strVal val="#ppt_x"/>
                                          </p:val>
                                        </p:tav>
                                      </p:tavLst>
                                    </p:anim>
                                    <p:anim calcmode="lin" valueType="num">
                                      <p:cBhvr additive="base">
                                        <p:cTn id="20" dur="1000" fill="hold"/>
                                        <p:tgtEl>
                                          <p:spTgt spid="1230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1000" fill="hold"/>
                                        <p:tgtEl>
                                          <p:spTgt spid="12295"/>
                                        </p:tgtEl>
                                        <p:attrNameLst>
                                          <p:attrName>ppt_x</p:attrName>
                                        </p:attrNameLst>
                                      </p:cBhvr>
                                      <p:tavLst>
                                        <p:tav tm="0">
                                          <p:val>
                                            <p:strVal val="1+#ppt_w/2"/>
                                          </p:val>
                                        </p:tav>
                                        <p:tav tm="100000">
                                          <p:val>
                                            <p:strVal val="#ppt_x"/>
                                          </p:val>
                                        </p:tav>
                                      </p:tavLst>
                                    </p:anim>
                                    <p:anim calcmode="lin" valueType="num">
                                      <p:cBhvr additive="base">
                                        <p:cTn id="26" dur="10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309"/>
                                        </p:tgtEl>
                                        <p:attrNameLst>
                                          <p:attrName>style.visibility</p:attrName>
                                        </p:attrNameLst>
                                      </p:cBhvr>
                                      <p:to>
                                        <p:strVal val="visible"/>
                                      </p:to>
                                    </p:set>
                                    <p:anim calcmode="lin" valueType="num">
                                      <p:cBhvr additive="base">
                                        <p:cTn id="31" dur="1000" fill="hold"/>
                                        <p:tgtEl>
                                          <p:spTgt spid="12309"/>
                                        </p:tgtEl>
                                        <p:attrNameLst>
                                          <p:attrName>ppt_x</p:attrName>
                                        </p:attrNameLst>
                                      </p:cBhvr>
                                      <p:tavLst>
                                        <p:tav tm="0">
                                          <p:val>
                                            <p:strVal val="1+#ppt_w/2"/>
                                          </p:val>
                                        </p:tav>
                                        <p:tav tm="100000">
                                          <p:val>
                                            <p:strVal val="#ppt_x"/>
                                          </p:val>
                                        </p:tav>
                                      </p:tavLst>
                                    </p:anim>
                                    <p:anim calcmode="lin" valueType="num">
                                      <p:cBhvr additive="base">
                                        <p:cTn id="32" dur="1000" fill="hold"/>
                                        <p:tgtEl>
                                          <p:spTgt spid="1230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300"/>
                                        </p:tgtEl>
                                        <p:attrNameLst>
                                          <p:attrName>style.visibility</p:attrName>
                                        </p:attrNameLst>
                                      </p:cBhvr>
                                      <p:to>
                                        <p:strVal val="visible"/>
                                      </p:to>
                                    </p:set>
                                    <p:anim calcmode="lin" valueType="num">
                                      <p:cBhvr additive="base">
                                        <p:cTn id="37" dur="1000" fill="hold"/>
                                        <p:tgtEl>
                                          <p:spTgt spid="12300"/>
                                        </p:tgtEl>
                                        <p:attrNameLst>
                                          <p:attrName>ppt_x</p:attrName>
                                        </p:attrNameLst>
                                      </p:cBhvr>
                                      <p:tavLst>
                                        <p:tav tm="0">
                                          <p:val>
                                            <p:strVal val="#ppt_x"/>
                                          </p:val>
                                        </p:tav>
                                        <p:tav tm="100000">
                                          <p:val>
                                            <p:strVal val="#ppt_x"/>
                                          </p:val>
                                        </p:tav>
                                      </p:tavLst>
                                    </p:anim>
                                    <p:anim calcmode="lin" valueType="num">
                                      <p:cBhvr additive="base">
                                        <p:cTn id="38" dur="1000" fill="hold"/>
                                        <p:tgtEl>
                                          <p:spTgt spid="12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animBg="1" autoUpdateAnimBg="0"/>
      <p:bldP spid="12306" grpId="0" animBg="1" autoUpdateAnimBg="0"/>
      <p:bldP spid="1230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2E78947-1F37-4B8A-8A0E-3C7A529F6239}"/>
              </a:ext>
            </a:extLst>
          </p:cNvPr>
          <p:cNvSpPr>
            <a:spLocks noGrp="1" noChangeArrowheads="1"/>
          </p:cNvSpPr>
          <p:nvPr>
            <p:ph type="title"/>
          </p:nvPr>
        </p:nvSpPr>
        <p:spPr>
          <a:xfrm>
            <a:off x="36000" y="40944"/>
            <a:ext cx="9072000" cy="881062"/>
          </a:xfrm>
          <a:ln>
            <a:solidFill>
              <a:schemeClr val="accent2"/>
            </a:solidFill>
          </a:ln>
        </p:spPr>
        <p:txBody>
          <a:bodyPr/>
          <a:lstStyle/>
          <a:p>
            <a:pPr algn="ctr" eaLnBrk="1" hangingPunct="1"/>
            <a:r>
              <a:rPr lang="it-IT" altLang="it-IT" sz="2800">
                <a:solidFill>
                  <a:schemeClr val="tx1"/>
                </a:solidFill>
                <a:effectLst/>
                <a:latin typeface="Comic Sans MS" panose="030F0702030302020204" pitchFamily="66" charset="0"/>
              </a:rPr>
              <a:t>La linea: </a:t>
            </a:r>
            <a:br>
              <a:rPr lang="it-IT" altLang="it-IT" sz="2800">
                <a:solidFill>
                  <a:schemeClr val="tx1"/>
                </a:solidFill>
                <a:effectLst/>
                <a:latin typeface="Comic Sans MS" panose="030F0702030302020204" pitchFamily="66" charset="0"/>
              </a:rPr>
            </a:br>
            <a:r>
              <a:rPr lang="it-IT" altLang="it-IT" sz="2800">
                <a:solidFill>
                  <a:schemeClr val="tx1"/>
                </a:solidFill>
                <a:effectLst/>
                <a:latin typeface="Comic Sans MS" panose="030F0702030302020204" pitchFamily="66" charset="0"/>
              </a:rPr>
              <a:t>caratterizzazione spaziale e descrittiva (2)</a:t>
            </a:r>
          </a:p>
        </p:txBody>
      </p:sp>
      <p:graphicFrame>
        <p:nvGraphicFramePr>
          <p:cNvPr id="35847" name="Object 7">
            <a:extLst>
              <a:ext uri="{FF2B5EF4-FFF2-40B4-BE49-F238E27FC236}">
                <a16:creationId xmlns:a16="http://schemas.microsoft.com/office/drawing/2014/main" id="{36E91337-5AD7-4168-8157-1A6EB527EACC}"/>
              </a:ext>
            </a:extLst>
          </p:cNvPr>
          <p:cNvGraphicFramePr>
            <a:graphicFrameLocks noChangeAspect="1"/>
          </p:cNvGraphicFramePr>
          <p:nvPr>
            <p:extLst>
              <p:ext uri="{D42A27DB-BD31-4B8C-83A1-F6EECF244321}">
                <p14:modId xmlns:p14="http://schemas.microsoft.com/office/powerpoint/2010/main" val="481230577"/>
              </p:ext>
            </p:extLst>
          </p:nvPr>
        </p:nvGraphicFramePr>
        <p:xfrm>
          <a:off x="36000" y="3975092"/>
          <a:ext cx="9072000" cy="1224855"/>
        </p:xfrm>
        <a:graphic>
          <a:graphicData uri="http://schemas.openxmlformats.org/presentationml/2006/ole">
            <mc:AlternateContent xmlns:mc="http://schemas.openxmlformats.org/markup-compatibility/2006">
              <mc:Choice xmlns:v="urn:schemas-microsoft-com:vml" Requires="v">
                <p:oleObj spid="_x0000_s11318" r:id="rId3" imgW="2717800" imgH="431800" progId="Equation.3">
                  <p:embed/>
                </p:oleObj>
              </mc:Choice>
              <mc:Fallback>
                <p:oleObj r:id="rId3" imgW="2717800" imgH="431800" progId="Equation.3">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 y="3975092"/>
                        <a:ext cx="9072000" cy="1224855"/>
                      </a:xfrm>
                      <a:prstGeom prst="rect">
                        <a:avLst/>
                      </a:prstGeom>
                      <a:solidFill>
                        <a:srgbClr val="FFFFCC"/>
                      </a:solidFill>
                      <a:ln w="9525">
                        <a:solidFill>
                          <a:schemeClr val="accent2"/>
                        </a:solidFill>
                        <a:miter lim="800000"/>
                        <a:headEnd/>
                        <a:tailEnd/>
                      </a:ln>
                    </p:spPr>
                  </p:pic>
                </p:oleObj>
              </mc:Fallback>
            </mc:AlternateContent>
          </a:graphicData>
        </a:graphic>
      </p:graphicFrame>
      <p:sp>
        <p:nvSpPr>
          <p:cNvPr id="35849" name="Rectangle 9">
            <a:extLst>
              <a:ext uri="{FF2B5EF4-FFF2-40B4-BE49-F238E27FC236}">
                <a16:creationId xmlns:a16="http://schemas.microsoft.com/office/drawing/2014/main" id="{7909CE28-847E-4A5E-87F8-E83C1DC9AA6A}"/>
              </a:ext>
            </a:extLst>
          </p:cNvPr>
          <p:cNvSpPr>
            <a:spLocks noChangeArrowheads="1"/>
          </p:cNvSpPr>
          <p:nvPr/>
        </p:nvSpPr>
        <p:spPr bwMode="auto">
          <a:xfrm>
            <a:off x="36000" y="2254604"/>
            <a:ext cx="9072000" cy="1079500"/>
          </a:xfrm>
          <a:prstGeom prst="rect">
            <a:avLst/>
          </a:prstGeom>
          <a:solidFill>
            <a:schemeClr val="tx1"/>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buClr>
                <a:srgbClr val="00CCFF"/>
              </a:buClr>
              <a:buSzPct val="80000"/>
              <a:buFont typeface="Wingdings" panose="05000000000000000000" pitchFamily="2" charset="2"/>
              <a:buNone/>
            </a:pPr>
            <a:r>
              <a:rPr kumimoji="0" lang="it-IT" altLang="it-IT" sz="1600" b="1" dirty="0">
                <a:solidFill>
                  <a:srgbClr val="FF5050"/>
                </a:solidFill>
                <a:latin typeface="Comic Sans MS" panose="030F0702030302020204" pitchFamily="66" charset="0"/>
                <a:cs typeface="Courier New" panose="02070309020205020404" pitchFamily="49" charset="0"/>
              </a:rPr>
              <a:t>In uno spazio geometrico punteggiato, per ogni punto in movimento casuale, si genera un insieme, non vuoto, chiamato "linea"  costituito dalla sommatoria, estesa da -</a:t>
            </a:r>
            <a:r>
              <a:rPr kumimoji="0" lang="it-IT" altLang="it-IT" sz="1600" b="1" dirty="0">
                <a:solidFill>
                  <a:srgbClr val="FF5050"/>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1600" b="1" dirty="0">
                <a:solidFill>
                  <a:srgbClr val="FF5050"/>
                </a:solidFill>
                <a:latin typeface="Comic Sans MS" panose="030F0702030302020204" pitchFamily="66" charset="0"/>
                <a:cs typeface="Courier New" panose="02070309020205020404" pitchFamily="49" charset="0"/>
              </a:rPr>
              <a:t>  a +</a:t>
            </a:r>
            <a:r>
              <a:rPr kumimoji="0" lang="it-IT" altLang="it-IT" sz="1600" b="1" dirty="0">
                <a:solidFill>
                  <a:srgbClr val="FF5050"/>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1600" b="1" dirty="0">
                <a:solidFill>
                  <a:srgbClr val="FF5050"/>
                </a:solidFill>
                <a:latin typeface="Comic Sans MS" panose="030F0702030302020204" pitchFamily="66" charset="0"/>
                <a:cs typeface="Courier New" panose="02070309020205020404" pitchFamily="49" charset="0"/>
              </a:rPr>
              <a:t>,  dell’insieme di tutte le posizioni del punto P in movimento casuale nella spazio bidimensionale e/o tridimensionale.</a:t>
            </a:r>
            <a:r>
              <a:rPr kumimoji="0" lang="it-IT" altLang="it-IT" sz="1200" b="1" dirty="0">
                <a:solidFill>
                  <a:srgbClr val="FF5050"/>
                </a:solidFill>
                <a:latin typeface="Comic Sans MS" panose="030F0702030302020204" pitchFamily="66" charset="0"/>
                <a:cs typeface="Courier New" panose="02070309020205020404" pitchFamily="49" charset="0"/>
              </a:rPr>
              <a:t> </a:t>
            </a:r>
            <a:endParaRPr kumimoji="0" lang="it-IT" altLang="it-IT" sz="1200" dirty="0">
              <a:solidFill>
                <a:srgbClr val="FF5050"/>
              </a:solidFill>
              <a:latin typeface="Comic Sans MS" panose="030F0702030302020204" pitchFamily="66" charset="0"/>
            </a:endParaRPr>
          </a:p>
        </p:txBody>
      </p:sp>
      <p:sp>
        <p:nvSpPr>
          <p:cNvPr id="35850" name="Rectangle 10">
            <a:extLst>
              <a:ext uri="{FF2B5EF4-FFF2-40B4-BE49-F238E27FC236}">
                <a16:creationId xmlns:a16="http://schemas.microsoft.com/office/drawing/2014/main" id="{1E8BB29F-4850-4A67-B7C0-8DADF7240C6E}"/>
              </a:ext>
            </a:extLst>
          </p:cNvPr>
          <p:cNvSpPr>
            <a:spLocks noChangeArrowheads="1"/>
          </p:cNvSpPr>
          <p:nvPr/>
        </p:nvSpPr>
        <p:spPr bwMode="auto">
          <a:xfrm>
            <a:off x="36000" y="5795963"/>
            <a:ext cx="9072000" cy="925512"/>
          </a:xfrm>
          <a:prstGeom prst="rect">
            <a:avLst/>
          </a:prstGeom>
          <a:solidFill>
            <a:srgbClr val="FFFFCC"/>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800">
                <a:solidFill>
                  <a:srgbClr val="FF5050"/>
                </a:solidFill>
                <a:latin typeface="Comic Sans MS" panose="030F0702030302020204" pitchFamily="66" charset="0"/>
                <a:cs typeface="Courier New" panose="02070309020205020404" pitchFamily="49" charset="0"/>
              </a:rPr>
              <a:t>Ogni punto in movimento casuale implica l’esistenza di uno ed un solo insieme linea costituito dalla sommatoria infinita dell’insieme delle  posizioni del punto P in movimento nello spazio  stesso</a:t>
            </a:r>
            <a:endParaRPr kumimoji="0" lang="it-IT" altLang="it-IT" sz="1800">
              <a:solidFill>
                <a:srgbClr val="FF5050"/>
              </a:solidFill>
            </a:endParaRPr>
          </a:p>
        </p:txBody>
      </p:sp>
      <p:sp>
        <p:nvSpPr>
          <p:cNvPr id="35851" name="Rectangle 11">
            <a:extLst>
              <a:ext uri="{FF2B5EF4-FFF2-40B4-BE49-F238E27FC236}">
                <a16:creationId xmlns:a16="http://schemas.microsoft.com/office/drawing/2014/main" id="{1674DA57-A2DA-45B7-A272-7AB9ACF66370}"/>
              </a:ext>
            </a:extLst>
          </p:cNvPr>
          <p:cNvSpPr>
            <a:spLocks noChangeArrowheads="1"/>
          </p:cNvSpPr>
          <p:nvPr/>
        </p:nvSpPr>
        <p:spPr bwMode="auto">
          <a:xfrm>
            <a:off x="36000" y="3536950"/>
            <a:ext cx="90720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dirty="0">
                <a:latin typeface="Comic Sans MS" panose="030F0702030302020204" pitchFamily="66" charset="0"/>
                <a:cs typeface="Courier New" panose="02070309020205020404" pitchFamily="49" charset="0"/>
              </a:rPr>
              <a:t>La formalizzazione sintetica insiemistica-dinamico-descrittiva assume, pertanto, il seguente aspetto. </a:t>
            </a:r>
            <a:endParaRPr kumimoji="0" lang="it-IT" altLang="it-IT" sz="1400" dirty="0">
              <a:latin typeface="Comic Sans MS" panose="030F0702030302020204" pitchFamily="66" charset="0"/>
            </a:endParaRPr>
          </a:p>
        </p:txBody>
      </p:sp>
      <p:sp>
        <p:nvSpPr>
          <p:cNvPr id="35852" name="Rectangle 12">
            <a:extLst>
              <a:ext uri="{FF2B5EF4-FFF2-40B4-BE49-F238E27FC236}">
                <a16:creationId xmlns:a16="http://schemas.microsoft.com/office/drawing/2014/main" id="{CFA6EE62-6F93-4B51-9175-46D79ED6AA8E}"/>
              </a:ext>
            </a:extLst>
          </p:cNvPr>
          <p:cNvSpPr>
            <a:spLocks noChangeArrowheads="1"/>
          </p:cNvSpPr>
          <p:nvPr/>
        </p:nvSpPr>
        <p:spPr bwMode="auto">
          <a:xfrm>
            <a:off x="36000" y="5291138"/>
            <a:ext cx="9072000" cy="346075"/>
          </a:xfrm>
          <a:prstGeom prst="rect">
            <a:avLst/>
          </a:prstGeom>
          <a:solidFill>
            <a:schemeClr val="tx1"/>
          </a:solidFill>
          <a:ln w="9525">
            <a:solidFill>
              <a:schemeClr val="tx1"/>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600">
                <a:solidFill>
                  <a:srgbClr val="000000"/>
                </a:solidFill>
                <a:latin typeface="Comic Sans MS" panose="030F0702030302020204" pitchFamily="66" charset="0"/>
                <a:cs typeface="Courier New" panose="02070309020205020404" pitchFamily="49" charset="0"/>
              </a:rPr>
              <a:t>dove i simboli hanno il significato già esplicitato e la formula si legge come di seguito</a:t>
            </a:r>
          </a:p>
        </p:txBody>
      </p:sp>
      <p:sp>
        <p:nvSpPr>
          <p:cNvPr id="35855" name="Text Box 15">
            <a:extLst>
              <a:ext uri="{FF2B5EF4-FFF2-40B4-BE49-F238E27FC236}">
                <a16:creationId xmlns:a16="http://schemas.microsoft.com/office/drawing/2014/main" id="{68F3F56A-4CC3-426E-860C-5C3D8EA7C087}"/>
              </a:ext>
            </a:extLst>
          </p:cNvPr>
          <p:cNvSpPr txBox="1">
            <a:spLocks noChangeArrowheads="1"/>
          </p:cNvSpPr>
          <p:nvPr/>
        </p:nvSpPr>
        <p:spPr bwMode="auto">
          <a:xfrm>
            <a:off x="36000" y="1066800"/>
            <a:ext cx="9072000" cy="1082675"/>
          </a:xfrm>
          <a:prstGeom prst="rect">
            <a:avLst/>
          </a:prstGeom>
          <a:solidFill>
            <a:schemeClr val="tx1"/>
          </a:solidFill>
          <a:ln w="12700" algn="ctr">
            <a:solidFill>
              <a:schemeClr val="tx1"/>
            </a:solidFill>
            <a:miter lim="800000"/>
            <a:headEnd type="none" w="sm" len="sm"/>
            <a:tailEnd type="none" w="sm" len="sm"/>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600">
                <a:solidFill>
                  <a:srgbClr val="000000"/>
                </a:solidFill>
                <a:latin typeface="Comic Sans MS" panose="030F0702030302020204" pitchFamily="66" charset="0"/>
              </a:rPr>
              <a:t>Volendo estendere la natura  dinamico-descrittiva del punto quale ente generatore  fondamentale della geometria in generale e della geometria descrittiva in particolare, si può enunciare, come di seguito, la proprietà principale dell'elemento "linea" della </a:t>
            </a:r>
          </a:p>
          <a:p>
            <a:pPr algn="ctr" eaLnBrk="1" hangingPunct="1"/>
            <a:r>
              <a:rPr kumimoji="0" lang="it-IT" altLang="it-IT" sz="1600">
                <a:solidFill>
                  <a:srgbClr val="000000"/>
                </a:solidFill>
                <a:latin typeface="Comic Sans MS" panose="030F0702030302020204" pitchFamily="66" charset="0"/>
              </a:rPr>
              <a:t>"</a:t>
            </a:r>
            <a:r>
              <a:rPr kumimoji="0" lang="it-IT" altLang="it-IT" sz="1600" b="1">
                <a:solidFill>
                  <a:srgbClr val="FF5050"/>
                </a:solidFill>
                <a:latin typeface="Comic Sans MS" panose="030F0702030302020204" pitchFamily="66" charset="0"/>
              </a:rPr>
              <a:t>Geometria descrittiva dinamica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55"/>
                                        </p:tgtEl>
                                        <p:attrNameLst>
                                          <p:attrName>style.visibility</p:attrName>
                                        </p:attrNameLst>
                                      </p:cBhvr>
                                      <p:to>
                                        <p:strVal val="visible"/>
                                      </p:to>
                                    </p:set>
                                    <p:anim calcmode="lin" valueType="num">
                                      <p:cBhvr additive="base">
                                        <p:cTn id="7" dur="1000" fill="hold"/>
                                        <p:tgtEl>
                                          <p:spTgt spid="35855"/>
                                        </p:tgtEl>
                                        <p:attrNameLst>
                                          <p:attrName>ppt_x</p:attrName>
                                        </p:attrNameLst>
                                      </p:cBhvr>
                                      <p:tavLst>
                                        <p:tav tm="0">
                                          <p:val>
                                            <p:strVal val="#ppt_x"/>
                                          </p:val>
                                        </p:tav>
                                        <p:tav tm="100000">
                                          <p:val>
                                            <p:strVal val="#ppt_x"/>
                                          </p:val>
                                        </p:tav>
                                      </p:tavLst>
                                    </p:anim>
                                    <p:anim calcmode="lin" valueType="num">
                                      <p:cBhvr additive="base">
                                        <p:cTn id="8" dur="1000" fill="hold"/>
                                        <p:tgtEl>
                                          <p:spTgt spid="358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849"/>
                                        </p:tgtEl>
                                        <p:attrNameLst>
                                          <p:attrName>style.visibility</p:attrName>
                                        </p:attrNameLst>
                                      </p:cBhvr>
                                      <p:to>
                                        <p:strVal val="visible"/>
                                      </p:to>
                                    </p:set>
                                    <p:anim calcmode="lin" valueType="num">
                                      <p:cBhvr additive="base">
                                        <p:cTn id="13" dur="1000" fill="hold"/>
                                        <p:tgtEl>
                                          <p:spTgt spid="35849"/>
                                        </p:tgtEl>
                                        <p:attrNameLst>
                                          <p:attrName>ppt_x</p:attrName>
                                        </p:attrNameLst>
                                      </p:cBhvr>
                                      <p:tavLst>
                                        <p:tav tm="0">
                                          <p:val>
                                            <p:strVal val="1+#ppt_w/2"/>
                                          </p:val>
                                        </p:tav>
                                        <p:tav tm="100000">
                                          <p:val>
                                            <p:strVal val="#ppt_x"/>
                                          </p:val>
                                        </p:tav>
                                      </p:tavLst>
                                    </p:anim>
                                    <p:anim calcmode="lin" valueType="num">
                                      <p:cBhvr additive="base">
                                        <p:cTn id="14" dur="1000" fill="hold"/>
                                        <p:tgtEl>
                                          <p:spTgt spid="3584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5851"/>
                                        </p:tgtEl>
                                        <p:attrNameLst>
                                          <p:attrName>style.visibility</p:attrName>
                                        </p:attrNameLst>
                                      </p:cBhvr>
                                      <p:to>
                                        <p:strVal val="visible"/>
                                      </p:to>
                                    </p:set>
                                    <p:animEffect transition="in" filter="wipe(left)">
                                      <p:cBhvr>
                                        <p:cTn id="19" dur="1000"/>
                                        <p:tgtEl>
                                          <p:spTgt spid="358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35847"/>
                                        </p:tgtEl>
                                        <p:attrNameLst>
                                          <p:attrName>style.visibility</p:attrName>
                                        </p:attrNameLst>
                                      </p:cBhvr>
                                      <p:to>
                                        <p:strVal val="visible"/>
                                      </p:to>
                                    </p:set>
                                    <p:anim calcmode="lin" valueType="num">
                                      <p:cBhvr additive="base">
                                        <p:cTn id="24" dur="1000" fill="hold"/>
                                        <p:tgtEl>
                                          <p:spTgt spid="35847"/>
                                        </p:tgtEl>
                                        <p:attrNameLst>
                                          <p:attrName>ppt_x</p:attrName>
                                        </p:attrNameLst>
                                      </p:cBhvr>
                                      <p:tavLst>
                                        <p:tav tm="0">
                                          <p:val>
                                            <p:strVal val="1+#ppt_w/2"/>
                                          </p:val>
                                        </p:tav>
                                        <p:tav tm="100000">
                                          <p:val>
                                            <p:strVal val="#ppt_x"/>
                                          </p:val>
                                        </p:tav>
                                      </p:tavLst>
                                    </p:anim>
                                    <p:anim calcmode="lin" valueType="num">
                                      <p:cBhvr additive="base">
                                        <p:cTn id="25" dur="1000" fill="hold"/>
                                        <p:tgtEl>
                                          <p:spTgt spid="3584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5852"/>
                                        </p:tgtEl>
                                        <p:attrNameLst>
                                          <p:attrName>style.visibility</p:attrName>
                                        </p:attrNameLst>
                                      </p:cBhvr>
                                      <p:to>
                                        <p:strVal val="visible"/>
                                      </p:to>
                                    </p:set>
                                    <p:animEffect transition="in" filter="wipe(left)">
                                      <p:cBhvr>
                                        <p:cTn id="30" dur="1000"/>
                                        <p:tgtEl>
                                          <p:spTgt spid="3585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iterate type="wd">
                                    <p:tmPct val="100000"/>
                                  </p:iterate>
                                  <p:childTnLst>
                                    <p:set>
                                      <p:cBhvr>
                                        <p:cTn id="34" dur="1" fill="hold">
                                          <p:stCondLst>
                                            <p:cond delay="0"/>
                                          </p:stCondLst>
                                        </p:cTn>
                                        <p:tgtEl>
                                          <p:spTgt spid="35850">
                                            <p:bg/>
                                          </p:spTgt>
                                        </p:tgtEl>
                                        <p:attrNameLst>
                                          <p:attrName>style.visibility</p:attrName>
                                        </p:attrNameLst>
                                      </p:cBhvr>
                                      <p:to>
                                        <p:strVal val="visible"/>
                                      </p:to>
                                    </p:set>
                                    <p:anim calcmode="lin" valueType="num">
                                      <p:cBhvr additive="base">
                                        <p:cTn id="35" dur="1000" fill="hold"/>
                                        <p:tgtEl>
                                          <p:spTgt spid="35850">
                                            <p:bg/>
                                          </p:spTgt>
                                        </p:tgtEl>
                                        <p:attrNameLst>
                                          <p:attrName>ppt_x</p:attrName>
                                        </p:attrNameLst>
                                      </p:cBhvr>
                                      <p:tavLst>
                                        <p:tav tm="0">
                                          <p:val>
                                            <p:strVal val="#ppt_x"/>
                                          </p:val>
                                        </p:tav>
                                        <p:tav tm="100000">
                                          <p:val>
                                            <p:strVal val="#ppt_x"/>
                                          </p:val>
                                        </p:tav>
                                      </p:tavLst>
                                    </p:anim>
                                    <p:anim calcmode="lin" valueType="num">
                                      <p:cBhvr additive="base">
                                        <p:cTn id="36" dur="1000" fill="hold"/>
                                        <p:tgtEl>
                                          <p:spTgt spid="35850">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850">
                                            <p:txEl>
                                              <p:pRg st="0" end="0"/>
                                            </p:txEl>
                                          </p:spTgt>
                                        </p:tgtEl>
                                        <p:attrNameLst>
                                          <p:attrName>style.visibility</p:attrName>
                                        </p:attrNameLst>
                                      </p:cBhvr>
                                      <p:to>
                                        <p:strVal val="visible"/>
                                      </p:to>
                                    </p:set>
                                    <p:anim calcmode="lin" valueType="num">
                                      <p:cBhvr additive="base">
                                        <p:cTn id="39" dur="1000" fill="hold"/>
                                        <p:tgtEl>
                                          <p:spTgt spid="35850">
                                            <p:txEl>
                                              <p:pRg st="0" end="0"/>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58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animBg="1" autoUpdateAnimBg="0"/>
      <p:bldP spid="35850" grpId="0" build="allAtOnce" animBg="1" autoUpdateAnimBg="0"/>
      <p:bldP spid="35851" grpId="0" autoUpdateAnimBg="0"/>
      <p:bldP spid="35852" grpId="0" animBg="1" autoUpdateAnimBg="0"/>
      <p:bldP spid="3585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2" name="Rectangle 2">
            <a:extLst>
              <a:ext uri="{FF2B5EF4-FFF2-40B4-BE49-F238E27FC236}">
                <a16:creationId xmlns:a16="http://schemas.microsoft.com/office/drawing/2014/main" id="{6081B456-643D-4E34-81BD-F4E8A01B167C}"/>
              </a:ext>
            </a:extLst>
          </p:cNvPr>
          <p:cNvSpPr>
            <a:spLocks noGrp="1" noChangeArrowheads="1"/>
          </p:cNvSpPr>
          <p:nvPr>
            <p:ph type="title"/>
          </p:nvPr>
        </p:nvSpPr>
        <p:spPr>
          <a:xfrm>
            <a:off x="36000" y="27296"/>
            <a:ext cx="9072000" cy="908050"/>
          </a:xfrm>
          <a:ln w="3175">
            <a:solidFill>
              <a:schemeClr val="accent2"/>
            </a:solidFill>
          </a:ln>
        </p:spPr>
        <p:txBody>
          <a:bodyPr/>
          <a:lstStyle/>
          <a:p>
            <a:pPr algn="ctr" eaLnBrk="1" hangingPunct="1"/>
            <a:r>
              <a:rPr lang="it-IT" altLang="it-IT" sz="2400">
                <a:solidFill>
                  <a:schemeClr val="tx1"/>
                </a:solidFill>
                <a:effectLst/>
                <a:latin typeface="Comic Sans MS" panose="030F0702030302020204" pitchFamily="66" charset="0"/>
                <a:cs typeface="Courier New" panose="02070309020205020404" pitchFamily="49" charset="0"/>
              </a:rPr>
              <a:t>La linea retta: caratteristiche geometriche </a:t>
            </a:r>
            <a:br>
              <a:rPr lang="it-IT" altLang="it-IT" sz="2400">
                <a:solidFill>
                  <a:schemeClr val="tx1"/>
                </a:solidFill>
                <a:effectLst/>
                <a:latin typeface="Comic Sans MS" panose="030F0702030302020204" pitchFamily="66" charset="0"/>
                <a:cs typeface="Courier New" panose="02070309020205020404" pitchFamily="49" charset="0"/>
              </a:rPr>
            </a:br>
            <a:r>
              <a:rPr lang="it-IT" altLang="it-IT" sz="2400">
                <a:solidFill>
                  <a:schemeClr val="tx1"/>
                </a:solidFill>
                <a:effectLst/>
                <a:latin typeface="Comic Sans MS" panose="030F0702030302020204" pitchFamily="66" charset="0"/>
                <a:cs typeface="Courier New" panose="02070309020205020404" pitchFamily="49" charset="0"/>
              </a:rPr>
              <a:t>e descrittive</a:t>
            </a:r>
            <a:r>
              <a:rPr lang="it-IT" altLang="it-IT" sz="2800">
                <a:solidFill>
                  <a:schemeClr val="accent2"/>
                </a:solidFill>
                <a:effectLst/>
                <a:latin typeface="Comic Sans MS" panose="030F0702030302020204" pitchFamily="66" charset="0"/>
              </a:rPr>
              <a:t> </a:t>
            </a:r>
          </a:p>
        </p:txBody>
      </p:sp>
      <p:graphicFrame>
        <p:nvGraphicFramePr>
          <p:cNvPr id="15373" name="Object 13">
            <a:extLst>
              <a:ext uri="{FF2B5EF4-FFF2-40B4-BE49-F238E27FC236}">
                <a16:creationId xmlns:a16="http://schemas.microsoft.com/office/drawing/2014/main" id="{DA01BCC2-E18B-47F5-8F58-2B1A77E7C3F4}"/>
              </a:ext>
            </a:extLst>
          </p:cNvPr>
          <p:cNvGraphicFramePr>
            <a:graphicFrameLocks noChangeAspect="1"/>
          </p:cNvGraphicFramePr>
          <p:nvPr>
            <p:extLst>
              <p:ext uri="{D42A27DB-BD31-4B8C-83A1-F6EECF244321}">
                <p14:modId xmlns:p14="http://schemas.microsoft.com/office/powerpoint/2010/main" val="3873591626"/>
              </p:ext>
            </p:extLst>
          </p:nvPr>
        </p:nvGraphicFramePr>
        <p:xfrm>
          <a:off x="40944" y="997326"/>
          <a:ext cx="4032000" cy="1972513"/>
        </p:xfrm>
        <a:graphic>
          <a:graphicData uri="http://schemas.openxmlformats.org/presentationml/2006/ole">
            <mc:AlternateContent xmlns:mc="http://schemas.openxmlformats.org/markup-compatibility/2006">
              <mc:Choice xmlns:v="urn:schemas-microsoft-com:vml" Requires="v">
                <p:oleObj spid="_x0000_s12387" r:id="rId3" imgW="2167710" imgH="1061644" progId="">
                  <p:embed/>
                </p:oleObj>
              </mc:Choice>
              <mc:Fallback>
                <p:oleObj r:id="rId3" imgW="2167710" imgH="1061644" progId="">
                  <p:embed/>
                  <p:pic>
                    <p:nvPicPr>
                      <p:cNvPr id="0"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4" y="997326"/>
                        <a:ext cx="4032000" cy="1972513"/>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15374" name="Object 14">
            <a:extLst>
              <a:ext uri="{FF2B5EF4-FFF2-40B4-BE49-F238E27FC236}">
                <a16:creationId xmlns:a16="http://schemas.microsoft.com/office/drawing/2014/main" id="{7BCCD193-9BCE-4DC3-B476-25E5FD300120}"/>
              </a:ext>
            </a:extLst>
          </p:cNvPr>
          <p:cNvGraphicFramePr>
            <a:graphicFrameLocks noChangeAspect="1"/>
          </p:cNvGraphicFramePr>
          <p:nvPr>
            <p:extLst>
              <p:ext uri="{D42A27DB-BD31-4B8C-83A1-F6EECF244321}">
                <p14:modId xmlns:p14="http://schemas.microsoft.com/office/powerpoint/2010/main" val="1346573206"/>
              </p:ext>
            </p:extLst>
          </p:nvPr>
        </p:nvGraphicFramePr>
        <p:xfrm>
          <a:off x="4135056" y="1976220"/>
          <a:ext cx="4968000" cy="2432428"/>
        </p:xfrm>
        <a:graphic>
          <a:graphicData uri="http://schemas.openxmlformats.org/presentationml/2006/ole">
            <mc:AlternateContent xmlns:mc="http://schemas.openxmlformats.org/markup-compatibility/2006">
              <mc:Choice xmlns:v="urn:schemas-microsoft-com:vml" Requires="v">
                <p:oleObj spid="_x0000_s12388" r:id="rId5" imgW="2184222" imgH="1069818" progId="">
                  <p:embed/>
                </p:oleObj>
              </mc:Choice>
              <mc:Fallback>
                <p:oleObj r:id="rId5" imgW="2184222" imgH="1069818" progId="">
                  <p:embed/>
                  <p:pic>
                    <p:nvPicPr>
                      <p:cNvPr id="0" name="Picture 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5056" y="1976220"/>
                        <a:ext cx="4968000" cy="2432428"/>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15375" name="Rectangle 15">
            <a:extLst>
              <a:ext uri="{FF2B5EF4-FFF2-40B4-BE49-F238E27FC236}">
                <a16:creationId xmlns:a16="http://schemas.microsoft.com/office/drawing/2014/main" id="{17AC5050-9B1F-4DB3-AEE8-AA1387795336}"/>
              </a:ext>
            </a:extLst>
          </p:cNvPr>
          <p:cNvSpPr>
            <a:spLocks noChangeArrowheads="1"/>
          </p:cNvSpPr>
          <p:nvPr/>
        </p:nvSpPr>
        <p:spPr bwMode="auto">
          <a:xfrm>
            <a:off x="4130112" y="1015737"/>
            <a:ext cx="4968000" cy="825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600">
                <a:solidFill>
                  <a:srgbClr val="000000"/>
                </a:solidFill>
                <a:latin typeface="Comic Sans MS" panose="030F0702030302020204" pitchFamily="66" charset="0"/>
                <a:cs typeface="Courier New" panose="02070309020205020404" pitchFamily="49" charset="0"/>
              </a:rPr>
              <a:t>Se il punto P si muove nello spazio secondo una direzione unica e definita, allora si dirà che il punto è in "</a:t>
            </a:r>
            <a:r>
              <a:rPr kumimoji="0" lang="it-IT" altLang="it-IT" sz="1600" b="1">
                <a:solidFill>
                  <a:schemeClr val="hlink"/>
                </a:solidFill>
                <a:latin typeface="Comic Sans MS" panose="030F0702030302020204" pitchFamily="66" charset="0"/>
                <a:cs typeface="Courier New" panose="02070309020205020404" pitchFamily="49" charset="0"/>
              </a:rPr>
              <a:t>movimento orientato</a:t>
            </a:r>
            <a:r>
              <a:rPr kumimoji="0" lang="it-IT" altLang="it-IT" sz="1600" b="1">
                <a:solidFill>
                  <a:srgbClr val="000000"/>
                </a:solidFill>
                <a:latin typeface="Comic Sans MS" panose="030F0702030302020204" pitchFamily="66" charset="0"/>
                <a:cs typeface="Courier New" panose="02070309020205020404" pitchFamily="49" charset="0"/>
              </a:rPr>
              <a:t>" </a:t>
            </a:r>
            <a:r>
              <a:rPr kumimoji="0" lang="it-IT" altLang="it-IT" sz="1600">
                <a:solidFill>
                  <a:srgbClr val="000000"/>
                </a:solidFill>
                <a:latin typeface="Comic Sans MS" panose="030F0702030302020204" pitchFamily="66" charset="0"/>
                <a:cs typeface="Courier New" panose="02070309020205020404" pitchFamily="49" charset="0"/>
              </a:rPr>
              <a:t>(Fig.23).</a:t>
            </a:r>
            <a:r>
              <a:rPr kumimoji="0" lang="it-IT" altLang="it-IT" sz="1100">
                <a:solidFill>
                  <a:srgbClr val="000000"/>
                </a:solidFill>
                <a:latin typeface="Comic Sans MS" panose="030F0702030302020204" pitchFamily="66" charset="0"/>
                <a:cs typeface="Courier New" panose="02070309020205020404" pitchFamily="49" charset="0"/>
              </a:rPr>
              <a:t> </a:t>
            </a:r>
            <a:endParaRPr kumimoji="0" lang="it-IT" altLang="it-IT">
              <a:solidFill>
                <a:srgbClr val="000000"/>
              </a:solidFill>
            </a:endParaRPr>
          </a:p>
        </p:txBody>
      </p:sp>
      <p:sp>
        <p:nvSpPr>
          <p:cNvPr id="15376" name="Rectangle 16">
            <a:extLst>
              <a:ext uri="{FF2B5EF4-FFF2-40B4-BE49-F238E27FC236}">
                <a16:creationId xmlns:a16="http://schemas.microsoft.com/office/drawing/2014/main" id="{D24C6C1B-2DD2-49E9-A671-84027651A502}"/>
              </a:ext>
            </a:extLst>
          </p:cNvPr>
          <p:cNvSpPr>
            <a:spLocks noChangeArrowheads="1"/>
          </p:cNvSpPr>
          <p:nvPr/>
        </p:nvSpPr>
        <p:spPr bwMode="auto">
          <a:xfrm>
            <a:off x="40944" y="3089937"/>
            <a:ext cx="3996000" cy="13144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600" dirty="0">
                <a:solidFill>
                  <a:srgbClr val="000000"/>
                </a:solidFill>
                <a:latin typeface="Comic Sans MS" panose="030F0702030302020204" pitchFamily="66" charset="0"/>
                <a:cs typeface="Courier New" panose="02070309020205020404" pitchFamily="49" charset="0"/>
              </a:rPr>
              <a:t>In questo caso la linea l sarà contenuta da un piano (fig.24) assumendo il nome di </a:t>
            </a:r>
            <a:r>
              <a:rPr kumimoji="0" lang="it-IT" altLang="it-IT" sz="1600" dirty="0">
                <a:solidFill>
                  <a:schemeClr val="hlink"/>
                </a:solidFill>
                <a:latin typeface="Comic Sans MS" panose="030F0702030302020204" pitchFamily="66" charset="0"/>
                <a:cs typeface="Courier New" panose="02070309020205020404" pitchFamily="49" charset="0"/>
              </a:rPr>
              <a:t>"</a:t>
            </a:r>
            <a:r>
              <a:rPr kumimoji="0" lang="it-IT" altLang="it-IT" sz="1600" b="1" dirty="0">
                <a:solidFill>
                  <a:schemeClr val="hlink"/>
                </a:solidFill>
                <a:latin typeface="Comic Sans MS" panose="030F0702030302020204" pitchFamily="66" charset="0"/>
                <a:cs typeface="Courier New" panose="02070309020205020404" pitchFamily="49" charset="0"/>
              </a:rPr>
              <a:t>linea retta", che per facilità di esposizione si indicherà semplicemente con il termine "retta".</a:t>
            </a:r>
            <a:r>
              <a:rPr kumimoji="0" lang="it-IT" altLang="it-IT" sz="1100" dirty="0">
                <a:solidFill>
                  <a:schemeClr val="hlink"/>
                </a:solidFill>
                <a:latin typeface="Comic Sans MS" panose="030F0702030302020204" pitchFamily="66" charset="0"/>
                <a:cs typeface="Courier New" panose="02070309020205020404" pitchFamily="49" charset="0"/>
              </a:rPr>
              <a:t> </a:t>
            </a:r>
            <a:endParaRPr kumimoji="0" lang="it-IT" altLang="it-IT" dirty="0">
              <a:solidFill>
                <a:schemeClr val="hlink"/>
              </a:solidFill>
            </a:endParaRPr>
          </a:p>
        </p:txBody>
      </p:sp>
      <p:sp>
        <p:nvSpPr>
          <p:cNvPr id="15377" name="Rectangle 17">
            <a:extLst>
              <a:ext uri="{FF2B5EF4-FFF2-40B4-BE49-F238E27FC236}">
                <a16:creationId xmlns:a16="http://schemas.microsoft.com/office/drawing/2014/main" id="{8AF6916F-E0E2-4AAD-89D4-4B3B05B305BF}"/>
              </a:ext>
            </a:extLst>
          </p:cNvPr>
          <p:cNvSpPr>
            <a:spLocks noChangeArrowheads="1"/>
          </p:cNvSpPr>
          <p:nvPr/>
        </p:nvSpPr>
        <p:spPr bwMode="auto">
          <a:xfrm>
            <a:off x="36000" y="4556125"/>
            <a:ext cx="9072000" cy="2198688"/>
          </a:xfrm>
          <a:prstGeom prst="rect">
            <a:avLst/>
          </a:prstGeom>
          <a:solidFill>
            <a:schemeClr val="tx1"/>
          </a:solidFill>
          <a:ln w="9525">
            <a:solidFill>
              <a:srgbClr val="33CCFF"/>
            </a:solidFill>
            <a:miter lim="800000"/>
            <a:headEnd/>
            <a:tailEnd/>
          </a:ln>
        </p:spPr>
        <p:txBody>
          <a:bodyPr lIns="92075" tIns="46038" rIns="92075" bIns="46038">
            <a:spAutoFit/>
          </a:bodyPr>
          <a:lstStyle>
            <a:lvl1pPr eaLnBrk="0" hangingPunct="0">
              <a:tabLst>
                <a:tab pos="457200" algn="l"/>
              </a:tabLst>
              <a:defRPr kumimoji="1" sz="2400">
                <a:solidFill>
                  <a:schemeClr val="tx1"/>
                </a:solidFill>
                <a:latin typeface="Times New Roman" panose="02020603050405020304" pitchFamily="18" charset="0"/>
              </a:defRPr>
            </a:lvl1pPr>
            <a:lvl2pPr marL="742950" indent="-285750" eaLnBrk="0" hangingPunct="0">
              <a:tabLst>
                <a:tab pos="457200" algn="l"/>
              </a:tabLst>
              <a:defRPr kumimoji="1" sz="2400">
                <a:solidFill>
                  <a:schemeClr val="tx1"/>
                </a:solidFill>
                <a:latin typeface="Times New Roman" panose="02020603050405020304" pitchFamily="18" charset="0"/>
              </a:defRPr>
            </a:lvl2pPr>
            <a:lvl3pPr marL="1143000" indent="-228600" eaLnBrk="0" hangingPunct="0">
              <a:tabLst>
                <a:tab pos="457200" algn="l"/>
              </a:tabLst>
              <a:defRPr kumimoji="1" sz="2400">
                <a:solidFill>
                  <a:schemeClr val="tx1"/>
                </a:solidFill>
                <a:latin typeface="Times New Roman" panose="02020603050405020304" pitchFamily="18" charset="0"/>
              </a:defRPr>
            </a:lvl3pPr>
            <a:lvl4pPr marL="1600200" indent="-228600" eaLnBrk="0" hangingPunct="0">
              <a:tabLst>
                <a:tab pos="457200" algn="l"/>
              </a:tabLst>
              <a:defRPr kumimoji="1" sz="2400">
                <a:solidFill>
                  <a:schemeClr val="tx1"/>
                </a:solidFill>
                <a:latin typeface="Times New Roman" panose="02020603050405020304" pitchFamily="18" charset="0"/>
              </a:defRPr>
            </a:lvl4pPr>
            <a:lvl5pPr marL="2057400" indent="-228600" eaLnBrk="0" hangingPunct="0">
              <a:tabLst>
                <a:tab pos="457200" algn="l"/>
              </a:tabLst>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9pPr>
          </a:lstStyle>
          <a:p>
            <a:pPr algn="just" eaLnBrk="1" hangingPunct="1"/>
            <a:r>
              <a:rPr kumimoji="0" lang="it-IT" altLang="it-IT" sz="1400">
                <a:solidFill>
                  <a:srgbClr val="000000"/>
                </a:solidFill>
                <a:latin typeface="Comic Sans MS" panose="030F0702030302020204" pitchFamily="66" charset="0"/>
                <a:cs typeface="Courier New" panose="02070309020205020404" pitchFamily="49" charset="0"/>
              </a:rPr>
              <a:t>Didascalicamente,  verrà indicata, sia nei disegni che nelle figure che negli scritti dei seguenti appunti, con le lettere minuscole dell'alfabeto: esempio a, b, c, d,...</a:t>
            </a:r>
            <a:endParaRPr kumimoji="0" lang="it-IT" altLang="it-IT" sz="1400">
              <a:solidFill>
                <a:srgbClr val="000000"/>
              </a:solidFill>
              <a:latin typeface="Comic Sans MS" panose="030F0702030302020204" pitchFamily="66" charset="0"/>
              <a:cs typeface="Times New Roman" panose="02020603050405020304" pitchFamily="18" charset="0"/>
            </a:endParaRPr>
          </a:p>
          <a:p>
            <a:pPr algn="just"/>
            <a:r>
              <a:rPr kumimoji="0" lang="it-IT" altLang="it-IT" sz="1400">
                <a:solidFill>
                  <a:srgbClr val="000000"/>
                </a:solidFill>
                <a:latin typeface="Comic Sans MS" panose="030F0702030302020204" pitchFamily="66" charset="0"/>
                <a:cs typeface="Courier New" panose="02070309020205020404" pitchFamily="49" charset="0"/>
              </a:rPr>
              <a:t>   	La caratterizzazione descrittiva ed insiemistica verrà definita nelle pagine successive.Come il punto, anche la retta può essere un elemento geometrico reale oppure un elemento geometrico improprio.	La retta sarà  un elemento reale quando il suo campo di esistenza ricade in un luogo geometrico reale; viceversa sarà un elemento geometrico improprio quando il suo campo di esistenza ricade in un logo geometrico improprio come ad esempio nel caso di retta intersezione tra due piani paralleli.</a:t>
            </a:r>
            <a:endParaRPr kumimoji="0" lang="it-IT" altLang="it-IT" sz="1400">
              <a:solidFill>
                <a:srgbClr val="000000"/>
              </a:solidFill>
              <a:latin typeface="Comic Sans MS" panose="030F0702030302020204" pitchFamily="66" charset="0"/>
              <a:cs typeface="Times New Roman" panose="02020603050405020304" pitchFamily="18" charset="0"/>
            </a:endParaRPr>
          </a:p>
          <a:p>
            <a:pPr algn="ctr"/>
            <a:r>
              <a:rPr kumimoji="0" lang="it-IT" altLang="it-IT" sz="1200" b="1">
                <a:solidFill>
                  <a:srgbClr val="000000"/>
                </a:solidFill>
                <a:latin typeface="Comic Sans MS" panose="030F0702030302020204" pitchFamily="66" charset="0"/>
                <a:cs typeface="Courier New" panose="02070309020205020404" pitchFamily="49" charset="0"/>
              </a:rPr>
              <a:t> Le didascalie sono le seguenti:</a:t>
            </a:r>
            <a:endParaRPr kumimoji="0" lang="it-IT" altLang="it-IT" sz="1200" b="1">
              <a:solidFill>
                <a:srgbClr val="000000"/>
              </a:solidFill>
              <a:latin typeface="Comic Sans MS" panose="030F0702030302020204" pitchFamily="66" charset="0"/>
              <a:cs typeface="Times New Roman" panose="02020603050405020304" pitchFamily="18" charset="0"/>
            </a:endParaRPr>
          </a:p>
          <a:p>
            <a:pPr algn="r"/>
            <a:r>
              <a:rPr kumimoji="0" lang="it-IT" altLang="it-IT" sz="1200" b="1">
                <a:solidFill>
                  <a:srgbClr val="000000"/>
                </a:solidFill>
                <a:latin typeface="Comic Sans MS" panose="030F0702030302020204" pitchFamily="66" charset="0"/>
                <a:cs typeface="Courier New" panose="02070309020205020404" pitchFamily="49" charset="0"/>
              </a:rPr>
              <a:t>rette reali  = a, b, c, d, ...                                       rette improprie = a</a:t>
            </a:r>
            <a:r>
              <a:rPr kumimoji="0" lang="it-IT" altLang="it-IT" sz="1200" b="1" baseline="30000">
                <a:solidFill>
                  <a:srgbClr val="000000"/>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1200" b="1">
                <a:solidFill>
                  <a:srgbClr val="000000"/>
                </a:solidFill>
                <a:latin typeface="Comic Sans MS" panose="030F0702030302020204" pitchFamily="66" charset="0"/>
                <a:cs typeface="Courier New" panose="02070309020205020404" pitchFamily="49" charset="0"/>
              </a:rPr>
              <a:t>, b</a:t>
            </a:r>
            <a:r>
              <a:rPr kumimoji="0" lang="it-IT" altLang="it-IT" sz="1200" b="1" baseline="30000">
                <a:solidFill>
                  <a:srgbClr val="000000"/>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1200" b="1">
                <a:solidFill>
                  <a:srgbClr val="000000"/>
                </a:solidFill>
                <a:latin typeface="Comic Sans MS" panose="030F0702030302020204" pitchFamily="66" charset="0"/>
                <a:cs typeface="Courier New" panose="02070309020205020404" pitchFamily="49" charset="0"/>
              </a:rPr>
              <a:t>, c</a:t>
            </a:r>
            <a:r>
              <a:rPr kumimoji="0" lang="it-IT" altLang="it-IT" sz="1200" b="1" baseline="30000">
                <a:solidFill>
                  <a:srgbClr val="000000"/>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1200" b="1" baseline="30000">
                <a:solidFill>
                  <a:srgbClr val="000000"/>
                </a:solidFill>
                <a:latin typeface="Comic Sans MS" panose="030F0702030302020204" pitchFamily="66" charset="0"/>
                <a:cs typeface="Courier New" panose="02070309020205020404" pitchFamily="49" charset="0"/>
              </a:rPr>
              <a:t>,</a:t>
            </a:r>
            <a:r>
              <a:rPr kumimoji="0" lang="it-IT" altLang="it-IT" sz="1200" b="1">
                <a:solidFill>
                  <a:srgbClr val="000000"/>
                </a:solidFill>
                <a:latin typeface="Comic Sans MS" panose="030F0702030302020204" pitchFamily="66" charset="0"/>
                <a:cs typeface="Courier New" panose="02070309020205020404" pitchFamily="49" charset="0"/>
                <a:sym typeface="Symbol" panose="05050102010706020507" pitchFamily="18" charset="2"/>
              </a:rPr>
              <a:t> d</a:t>
            </a:r>
            <a:r>
              <a:rPr kumimoji="0" lang="it-IT" altLang="it-IT" sz="1200" b="1" baseline="30000">
                <a:solidFill>
                  <a:srgbClr val="000000"/>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1200" b="1">
                <a:solidFill>
                  <a:srgbClr val="000000"/>
                </a:solidFill>
                <a:latin typeface="Comic Sans MS" panose="030F0702030302020204" pitchFamily="66" charset="0"/>
                <a:cs typeface="Courier New" panose="02070309020205020404" pitchFamily="49" charset="0"/>
              </a:rPr>
              <a:t>,</a:t>
            </a:r>
            <a:r>
              <a:rPr kumimoji="0" lang="it-IT" altLang="it-IT" sz="1400" b="1">
                <a:solidFill>
                  <a:srgbClr val="000000"/>
                </a:solidFill>
                <a:latin typeface="Comic Sans MS" panose="030F0702030302020204" pitchFamily="66" charset="0"/>
                <a:cs typeface="Courier New" panose="02070309020205020404" pitchFamily="49" charset="0"/>
              </a:rPr>
              <a:t> ...</a:t>
            </a:r>
            <a:r>
              <a:rPr kumimoji="0" lang="it-IT" altLang="it-IT" sz="1100" baseline="30000">
                <a:solidFill>
                  <a:srgbClr val="000000"/>
                </a:solidFill>
                <a:latin typeface="Comic Sans MS" panose="030F0702030302020204" pitchFamily="66" charset="0"/>
                <a:cs typeface="Courier New" panose="02070309020205020404" pitchFamily="49" charset="0"/>
                <a:sym typeface="Symbol" panose="05050102010706020507" pitchFamily="18" charset="2"/>
              </a:rPr>
              <a:t> </a:t>
            </a:r>
            <a:endParaRPr kumimoji="0" lang="it-IT" altLang="it-IT" sz="1200" baseline="30000">
              <a:solidFill>
                <a:srgbClr val="000000"/>
              </a:solidFill>
              <a:latin typeface="Courier New" panose="02070309020205020404" pitchFamily="49" charset="0"/>
              <a:cs typeface="Times New Roman" panose="02020603050405020304" pitchFamily="18" charset="0"/>
              <a:sym typeface="Symbol" panose="05050102010706020507" pitchFamily="18" charset="2"/>
            </a:endParaRPr>
          </a:p>
        </p:txBody>
      </p:sp>
      <p:sp>
        <p:nvSpPr>
          <p:cNvPr id="12296" name="AutoShape 18">
            <a:hlinkClick r:id="rId7" action="ppaction://hlinksldjump" highlightClick="1"/>
            <a:extLst>
              <a:ext uri="{FF2B5EF4-FFF2-40B4-BE49-F238E27FC236}">
                <a16:creationId xmlns:a16="http://schemas.microsoft.com/office/drawing/2014/main" id="{48F7E9EF-1DB9-4159-801A-DE3D2FAFF650}"/>
              </a:ext>
            </a:extLst>
          </p:cNvPr>
          <p:cNvSpPr>
            <a:spLocks noChangeArrowheads="1"/>
          </p:cNvSpPr>
          <p:nvPr/>
        </p:nvSpPr>
        <p:spPr bwMode="auto">
          <a:xfrm>
            <a:off x="93730" y="75937"/>
            <a:ext cx="1104900" cy="828675"/>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Sommario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73"/>
                                        </p:tgtEl>
                                        <p:attrNameLst>
                                          <p:attrName>style.visibility</p:attrName>
                                        </p:attrNameLst>
                                      </p:cBhvr>
                                      <p:to>
                                        <p:strVal val="visible"/>
                                      </p:to>
                                    </p:set>
                                    <p:anim calcmode="lin" valueType="num">
                                      <p:cBhvr additive="base">
                                        <p:cTn id="7" dur="1000" fill="hold"/>
                                        <p:tgtEl>
                                          <p:spTgt spid="15373"/>
                                        </p:tgtEl>
                                        <p:attrNameLst>
                                          <p:attrName>ppt_x</p:attrName>
                                        </p:attrNameLst>
                                      </p:cBhvr>
                                      <p:tavLst>
                                        <p:tav tm="0">
                                          <p:val>
                                            <p:strVal val="0-#ppt_w/2"/>
                                          </p:val>
                                        </p:tav>
                                        <p:tav tm="100000">
                                          <p:val>
                                            <p:strVal val="#ppt_x"/>
                                          </p:val>
                                        </p:tav>
                                      </p:tavLst>
                                    </p:anim>
                                    <p:anim calcmode="lin" valueType="num">
                                      <p:cBhvr additive="base">
                                        <p:cTn id="8" dur="1000" fill="hold"/>
                                        <p:tgtEl>
                                          <p:spTgt spid="153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75"/>
                                        </p:tgtEl>
                                        <p:attrNameLst>
                                          <p:attrName>style.visibility</p:attrName>
                                        </p:attrNameLst>
                                      </p:cBhvr>
                                      <p:to>
                                        <p:strVal val="visible"/>
                                      </p:to>
                                    </p:set>
                                    <p:anim calcmode="lin" valueType="num">
                                      <p:cBhvr additive="base">
                                        <p:cTn id="13" dur="1000" fill="hold"/>
                                        <p:tgtEl>
                                          <p:spTgt spid="15375"/>
                                        </p:tgtEl>
                                        <p:attrNameLst>
                                          <p:attrName>ppt_x</p:attrName>
                                        </p:attrNameLst>
                                      </p:cBhvr>
                                      <p:tavLst>
                                        <p:tav tm="0">
                                          <p:val>
                                            <p:strVal val="1+#ppt_w/2"/>
                                          </p:val>
                                        </p:tav>
                                        <p:tav tm="100000">
                                          <p:val>
                                            <p:strVal val="#ppt_x"/>
                                          </p:val>
                                        </p:tav>
                                      </p:tavLst>
                                    </p:anim>
                                    <p:anim calcmode="lin" valueType="num">
                                      <p:cBhvr additive="base">
                                        <p:cTn id="14" dur="1000" fill="hold"/>
                                        <p:tgtEl>
                                          <p:spTgt spid="153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76"/>
                                        </p:tgtEl>
                                        <p:attrNameLst>
                                          <p:attrName>style.visibility</p:attrName>
                                        </p:attrNameLst>
                                      </p:cBhvr>
                                      <p:to>
                                        <p:strVal val="visible"/>
                                      </p:to>
                                    </p:set>
                                    <p:anim calcmode="lin" valueType="num">
                                      <p:cBhvr additive="base">
                                        <p:cTn id="19" dur="1000" fill="hold"/>
                                        <p:tgtEl>
                                          <p:spTgt spid="15376"/>
                                        </p:tgtEl>
                                        <p:attrNameLst>
                                          <p:attrName>ppt_x</p:attrName>
                                        </p:attrNameLst>
                                      </p:cBhvr>
                                      <p:tavLst>
                                        <p:tav tm="0">
                                          <p:val>
                                            <p:strVal val="0-#ppt_w/2"/>
                                          </p:val>
                                        </p:tav>
                                        <p:tav tm="100000">
                                          <p:val>
                                            <p:strVal val="#ppt_x"/>
                                          </p:val>
                                        </p:tav>
                                      </p:tavLst>
                                    </p:anim>
                                    <p:anim calcmode="lin" valueType="num">
                                      <p:cBhvr additive="base">
                                        <p:cTn id="20" dur="1000" fill="hold"/>
                                        <p:tgtEl>
                                          <p:spTgt spid="1537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374"/>
                                        </p:tgtEl>
                                        <p:attrNameLst>
                                          <p:attrName>style.visibility</p:attrName>
                                        </p:attrNameLst>
                                      </p:cBhvr>
                                      <p:to>
                                        <p:strVal val="visible"/>
                                      </p:to>
                                    </p:set>
                                    <p:anim calcmode="lin" valueType="num">
                                      <p:cBhvr additive="base">
                                        <p:cTn id="25" dur="1000" fill="hold"/>
                                        <p:tgtEl>
                                          <p:spTgt spid="15374"/>
                                        </p:tgtEl>
                                        <p:attrNameLst>
                                          <p:attrName>ppt_x</p:attrName>
                                        </p:attrNameLst>
                                      </p:cBhvr>
                                      <p:tavLst>
                                        <p:tav tm="0">
                                          <p:val>
                                            <p:strVal val="1+#ppt_w/2"/>
                                          </p:val>
                                        </p:tav>
                                        <p:tav tm="100000">
                                          <p:val>
                                            <p:strVal val="#ppt_x"/>
                                          </p:val>
                                        </p:tav>
                                      </p:tavLst>
                                    </p:anim>
                                    <p:anim calcmode="lin" valueType="num">
                                      <p:cBhvr additive="base">
                                        <p:cTn id="26" dur="1000" fill="hold"/>
                                        <p:tgtEl>
                                          <p:spTgt spid="1537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77"/>
                                        </p:tgtEl>
                                        <p:attrNameLst>
                                          <p:attrName>style.visibility</p:attrName>
                                        </p:attrNameLst>
                                      </p:cBhvr>
                                      <p:to>
                                        <p:strVal val="visible"/>
                                      </p:to>
                                    </p:set>
                                    <p:anim calcmode="lin" valueType="num">
                                      <p:cBhvr additive="base">
                                        <p:cTn id="31" dur="1000" fill="hold"/>
                                        <p:tgtEl>
                                          <p:spTgt spid="15377"/>
                                        </p:tgtEl>
                                        <p:attrNameLst>
                                          <p:attrName>ppt_x</p:attrName>
                                        </p:attrNameLst>
                                      </p:cBhvr>
                                      <p:tavLst>
                                        <p:tav tm="0">
                                          <p:val>
                                            <p:strVal val="#ppt_x"/>
                                          </p:val>
                                        </p:tav>
                                        <p:tav tm="100000">
                                          <p:val>
                                            <p:strVal val="#ppt_x"/>
                                          </p:val>
                                        </p:tav>
                                      </p:tavLst>
                                    </p:anim>
                                    <p:anim calcmode="lin" valueType="num">
                                      <p:cBhvr additive="base">
                                        <p:cTn id="32" dur="1000" fill="hold"/>
                                        <p:tgtEl>
                                          <p:spTgt spid="153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animBg="1" autoUpdateAnimBg="0"/>
      <p:bldP spid="15376" grpId="0" animBg="1" autoUpdateAnimBg="0"/>
      <p:bldP spid="1537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C2D6F19-8189-448C-9946-9CD63285A636}"/>
              </a:ext>
            </a:extLst>
          </p:cNvPr>
          <p:cNvSpPr>
            <a:spLocks noGrp="1" noChangeArrowheads="1"/>
          </p:cNvSpPr>
          <p:nvPr>
            <p:ph type="title"/>
          </p:nvPr>
        </p:nvSpPr>
        <p:spPr>
          <a:xfrm>
            <a:off x="36000" y="40944"/>
            <a:ext cx="9072000" cy="942975"/>
          </a:xfrm>
          <a:ln>
            <a:solidFill>
              <a:srgbClr val="33CCFF"/>
            </a:solidFill>
          </a:ln>
        </p:spPr>
        <p:txBody>
          <a:bodyPr/>
          <a:lstStyle/>
          <a:p>
            <a:pPr algn="ctr" eaLnBrk="1" hangingPunct="1"/>
            <a:r>
              <a:rPr lang="it-IT" altLang="it-IT" sz="2800">
                <a:solidFill>
                  <a:schemeClr val="tx1"/>
                </a:solidFill>
                <a:effectLst/>
                <a:latin typeface="Comic Sans MS" panose="030F0702030302020204" pitchFamily="66" charset="0"/>
                <a:cs typeface="Courier New" panose="02070309020205020404" pitchFamily="49" charset="0"/>
              </a:rPr>
              <a:t>Formalizzazione delle caratteristiche geometrico-descrittive</a:t>
            </a:r>
          </a:p>
        </p:txBody>
      </p:sp>
      <p:sp>
        <p:nvSpPr>
          <p:cNvPr id="36868" name="Rectangle 4">
            <a:extLst>
              <a:ext uri="{FF2B5EF4-FFF2-40B4-BE49-F238E27FC236}">
                <a16:creationId xmlns:a16="http://schemas.microsoft.com/office/drawing/2014/main" id="{38ACD04D-05BE-4754-B753-CB2D4188AC22}"/>
              </a:ext>
            </a:extLst>
          </p:cNvPr>
          <p:cNvSpPr>
            <a:spLocks noChangeArrowheads="1"/>
          </p:cNvSpPr>
          <p:nvPr/>
        </p:nvSpPr>
        <p:spPr bwMode="auto">
          <a:xfrm>
            <a:off x="36000" y="1031943"/>
            <a:ext cx="9072000" cy="590550"/>
          </a:xfrm>
          <a:prstGeom prst="rect">
            <a:avLst/>
          </a:prstGeom>
          <a:solidFill>
            <a:srgbClr val="CCECFF"/>
          </a:solidFill>
          <a:ln w="9525">
            <a:solidFill>
              <a:srgbClr val="CCE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600" b="1" dirty="0">
                <a:solidFill>
                  <a:srgbClr val="000000"/>
                </a:solidFill>
                <a:latin typeface="Comic Sans MS" panose="030F0702030302020204" pitchFamily="66" charset="0"/>
                <a:cs typeface="Courier New" panose="02070309020205020404" pitchFamily="49" charset="0"/>
              </a:rPr>
              <a:t>La retta r è costituita dalla sommatoria orientata ed infinita  dell’insieme delle posizioni di un punto P che si muove secondo una direzione stabilita  nello spazio.</a:t>
            </a:r>
            <a:r>
              <a:rPr kumimoji="0" lang="it-IT" altLang="it-IT" sz="1100" b="1" dirty="0">
                <a:solidFill>
                  <a:srgbClr val="99CCFF"/>
                </a:solidFill>
                <a:latin typeface="Comic Sans MS" panose="030F0702030302020204" pitchFamily="66" charset="0"/>
                <a:cs typeface="Courier New" panose="02070309020205020404" pitchFamily="49" charset="0"/>
              </a:rPr>
              <a:t> </a:t>
            </a:r>
            <a:endParaRPr kumimoji="0" lang="it-IT" altLang="it-IT" dirty="0"/>
          </a:p>
        </p:txBody>
      </p:sp>
      <p:graphicFrame>
        <p:nvGraphicFramePr>
          <p:cNvPr id="36869" name="Object 5">
            <a:extLst>
              <a:ext uri="{FF2B5EF4-FFF2-40B4-BE49-F238E27FC236}">
                <a16:creationId xmlns:a16="http://schemas.microsoft.com/office/drawing/2014/main" id="{B7D37706-8DCD-4083-B4C3-8A954719A482}"/>
              </a:ext>
            </a:extLst>
          </p:cNvPr>
          <p:cNvGraphicFramePr>
            <a:graphicFrameLocks noChangeAspect="1"/>
          </p:cNvGraphicFramePr>
          <p:nvPr>
            <p:extLst>
              <p:ext uri="{D42A27DB-BD31-4B8C-83A1-F6EECF244321}">
                <p14:modId xmlns:p14="http://schemas.microsoft.com/office/powerpoint/2010/main" val="3385223613"/>
              </p:ext>
            </p:extLst>
          </p:nvPr>
        </p:nvGraphicFramePr>
        <p:xfrm>
          <a:off x="3602037" y="1674903"/>
          <a:ext cx="2520000" cy="631538"/>
        </p:xfrm>
        <a:graphic>
          <a:graphicData uri="http://schemas.openxmlformats.org/presentationml/2006/ole">
            <mc:AlternateContent xmlns:mc="http://schemas.openxmlformats.org/markup-compatibility/2006">
              <mc:Choice xmlns:v="urn:schemas-microsoft-com:vml" Requires="v">
                <p:oleObj spid="_x0000_s13557" r:id="rId3" imgW="1168400" imgH="431800" progId="Equation.3">
                  <p:embed/>
                </p:oleObj>
              </mc:Choice>
              <mc:Fallback>
                <p:oleObj r:id="rId3" imgW="1168400" imgH="431800" progId="Equation.3">
                  <p:embed/>
                  <p:pic>
                    <p:nvPicPr>
                      <p:cNvPr id="0" name="Picture 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037" y="1674903"/>
                        <a:ext cx="2520000" cy="631538"/>
                      </a:xfrm>
                      <a:prstGeom prst="rect">
                        <a:avLst/>
                      </a:prstGeom>
                      <a:solidFill>
                        <a:srgbClr val="FFFFCC"/>
                      </a:solidFill>
                      <a:ln w="9525">
                        <a:solidFill>
                          <a:srgbClr val="33CCFF"/>
                        </a:solidFill>
                        <a:miter lim="800000"/>
                        <a:headEnd/>
                        <a:tailEnd/>
                      </a:ln>
                    </p:spPr>
                  </p:pic>
                </p:oleObj>
              </mc:Fallback>
            </mc:AlternateContent>
          </a:graphicData>
        </a:graphic>
      </p:graphicFrame>
      <p:sp>
        <p:nvSpPr>
          <p:cNvPr id="36873" name="Rectangle 9">
            <a:extLst>
              <a:ext uri="{FF2B5EF4-FFF2-40B4-BE49-F238E27FC236}">
                <a16:creationId xmlns:a16="http://schemas.microsoft.com/office/drawing/2014/main" id="{35C22BE3-77E4-42AD-88E8-46F906FD963C}"/>
              </a:ext>
            </a:extLst>
          </p:cNvPr>
          <p:cNvSpPr>
            <a:spLocks noChangeArrowheads="1"/>
          </p:cNvSpPr>
          <p:nvPr/>
        </p:nvSpPr>
        <p:spPr bwMode="auto">
          <a:xfrm>
            <a:off x="36000" y="2347341"/>
            <a:ext cx="9072000" cy="854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tabLst>
                <a:tab pos="457200" algn="l"/>
              </a:tabLst>
              <a:defRPr kumimoji="1" sz="2400">
                <a:solidFill>
                  <a:schemeClr val="tx1"/>
                </a:solidFill>
                <a:latin typeface="Times New Roman" panose="02020603050405020304" pitchFamily="18" charset="0"/>
              </a:defRPr>
            </a:lvl1pPr>
            <a:lvl2pPr marL="742950" indent="-285750" eaLnBrk="0" hangingPunct="0">
              <a:tabLst>
                <a:tab pos="457200" algn="l"/>
              </a:tabLst>
              <a:defRPr kumimoji="1" sz="2400">
                <a:solidFill>
                  <a:schemeClr val="tx1"/>
                </a:solidFill>
                <a:latin typeface="Times New Roman" panose="02020603050405020304" pitchFamily="18" charset="0"/>
              </a:defRPr>
            </a:lvl2pPr>
            <a:lvl3pPr marL="1143000" indent="-228600" eaLnBrk="0" hangingPunct="0">
              <a:tabLst>
                <a:tab pos="457200" algn="l"/>
              </a:tabLst>
              <a:defRPr kumimoji="1" sz="2400">
                <a:solidFill>
                  <a:schemeClr val="tx1"/>
                </a:solidFill>
                <a:latin typeface="Times New Roman" panose="02020603050405020304" pitchFamily="18" charset="0"/>
              </a:defRPr>
            </a:lvl3pPr>
            <a:lvl4pPr marL="1600200" indent="-228600" eaLnBrk="0" hangingPunct="0">
              <a:tabLst>
                <a:tab pos="457200" algn="l"/>
              </a:tabLst>
              <a:defRPr kumimoji="1" sz="2400">
                <a:solidFill>
                  <a:schemeClr val="tx1"/>
                </a:solidFill>
                <a:latin typeface="Times New Roman" panose="02020603050405020304" pitchFamily="18" charset="0"/>
              </a:defRPr>
            </a:lvl4pPr>
            <a:lvl5pPr marL="2057400" indent="-228600" eaLnBrk="0" hangingPunct="0">
              <a:tabLst>
                <a:tab pos="457200" algn="l"/>
              </a:tabLst>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9pPr>
          </a:lstStyle>
          <a:p>
            <a:pPr eaLnBrk="1" hangingPunct="1"/>
            <a:r>
              <a:rPr kumimoji="0" lang="it-IT" altLang="it-IT" sz="1000">
                <a:solidFill>
                  <a:srgbClr val="000000"/>
                </a:solidFill>
                <a:latin typeface="Comic Sans MS" panose="030F0702030302020204" pitchFamily="66" charset="0"/>
                <a:cs typeface="Courier New" panose="02070309020205020404" pitchFamily="49" charset="0"/>
              </a:rPr>
              <a:t>dove:</a:t>
            </a:r>
            <a:endParaRPr kumimoji="0" lang="it-IT" altLang="it-IT" sz="1000">
              <a:solidFill>
                <a:srgbClr val="000000"/>
              </a:solidFill>
              <a:latin typeface="Comic Sans MS" panose="030F0702030302020204" pitchFamily="66" charset="0"/>
              <a:cs typeface="Times New Roman" panose="02020603050405020304" pitchFamily="18" charset="0"/>
            </a:endParaRPr>
          </a:p>
          <a:p>
            <a:r>
              <a:rPr kumimoji="0" lang="it-IT" altLang="it-IT" sz="1000">
                <a:solidFill>
                  <a:srgbClr val="000000"/>
                </a:solidFill>
                <a:latin typeface="Comic Sans MS" panose="030F0702030302020204" pitchFamily="66" charset="0"/>
                <a:cs typeface="Courier New" panose="02070309020205020404" pitchFamily="49" charset="0"/>
              </a:rPr>
              <a:t> r  = Linea retta</a:t>
            </a:r>
            <a:endParaRPr kumimoji="0" lang="it-IT" altLang="it-IT" sz="1000">
              <a:solidFill>
                <a:srgbClr val="000000"/>
              </a:solidFill>
              <a:latin typeface="Comic Sans MS" panose="030F0702030302020204" pitchFamily="66" charset="0"/>
              <a:cs typeface="Times New Roman" panose="02020603050405020304" pitchFamily="18" charset="0"/>
            </a:endParaRPr>
          </a:p>
          <a:p>
            <a:r>
              <a:rPr kumimoji="0" lang="it-IT" altLang="it-IT" sz="1000">
                <a:solidFill>
                  <a:srgbClr val="000000"/>
                </a:solidFill>
                <a:latin typeface="Comic Sans MS" panose="030F0702030302020204" pitchFamily="66" charset="0"/>
                <a:cs typeface="Courier New" panose="02070309020205020404" pitchFamily="49" charset="0"/>
              </a:rPr>
              <a:t>{   } =  Insieme costituito dal punto in movimento definito ed orientato.</a:t>
            </a:r>
            <a:endParaRPr kumimoji="0" lang="it-IT" altLang="it-IT" sz="1000">
              <a:solidFill>
                <a:srgbClr val="000000"/>
              </a:solidFill>
              <a:latin typeface="Comic Sans MS" panose="030F0702030302020204" pitchFamily="66" charset="0"/>
              <a:cs typeface="Times New Roman" panose="02020603050405020304" pitchFamily="18" charset="0"/>
            </a:endParaRPr>
          </a:p>
          <a:p>
            <a:r>
              <a:rPr kumimoji="0" lang="it-IT" altLang="it-IT" sz="1000">
                <a:solidFill>
                  <a:srgbClr val="000000"/>
                </a:solidFill>
                <a:latin typeface="Comic Sans MS" panose="030F0702030302020204" pitchFamily="66" charset="0"/>
                <a:cs typeface="Courier New" panose="02070309020205020404" pitchFamily="49" charset="0"/>
              </a:rPr>
              <a:t>      = Sommatoria  orientata di tutte le posizioni del punto P in   movimento definito ed orientato nello spazio.</a:t>
            </a:r>
            <a:endParaRPr kumimoji="0" lang="it-IT" altLang="it-IT" sz="1000">
              <a:solidFill>
                <a:srgbClr val="000000"/>
              </a:solidFill>
              <a:latin typeface="Comic Sans MS" panose="030F0702030302020204" pitchFamily="66" charset="0"/>
              <a:cs typeface="Times New Roman" panose="02020603050405020304" pitchFamily="18" charset="0"/>
            </a:endParaRPr>
          </a:p>
          <a:p>
            <a:r>
              <a:rPr kumimoji="0" lang="it-IT" altLang="it-IT" sz="1000">
                <a:solidFill>
                  <a:srgbClr val="000000"/>
                </a:solidFill>
                <a:latin typeface="Comic Sans MS" panose="030F0702030302020204" pitchFamily="66" charset="0"/>
                <a:cs typeface="Courier New" panose="02070309020205020404" pitchFamily="49" charset="0"/>
              </a:rPr>
              <a:t>-</a:t>
            </a:r>
            <a:r>
              <a:rPr kumimoji="0" lang="it-IT" altLang="it-IT" sz="1000">
                <a:solidFill>
                  <a:srgbClr val="000000"/>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1000">
                <a:solidFill>
                  <a:srgbClr val="000000"/>
                </a:solidFill>
                <a:latin typeface="Comic Sans MS" panose="030F0702030302020204" pitchFamily="66" charset="0"/>
                <a:cs typeface="Times New Roman" panose="02020603050405020304" pitchFamily="18" charset="0"/>
              </a:rPr>
              <a:t>;+</a:t>
            </a:r>
            <a:r>
              <a:rPr kumimoji="0" lang="it-IT" altLang="it-IT" sz="1000">
                <a:solidFill>
                  <a:srgbClr val="000000"/>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1000">
                <a:solidFill>
                  <a:srgbClr val="000000"/>
                </a:solidFill>
                <a:latin typeface="Comic Sans MS" panose="030F0702030302020204" pitchFamily="66" charset="0"/>
                <a:cs typeface="Times New Roman" panose="02020603050405020304" pitchFamily="18" charset="0"/>
              </a:rPr>
              <a:t> </a:t>
            </a:r>
            <a:r>
              <a:rPr kumimoji="0" lang="it-IT" altLang="it-IT" sz="1000">
                <a:solidFill>
                  <a:srgbClr val="000000"/>
                </a:solidFill>
                <a:latin typeface="Comic Sans MS" panose="030F0702030302020204" pitchFamily="66" charset="0"/>
                <a:cs typeface="Courier New" panose="02070309020205020404" pitchFamily="49" charset="0"/>
              </a:rPr>
              <a:t>= Estremi impropri della sommatoria. </a:t>
            </a:r>
            <a:endParaRPr kumimoji="0" lang="it-IT" altLang="it-IT" sz="1000">
              <a:solidFill>
                <a:srgbClr val="000000"/>
              </a:solidFill>
            </a:endParaRPr>
          </a:p>
        </p:txBody>
      </p:sp>
      <p:graphicFrame>
        <p:nvGraphicFramePr>
          <p:cNvPr id="36871" name="Object 7">
            <a:extLst>
              <a:ext uri="{FF2B5EF4-FFF2-40B4-BE49-F238E27FC236}">
                <a16:creationId xmlns:a16="http://schemas.microsoft.com/office/drawing/2014/main" id="{76DA6AA7-78BA-46A0-84D7-D6C030CEE547}"/>
              </a:ext>
            </a:extLst>
          </p:cNvPr>
          <p:cNvGraphicFramePr>
            <a:graphicFrameLocks noChangeAspect="1"/>
          </p:cNvGraphicFramePr>
          <p:nvPr>
            <p:extLst>
              <p:ext uri="{D42A27DB-BD31-4B8C-83A1-F6EECF244321}">
                <p14:modId xmlns:p14="http://schemas.microsoft.com/office/powerpoint/2010/main" val="3465325582"/>
              </p:ext>
            </p:extLst>
          </p:nvPr>
        </p:nvGraphicFramePr>
        <p:xfrm>
          <a:off x="152895" y="2823812"/>
          <a:ext cx="142875" cy="219075"/>
        </p:xfrm>
        <a:graphic>
          <a:graphicData uri="http://schemas.openxmlformats.org/presentationml/2006/ole">
            <mc:AlternateContent xmlns:mc="http://schemas.openxmlformats.org/markup-compatibility/2006">
              <mc:Choice xmlns:v="urn:schemas-microsoft-com:vml" Requires="v">
                <p:oleObj spid="_x0000_s13558" r:id="rId5" imgW="152400" imgH="215900" progId="Equation.3">
                  <p:embed/>
                </p:oleObj>
              </mc:Choice>
              <mc:Fallback>
                <p:oleObj r:id="rId5" imgW="152400" imgH="215900" progId="Equation.3">
                  <p:embed/>
                  <p:pic>
                    <p:nvPicPr>
                      <p:cNvPr id="0" name="Picture 1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895" y="2823812"/>
                        <a:ext cx="1428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4" name="Object 10">
            <a:extLst>
              <a:ext uri="{FF2B5EF4-FFF2-40B4-BE49-F238E27FC236}">
                <a16:creationId xmlns:a16="http://schemas.microsoft.com/office/drawing/2014/main" id="{913B774A-00B1-4E8A-97A4-86B34B9D2D70}"/>
              </a:ext>
            </a:extLst>
          </p:cNvPr>
          <p:cNvGraphicFramePr>
            <a:graphicFrameLocks noChangeAspect="1"/>
          </p:cNvGraphicFramePr>
          <p:nvPr>
            <p:extLst>
              <p:ext uri="{D42A27DB-BD31-4B8C-83A1-F6EECF244321}">
                <p14:modId xmlns:p14="http://schemas.microsoft.com/office/powerpoint/2010/main" val="1246312020"/>
              </p:ext>
            </p:extLst>
          </p:nvPr>
        </p:nvGraphicFramePr>
        <p:xfrm>
          <a:off x="190995" y="2683890"/>
          <a:ext cx="104775" cy="180975"/>
        </p:xfrm>
        <a:graphic>
          <a:graphicData uri="http://schemas.openxmlformats.org/presentationml/2006/ole">
            <mc:AlternateContent xmlns:mc="http://schemas.openxmlformats.org/markup-compatibility/2006">
              <mc:Choice xmlns:v="urn:schemas-microsoft-com:vml" Requires="v">
                <p:oleObj spid="_x0000_s13559" r:id="rId7" imgW="127055" imgH="228699" progId="Equation.3">
                  <p:embed/>
                </p:oleObj>
              </mc:Choice>
              <mc:Fallback>
                <p:oleObj r:id="rId7" imgW="127055" imgH="228699" progId="Equation.3">
                  <p:embed/>
                  <p:pic>
                    <p:nvPicPr>
                      <p:cNvPr id="0" name="Picture 18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995" y="2683890"/>
                        <a:ext cx="10477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6" name="Rectangle 12">
            <a:extLst>
              <a:ext uri="{FF2B5EF4-FFF2-40B4-BE49-F238E27FC236}">
                <a16:creationId xmlns:a16="http://schemas.microsoft.com/office/drawing/2014/main" id="{C2E9E3C0-CAFA-45FB-ABA1-35053960ED5C}"/>
              </a:ext>
            </a:extLst>
          </p:cNvPr>
          <p:cNvSpPr>
            <a:spLocks noChangeArrowheads="1"/>
          </p:cNvSpPr>
          <p:nvPr/>
        </p:nvSpPr>
        <p:spPr bwMode="auto">
          <a:xfrm>
            <a:off x="36000" y="3260153"/>
            <a:ext cx="9072000" cy="46230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200" dirty="0">
                <a:solidFill>
                  <a:srgbClr val="000000"/>
                </a:solidFill>
                <a:latin typeface="Comic Sans MS" panose="030F0702030302020204" pitchFamily="66" charset="0"/>
                <a:cs typeface="Courier New" panose="02070309020205020404" pitchFamily="49" charset="0"/>
              </a:rPr>
              <a:t>Quanto sopra può applicarsi ad ogni punto riguardato in senso dinamico per cui, poiché nello spazio i punti sono infiniti e le direzioni sono anch'esse infinite, possiamo sintetizzare, per la retta, la seguente espressione  insiemistica:</a:t>
            </a:r>
            <a:r>
              <a:rPr kumimoji="0" lang="it-IT" altLang="it-IT" sz="1100" dirty="0">
                <a:solidFill>
                  <a:srgbClr val="99CCFF"/>
                </a:solidFill>
                <a:latin typeface="Comic Sans MS" panose="030F0702030302020204" pitchFamily="66" charset="0"/>
                <a:cs typeface="Courier New" panose="02070309020205020404" pitchFamily="49" charset="0"/>
              </a:rPr>
              <a:t> </a:t>
            </a:r>
            <a:endParaRPr kumimoji="0" lang="it-IT" altLang="it-IT" dirty="0"/>
          </a:p>
        </p:txBody>
      </p:sp>
      <p:sp>
        <p:nvSpPr>
          <p:cNvPr id="13323" name="Rectangle 14">
            <a:extLst>
              <a:ext uri="{FF2B5EF4-FFF2-40B4-BE49-F238E27FC236}">
                <a16:creationId xmlns:a16="http://schemas.microsoft.com/office/drawing/2014/main" id="{A0B370C3-0F1A-4B1D-8772-6D4FDD9F5BA1}"/>
              </a:ext>
            </a:extLst>
          </p:cNvPr>
          <p:cNvSpPr>
            <a:spLocks noChangeArrowheads="1"/>
          </p:cNvSpPr>
          <p:nvPr/>
        </p:nvSpPr>
        <p:spPr bwMode="auto">
          <a:xfrm>
            <a:off x="363855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36877" name="Object 13">
            <a:extLst>
              <a:ext uri="{FF2B5EF4-FFF2-40B4-BE49-F238E27FC236}">
                <a16:creationId xmlns:a16="http://schemas.microsoft.com/office/drawing/2014/main" id="{E2EA4B26-3DF7-4AC4-8DFC-CFE01CEFA9D5}"/>
              </a:ext>
            </a:extLst>
          </p:cNvPr>
          <p:cNvGraphicFramePr>
            <a:graphicFrameLocks noChangeAspect="1"/>
          </p:cNvGraphicFramePr>
          <p:nvPr>
            <p:extLst>
              <p:ext uri="{D42A27DB-BD31-4B8C-83A1-F6EECF244321}">
                <p14:modId xmlns:p14="http://schemas.microsoft.com/office/powerpoint/2010/main" val="2089125953"/>
              </p:ext>
            </p:extLst>
          </p:nvPr>
        </p:nvGraphicFramePr>
        <p:xfrm>
          <a:off x="972000" y="3793548"/>
          <a:ext cx="7200000" cy="696132"/>
        </p:xfrm>
        <a:graphic>
          <a:graphicData uri="http://schemas.openxmlformats.org/presentationml/2006/ole">
            <mc:AlternateContent xmlns:mc="http://schemas.openxmlformats.org/markup-compatibility/2006">
              <mc:Choice xmlns:v="urn:schemas-microsoft-com:vml" Requires="v">
                <p:oleObj spid="_x0000_s13560" r:id="rId9" imgW="1866900" imgH="254000" progId="Equation.3">
                  <p:embed/>
                </p:oleObj>
              </mc:Choice>
              <mc:Fallback>
                <p:oleObj r:id="rId9" imgW="1866900" imgH="254000" progId="Equation.3">
                  <p:embed/>
                  <p:pic>
                    <p:nvPicPr>
                      <p:cNvPr id="0" name="Picture 18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2000" y="3793548"/>
                        <a:ext cx="7200000" cy="696132"/>
                      </a:xfrm>
                      <a:prstGeom prst="rect">
                        <a:avLst/>
                      </a:prstGeom>
                      <a:solidFill>
                        <a:srgbClr val="FFFFCC"/>
                      </a:solidFill>
                      <a:ln w="9525">
                        <a:solidFill>
                          <a:srgbClr val="33CCFF"/>
                        </a:solidFill>
                        <a:miter lim="800000"/>
                        <a:headEnd/>
                        <a:tailEnd/>
                      </a:ln>
                    </p:spPr>
                  </p:pic>
                </p:oleObj>
              </mc:Fallback>
            </mc:AlternateContent>
          </a:graphicData>
        </a:graphic>
      </p:graphicFrame>
      <p:sp>
        <p:nvSpPr>
          <p:cNvPr id="36880" name="Rectangle 16">
            <a:extLst>
              <a:ext uri="{FF2B5EF4-FFF2-40B4-BE49-F238E27FC236}">
                <a16:creationId xmlns:a16="http://schemas.microsoft.com/office/drawing/2014/main" id="{07A1C3A3-A27D-4D0A-BAAD-5BE9EB957258}"/>
              </a:ext>
            </a:extLst>
          </p:cNvPr>
          <p:cNvSpPr>
            <a:spLocks noChangeArrowheads="1"/>
          </p:cNvSpPr>
          <p:nvPr/>
        </p:nvSpPr>
        <p:spPr bwMode="auto">
          <a:xfrm>
            <a:off x="2484000" y="4548872"/>
            <a:ext cx="4176000" cy="1320800"/>
          </a:xfrm>
          <a:prstGeom prst="rect">
            <a:avLst/>
          </a:prstGeom>
          <a:solidFill>
            <a:schemeClr val="tx1"/>
          </a:solidFill>
          <a:ln w="9525">
            <a:solidFill>
              <a:srgbClr val="33CCFF"/>
            </a:solidFill>
            <a:miter lim="800000"/>
            <a:headEnd/>
            <a:tailEnd/>
          </a:ln>
        </p:spPr>
        <p:txBody>
          <a:bodyPr lIns="92075" tIns="46038" rIns="92075" bIns="46038">
            <a:spAutoFit/>
          </a:bodyPr>
          <a:lstStyle>
            <a:lvl1pPr eaLnBrk="0" hangingPunct="0">
              <a:tabLst>
                <a:tab pos="457200" algn="l"/>
              </a:tabLst>
              <a:defRPr kumimoji="1" sz="2400">
                <a:solidFill>
                  <a:schemeClr val="tx1"/>
                </a:solidFill>
                <a:latin typeface="Times New Roman" panose="02020603050405020304" pitchFamily="18" charset="0"/>
              </a:defRPr>
            </a:lvl1pPr>
            <a:lvl2pPr marL="742950" indent="-285750" eaLnBrk="0" hangingPunct="0">
              <a:tabLst>
                <a:tab pos="457200" algn="l"/>
              </a:tabLst>
              <a:defRPr kumimoji="1" sz="2400">
                <a:solidFill>
                  <a:schemeClr val="tx1"/>
                </a:solidFill>
                <a:latin typeface="Times New Roman" panose="02020603050405020304" pitchFamily="18" charset="0"/>
              </a:defRPr>
            </a:lvl2pPr>
            <a:lvl3pPr marL="1143000" indent="-228600" eaLnBrk="0" hangingPunct="0">
              <a:tabLst>
                <a:tab pos="457200" algn="l"/>
              </a:tabLst>
              <a:defRPr kumimoji="1" sz="2400">
                <a:solidFill>
                  <a:schemeClr val="tx1"/>
                </a:solidFill>
                <a:latin typeface="Times New Roman" panose="02020603050405020304" pitchFamily="18" charset="0"/>
              </a:defRPr>
            </a:lvl3pPr>
            <a:lvl4pPr marL="1600200" indent="-228600" eaLnBrk="0" hangingPunct="0">
              <a:tabLst>
                <a:tab pos="457200" algn="l"/>
              </a:tabLst>
              <a:defRPr kumimoji="1" sz="2400">
                <a:solidFill>
                  <a:schemeClr val="tx1"/>
                </a:solidFill>
                <a:latin typeface="Times New Roman" panose="02020603050405020304" pitchFamily="18" charset="0"/>
              </a:defRPr>
            </a:lvl4pPr>
            <a:lvl5pPr marL="2057400" indent="-228600" eaLnBrk="0" hangingPunct="0">
              <a:tabLst>
                <a:tab pos="457200" algn="l"/>
              </a:tabLst>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9pPr>
          </a:lstStyle>
          <a:p>
            <a:pPr eaLnBrk="1" hangingPunct="1"/>
            <a:r>
              <a:rPr kumimoji="0" lang="it-IT" altLang="it-IT" sz="1000">
                <a:solidFill>
                  <a:srgbClr val="000000"/>
                </a:solidFill>
                <a:latin typeface="Courier New" panose="02070309020205020404" pitchFamily="49" charset="0"/>
                <a:cs typeface="Courier New" panose="02070309020205020404" pitchFamily="49" charset="0"/>
                <a:sym typeface="Symbol" panose="05050102010706020507" pitchFamily="18" charset="2"/>
              </a:rPr>
              <a:t></a:t>
            </a:r>
            <a:r>
              <a:rPr kumimoji="0" lang="it-IT" altLang="it-IT" sz="1000">
                <a:solidFill>
                  <a:srgbClr val="000000"/>
                </a:solidFill>
                <a:latin typeface="Courier New" panose="02070309020205020404" pitchFamily="49" charset="0"/>
                <a:cs typeface="Courier New" panose="02070309020205020404" pitchFamily="49" charset="0"/>
              </a:rPr>
              <a:t> </a:t>
            </a:r>
            <a:r>
              <a:rPr kumimoji="0" lang="it-IT" altLang="it-IT" sz="1000">
                <a:solidFill>
                  <a:srgbClr val="000000"/>
                </a:solidFill>
                <a:latin typeface="Comic Sans MS" panose="030F0702030302020204" pitchFamily="66" charset="0"/>
                <a:cs typeface="Courier New" panose="02070309020205020404" pitchFamily="49" charset="0"/>
              </a:rPr>
              <a:t>= Quantificatore insiemistico universale (Per ogni).</a:t>
            </a:r>
            <a:endParaRPr kumimoji="0" lang="it-IT" altLang="it-IT" sz="1000">
              <a:solidFill>
                <a:srgbClr val="000000"/>
              </a:solidFill>
              <a:latin typeface="Comic Sans MS" panose="030F0702030302020204" pitchFamily="66" charset="0"/>
              <a:cs typeface="Times New Roman" panose="02020603050405020304" pitchFamily="18" charset="0"/>
            </a:endParaRPr>
          </a:p>
          <a:p>
            <a:r>
              <a:rPr kumimoji="0" lang="it-IT" altLang="it-IT" sz="1000">
                <a:solidFill>
                  <a:srgbClr val="000000"/>
                </a:solidFill>
                <a:latin typeface="Comic Sans MS" panose="030F0702030302020204" pitchFamily="66" charset="0"/>
                <a:cs typeface="Courier New" panose="02070309020205020404" pitchFamily="49" charset="0"/>
              </a:rPr>
              <a:t>     = Punto in movimento definito ed orientato</a:t>
            </a:r>
            <a:r>
              <a:rPr kumimoji="0" lang="it-IT" altLang="it-IT" sz="1000">
                <a:solidFill>
                  <a:srgbClr val="000000"/>
                </a:solidFill>
                <a:latin typeface="Comic Sans MS" panose="030F0702030302020204" pitchFamily="66" charset="0"/>
                <a:cs typeface="Times New Roman" panose="02020603050405020304" pitchFamily="18" charset="0"/>
              </a:rPr>
              <a:t>.</a:t>
            </a:r>
          </a:p>
          <a:p>
            <a:r>
              <a:rPr kumimoji="0" lang="it-IT" altLang="it-IT" sz="1000">
                <a:solidFill>
                  <a:srgbClr val="000000"/>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1000">
                <a:solidFill>
                  <a:srgbClr val="000000"/>
                </a:solidFill>
                <a:latin typeface="Comic Sans MS" panose="030F0702030302020204" pitchFamily="66" charset="0"/>
                <a:cs typeface="Times New Roman" panose="02020603050405020304" pitchFamily="18" charset="0"/>
              </a:rPr>
              <a:t> </a:t>
            </a:r>
            <a:r>
              <a:rPr kumimoji="0" lang="it-IT" altLang="it-IT" sz="1000">
                <a:solidFill>
                  <a:srgbClr val="000000"/>
                </a:solidFill>
                <a:latin typeface="Comic Sans MS" panose="030F0702030302020204" pitchFamily="66" charset="0"/>
                <a:cs typeface="Times New Roman" panose="02020603050405020304" pitchFamily="18" charset="0"/>
                <a:sym typeface="Symbol" panose="05050102010706020507" pitchFamily="18" charset="2"/>
              </a:rPr>
              <a:t>  =  </a:t>
            </a:r>
            <a:r>
              <a:rPr kumimoji="0" lang="it-IT" altLang="it-IT" sz="1000">
                <a:solidFill>
                  <a:srgbClr val="000000"/>
                </a:solidFill>
                <a:latin typeface="Comic Sans MS" panose="030F0702030302020204" pitchFamily="66" charset="0"/>
                <a:cs typeface="Courier New" panose="02070309020205020404" pitchFamily="49" charset="0"/>
                <a:sym typeface="Symbol" panose="05050102010706020507" pitchFamily="18" charset="2"/>
              </a:rPr>
              <a:t>Appartiene </a:t>
            </a:r>
            <a:endParaRPr kumimoji="0" lang="it-IT" altLang="it-IT" sz="1000">
              <a:solidFill>
                <a:srgbClr val="000000"/>
              </a:solidFill>
              <a:latin typeface="Comic Sans MS" panose="030F0702030302020204" pitchFamily="66" charset="0"/>
              <a:cs typeface="Times New Roman" panose="02020603050405020304" pitchFamily="18" charset="0"/>
              <a:sym typeface="Symbol" panose="05050102010706020507" pitchFamily="18" charset="2"/>
            </a:endParaRPr>
          </a:p>
          <a:p>
            <a:r>
              <a:rPr kumimoji="0" lang="it-IT" altLang="it-IT" sz="1000">
                <a:solidFill>
                  <a:srgbClr val="000000"/>
                </a:solidFill>
                <a:latin typeface="Comic Sans MS" panose="030F0702030302020204" pitchFamily="66" charset="0"/>
                <a:cs typeface="Courier New" panose="02070309020205020404" pitchFamily="49" charset="0"/>
                <a:sym typeface="Symbol" panose="05050102010706020507" pitchFamily="18" charset="2"/>
              </a:rPr>
              <a:t>W  = Spazio</a:t>
            </a:r>
            <a:endParaRPr kumimoji="0" lang="it-IT" altLang="it-IT" sz="1000">
              <a:solidFill>
                <a:srgbClr val="000000"/>
              </a:solidFill>
              <a:latin typeface="Comic Sans MS" panose="030F0702030302020204" pitchFamily="66" charset="0"/>
              <a:cs typeface="Times New Roman" panose="02020603050405020304" pitchFamily="18" charset="0"/>
              <a:sym typeface="Symbol" panose="05050102010706020507" pitchFamily="18" charset="2"/>
            </a:endParaRPr>
          </a:p>
          <a:p>
            <a:r>
              <a:rPr kumimoji="0" lang="it-IT" altLang="it-IT" sz="1000">
                <a:solidFill>
                  <a:srgbClr val="000000"/>
                </a:solidFill>
                <a:latin typeface="Comic Sans MS" panose="030F0702030302020204" pitchFamily="66" charset="0"/>
                <a:cs typeface="Times New Roman" panose="02020603050405020304" pitchFamily="18" charset="0"/>
                <a:sym typeface="Symbol" panose="05050102010706020507" pitchFamily="18" charset="2"/>
              </a:rPr>
              <a:t> </a:t>
            </a:r>
            <a:r>
              <a:rPr kumimoji="0" lang="it-IT" altLang="it-IT" sz="1000">
                <a:solidFill>
                  <a:srgbClr val="000000"/>
                </a:solidFill>
                <a:latin typeface="Comic Sans MS" panose="030F0702030302020204" pitchFamily="66" charset="0"/>
                <a:cs typeface="Courier New" panose="02070309020205020404" pitchFamily="49" charset="0"/>
                <a:sym typeface="Symbol" panose="05050102010706020507" pitchFamily="18" charset="2"/>
              </a:rPr>
              <a:t> = Implicazione logica.</a:t>
            </a:r>
            <a:endParaRPr kumimoji="0" lang="it-IT" altLang="it-IT" sz="1000">
              <a:solidFill>
                <a:srgbClr val="000000"/>
              </a:solidFill>
              <a:latin typeface="Comic Sans MS" panose="030F0702030302020204" pitchFamily="66" charset="0"/>
              <a:cs typeface="Times New Roman" panose="02020603050405020304" pitchFamily="18" charset="0"/>
              <a:sym typeface="Symbol" panose="05050102010706020507" pitchFamily="18" charset="2"/>
            </a:endParaRPr>
          </a:p>
          <a:p>
            <a:pPr algn="just"/>
            <a:r>
              <a:rPr kumimoji="0" lang="it-IT" altLang="it-IT" sz="1000">
                <a:solidFill>
                  <a:srgbClr val="000000"/>
                </a:solidFill>
                <a:latin typeface="Comic Sans MS" panose="030F0702030302020204" pitchFamily="66" charset="0"/>
                <a:cs typeface="Times New Roman" panose="02020603050405020304" pitchFamily="18" charset="0"/>
                <a:sym typeface="Symbol" panose="05050102010706020507" pitchFamily="18" charset="2"/>
              </a:rPr>
              <a:t> ! </a:t>
            </a:r>
            <a:r>
              <a:rPr kumimoji="0" lang="it-IT" altLang="it-IT" sz="1000">
                <a:solidFill>
                  <a:srgbClr val="000000"/>
                </a:solidFill>
                <a:latin typeface="Comic Sans MS" panose="030F0702030302020204" pitchFamily="66" charset="0"/>
                <a:cs typeface="Courier New" panose="02070309020205020404" pitchFamily="49" charset="0"/>
                <a:sym typeface="Symbol" panose="05050102010706020507" pitchFamily="18" charset="2"/>
              </a:rPr>
              <a:t> = Quantificatore insiemistico esistenziale (Esiste ed è unico).</a:t>
            </a:r>
            <a:endParaRPr kumimoji="0" lang="it-IT" altLang="it-IT" sz="1000">
              <a:solidFill>
                <a:srgbClr val="000000"/>
              </a:solidFill>
              <a:latin typeface="Comic Sans MS" panose="030F0702030302020204" pitchFamily="66" charset="0"/>
              <a:cs typeface="Times New Roman" panose="02020603050405020304" pitchFamily="18" charset="0"/>
              <a:sym typeface="Symbol" panose="05050102010706020507" pitchFamily="18" charset="2"/>
            </a:endParaRPr>
          </a:p>
          <a:p>
            <a:pPr algn="just"/>
            <a:r>
              <a:rPr kumimoji="0" lang="it-IT" altLang="it-IT" sz="1000">
                <a:solidFill>
                  <a:srgbClr val="000000"/>
                </a:solidFill>
                <a:latin typeface="Comic Sans MS" panose="030F0702030302020204" pitchFamily="66" charset="0"/>
                <a:cs typeface="Courier New" panose="02070309020205020404" pitchFamily="49" charset="0"/>
                <a:sym typeface="Symbol" panose="05050102010706020507" pitchFamily="18" charset="2"/>
              </a:rPr>
              <a:t>r  = Linea retta </a:t>
            </a:r>
            <a:endParaRPr kumimoji="0" lang="it-IT" altLang="it-IT" sz="1000">
              <a:solidFill>
                <a:srgbClr val="000000"/>
              </a:solidFill>
              <a:latin typeface="Comic Sans MS" panose="030F0702030302020204" pitchFamily="66" charset="0"/>
              <a:cs typeface="Times New Roman" panose="02020603050405020304" pitchFamily="18" charset="0"/>
              <a:sym typeface="Symbol" panose="05050102010706020507" pitchFamily="18" charset="2"/>
            </a:endParaRPr>
          </a:p>
          <a:p>
            <a:pPr algn="just"/>
            <a:r>
              <a:rPr kumimoji="0" lang="it-IT" altLang="it-IT" sz="1000">
                <a:solidFill>
                  <a:srgbClr val="000000"/>
                </a:solidFill>
                <a:latin typeface="Comic Sans MS" panose="030F0702030302020204" pitchFamily="66" charset="0"/>
                <a:cs typeface="Courier New" panose="02070309020205020404" pitchFamily="49" charset="0"/>
                <a:sym typeface="Symbol" panose="05050102010706020507" pitchFamily="18" charset="2"/>
              </a:rPr>
              <a:t>|  = Quantificatore insiemistico universale (Tale che).</a:t>
            </a:r>
            <a:endParaRPr kumimoji="0" lang="it-IT" altLang="it-IT" sz="1000">
              <a:solidFill>
                <a:srgbClr val="000000"/>
              </a:solidFill>
              <a:cs typeface="Times New Roman" panose="02020603050405020304" pitchFamily="18" charset="0"/>
              <a:sym typeface="Symbol" panose="05050102010706020507" pitchFamily="18" charset="2"/>
            </a:endParaRPr>
          </a:p>
        </p:txBody>
      </p:sp>
      <p:sp>
        <p:nvSpPr>
          <p:cNvPr id="36882" name="Rectangle 18">
            <a:extLst>
              <a:ext uri="{FF2B5EF4-FFF2-40B4-BE49-F238E27FC236}">
                <a16:creationId xmlns:a16="http://schemas.microsoft.com/office/drawing/2014/main" id="{89E0C987-AC78-454C-BB11-137EE9ACC6A1}"/>
              </a:ext>
            </a:extLst>
          </p:cNvPr>
          <p:cNvSpPr>
            <a:spLocks noChangeArrowheads="1"/>
          </p:cNvSpPr>
          <p:nvPr/>
        </p:nvSpPr>
        <p:spPr bwMode="auto">
          <a:xfrm>
            <a:off x="36000" y="5954231"/>
            <a:ext cx="9072000" cy="831639"/>
          </a:xfrm>
          <a:prstGeom prst="rect">
            <a:avLst/>
          </a:prstGeom>
          <a:solidFill>
            <a:schemeClr val="tx1"/>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b="1" dirty="0">
                <a:solidFill>
                  <a:srgbClr val="FF5050"/>
                </a:solidFill>
                <a:latin typeface="Comic Sans MS" panose="030F0702030302020204" pitchFamily="66" charset="0"/>
                <a:cs typeface="Courier New" panose="02070309020205020404" pitchFamily="49" charset="0"/>
              </a:rPr>
              <a:t>Per ogni punto in movimento definito ed orientato nello spazio, esiste una ed una sola retta </a:t>
            </a:r>
            <a:endParaRPr kumimoji="0" lang="it-IT" altLang="it-IT" dirty="0">
              <a:solidFill>
                <a:srgbClr val="FF5050"/>
              </a:solidFill>
              <a:latin typeface="Comic Sans MS" panose="030F0702030302020204" pitchFamily="66" charset="0"/>
            </a:endParaRPr>
          </a:p>
        </p:txBody>
      </p:sp>
      <p:sp>
        <p:nvSpPr>
          <p:cNvPr id="36883" name="Rectangle 19">
            <a:extLst>
              <a:ext uri="{FF2B5EF4-FFF2-40B4-BE49-F238E27FC236}">
                <a16:creationId xmlns:a16="http://schemas.microsoft.com/office/drawing/2014/main" id="{80421E38-2CC7-4BF8-9FFC-15B364832AEA}"/>
              </a:ext>
            </a:extLst>
          </p:cNvPr>
          <p:cNvSpPr>
            <a:spLocks noChangeArrowheads="1"/>
          </p:cNvSpPr>
          <p:nvPr/>
        </p:nvSpPr>
        <p:spPr bwMode="auto">
          <a:xfrm>
            <a:off x="6947198" y="5013629"/>
            <a:ext cx="1582164" cy="40075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2000" dirty="0">
                <a:solidFill>
                  <a:srgbClr val="000000"/>
                </a:solidFill>
                <a:latin typeface="Comic Sans MS" panose="030F0702030302020204" pitchFamily="66" charset="0"/>
                <a:cs typeface="Courier New" panose="02070309020205020404" pitchFamily="49" charset="0"/>
                <a:sym typeface="Symbol" panose="05050102010706020507" pitchFamily="18" charset="2"/>
              </a:rPr>
              <a:t>che si legge</a:t>
            </a:r>
          </a:p>
        </p:txBody>
      </p:sp>
      <p:graphicFrame>
        <p:nvGraphicFramePr>
          <p:cNvPr id="36884" name="Object 20">
            <a:extLst>
              <a:ext uri="{FF2B5EF4-FFF2-40B4-BE49-F238E27FC236}">
                <a16:creationId xmlns:a16="http://schemas.microsoft.com/office/drawing/2014/main" id="{403B94F5-6008-46C7-ACFB-9BB9C1AAFD57}"/>
              </a:ext>
            </a:extLst>
          </p:cNvPr>
          <p:cNvGraphicFramePr>
            <a:graphicFrameLocks noChangeAspect="1"/>
          </p:cNvGraphicFramePr>
          <p:nvPr>
            <p:extLst>
              <p:ext uri="{D42A27DB-BD31-4B8C-83A1-F6EECF244321}">
                <p14:modId xmlns:p14="http://schemas.microsoft.com/office/powerpoint/2010/main" val="3499384829"/>
              </p:ext>
            </p:extLst>
          </p:nvPr>
        </p:nvGraphicFramePr>
        <p:xfrm>
          <a:off x="2578100" y="4701004"/>
          <a:ext cx="104775" cy="180975"/>
        </p:xfrm>
        <a:graphic>
          <a:graphicData uri="http://schemas.openxmlformats.org/presentationml/2006/ole">
            <mc:AlternateContent xmlns:mc="http://schemas.openxmlformats.org/markup-compatibility/2006">
              <mc:Choice xmlns:v="urn:schemas-microsoft-com:vml" Requires="v">
                <p:oleObj spid="_x0000_s13561" r:id="rId11" imgW="127055" imgH="228699" progId="Equation.3">
                  <p:embed/>
                </p:oleObj>
              </mc:Choice>
              <mc:Fallback>
                <p:oleObj r:id="rId11" imgW="127055" imgH="228699" progId="Equation.3">
                  <p:embed/>
                  <p:pic>
                    <p:nvPicPr>
                      <p:cNvPr id="0" name="Picture 1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8100" y="4701004"/>
                        <a:ext cx="10477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1000" fill="hold"/>
                                        <p:tgtEl>
                                          <p:spTgt spid="36868"/>
                                        </p:tgtEl>
                                        <p:attrNameLst>
                                          <p:attrName>ppt_x</p:attrName>
                                        </p:attrNameLst>
                                      </p:cBhvr>
                                      <p:tavLst>
                                        <p:tav tm="0">
                                          <p:val>
                                            <p:strVal val="1+#ppt_w/2"/>
                                          </p:val>
                                        </p:tav>
                                        <p:tav tm="100000">
                                          <p:val>
                                            <p:strVal val="#ppt_x"/>
                                          </p:val>
                                        </p:tav>
                                      </p:tavLst>
                                    </p:anim>
                                    <p:anim calcmode="lin" valueType="num">
                                      <p:cBhvr additive="base">
                                        <p:cTn id="8" dur="1000" fill="hold"/>
                                        <p:tgtEl>
                                          <p:spTgt spid="368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6869"/>
                                        </p:tgtEl>
                                        <p:attrNameLst>
                                          <p:attrName>style.visibility</p:attrName>
                                        </p:attrNameLst>
                                      </p:cBhvr>
                                      <p:to>
                                        <p:strVal val="visible"/>
                                      </p:to>
                                    </p:set>
                                    <p:anim calcmode="lin" valueType="num">
                                      <p:cBhvr additive="base">
                                        <p:cTn id="13" dur="1000" fill="hold"/>
                                        <p:tgtEl>
                                          <p:spTgt spid="36869"/>
                                        </p:tgtEl>
                                        <p:attrNameLst>
                                          <p:attrName>ppt_x</p:attrName>
                                        </p:attrNameLst>
                                      </p:cBhvr>
                                      <p:tavLst>
                                        <p:tav tm="0">
                                          <p:val>
                                            <p:strVal val="1+#ppt_w/2"/>
                                          </p:val>
                                        </p:tav>
                                        <p:tav tm="100000">
                                          <p:val>
                                            <p:strVal val="#ppt_x"/>
                                          </p:val>
                                        </p:tav>
                                      </p:tavLst>
                                    </p:anim>
                                    <p:anim calcmode="lin" valueType="num">
                                      <p:cBhvr additive="base">
                                        <p:cTn id="14" dur="1000" fill="hold"/>
                                        <p:tgtEl>
                                          <p:spTgt spid="3686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73"/>
                                        </p:tgtEl>
                                        <p:attrNameLst>
                                          <p:attrName>style.visibility</p:attrName>
                                        </p:attrNameLst>
                                      </p:cBhvr>
                                      <p:to>
                                        <p:strVal val="visible"/>
                                      </p:to>
                                    </p:set>
                                    <p:anim calcmode="lin" valueType="num">
                                      <p:cBhvr additive="base">
                                        <p:cTn id="19" dur="1000" fill="hold"/>
                                        <p:tgtEl>
                                          <p:spTgt spid="36873"/>
                                        </p:tgtEl>
                                        <p:attrNameLst>
                                          <p:attrName>ppt_x</p:attrName>
                                        </p:attrNameLst>
                                      </p:cBhvr>
                                      <p:tavLst>
                                        <p:tav tm="0">
                                          <p:val>
                                            <p:strVal val="0-#ppt_w/2"/>
                                          </p:val>
                                        </p:tav>
                                        <p:tav tm="100000">
                                          <p:val>
                                            <p:strVal val="#ppt_x"/>
                                          </p:val>
                                        </p:tav>
                                      </p:tavLst>
                                    </p:anim>
                                    <p:anim calcmode="lin" valueType="num">
                                      <p:cBhvr additive="base">
                                        <p:cTn id="20" dur="1000" fill="hold"/>
                                        <p:tgtEl>
                                          <p:spTgt spid="3687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874"/>
                                        </p:tgtEl>
                                        <p:attrNameLst>
                                          <p:attrName>style.visibility</p:attrName>
                                        </p:attrNameLst>
                                      </p:cBhvr>
                                      <p:to>
                                        <p:strVal val="visible"/>
                                      </p:to>
                                    </p:set>
                                    <p:anim calcmode="lin" valueType="num">
                                      <p:cBhvr additive="base">
                                        <p:cTn id="23" dur="1000" fill="hold"/>
                                        <p:tgtEl>
                                          <p:spTgt spid="36874"/>
                                        </p:tgtEl>
                                        <p:attrNameLst>
                                          <p:attrName>ppt_x</p:attrName>
                                        </p:attrNameLst>
                                      </p:cBhvr>
                                      <p:tavLst>
                                        <p:tav tm="0">
                                          <p:val>
                                            <p:strVal val="0-#ppt_w/2"/>
                                          </p:val>
                                        </p:tav>
                                        <p:tav tm="100000">
                                          <p:val>
                                            <p:strVal val="#ppt_x"/>
                                          </p:val>
                                        </p:tav>
                                      </p:tavLst>
                                    </p:anim>
                                    <p:anim calcmode="lin" valueType="num">
                                      <p:cBhvr additive="base">
                                        <p:cTn id="24" dur="1000" fill="hold"/>
                                        <p:tgtEl>
                                          <p:spTgt spid="3687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6871"/>
                                        </p:tgtEl>
                                        <p:attrNameLst>
                                          <p:attrName>style.visibility</p:attrName>
                                        </p:attrNameLst>
                                      </p:cBhvr>
                                      <p:to>
                                        <p:strVal val="visible"/>
                                      </p:to>
                                    </p:set>
                                    <p:anim calcmode="lin" valueType="num">
                                      <p:cBhvr additive="base">
                                        <p:cTn id="27" dur="1000" fill="hold"/>
                                        <p:tgtEl>
                                          <p:spTgt spid="36871"/>
                                        </p:tgtEl>
                                        <p:attrNameLst>
                                          <p:attrName>ppt_x</p:attrName>
                                        </p:attrNameLst>
                                      </p:cBhvr>
                                      <p:tavLst>
                                        <p:tav tm="0">
                                          <p:val>
                                            <p:strVal val="0-#ppt_w/2"/>
                                          </p:val>
                                        </p:tav>
                                        <p:tav tm="100000">
                                          <p:val>
                                            <p:strVal val="#ppt_x"/>
                                          </p:val>
                                        </p:tav>
                                      </p:tavLst>
                                    </p:anim>
                                    <p:anim calcmode="lin" valueType="num">
                                      <p:cBhvr additive="base">
                                        <p:cTn id="28" dur="1000" fill="hold"/>
                                        <p:tgtEl>
                                          <p:spTgt spid="36871"/>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6876"/>
                                        </p:tgtEl>
                                        <p:attrNameLst>
                                          <p:attrName>style.visibility</p:attrName>
                                        </p:attrNameLst>
                                      </p:cBhvr>
                                      <p:to>
                                        <p:strVal val="visible"/>
                                      </p:to>
                                    </p:set>
                                    <p:anim calcmode="lin" valueType="num">
                                      <p:cBhvr additive="base">
                                        <p:cTn id="33" dur="1000" fill="hold"/>
                                        <p:tgtEl>
                                          <p:spTgt spid="36876"/>
                                        </p:tgtEl>
                                        <p:attrNameLst>
                                          <p:attrName>ppt_x</p:attrName>
                                        </p:attrNameLst>
                                      </p:cBhvr>
                                      <p:tavLst>
                                        <p:tav tm="0">
                                          <p:val>
                                            <p:strVal val="0-#ppt_w/2"/>
                                          </p:val>
                                        </p:tav>
                                        <p:tav tm="100000">
                                          <p:val>
                                            <p:strVal val="#ppt_x"/>
                                          </p:val>
                                        </p:tav>
                                      </p:tavLst>
                                    </p:anim>
                                    <p:anim calcmode="lin" valueType="num">
                                      <p:cBhvr additive="base">
                                        <p:cTn id="34" dur="1000" fill="hold"/>
                                        <p:tgtEl>
                                          <p:spTgt spid="3687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36877"/>
                                        </p:tgtEl>
                                        <p:attrNameLst>
                                          <p:attrName>style.visibility</p:attrName>
                                        </p:attrNameLst>
                                      </p:cBhvr>
                                      <p:to>
                                        <p:strVal val="visible"/>
                                      </p:to>
                                    </p:set>
                                    <p:anim calcmode="lin" valueType="num">
                                      <p:cBhvr additive="base">
                                        <p:cTn id="39" dur="1000" fill="hold"/>
                                        <p:tgtEl>
                                          <p:spTgt spid="36877"/>
                                        </p:tgtEl>
                                        <p:attrNameLst>
                                          <p:attrName>ppt_x</p:attrName>
                                        </p:attrNameLst>
                                      </p:cBhvr>
                                      <p:tavLst>
                                        <p:tav tm="0">
                                          <p:val>
                                            <p:strVal val="0-#ppt_w/2"/>
                                          </p:val>
                                        </p:tav>
                                        <p:tav tm="100000">
                                          <p:val>
                                            <p:strVal val="#ppt_x"/>
                                          </p:val>
                                        </p:tav>
                                      </p:tavLst>
                                    </p:anim>
                                    <p:anim calcmode="lin" valueType="num">
                                      <p:cBhvr additive="base">
                                        <p:cTn id="40" dur="1000" fill="hold"/>
                                        <p:tgtEl>
                                          <p:spTgt spid="36877"/>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6880"/>
                                        </p:tgtEl>
                                        <p:attrNameLst>
                                          <p:attrName>style.visibility</p:attrName>
                                        </p:attrNameLst>
                                      </p:cBhvr>
                                      <p:to>
                                        <p:strVal val="visible"/>
                                      </p:to>
                                    </p:set>
                                    <p:anim calcmode="lin" valueType="num">
                                      <p:cBhvr additive="base">
                                        <p:cTn id="45" dur="1000" fill="hold"/>
                                        <p:tgtEl>
                                          <p:spTgt spid="36880"/>
                                        </p:tgtEl>
                                        <p:attrNameLst>
                                          <p:attrName>ppt_x</p:attrName>
                                        </p:attrNameLst>
                                      </p:cBhvr>
                                      <p:tavLst>
                                        <p:tav tm="0">
                                          <p:val>
                                            <p:strVal val="#ppt_x"/>
                                          </p:val>
                                        </p:tav>
                                        <p:tav tm="100000">
                                          <p:val>
                                            <p:strVal val="#ppt_x"/>
                                          </p:val>
                                        </p:tav>
                                      </p:tavLst>
                                    </p:anim>
                                    <p:anim calcmode="lin" valueType="num">
                                      <p:cBhvr additive="base">
                                        <p:cTn id="46" dur="1000" fill="hold"/>
                                        <p:tgtEl>
                                          <p:spTgt spid="3688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6884"/>
                                        </p:tgtEl>
                                        <p:attrNameLst>
                                          <p:attrName>style.visibility</p:attrName>
                                        </p:attrNameLst>
                                      </p:cBhvr>
                                      <p:to>
                                        <p:strVal val="visible"/>
                                      </p:to>
                                    </p:set>
                                    <p:anim calcmode="lin" valueType="num">
                                      <p:cBhvr additive="base">
                                        <p:cTn id="49" dur="1000" fill="hold"/>
                                        <p:tgtEl>
                                          <p:spTgt spid="36884"/>
                                        </p:tgtEl>
                                        <p:attrNameLst>
                                          <p:attrName>ppt_x</p:attrName>
                                        </p:attrNameLst>
                                      </p:cBhvr>
                                      <p:tavLst>
                                        <p:tav tm="0">
                                          <p:val>
                                            <p:strVal val="#ppt_x"/>
                                          </p:val>
                                        </p:tav>
                                        <p:tav tm="100000">
                                          <p:val>
                                            <p:strVal val="#ppt_x"/>
                                          </p:val>
                                        </p:tav>
                                      </p:tavLst>
                                    </p:anim>
                                    <p:anim calcmode="lin" valueType="num">
                                      <p:cBhvr additive="base">
                                        <p:cTn id="50" dur="1000" fill="hold"/>
                                        <p:tgtEl>
                                          <p:spTgt spid="3688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883"/>
                                        </p:tgtEl>
                                        <p:attrNameLst>
                                          <p:attrName>style.visibility</p:attrName>
                                        </p:attrNameLst>
                                      </p:cBhvr>
                                      <p:to>
                                        <p:strVal val="visible"/>
                                      </p:to>
                                    </p:set>
                                    <p:anim calcmode="lin" valueType="num">
                                      <p:cBhvr additive="base">
                                        <p:cTn id="55" dur="1000" fill="hold"/>
                                        <p:tgtEl>
                                          <p:spTgt spid="36883"/>
                                        </p:tgtEl>
                                        <p:attrNameLst>
                                          <p:attrName>ppt_x</p:attrName>
                                        </p:attrNameLst>
                                      </p:cBhvr>
                                      <p:tavLst>
                                        <p:tav tm="0">
                                          <p:val>
                                            <p:strVal val="#ppt_x"/>
                                          </p:val>
                                        </p:tav>
                                        <p:tav tm="100000">
                                          <p:val>
                                            <p:strVal val="#ppt_x"/>
                                          </p:val>
                                        </p:tav>
                                      </p:tavLst>
                                    </p:anim>
                                    <p:anim calcmode="lin" valueType="num">
                                      <p:cBhvr additive="base">
                                        <p:cTn id="56" dur="1000" fill="hold"/>
                                        <p:tgtEl>
                                          <p:spTgt spid="3688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882"/>
                                        </p:tgtEl>
                                        <p:attrNameLst>
                                          <p:attrName>style.visibility</p:attrName>
                                        </p:attrNameLst>
                                      </p:cBhvr>
                                      <p:to>
                                        <p:strVal val="visible"/>
                                      </p:to>
                                    </p:set>
                                    <p:anim calcmode="lin" valueType="num">
                                      <p:cBhvr additive="base">
                                        <p:cTn id="61" dur="1000" fill="hold"/>
                                        <p:tgtEl>
                                          <p:spTgt spid="36882"/>
                                        </p:tgtEl>
                                        <p:attrNameLst>
                                          <p:attrName>ppt_x</p:attrName>
                                        </p:attrNameLst>
                                      </p:cBhvr>
                                      <p:tavLst>
                                        <p:tav tm="0">
                                          <p:val>
                                            <p:strVal val="#ppt_x"/>
                                          </p:val>
                                        </p:tav>
                                        <p:tav tm="100000">
                                          <p:val>
                                            <p:strVal val="#ppt_x"/>
                                          </p:val>
                                        </p:tav>
                                      </p:tavLst>
                                    </p:anim>
                                    <p:anim calcmode="lin" valueType="num">
                                      <p:cBhvr additive="base">
                                        <p:cTn id="62" dur="1000" fill="hold"/>
                                        <p:tgtEl>
                                          <p:spTgt spid="368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autoUpdateAnimBg="0"/>
      <p:bldP spid="36873" grpId="0" animBg="1" autoUpdateAnimBg="0"/>
      <p:bldP spid="36876" grpId="0" animBg="1" autoUpdateAnimBg="0"/>
      <p:bldP spid="36880" grpId="0" animBg="1" autoUpdateAnimBg="0"/>
      <p:bldP spid="36882" grpId="0" animBg="1" autoUpdateAnimBg="0"/>
      <p:bldP spid="3688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35CABFE-C90A-4A77-A5FF-0BEF6FB6C09A}"/>
              </a:ext>
            </a:extLst>
          </p:cNvPr>
          <p:cNvSpPr>
            <a:spLocks noGrp="1" noChangeArrowheads="1"/>
          </p:cNvSpPr>
          <p:nvPr>
            <p:ph type="title"/>
          </p:nvPr>
        </p:nvSpPr>
        <p:spPr>
          <a:xfrm>
            <a:off x="36000" y="40944"/>
            <a:ext cx="9072000" cy="865187"/>
          </a:xfrm>
          <a:ln>
            <a:solidFill>
              <a:srgbClr val="33CCFF"/>
            </a:solidFill>
          </a:ln>
        </p:spPr>
        <p:txBody>
          <a:bodyPr/>
          <a:lstStyle/>
          <a:p>
            <a:pPr algn="ctr" eaLnBrk="1" hangingPunct="1"/>
            <a:r>
              <a:rPr lang="it-IT" altLang="it-IT" sz="2800">
                <a:solidFill>
                  <a:schemeClr val="tx1"/>
                </a:solidFill>
                <a:effectLst/>
                <a:latin typeface="Comic Sans MS" panose="030F0702030302020204" pitchFamily="66" charset="0"/>
                <a:cs typeface="Courier New" panose="02070309020205020404" pitchFamily="49" charset="0"/>
              </a:rPr>
              <a:t>Formalizzazione delle caratteristiche geometrico-descrittive (2)</a:t>
            </a:r>
            <a:r>
              <a:rPr lang="it-IT" altLang="it-IT" sz="2800">
                <a:solidFill>
                  <a:schemeClr val="accent2"/>
                </a:solidFill>
                <a:effectLst/>
                <a:latin typeface="Comic Sans MS" panose="030F0702030302020204" pitchFamily="66" charset="0"/>
              </a:rPr>
              <a:t> </a:t>
            </a:r>
          </a:p>
        </p:txBody>
      </p:sp>
      <p:sp>
        <p:nvSpPr>
          <p:cNvPr id="37893" name="Rectangle 5">
            <a:extLst>
              <a:ext uri="{FF2B5EF4-FFF2-40B4-BE49-F238E27FC236}">
                <a16:creationId xmlns:a16="http://schemas.microsoft.com/office/drawing/2014/main" id="{28D71A8C-16F8-4E03-AA53-CD767A7F2CCE}"/>
              </a:ext>
            </a:extLst>
          </p:cNvPr>
          <p:cNvSpPr>
            <a:spLocks noChangeArrowheads="1"/>
          </p:cNvSpPr>
          <p:nvPr/>
        </p:nvSpPr>
        <p:spPr bwMode="auto">
          <a:xfrm>
            <a:off x="36000" y="1246188"/>
            <a:ext cx="9072000" cy="92397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800" dirty="0">
                <a:solidFill>
                  <a:srgbClr val="000000"/>
                </a:solidFill>
                <a:latin typeface="Comic Sans MS" panose="030F0702030302020204" pitchFamily="66" charset="0"/>
                <a:cs typeface="Courier New" panose="02070309020205020404" pitchFamily="49" charset="0"/>
              </a:rPr>
              <a:t>Pertanto è possibile generalizzare la natura e la caratterizzazione insiemistico-geometrico-descrittiva della retta come di seguito, la cui formalizzazione sintetica assume  la seguente forma</a:t>
            </a:r>
            <a:r>
              <a:rPr kumimoji="0" lang="it-IT" altLang="it-IT" sz="1800" dirty="0">
                <a:solidFill>
                  <a:srgbClr val="99CCFF"/>
                </a:solidFill>
                <a:latin typeface="Comic Sans MS" panose="030F0702030302020204" pitchFamily="66" charset="0"/>
                <a:cs typeface="Courier New" panose="02070309020205020404" pitchFamily="49" charset="0"/>
              </a:rPr>
              <a:t> </a:t>
            </a:r>
            <a:endParaRPr kumimoji="0" lang="it-IT" altLang="it-IT" sz="1800" dirty="0">
              <a:latin typeface="Comic Sans MS" panose="030F0702030302020204" pitchFamily="66" charset="0"/>
            </a:endParaRPr>
          </a:p>
        </p:txBody>
      </p:sp>
      <p:graphicFrame>
        <p:nvGraphicFramePr>
          <p:cNvPr id="37894" name="Object 6">
            <a:extLst>
              <a:ext uri="{FF2B5EF4-FFF2-40B4-BE49-F238E27FC236}">
                <a16:creationId xmlns:a16="http://schemas.microsoft.com/office/drawing/2014/main" id="{D85D30C3-F4B2-4C54-9B9B-0D99DE2B0245}"/>
              </a:ext>
            </a:extLst>
          </p:cNvPr>
          <p:cNvGraphicFramePr>
            <a:graphicFrameLocks noChangeAspect="1"/>
          </p:cNvGraphicFramePr>
          <p:nvPr>
            <p:extLst>
              <p:ext uri="{D42A27DB-BD31-4B8C-83A1-F6EECF244321}">
                <p14:modId xmlns:p14="http://schemas.microsoft.com/office/powerpoint/2010/main" val="718618643"/>
              </p:ext>
            </p:extLst>
          </p:nvPr>
        </p:nvGraphicFramePr>
        <p:xfrm>
          <a:off x="36000" y="2434680"/>
          <a:ext cx="9072000" cy="1459084"/>
        </p:xfrm>
        <a:graphic>
          <a:graphicData uri="http://schemas.openxmlformats.org/presentationml/2006/ole">
            <mc:AlternateContent xmlns:mc="http://schemas.openxmlformats.org/markup-compatibility/2006">
              <mc:Choice xmlns:v="urn:schemas-microsoft-com:vml" Requires="v">
                <p:oleObj spid="_x0000_s14390" r:id="rId3" imgW="2667000" imgH="431800" progId="Equation.3">
                  <p:embed/>
                </p:oleObj>
              </mc:Choice>
              <mc:Fallback>
                <p:oleObj r:id="rId3" imgW="2667000" imgH="431800" progId="Equation.3">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 y="2434680"/>
                        <a:ext cx="9072000" cy="1459084"/>
                      </a:xfrm>
                      <a:prstGeom prst="rect">
                        <a:avLst/>
                      </a:prstGeom>
                      <a:solidFill>
                        <a:srgbClr val="FFFFCC"/>
                      </a:solidFill>
                      <a:ln w="9525">
                        <a:solidFill>
                          <a:srgbClr val="33CCFF"/>
                        </a:solidFill>
                        <a:miter lim="800000"/>
                        <a:headEnd/>
                        <a:tailEnd/>
                      </a:ln>
                    </p:spPr>
                  </p:pic>
                </p:oleObj>
              </mc:Fallback>
            </mc:AlternateContent>
          </a:graphicData>
        </a:graphic>
      </p:graphicFrame>
      <p:sp>
        <p:nvSpPr>
          <p:cNvPr id="37896" name="Rectangle 8">
            <a:extLst>
              <a:ext uri="{FF2B5EF4-FFF2-40B4-BE49-F238E27FC236}">
                <a16:creationId xmlns:a16="http://schemas.microsoft.com/office/drawing/2014/main" id="{38636EBD-67CE-4174-B5A4-C77DDA008A8F}"/>
              </a:ext>
            </a:extLst>
          </p:cNvPr>
          <p:cNvSpPr>
            <a:spLocks noChangeArrowheads="1"/>
          </p:cNvSpPr>
          <p:nvPr/>
        </p:nvSpPr>
        <p:spPr bwMode="auto">
          <a:xfrm>
            <a:off x="36000" y="5364992"/>
            <a:ext cx="9072000" cy="1324081"/>
          </a:xfrm>
          <a:prstGeom prst="rect">
            <a:avLst/>
          </a:prstGeom>
          <a:solidFill>
            <a:srgbClr val="FFFFCC"/>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2000" b="1" dirty="0">
                <a:solidFill>
                  <a:srgbClr val="FF5050"/>
                </a:solidFill>
                <a:latin typeface="Comic Sans MS" panose="030F0702030302020204" pitchFamily="66" charset="0"/>
                <a:cs typeface="Courier New" panose="02070309020205020404" pitchFamily="49" charset="0"/>
              </a:rPr>
              <a:t>Ogni punto in movimento orientato implica l’esistenza di una ed una sola linea che assume il nome di  “retta” r ed è costituita dalla sommatoria orientata, estesa da -</a:t>
            </a:r>
            <a:r>
              <a:rPr kumimoji="0" lang="it-IT" altLang="it-IT" sz="2000" b="1" dirty="0">
                <a:solidFill>
                  <a:srgbClr val="FF5050"/>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2000" b="1" dirty="0">
                <a:solidFill>
                  <a:srgbClr val="FF5050"/>
                </a:solidFill>
                <a:latin typeface="Comic Sans MS" panose="030F0702030302020204" pitchFamily="66" charset="0"/>
                <a:cs typeface="Courier New" panose="02070309020205020404" pitchFamily="49" charset="0"/>
              </a:rPr>
              <a:t> a +</a:t>
            </a:r>
            <a:r>
              <a:rPr kumimoji="0" lang="it-IT" altLang="it-IT" sz="2000" b="1" dirty="0">
                <a:solidFill>
                  <a:srgbClr val="FF5050"/>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2000" b="1" dirty="0">
                <a:solidFill>
                  <a:srgbClr val="FF5050"/>
                </a:solidFill>
                <a:latin typeface="Comic Sans MS" panose="030F0702030302020204" pitchFamily="66" charset="0"/>
                <a:cs typeface="Courier New" panose="02070309020205020404" pitchFamily="49" charset="0"/>
              </a:rPr>
              <a:t> , dell'insieme costituito dalle posizioni del punto P in movimento orientato e definito nello spazio</a:t>
            </a:r>
            <a:r>
              <a:rPr kumimoji="0" lang="it-IT" altLang="it-IT" sz="2000" b="1" dirty="0">
                <a:solidFill>
                  <a:srgbClr val="99CCFF"/>
                </a:solidFill>
                <a:latin typeface="Comic Sans MS" panose="030F0702030302020204" pitchFamily="66" charset="0"/>
                <a:cs typeface="Courier New" panose="02070309020205020404" pitchFamily="49" charset="0"/>
              </a:rPr>
              <a:t> </a:t>
            </a:r>
            <a:endParaRPr kumimoji="0" lang="it-IT" altLang="it-IT" sz="2000" dirty="0">
              <a:latin typeface="Comic Sans MS" panose="030F0702030302020204" pitchFamily="66" charset="0"/>
            </a:endParaRPr>
          </a:p>
        </p:txBody>
      </p:sp>
      <p:sp>
        <p:nvSpPr>
          <p:cNvPr id="37897" name="Rectangle 9">
            <a:extLst>
              <a:ext uri="{FF2B5EF4-FFF2-40B4-BE49-F238E27FC236}">
                <a16:creationId xmlns:a16="http://schemas.microsoft.com/office/drawing/2014/main" id="{424C4147-FAF1-4681-8B7E-49B684D28319}"/>
              </a:ext>
            </a:extLst>
          </p:cNvPr>
          <p:cNvSpPr>
            <a:spLocks noChangeArrowheads="1"/>
          </p:cNvSpPr>
          <p:nvPr/>
        </p:nvSpPr>
        <p:spPr bwMode="auto">
          <a:xfrm>
            <a:off x="36000" y="4204648"/>
            <a:ext cx="90720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800" dirty="0">
                <a:latin typeface="Comic Sans MS" panose="030F0702030302020204" pitchFamily="66" charset="0"/>
                <a:cs typeface="Courier New" panose="02070309020205020404" pitchFamily="49" charset="0"/>
              </a:rPr>
              <a:t>dove i simboli hanno il significato già esplicitato e la formula si legge come di seguito</a:t>
            </a:r>
            <a:r>
              <a:rPr kumimoji="0" lang="it-IT" altLang="it-IT" sz="1800" b="1" dirty="0">
                <a:latin typeface="Comic Sans MS" panose="030F0702030302020204" pitchFamily="66" charset="0"/>
                <a:cs typeface="Courier New" panose="02070309020205020404" pitchFamily="49" charset="0"/>
              </a:rPr>
              <a:t>. </a:t>
            </a:r>
            <a:endParaRPr kumimoji="0" lang="it-IT" altLang="it-IT" sz="1800" dirty="0">
              <a:latin typeface="Comic Sans MS" panose="030F0702030302020204"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1000" fill="hold"/>
                                        <p:tgtEl>
                                          <p:spTgt spid="37893"/>
                                        </p:tgtEl>
                                        <p:attrNameLst>
                                          <p:attrName>ppt_x</p:attrName>
                                        </p:attrNameLst>
                                      </p:cBhvr>
                                      <p:tavLst>
                                        <p:tav tm="0">
                                          <p:val>
                                            <p:strVal val="0-#ppt_w/2"/>
                                          </p:val>
                                        </p:tav>
                                        <p:tav tm="100000">
                                          <p:val>
                                            <p:strVal val="#ppt_x"/>
                                          </p:val>
                                        </p:tav>
                                      </p:tavLst>
                                    </p:anim>
                                    <p:anim calcmode="lin" valueType="num">
                                      <p:cBhvr additive="base">
                                        <p:cTn id="8" dur="10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37894"/>
                                        </p:tgtEl>
                                        <p:attrNameLst>
                                          <p:attrName>style.visibility</p:attrName>
                                        </p:attrNameLst>
                                      </p:cBhvr>
                                      <p:to>
                                        <p:strVal val="visible"/>
                                      </p:to>
                                    </p:set>
                                    <p:animEffect transition="in" filter="wipe(left)">
                                      <p:cBhvr>
                                        <p:cTn id="13" dur="1000"/>
                                        <p:tgtEl>
                                          <p:spTgt spid="378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897"/>
                                        </p:tgtEl>
                                        <p:attrNameLst>
                                          <p:attrName>style.visibility</p:attrName>
                                        </p:attrNameLst>
                                      </p:cBhvr>
                                      <p:to>
                                        <p:strVal val="visible"/>
                                      </p:to>
                                    </p:set>
                                    <p:anim calcmode="lin" valueType="num">
                                      <p:cBhvr additive="base">
                                        <p:cTn id="18" dur="1000" fill="hold"/>
                                        <p:tgtEl>
                                          <p:spTgt spid="37897"/>
                                        </p:tgtEl>
                                        <p:attrNameLst>
                                          <p:attrName>ppt_x</p:attrName>
                                        </p:attrNameLst>
                                      </p:cBhvr>
                                      <p:tavLst>
                                        <p:tav tm="0">
                                          <p:val>
                                            <p:strVal val="0-#ppt_w/2"/>
                                          </p:val>
                                        </p:tav>
                                        <p:tav tm="100000">
                                          <p:val>
                                            <p:strVal val="#ppt_x"/>
                                          </p:val>
                                        </p:tav>
                                      </p:tavLst>
                                    </p:anim>
                                    <p:anim calcmode="lin" valueType="num">
                                      <p:cBhvr additive="base">
                                        <p:cTn id="19" dur="1000" fill="hold"/>
                                        <p:tgtEl>
                                          <p:spTgt spid="3789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7896"/>
                                        </p:tgtEl>
                                        <p:attrNameLst>
                                          <p:attrName>style.visibility</p:attrName>
                                        </p:attrNameLst>
                                      </p:cBhvr>
                                      <p:to>
                                        <p:strVal val="visible"/>
                                      </p:to>
                                    </p:set>
                                    <p:anim calcmode="lin" valueType="num">
                                      <p:cBhvr additive="base">
                                        <p:cTn id="24" dur="1000" fill="hold"/>
                                        <p:tgtEl>
                                          <p:spTgt spid="37896"/>
                                        </p:tgtEl>
                                        <p:attrNameLst>
                                          <p:attrName>ppt_x</p:attrName>
                                        </p:attrNameLst>
                                      </p:cBhvr>
                                      <p:tavLst>
                                        <p:tav tm="0">
                                          <p:val>
                                            <p:strVal val="1+#ppt_w/2"/>
                                          </p:val>
                                        </p:tav>
                                        <p:tav tm="100000">
                                          <p:val>
                                            <p:strVal val="#ppt_x"/>
                                          </p:val>
                                        </p:tav>
                                      </p:tavLst>
                                    </p:anim>
                                    <p:anim calcmode="lin" valueType="num">
                                      <p:cBhvr additive="base">
                                        <p:cTn id="25" dur="1000" fill="hold"/>
                                        <p:tgtEl>
                                          <p:spTgt spid="378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autoUpdateAnimBg="0"/>
      <p:bldP spid="37896" grpId="0" animBg="1" autoUpdateAnimBg="0"/>
      <p:bldP spid="3789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39943" name="Object 7">
            <a:extLst>
              <a:ext uri="{FF2B5EF4-FFF2-40B4-BE49-F238E27FC236}">
                <a16:creationId xmlns:a16="http://schemas.microsoft.com/office/drawing/2014/main" id="{2BE02E5A-5B8E-458F-98B9-F7D03D9D1FC6}"/>
              </a:ext>
            </a:extLst>
          </p:cNvPr>
          <p:cNvGraphicFramePr>
            <a:graphicFrameLocks noChangeAspect="1"/>
          </p:cNvGraphicFramePr>
          <p:nvPr>
            <p:extLst>
              <p:ext uri="{D42A27DB-BD31-4B8C-83A1-F6EECF244321}">
                <p14:modId xmlns:p14="http://schemas.microsoft.com/office/powerpoint/2010/main" val="3496326837"/>
              </p:ext>
            </p:extLst>
          </p:nvPr>
        </p:nvGraphicFramePr>
        <p:xfrm>
          <a:off x="40943" y="1138918"/>
          <a:ext cx="3492000" cy="2211712"/>
        </p:xfrm>
        <a:graphic>
          <a:graphicData uri="http://schemas.openxmlformats.org/presentationml/2006/ole">
            <mc:AlternateContent xmlns:mc="http://schemas.openxmlformats.org/markup-compatibility/2006">
              <mc:Choice xmlns:v="urn:schemas-microsoft-com:vml" Requires="v">
                <p:oleObj spid="_x0000_s15459" r:id="rId3" imgW="2166955" imgH="1057403" progId="">
                  <p:embed/>
                </p:oleObj>
              </mc:Choice>
              <mc:Fallback>
                <p:oleObj r:id="rId3" imgW="2166955" imgH="1057403" progId="">
                  <p:embed/>
                  <p:pic>
                    <p:nvPicPr>
                      <p:cNvPr id="0"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3" y="1138918"/>
                        <a:ext cx="3492000" cy="2211712"/>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9945" name="Rectangle 9">
            <a:extLst>
              <a:ext uri="{FF2B5EF4-FFF2-40B4-BE49-F238E27FC236}">
                <a16:creationId xmlns:a16="http://schemas.microsoft.com/office/drawing/2014/main" id="{EAA6CF7B-2C94-4A9F-B4F7-1B27D10F2A1E}"/>
              </a:ext>
            </a:extLst>
          </p:cNvPr>
          <p:cNvSpPr>
            <a:spLocks noChangeArrowheads="1"/>
          </p:cNvSpPr>
          <p:nvPr/>
        </p:nvSpPr>
        <p:spPr bwMode="auto">
          <a:xfrm>
            <a:off x="36000" y="578204"/>
            <a:ext cx="9072000" cy="519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tabLst>
                <a:tab pos="457200" algn="l"/>
              </a:tabLst>
              <a:defRPr kumimoji="1" sz="2400">
                <a:solidFill>
                  <a:schemeClr val="tx1"/>
                </a:solidFill>
                <a:latin typeface="Times New Roman" panose="02020603050405020304" pitchFamily="18" charset="0"/>
              </a:defRPr>
            </a:lvl1pPr>
            <a:lvl2pPr marL="742950" indent="-285750" eaLnBrk="0" hangingPunct="0">
              <a:tabLst>
                <a:tab pos="457200" algn="l"/>
              </a:tabLst>
              <a:defRPr kumimoji="1" sz="2400">
                <a:solidFill>
                  <a:schemeClr val="tx1"/>
                </a:solidFill>
                <a:latin typeface="Times New Roman" panose="02020603050405020304" pitchFamily="18" charset="0"/>
              </a:defRPr>
            </a:lvl2pPr>
            <a:lvl3pPr marL="1143000" indent="-228600" eaLnBrk="0" hangingPunct="0">
              <a:tabLst>
                <a:tab pos="457200" algn="l"/>
              </a:tabLst>
              <a:defRPr kumimoji="1" sz="2400">
                <a:solidFill>
                  <a:schemeClr val="tx1"/>
                </a:solidFill>
                <a:latin typeface="Times New Roman" panose="02020603050405020304" pitchFamily="18" charset="0"/>
              </a:defRPr>
            </a:lvl3pPr>
            <a:lvl4pPr marL="1600200" indent="-228600" eaLnBrk="0" hangingPunct="0">
              <a:tabLst>
                <a:tab pos="457200" algn="l"/>
              </a:tabLst>
              <a:defRPr kumimoji="1" sz="2400">
                <a:solidFill>
                  <a:schemeClr val="tx1"/>
                </a:solidFill>
                <a:latin typeface="Times New Roman" panose="02020603050405020304" pitchFamily="18" charset="0"/>
              </a:defRPr>
            </a:lvl4pPr>
            <a:lvl5pPr marL="2057400" indent="-228600" eaLnBrk="0" hangingPunct="0">
              <a:tabLst>
                <a:tab pos="457200" algn="l"/>
              </a:tabLst>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9pPr>
          </a:lstStyle>
          <a:p>
            <a:pPr algn="just" eaLnBrk="1" hangingPunct="1"/>
            <a:r>
              <a:rPr kumimoji="0" lang="it-IT" altLang="it-IT" sz="1600">
                <a:solidFill>
                  <a:srgbClr val="000000"/>
                </a:solidFill>
                <a:latin typeface="Comic Sans MS" panose="030F0702030302020204" pitchFamily="66" charset="0"/>
                <a:cs typeface="Courier New" panose="02070309020205020404" pitchFamily="49" charset="0"/>
              </a:rPr>
              <a:t>	</a:t>
            </a:r>
            <a:r>
              <a:rPr kumimoji="0" lang="it-IT" altLang="it-IT" sz="1200">
                <a:solidFill>
                  <a:srgbClr val="000000"/>
                </a:solidFill>
                <a:latin typeface="Comic Sans MS" panose="030F0702030302020204" pitchFamily="66" charset="0"/>
                <a:cs typeface="Courier New" panose="02070309020205020404" pitchFamily="49" charset="0"/>
              </a:rPr>
              <a:t>Sulla base delle considerazioni sviluppate, dato uno spazio, sia piano che solido, per definire, univocamente, una retta possiamo utilizzare due metodi, a seconda delle situazioni grafiche che si presentano o delle necessità descrittive.</a:t>
            </a:r>
            <a:endParaRPr kumimoji="0" lang="it-IT" altLang="it-IT" sz="1200">
              <a:solidFill>
                <a:srgbClr val="99CCFF"/>
              </a:solidFill>
              <a:latin typeface="Comic Sans MS" panose="030F0702030302020204" pitchFamily="66" charset="0"/>
              <a:cs typeface="Times New Roman" panose="02020603050405020304" pitchFamily="18" charset="0"/>
            </a:endParaRPr>
          </a:p>
        </p:txBody>
      </p:sp>
      <p:sp>
        <p:nvSpPr>
          <p:cNvPr id="39946" name="Rectangle 10">
            <a:extLst>
              <a:ext uri="{FF2B5EF4-FFF2-40B4-BE49-F238E27FC236}">
                <a16:creationId xmlns:a16="http://schemas.microsoft.com/office/drawing/2014/main" id="{7B0FDFBA-7DB2-47A0-8254-B633D96EFF1C}"/>
              </a:ext>
            </a:extLst>
          </p:cNvPr>
          <p:cNvSpPr>
            <a:spLocks noChangeArrowheads="1"/>
          </p:cNvSpPr>
          <p:nvPr/>
        </p:nvSpPr>
        <p:spPr bwMode="auto">
          <a:xfrm>
            <a:off x="3667056" y="1152548"/>
            <a:ext cx="5436000" cy="2196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tabLst>
                <a:tab pos="457200" algn="l"/>
              </a:tabLst>
              <a:defRPr kumimoji="1" sz="2400">
                <a:solidFill>
                  <a:schemeClr val="tx1"/>
                </a:solidFill>
                <a:latin typeface="Times New Roman" panose="02020603050405020304" pitchFamily="18" charset="0"/>
              </a:defRPr>
            </a:lvl1pPr>
            <a:lvl2pPr marL="742950" indent="-285750" eaLnBrk="0" hangingPunct="0">
              <a:tabLst>
                <a:tab pos="457200" algn="l"/>
              </a:tabLst>
              <a:defRPr kumimoji="1" sz="2400">
                <a:solidFill>
                  <a:schemeClr val="tx1"/>
                </a:solidFill>
                <a:latin typeface="Times New Roman" panose="02020603050405020304" pitchFamily="18" charset="0"/>
              </a:defRPr>
            </a:lvl2pPr>
            <a:lvl3pPr marL="1143000" indent="-228600" eaLnBrk="0" hangingPunct="0">
              <a:tabLst>
                <a:tab pos="457200" algn="l"/>
              </a:tabLst>
              <a:defRPr kumimoji="1" sz="2400">
                <a:solidFill>
                  <a:schemeClr val="tx1"/>
                </a:solidFill>
                <a:latin typeface="Times New Roman" panose="02020603050405020304" pitchFamily="18" charset="0"/>
              </a:defRPr>
            </a:lvl3pPr>
            <a:lvl4pPr marL="1600200" indent="-228600" eaLnBrk="0" hangingPunct="0">
              <a:tabLst>
                <a:tab pos="457200" algn="l"/>
              </a:tabLst>
              <a:defRPr kumimoji="1" sz="2400">
                <a:solidFill>
                  <a:schemeClr val="tx1"/>
                </a:solidFill>
                <a:latin typeface="Times New Roman" panose="02020603050405020304" pitchFamily="18" charset="0"/>
              </a:defRPr>
            </a:lvl4pPr>
            <a:lvl5pPr marL="2057400" indent="-228600" eaLnBrk="0" hangingPunct="0">
              <a:tabLst>
                <a:tab pos="457200" algn="l"/>
              </a:tabLst>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9pPr>
          </a:lstStyle>
          <a:p>
            <a:pPr algn="just" eaLnBrk="1" hangingPunct="1"/>
            <a:r>
              <a:rPr kumimoji="0" lang="it-IT" altLang="it-IT" sz="1400" dirty="0">
                <a:solidFill>
                  <a:srgbClr val="000000"/>
                </a:solidFill>
                <a:latin typeface="Comic Sans MS" panose="030F0702030302020204" pitchFamily="66" charset="0"/>
                <a:cs typeface="Courier New" panose="02070309020205020404" pitchFamily="49" charset="0"/>
              </a:rPr>
              <a:t>La definizione  geometrica classica postula che una retta è tale, ed univocamente definita, quando coincide con la linea che passa per due punti distinti con il minore sviluppo (Fig.25). Per cui dati due punti A e B si possono tracciare infinite linee che passano per essi ma una, ed una  sola linea retta.  Se i due punti, pur diversi, coincidono A</a:t>
            </a:r>
            <a:r>
              <a:rPr kumimoji="0" lang="it-IT" altLang="it-IT" sz="1400" dirty="0">
                <a:solidFill>
                  <a:srgbClr val="000000"/>
                </a:solidFill>
                <a:latin typeface="Comic Sans MS" panose="030F0702030302020204" pitchFamily="66" charset="0"/>
                <a:cs typeface="Times New Roman" panose="02020603050405020304" pitchFamily="18" charset="0"/>
              </a:rPr>
              <a:t> º </a:t>
            </a:r>
            <a:r>
              <a:rPr kumimoji="0" lang="it-IT" altLang="it-IT" sz="1400" dirty="0">
                <a:solidFill>
                  <a:srgbClr val="000000"/>
                </a:solidFill>
                <a:latin typeface="Comic Sans MS" panose="030F0702030302020204" pitchFamily="66" charset="0"/>
                <a:cs typeface="Courier New" panose="02070309020205020404" pitchFamily="49" charset="0"/>
              </a:rPr>
              <a:t>B siamo, fisicamente, in presenza di un unico punto e pertanto per un punto possono passare infinite rette complanari determinando un fascio di rete , oppure infinite rette dello spazio determinando una stella di rete.</a:t>
            </a:r>
            <a:r>
              <a:rPr kumimoji="0" lang="it-IT" altLang="it-IT" sz="1400" baseline="30000" dirty="0">
                <a:solidFill>
                  <a:srgbClr val="000000"/>
                </a:solidFill>
                <a:latin typeface="Comic Sans MS" panose="030F0702030302020204" pitchFamily="66" charset="0"/>
                <a:cs typeface="Courier New" panose="02070309020205020404" pitchFamily="49" charset="0"/>
              </a:rPr>
              <a:t> </a:t>
            </a:r>
            <a:endParaRPr kumimoji="0" lang="it-IT" altLang="it-IT" sz="1400" dirty="0">
              <a:solidFill>
                <a:srgbClr val="99CCFF"/>
              </a:solidFill>
              <a:latin typeface="Comic Sans MS" panose="030F0702030302020204" pitchFamily="66" charset="0"/>
              <a:cs typeface="Times New Roman" panose="02020603050405020304" pitchFamily="18" charset="0"/>
            </a:endParaRPr>
          </a:p>
        </p:txBody>
      </p:sp>
      <p:sp>
        <p:nvSpPr>
          <p:cNvPr id="39950" name="Rectangle 14">
            <a:extLst>
              <a:ext uri="{FF2B5EF4-FFF2-40B4-BE49-F238E27FC236}">
                <a16:creationId xmlns:a16="http://schemas.microsoft.com/office/drawing/2014/main" id="{0902F131-955B-4CD1-BE36-076D03C4C2B2}"/>
              </a:ext>
            </a:extLst>
          </p:cNvPr>
          <p:cNvSpPr>
            <a:spLocks noGrp="1" noChangeArrowheads="1"/>
          </p:cNvSpPr>
          <p:nvPr>
            <p:ph type="title"/>
          </p:nvPr>
        </p:nvSpPr>
        <p:spPr>
          <a:xfrm>
            <a:off x="36000" y="40944"/>
            <a:ext cx="9072000" cy="474663"/>
          </a:xfrm>
          <a:ln>
            <a:solidFill>
              <a:srgbClr val="33CCFF"/>
            </a:solidFill>
          </a:ln>
        </p:spPr>
        <p:txBody>
          <a:bodyPr/>
          <a:lstStyle/>
          <a:p>
            <a:pPr algn="ctr" eaLnBrk="1" hangingPunct="1"/>
            <a:r>
              <a:rPr lang="it-IT" altLang="it-IT" sz="2800" dirty="0">
                <a:solidFill>
                  <a:schemeClr val="tx1"/>
                </a:solidFill>
                <a:effectLst/>
                <a:latin typeface="Comic Sans MS" panose="030F0702030302020204" pitchFamily="66" charset="0"/>
                <a:cs typeface="Times New Roman" panose="02020603050405020304" pitchFamily="18" charset="0"/>
              </a:rPr>
              <a:t>Elementi necessari alla definizione della retta</a:t>
            </a:r>
          </a:p>
        </p:txBody>
      </p:sp>
      <p:graphicFrame>
        <p:nvGraphicFramePr>
          <p:cNvPr id="39951" name="Object 15">
            <a:extLst>
              <a:ext uri="{FF2B5EF4-FFF2-40B4-BE49-F238E27FC236}">
                <a16:creationId xmlns:a16="http://schemas.microsoft.com/office/drawing/2014/main" id="{2B550815-2598-4402-A9D9-FEF881171F0B}"/>
              </a:ext>
            </a:extLst>
          </p:cNvPr>
          <p:cNvGraphicFramePr>
            <a:graphicFrameLocks noChangeAspect="1"/>
          </p:cNvGraphicFramePr>
          <p:nvPr>
            <p:extLst>
              <p:ext uri="{D42A27DB-BD31-4B8C-83A1-F6EECF244321}">
                <p14:modId xmlns:p14="http://schemas.microsoft.com/office/powerpoint/2010/main" val="3209248632"/>
              </p:ext>
            </p:extLst>
          </p:nvPr>
        </p:nvGraphicFramePr>
        <p:xfrm>
          <a:off x="5827056" y="3418099"/>
          <a:ext cx="3276000" cy="2004217"/>
        </p:xfrm>
        <a:graphic>
          <a:graphicData uri="http://schemas.openxmlformats.org/presentationml/2006/ole">
            <mc:AlternateContent xmlns:mc="http://schemas.openxmlformats.org/markup-compatibility/2006">
              <mc:Choice xmlns:v="urn:schemas-microsoft-com:vml" Requires="v">
                <p:oleObj spid="_x0000_s15460" r:id="rId5" imgW="2165520" imgH="1060724" progId="">
                  <p:embed/>
                </p:oleObj>
              </mc:Choice>
              <mc:Fallback>
                <p:oleObj r:id="rId5" imgW="2165520" imgH="1060724" progId="">
                  <p:embed/>
                  <p:pic>
                    <p:nvPicPr>
                      <p:cNvPr id="0" name="Picture 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7056" y="3418099"/>
                        <a:ext cx="3276000" cy="2004217"/>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9952" name="Rectangle 16">
            <a:extLst>
              <a:ext uri="{FF2B5EF4-FFF2-40B4-BE49-F238E27FC236}">
                <a16:creationId xmlns:a16="http://schemas.microsoft.com/office/drawing/2014/main" id="{1FEF2794-AFA2-44AE-97D2-0D812E6DFBD1}"/>
              </a:ext>
            </a:extLst>
          </p:cNvPr>
          <p:cNvSpPr>
            <a:spLocks noChangeArrowheads="1"/>
          </p:cNvSpPr>
          <p:nvPr/>
        </p:nvSpPr>
        <p:spPr bwMode="auto">
          <a:xfrm>
            <a:off x="40944" y="3434425"/>
            <a:ext cx="5508000" cy="1980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tabLst>
                <a:tab pos="457200" algn="l"/>
              </a:tabLst>
              <a:defRPr kumimoji="1" sz="2400">
                <a:solidFill>
                  <a:schemeClr val="tx1"/>
                </a:solidFill>
                <a:latin typeface="Times New Roman" panose="02020603050405020304" pitchFamily="18" charset="0"/>
              </a:defRPr>
            </a:lvl1pPr>
            <a:lvl2pPr marL="742950" indent="-285750" eaLnBrk="0" hangingPunct="0">
              <a:tabLst>
                <a:tab pos="457200" algn="l"/>
              </a:tabLst>
              <a:defRPr kumimoji="1" sz="2400">
                <a:solidFill>
                  <a:schemeClr val="tx1"/>
                </a:solidFill>
                <a:latin typeface="Times New Roman" panose="02020603050405020304" pitchFamily="18" charset="0"/>
              </a:defRPr>
            </a:lvl2pPr>
            <a:lvl3pPr marL="1143000" indent="-228600" eaLnBrk="0" hangingPunct="0">
              <a:tabLst>
                <a:tab pos="457200" algn="l"/>
              </a:tabLst>
              <a:defRPr kumimoji="1" sz="2400">
                <a:solidFill>
                  <a:schemeClr val="tx1"/>
                </a:solidFill>
                <a:latin typeface="Times New Roman" panose="02020603050405020304" pitchFamily="18" charset="0"/>
              </a:defRPr>
            </a:lvl3pPr>
            <a:lvl4pPr marL="1600200" indent="-228600" eaLnBrk="0" hangingPunct="0">
              <a:tabLst>
                <a:tab pos="457200" algn="l"/>
              </a:tabLst>
              <a:defRPr kumimoji="1" sz="2400">
                <a:solidFill>
                  <a:schemeClr val="tx1"/>
                </a:solidFill>
                <a:latin typeface="Times New Roman" panose="02020603050405020304" pitchFamily="18" charset="0"/>
              </a:defRPr>
            </a:lvl4pPr>
            <a:lvl5pPr marL="2057400" indent="-228600" eaLnBrk="0" hangingPunct="0">
              <a:tabLst>
                <a:tab pos="457200" algn="l"/>
              </a:tabLst>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9pPr>
          </a:lstStyle>
          <a:p>
            <a:pPr algn="just" eaLnBrk="1" hangingPunct="1"/>
            <a:r>
              <a:rPr kumimoji="0" lang="it-IT" altLang="it-IT" sz="1400" dirty="0">
                <a:solidFill>
                  <a:srgbClr val="000000"/>
                </a:solidFill>
                <a:latin typeface="Comic Sans MS" panose="030F0702030302020204" pitchFamily="66" charset="0"/>
                <a:cs typeface="Courier New" panose="02070309020205020404" pitchFamily="49" charset="0"/>
              </a:rPr>
              <a:t>Se consideriamo l’aspetto dinamico della geometria e quindi la retta come elemento generato da un punto in movimento orientato, sarà sufficiente definire un solo punto P ed una direzione d per determinare univocamente una ed una sola retta (Fig. 26) . Date  infatti le infinite direzioni  esistenti  nello spazio e/o sul piano, se si assegna una determinata  direzione d di  spostamento  ad un  punto P, ci  sarà solo  una  retta  che con  quella  direzione assegnata  passerà per  il punto P dato</a:t>
            </a:r>
            <a:r>
              <a:rPr kumimoji="0" lang="it-IT" altLang="it-IT" sz="1200" dirty="0">
                <a:solidFill>
                  <a:srgbClr val="000000"/>
                </a:solidFill>
                <a:latin typeface="Comic Sans MS" panose="030F0702030302020204" pitchFamily="66" charset="0"/>
                <a:cs typeface="Courier New" panose="02070309020205020404" pitchFamily="49" charset="0"/>
              </a:rPr>
              <a:t>.</a:t>
            </a:r>
            <a:endParaRPr kumimoji="0" lang="it-IT" altLang="it-IT" dirty="0"/>
          </a:p>
        </p:txBody>
      </p:sp>
      <p:sp>
        <p:nvSpPr>
          <p:cNvPr id="39953" name="Rectangle 17">
            <a:extLst>
              <a:ext uri="{FF2B5EF4-FFF2-40B4-BE49-F238E27FC236}">
                <a16:creationId xmlns:a16="http://schemas.microsoft.com/office/drawing/2014/main" id="{427A5C6F-D22F-4587-A07D-53AFD29723BE}"/>
              </a:ext>
            </a:extLst>
          </p:cNvPr>
          <p:cNvSpPr>
            <a:spLocks noChangeArrowheads="1"/>
          </p:cNvSpPr>
          <p:nvPr/>
        </p:nvSpPr>
        <p:spPr bwMode="auto">
          <a:xfrm>
            <a:off x="36000" y="5454056"/>
            <a:ext cx="9072000" cy="1324081"/>
          </a:xfrm>
          <a:prstGeom prst="rect">
            <a:avLst/>
          </a:prstGeom>
          <a:solidFill>
            <a:srgbClr val="FFFFCC"/>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kumimoji="0" lang="it-IT" altLang="it-IT" sz="1600" dirty="0">
                <a:solidFill>
                  <a:srgbClr val="000000"/>
                </a:solidFill>
                <a:latin typeface="Comic Sans MS" panose="030F0702030302020204" pitchFamily="66" charset="0"/>
                <a:cs typeface="Courier New" panose="02070309020205020404" pitchFamily="49" charset="0"/>
              </a:rPr>
              <a:t>Concludendo, per definire descrittivamente una retta possiamo utilizzare, a secondo dei casi, uno dei seguenti metodi:</a:t>
            </a:r>
            <a:endParaRPr kumimoji="0" lang="it-IT" altLang="it-IT" sz="1600" dirty="0">
              <a:solidFill>
                <a:srgbClr val="99CCFF"/>
              </a:solidFill>
              <a:latin typeface="Comic Sans MS" panose="030F0702030302020204" pitchFamily="66" charset="0"/>
              <a:cs typeface="Times New Roman" panose="02020603050405020304" pitchFamily="18" charset="0"/>
            </a:endParaRPr>
          </a:p>
          <a:p>
            <a:pPr algn="ctr">
              <a:spcBef>
                <a:spcPct val="50000"/>
              </a:spcBef>
            </a:pPr>
            <a:r>
              <a:rPr kumimoji="0" lang="it-IT" altLang="it-IT" sz="1600" dirty="0">
                <a:solidFill>
                  <a:srgbClr val="000000"/>
                </a:solidFill>
                <a:latin typeface="Comic Sans MS" panose="030F0702030302020204" pitchFamily="66" charset="0"/>
                <a:cs typeface="Courier New" panose="02070309020205020404" pitchFamily="49" charset="0"/>
              </a:rPr>
              <a:t>a) retta passante per due punti distinti e non coincidenti.</a:t>
            </a:r>
            <a:endParaRPr kumimoji="0" lang="it-IT" altLang="it-IT" sz="1600" dirty="0">
              <a:solidFill>
                <a:srgbClr val="99CCFF"/>
              </a:solidFill>
              <a:latin typeface="Comic Sans MS" panose="030F0702030302020204" pitchFamily="66" charset="0"/>
              <a:cs typeface="Times New Roman" panose="02020603050405020304" pitchFamily="18" charset="0"/>
            </a:endParaRPr>
          </a:p>
          <a:p>
            <a:pPr algn="ctr">
              <a:spcBef>
                <a:spcPct val="50000"/>
              </a:spcBef>
            </a:pPr>
            <a:r>
              <a:rPr kumimoji="0" lang="it-IT" altLang="it-IT" sz="1600" dirty="0">
                <a:solidFill>
                  <a:srgbClr val="000000"/>
                </a:solidFill>
                <a:latin typeface="Comic Sans MS" panose="030F0702030302020204" pitchFamily="66" charset="0"/>
                <a:cs typeface="Courier New" panose="02070309020205020404" pitchFamily="49" charset="0"/>
              </a:rPr>
              <a:t>b) retta passante per un punto secondo una direzione assegnata.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5"/>
                                        </p:tgtEl>
                                        <p:attrNameLst>
                                          <p:attrName>style.visibility</p:attrName>
                                        </p:attrNameLst>
                                      </p:cBhvr>
                                      <p:to>
                                        <p:strVal val="visible"/>
                                      </p:to>
                                    </p:set>
                                    <p:anim calcmode="lin" valueType="num">
                                      <p:cBhvr additive="base">
                                        <p:cTn id="7" dur="1000" fill="hold"/>
                                        <p:tgtEl>
                                          <p:spTgt spid="39945"/>
                                        </p:tgtEl>
                                        <p:attrNameLst>
                                          <p:attrName>ppt_x</p:attrName>
                                        </p:attrNameLst>
                                      </p:cBhvr>
                                      <p:tavLst>
                                        <p:tav tm="0">
                                          <p:val>
                                            <p:strVal val="0-#ppt_w/2"/>
                                          </p:val>
                                        </p:tav>
                                        <p:tav tm="100000">
                                          <p:val>
                                            <p:strVal val="#ppt_x"/>
                                          </p:val>
                                        </p:tav>
                                      </p:tavLst>
                                    </p:anim>
                                    <p:anim calcmode="lin" valueType="num">
                                      <p:cBhvr additive="base">
                                        <p:cTn id="8" dur="1000" fill="hold"/>
                                        <p:tgtEl>
                                          <p:spTgt spid="399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9943"/>
                                        </p:tgtEl>
                                        <p:attrNameLst>
                                          <p:attrName>style.visibility</p:attrName>
                                        </p:attrNameLst>
                                      </p:cBhvr>
                                      <p:to>
                                        <p:strVal val="visible"/>
                                      </p:to>
                                    </p:set>
                                    <p:anim calcmode="lin" valueType="num">
                                      <p:cBhvr additive="base">
                                        <p:cTn id="13" dur="1000" fill="hold"/>
                                        <p:tgtEl>
                                          <p:spTgt spid="39943"/>
                                        </p:tgtEl>
                                        <p:attrNameLst>
                                          <p:attrName>ppt_x</p:attrName>
                                        </p:attrNameLst>
                                      </p:cBhvr>
                                      <p:tavLst>
                                        <p:tav tm="0">
                                          <p:val>
                                            <p:strVal val="0-#ppt_w/2"/>
                                          </p:val>
                                        </p:tav>
                                        <p:tav tm="100000">
                                          <p:val>
                                            <p:strVal val="#ppt_x"/>
                                          </p:val>
                                        </p:tav>
                                      </p:tavLst>
                                    </p:anim>
                                    <p:anim calcmode="lin" valueType="num">
                                      <p:cBhvr additive="base">
                                        <p:cTn id="14" dur="1000" fill="hold"/>
                                        <p:tgtEl>
                                          <p:spTgt spid="399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946"/>
                                        </p:tgtEl>
                                        <p:attrNameLst>
                                          <p:attrName>style.visibility</p:attrName>
                                        </p:attrNameLst>
                                      </p:cBhvr>
                                      <p:to>
                                        <p:strVal val="visible"/>
                                      </p:to>
                                    </p:set>
                                    <p:anim calcmode="lin" valueType="num">
                                      <p:cBhvr additive="base">
                                        <p:cTn id="19" dur="1000" fill="hold"/>
                                        <p:tgtEl>
                                          <p:spTgt spid="39946"/>
                                        </p:tgtEl>
                                        <p:attrNameLst>
                                          <p:attrName>ppt_x</p:attrName>
                                        </p:attrNameLst>
                                      </p:cBhvr>
                                      <p:tavLst>
                                        <p:tav tm="0">
                                          <p:val>
                                            <p:strVal val="1+#ppt_w/2"/>
                                          </p:val>
                                        </p:tav>
                                        <p:tav tm="100000">
                                          <p:val>
                                            <p:strVal val="#ppt_x"/>
                                          </p:val>
                                        </p:tav>
                                      </p:tavLst>
                                    </p:anim>
                                    <p:anim calcmode="lin" valueType="num">
                                      <p:cBhvr additive="base">
                                        <p:cTn id="20" dur="1000" fill="hold"/>
                                        <p:tgtEl>
                                          <p:spTgt spid="3994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52"/>
                                        </p:tgtEl>
                                        <p:attrNameLst>
                                          <p:attrName>style.visibility</p:attrName>
                                        </p:attrNameLst>
                                      </p:cBhvr>
                                      <p:to>
                                        <p:strVal val="visible"/>
                                      </p:to>
                                    </p:set>
                                    <p:anim calcmode="lin" valueType="num">
                                      <p:cBhvr additive="base">
                                        <p:cTn id="25" dur="1000" fill="hold"/>
                                        <p:tgtEl>
                                          <p:spTgt spid="39952"/>
                                        </p:tgtEl>
                                        <p:attrNameLst>
                                          <p:attrName>ppt_x</p:attrName>
                                        </p:attrNameLst>
                                      </p:cBhvr>
                                      <p:tavLst>
                                        <p:tav tm="0">
                                          <p:val>
                                            <p:strVal val="0-#ppt_w/2"/>
                                          </p:val>
                                        </p:tav>
                                        <p:tav tm="100000">
                                          <p:val>
                                            <p:strVal val="#ppt_x"/>
                                          </p:val>
                                        </p:tav>
                                      </p:tavLst>
                                    </p:anim>
                                    <p:anim calcmode="lin" valueType="num">
                                      <p:cBhvr additive="base">
                                        <p:cTn id="26" dur="1000" fill="hold"/>
                                        <p:tgtEl>
                                          <p:spTgt spid="399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9951"/>
                                        </p:tgtEl>
                                        <p:attrNameLst>
                                          <p:attrName>style.visibility</p:attrName>
                                        </p:attrNameLst>
                                      </p:cBhvr>
                                      <p:to>
                                        <p:strVal val="visible"/>
                                      </p:to>
                                    </p:set>
                                    <p:anim calcmode="lin" valueType="num">
                                      <p:cBhvr additive="base">
                                        <p:cTn id="31" dur="1000" fill="hold"/>
                                        <p:tgtEl>
                                          <p:spTgt spid="39951"/>
                                        </p:tgtEl>
                                        <p:attrNameLst>
                                          <p:attrName>ppt_x</p:attrName>
                                        </p:attrNameLst>
                                      </p:cBhvr>
                                      <p:tavLst>
                                        <p:tav tm="0">
                                          <p:val>
                                            <p:strVal val="1+#ppt_w/2"/>
                                          </p:val>
                                        </p:tav>
                                        <p:tav tm="100000">
                                          <p:val>
                                            <p:strVal val="#ppt_x"/>
                                          </p:val>
                                        </p:tav>
                                      </p:tavLst>
                                    </p:anim>
                                    <p:anim calcmode="lin" valueType="num">
                                      <p:cBhvr additive="base">
                                        <p:cTn id="32" dur="1000" fill="hold"/>
                                        <p:tgtEl>
                                          <p:spTgt spid="3995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953"/>
                                        </p:tgtEl>
                                        <p:attrNameLst>
                                          <p:attrName>style.visibility</p:attrName>
                                        </p:attrNameLst>
                                      </p:cBhvr>
                                      <p:to>
                                        <p:strVal val="visible"/>
                                      </p:to>
                                    </p:set>
                                    <p:anim calcmode="lin" valueType="num">
                                      <p:cBhvr additive="base">
                                        <p:cTn id="37" dur="1000" fill="hold"/>
                                        <p:tgtEl>
                                          <p:spTgt spid="39953"/>
                                        </p:tgtEl>
                                        <p:attrNameLst>
                                          <p:attrName>ppt_x</p:attrName>
                                        </p:attrNameLst>
                                      </p:cBhvr>
                                      <p:tavLst>
                                        <p:tav tm="0">
                                          <p:val>
                                            <p:strVal val="#ppt_x"/>
                                          </p:val>
                                        </p:tav>
                                        <p:tav tm="100000">
                                          <p:val>
                                            <p:strVal val="#ppt_x"/>
                                          </p:val>
                                        </p:tav>
                                      </p:tavLst>
                                    </p:anim>
                                    <p:anim calcmode="lin" valueType="num">
                                      <p:cBhvr additive="base">
                                        <p:cTn id="38" dur="1000" fill="hold"/>
                                        <p:tgtEl>
                                          <p:spTgt spid="399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animBg="1" autoUpdateAnimBg="0"/>
      <p:bldP spid="39946" grpId="0" animBg="1" autoUpdateAnimBg="0"/>
      <p:bldP spid="39952" grpId="0" animBg="1" autoUpdateAnimBg="0"/>
      <p:bldP spid="3995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4">
            <a:extLst>
              <a:ext uri="{FF2B5EF4-FFF2-40B4-BE49-F238E27FC236}">
                <a16:creationId xmlns:a16="http://schemas.microsoft.com/office/drawing/2014/main" id="{879D0133-8BC7-43A5-8D8B-FC76950AAC6D}"/>
              </a:ext>
            </a:extLst>
          </p:cNvPr>
          <p:cNvSpPr>
            <a:spLocks noGrp="1" noChangeArrowheads="1"/>
          </p:cNvSpPr>
          <p:nvPr>
            <p:ph type="title" idx="4294967295"/>
          </p:nvPr>
        </p:nvSpPr>
        <p:spPr>
          <a:xfrm>
            <a:off x="36000" y="27296"/>
            <a:ext cx="9072000" cy="496888"/>
          </a:xfrm>
          <a:noFill/>
          <a:ln>
            <a:solidFill>
              <a:schemeClr val="accent1"/>
            </a:solidFill>
          </a:ln>
          <a:extLst>
            <a:ext uri="{909E8E84-426E-40DD-AFC4-6F175D3DCCD1}">
              <a14:hiddenFill xmlns:a14="http://schemas.microsoft.com/office/drawing/2010/main">
                <a:solidFill>
                  <a:srgbClr val="FFFFFF"/>
                </a:solidFill>
              </a14:hiddenFill>
            </a:ext>
          </a:extLst>
        </p:spPr>
        <p:txBody>
          <a:bodyPr/>
          <a:lstStyle/>
          <a:p>
            <a:pPr algn="ctr" eaLnBrk="1" hangingPunct="1"/>
            <a:r>
              <a:rPr lang="it-IT" altLang="it-IT" sz="2600" dirty="0">
                <a:solidFill>
                  <a:schemeClr val="tx1"/>
                </a:solidFill>
                <a:effectLst/>
                <a:latin typeface="Comic Sans MS" panose="030F0702030302020204" pitchFamily="66" charset="0"/>
              </a:rPr>
              <a:t>La semiretta: caratteristiche dinamiche</a:t>
            </a:r>
          </a:p>
        </p:txBody>
      </p:sp>
      <p:sp>
        <p:nvSpPr>
          <p:cNvPr id="54277" name="Text Box 5">
            <a:extLst>
              <a:ext uri="{FF2B5EF4-FFF2-40B4-BE49-F238E27FC236}">
                <a16:creationId xmlns:a16="http://schemas.microsoft.com/office/drawing/2014/main" id="{78698A0A-7A42-400E-8F32-F649F3F3A019}"/>
              </a:ext>
            </a:extLst>
          </p:cNvPr>
          <p:cNvSpPr txBox="1">
            <a:spLocks noChangeArrowheads="1"/>
          </p:cNvSpPr>
          <p:nvPr/>
        </p:nvSpPr>
        <p:spPr bwMode="auto">
          <a:xfrm>
            <a:off x="36000" y="633413"/>
            <a:ext cx="9072000" cy="2024062"/>
          </a:xfrm>
          <a:prstGeom prst="rect">
            <a:avLst/>
          </a:prstGeom>
          <a:solidFill>
            <a:schemeClr val="tx1"/>
          </a:solidFill>
          <a:ln w="9525">
            <a:solidFill>
              <a:schemeClr val="accent1"/>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800">
                <a:solidFill>
                  <a:schemeClr val="bg1"/>
                </a:solidFill>
                <a:latin typeface="Comic Sans MS" panose="030F0702030302020204" pitchFamily="66" charset="0"/>
                <a:cs typeface="Courier New" panose="02070309020205020404" pitchFamily="49" charset="0"/>
              </a:rPr>
              <a:t>Se sulla retta, come già definita, viene fissato un punto X, da cui, per un motivo qualsiasi, si analizza la retta stessa, allora siamo in presenza dell'elemento geometrico denominato "</a:t>
            </a:r>
            <a:r>
              <a:rPr kumimoji="0" lang="it-IT" altLang="it-IT" sz="1800" b="1">
                <a:solidFill>
                  <a:schemeClr val="bg1"/>
                </a:solidFill>
                <a:latin typeface="Comic Sans MS" panose="030F0702030302020204" pitchFamily="66" charset="0"/>
                <a:cs typeface="Courier New" panose="02070309020205020404" pitchFamily="49" charset="0"/>
              </a:rPr>
              <a:t>semiretta</a:t>
            </a:r>
            <a:r>
              <a:rPr kumimoji="0" lang="it-IT" altLang="it-IT" sz="1800">
                <a:solidFill>
                  <a:schemeClr val="bg1"/>
                </a:solidFill>
                <a:latin typeface="Comic Sans MS" panose="030F0702030302020204" pitchFamily="66" charset="0"/>
                <a:cs typeface="Courier New" panose="02070309020205020404" pitchFamily="49" charset="0"/>
              </a:rPr>
              <a:t>" (Fig. 27). </a:t>
            </a:r>
          </a:p>
          <a:p>
            <a:pPr eaLnBrk="1" hangingPunct="1"/>
            <a:r>
              <a:rPr kumimoji="0" lang="it-IT" altLang="it-IT" sz="1800">
                <a:solidFill>
                  <a:schemeClr val="bg1"/>
                </a:solidFill>
                <a:latin typeface="Comic Sans MS" panose="030F0702030302020204" pitchFamily="66" charset="0"/>
                <a:cs typeface="Courier New" panose="02070309020205020404" pitchFamily="49" charset="0"/>
              </a:rPr>
              <a:t>La retta, infatti, resta divisa, così operando, in due parti ciascuna delle quali si chiama, appunto, "</a:t>
            </a:r>
            <a:r>
              <a:rPr kumimoji="0" lang="it-IT" altLang="it-IT" sz="1800" b="1">
                <a:solidFill>
                  <a:schemeClr val="bg1"/>
                </a:solidFill>
                <a:latin typeface="Comic Sans MS" panose="030F0702030302020204" pitchFamily="66" charset="0"/>
                <a:cs typeface="Courier New" panose="02070309020205020404" pitchFamily="49" charset="0"/>
              </a:rPr>
              <a:t>semiretta</a:t>
            </a:r>
            <a:r>
              <a:rPr kumimoji="0" lang="it-IT" altLang="it-IT" sz="1800">
                <a:solidFill>
                  <a:schemeClr val="bg1"/>
                </a:solidFill>
                <a:latin typeface="Comic Sans MS" panose="030F0702030302020204" pitchFamily="66" charset="0"/>
                <a:cs typeface="Courier New" panose="02070309020205020404" pitchFamily="49" charset="0"/>
              </a:rPr>
              <a:t>"  e viene indicata, sinteticamente, come r/2.</a:t>
            </a:r>
          </a:p>
          <a:p>
            <a:pPr eaLnBrk="1" hangingPunct="1"/>
            <a:r>
              <a:rPr kumimoji="0" lang="it-IT" altLang="it-IT" sz="1800">
                <a:solidFill>
                  <a:schemeClr val="bg1"/>
                </a:solidFill>
                <a:latin typeface="Comic Sans MS" panose="030F0702030302020204" pitchFamily="66" charset="0"/>
                <a:cs typeface="Courier New" panose="02070309020205020404" pitchFamily="49" charset="0"/>
              </a:rPr>
              <a:t>La nomenclatura   degli elementi geometrici è riportata nel disegno di fig.27  mentre le</a:t>
            </a:r>
            <a:r>
              <a:rPr kumimoji="0" lang="it-IT" altLang="it-IT" sz="1600">
                <a:solidFill>
                  <a:schemeClr val="bg1"/>
                </a:solidFill>
                <a:latin typeface="Comic Sans MS" panose="030F0702030302020204" pitchFamily="66" charset="0"/>
                <a:cs typeface="Courier New" panose="02070309020205020404" pitchFamily="49" charset="0"/>
              </a:rPr>
              <a:t> </a:t>
            </a:r>
            <a:r>
              <a:rPr kumimoji="0" lang="it-IT" altLang="it-IT" sz="1800">
                <a:solidFill>
                  <a:schemeClr val="bg1"/>
                </a:solidFill>
                <a:latin typeface="Comic Sans MS" panose="030F0702030302020204" pitchFamily="66" charset="0"/>
                <a:cs typeface="Courier New" panose="02070309020205020404" pitchFamily="49" charset="0"/>
              </a:rPr>
              <a:t>caratteristiche fisiche sono le seguenti.</a:t>
            </a:r>
          </a:p>
        </p:txBody>
      </p:sp>
      <p:graphicFrame>
        <p:nvGraphicFramePr>
          <p:cNvPr id="54278" name="Object 6">
            <a:extLst>
              <a:ext uri="{FF2B5EF4-FFF2-40B4-BE49-F238E27FC236}">
                <a16:creationId xmlns:a16="http://schemas.microsoft.com/office/drawing/2014/main" id="{7524BBF8-A50C-4925-88DC-72E5A58D65CD}"/>
              </a:ext>
            </a:extLst>
          </p:cNvPr>
          <p:cNvGraphicFramePr>
            <a:graphicFrameLocks noChangeAspect="1"/>
          </p:cNvGraphicFramePr>
          <p:nvPr>
            <p:extLst>
              <p:ext uri="{D42A27DB-BD31-4B8C-83A1-F6EECF244321}">
                <p14:modId xmlns:p14="http://schemas.microsoft.com/office/powerpoint/2010/main" val="2563367727"/>
              </p:ext>
            </p:extLst>
          </p:nvPr>
        </p:nvGraphicFramePr>
        <p:xfrm>
          <a:off x="40944" y="2872097"/>
          <a:ext cx="5400000" cy="2643684"/>
        </p:xfrm>
        <a:graphic>
          <a:graphicData uri="http://schemas.openxmlformats.org/presentationml/2006/ole">
            <mc:AlternateContent xmlns:mc="http://schemas.openxmlformats.org/markup-compatibility/2006">
              <mc:Choice xmlns:v="urn:schemas-microsoft-com:vml" Requires="v">
                <p:oleObj spid="_x0000_s16437" r:id="rId3" imgW="2130145" imgH="1043290" progId="">
                  <p:embed/>
                </p:oleObj>
              </mc:Choice>
              <mc:Fallback>
                <p:oleObj r:id="rId3" imgW="2130145" imgH="1043290" progId="">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4" y="2872097"/>
                        <a:ext cx="5400000" cy="2643684"/>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54279" name="Text Box 7">
            <a:extLst>
              <a:ext uri="{FF2B5EF4-FFF2-40B4-BE49-F238E27FC236}">
                <a16:creationId xmlns:a16="http://schemas.microsoft.com/office/drawing/2014/main" id="{14A38653-A5FA-456D-B7EB-24AAB78AAF52}"/>
              </a:ext>
            </a:extLst>
          </p:cNvPr>
          <p:cNvSpPr txBox="1">
            <a:spLocks noChangeArrowheads="1"/>
          </p:cNvSpPr>
          <p:nvPr/>
        </p:nvSpPr>
        <p:spPr bwMode="auto">
          <a:xfrm>
            <a:off x="5503056" y="2776560"/>
            <a:ext cx="3600000" cy="2808000"/>
          </a:xfrm>
          <a:prstGeom prst="rect">
            <a:avLst/>
          </a:prstGeom>
          <a:solidFill>
            <a:srgbClr val="FFFFCC"/>
          </a:solidFill>
          <a:ln w="9525">
            <a:solidFill>
              <a:schemeClr val="accent1"/>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it-IT" altLang="it-IT" sz="2000" dirty="0">
                <a:solidFill>
                  <a:schemeClr val="bg1"/>
                </a:solidFill>
                <a:latin typeface="Comic Sans MS" panose="030F0702030302020204" pitchFamily="66" charset="0"/>
                <a:cs typeface="Courier New" panose="02070309020205020404" pitchFamily="49" charset="0"/>
              </a:rPr>
              <a:t>Il punto da cui si analizza la porzione della retta si chiama "</a:t>
            </a:r>
            <a:r>
              <a:rPr kumimoji="0" lang="it-IT" altLang="it-IT" sz="2000" b="1" dirty="0">
                <a:solidFill>
                  <a:schemeClr val="bg1"/>
                </a:solidFill>
                <a:latin typeface="Comic Sans MS" panose="030F0702030302020204" pitchFamily="66" charset="0"/>
                <a:cs typeface="Courier New" panose="02070309020205020404" pitchFamily="49" charset="0"/>
              </a:rPr>
              <a:t>origine della semiretta</a:t>
            </a:r>
            <a:r>
              <a:rPr kumimoji="0" lang="it-IT" altLang="it-IT" sz="2000" dirty="0">
                <a:solidFill>
                  <a:schemeClr val="bg1"/>
                </a:solidFill>
                <a:latin typeface="Comic Sans MS" panose="030F0702030302020204" pitchFamily="66" charset="0"/>
                <a:cs typeface="Courier New" panose="02070309020205020404" pitchFamily="49" charset="0"/>
              </a:rPr>
              <a:t>" la cui caratteristica fisica è quella di essere un "</a:t>
            </a:r>
            <a:r>
              <a:rPr kumimoji="0" lang="it-IT" altLang="it-IT" sz="2000" b="1" dirty="0">
                <a:solidFill>
                  <a:schemeClr val="bg1"/>
                </a:solidFill>
                <a:latin typeface="Comic Sans MS" panose="030F0702030302020204" pitchFamily="66" charset="0"/>
                <a:cs typeface="Courier New" panose="02070309020205020404" pitchFamily="49" charset="0"/>
              </a:rPr>
              <a:t>punto reale</a:t>
            </a:r>
            <a:r>
              <a:rPr kumimoji="0" lang="it-IT" altLang="it-IT" sz="2000" dirty="0">
                <a:solidFill>
                  <a:schemeClr val="bg1"/>
                </a:solidFill>
                <a:latin typeface="Comic Sans MS" panose="030F0702030302020204" pitchFamily="66" charset="0"/>
                <a:cs typeface="Courier New" panose="02070309020205020404" pitchFamily="49" charset="0"/>
              </a:rPr>
              <a:t>"; mentre l'altro estremo della porzione della retta r/2 è un “</a:t>
            </a:r>
            <a:r>
              <a:rPr kumimoji="0" lang="it-IT" altLang="it-IT" sz="2000" b="1" dirty="0">
                <a:solidFill>
                  <a:schemeClr val="bg1"/>
                </a:solidFill>
                <a:latin typeface="Comic Sans MS" panose="030F0702030302020204" pitchFamily="66" charset="0"/>
                <a:cs typeface="Courier New" panose="02070309020205020404" pitchFamily="49" charset="0"/>
              </a:rPr>
              <a:t>punto improprio</a:t>
            </a:r>
            <a:r>
              <a:rPr kumimoji="0" lang="it-IT" altLang="it-IT" sz="2000" dirty="0">
                <a:solidFill>
                  <a:schemeClr val="bg1"/>
                </a:solidFill>
                <a:latin typeface="Comic Sans MS" panose="030F0702030302020204" pitchFamily="66" charset="0"/>
                <a:cs typeface="Courier New" panose="02070309020205020404" pitchFamily="49" charset="0"/>
              </a:rPr>
              <a:t>”  N</a:t>
            </a:r>
            <a:r>
              <a:rPr kumimoji="0" lang="it-IT" altLang="it-IT" sz="2000" baseline="30000" dirty="0">
                <a:solidFill>
                  <a:schemeClr val="bg1"/>
                </a:solidFill>
                <a:latin typeface="Symbol" panose="05050102010706020507" pitchFamily="18" charset="2"/>
                <a:cs typeface="Times New Roman" panose="02020603050405020304" pitchFamily="18" charset="0"/>
              </a:rPr>
              <a:t>¥</a:t>
            </a:r>
          </a:p>
        </p:txBody>
      </p:sp>
      <p:sp>
        <p:nvSpPr>
          <p:cNvPr id="54280" name="Rectangle 8">
            <a:extLst>
              <a:ext uri="{FF2B5EF4-FFF2-40B4-BE49-F238E27FC236}">
                <a16:creationId xmlns:a16="http://schemas.microsoft.com/office/drawing/2014/main" id="{5783AF13-8C63-430E-9FD3-BCF6038E7529}"/>
              </a:ext>
            </a:extLst>
          </p:cNvPr>
          <p:cNvSpPr>
            <a:spLocks noChangeArrowheads="1"/>
          </p:cNvSpPr>
          <p:nvPr/>
        </p:nvSpPr>
        <p:spPr bwMode="auto">
          <a:xfrm>
            <a:off x="36000" y="5761017"/>
            <a:ext cx="9072000" cy="1016305"/>
          </a:xfrm>
          <a:prstGeom prst="rect">
            <a:avLst/>
          </a:prstGeom>
          <a:solidFill>
            <a:schemeClr val="tx1"/>
          </a:solidFill>
          <a:ln w="9525">
            <a:solidFill>
              <a:schemeClr val="accent1"/>
            </a:solidFill>
            <a:miter lim="800000"/>
            <a:headEnd/>
            <a:tailEnd/>
          </a:ln>
          <a:effectLst/>
        </p:spPr>
        <p:txBody>
          <a:bodyPr lIns="92075" tIns="46038" rIns="92075" bIns="46038" anchor="ctr">
            <a:spAutoFit/>
          </a:bodyPr>
          <a:lstStyle/>
          <a:p>
            <a:pPr algn="ctr">
              <a:defRPr/>
            </a:pPr>
            <a:r>
              <a:rPr kumimoji="0" lang="it-IT" sz="2000" dirty="0">
                <a:solidFill>
                  <a:schemeClr val="bg1"/>
                </a:solidFill>
                <a:latin typeface="Comic Sans MS" pitchFamily="66" charset="0"/>
                <a:cs typeface="Courier New" pitchFamily="49" charset="0"/>
              </a:rPr>
              <a:t>Nel caso della semiretta si considera che il movimento orientato del punto P avvenga  in una delle due porzioni della retta in modo indifferente e senza alcun verso predefinito</a:t>
            </a:r>
            <a:r>
              <a:rPr kumimoji="0" lang="it-IT" sz="2000" b="1" dirty="0">
                <a:solidFill>
                  <a:schemeClr val="bg1"/>
                </a:solidFill>
                <a:effectLst>
                  <a:outerShdw blurRad="38100" dist="38100" dir="2700000" algn="tl">
                    <a:srgbClr val="C0C0C0"/>
                  </a:outerShdw>
                </a:effectLst>
                <a:latin typeface="Comic Sans MS" pitchFamily="66" charset="0"/>
                <a:cs typeface="Courier New" pitchFamily="49" charset="0"/>
              </a:rPr>
              <a:t> </a:t>
            </a:r>
          </a:p>
        </p:txBody>
      </p:sp>
      <p:sp>
        <p:nvSpPr>
          <p:cNvPr id="16391" name="AutoShape 9">
            <a:hlinkClick r:id="rId5" action="ppaction://hlinksldjump" highlightClick="1"/>
            <a:extLst>
              <a:ext uri="{FF2B5EF4-FFF2-40B4-BE49-F238E27FC236}">
                <a16:creationId xmlns:a16="http://schemas.microsoft.com/office/drawing/2014/main" id="{C6BE987E-09AC-484F-8528-9F4FC3CB3543}"/>
              </a:ext>
            </a:extLst>
          </p:cNvPr>
          <p:cNvSpPr>
            <a:spLocks noChangeArrowheads="1"/>
          </p:cNvSpPr>
          <p:nvPr/>
        </p:nvSpPr>
        <p:spPr bwMode="auto">
          <a:xfrm>
            <a:off x="107378" y="90819"/>
            <a:ext cx="1104900" cy="385762"/>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dirty="0">
                <a:solidFill>
                  <a:schemeClr val="bg1"/>
                </a:solidFill>
                <a:latin typeface="Comic Sans MS" panose="030F0702030302020204" pitchFamily="66" charset="0"/>
                <a:cs typeface="Courier New" panose="02070309020205020404" pitchFamily="49" charset="0"/>
              </a:rPr>
              <a:t>Sommario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 calcmode="lin" valueType="num">
                                      <p:cBhvr additive="base">
                                        <p:cTn id="7" dur="1000" fill="hold"/>
                                        <p:tgtEl>
                                          <p:spTgt spid="54277"/>
                                        </p:tgtEl>
                                        <p:attrNameLst>
                                          <p:attrName>ppt_x</p:attrName>
                                        </p:attrNameLst>
                                      </p:cBhvr>
                                      <p:tavLst>
                                        <p:tav tm="0">
                                          <p:val>
                                            <p:strVal val="1+#ppt_w/2"/>
                                          </p:val>
                                        </p:tav>
                                        <p:tav tm="100000">
                                          <p:val>
                                            <p:strVal val="#ppt_x"/>
                                          </p:val>
                                        </p:tav>
                                      </p:tavLst>
                                    </p:anim>
                                    <p:anim calcmode="lin" valueType="num">
                                      <p:cBhvr additive="base">
                                        <p:cTn id="8" dur="1000" fill="hold"/>
                                        <p:tgtEl>
                                          <p:spTgt spid="542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54278"/>
                                        </p:tgtEl>
                                        <p:attrNameLst>
                                          <p:attrName>style.visibility</p:attrName>
                                        </p:attrNameLst>
                                      </p:cBhvr>
                                      <p:to>
                                        <p:strVal val="visible"/>
                                      </p:to>
                                    </p:set>
                                    <p:anim calcmode="lin" valueType="num">
                                      <p:cBhvr additive="base">
                                        <p:cTn id="13" dur="1000" fill="hold"/>
                                        <p:tgtEl>
                                          <p:spTgt spid="54278"/>
                                        </p:tgtEl>
                                        <p:attrNameLst>
                                          <p:attrName>ppt_x</p:attrName>
                                        </p:attrNameLst>
                                      </p:cBhvr>
                                      <p:tavLst>
                                        <p:tav tm="0">
                                          <p:val>
                                            <p:strVal val="0-#ppt_w/2"/>
                                          </p:val>
                                        </p:tav>
                                        <p:tav tm="100000">
                                          <p:val>
                                            <p:strVal val="#ppt_x"/>
                                          </p:val>
                                        </p:tav>
                                      </p:tavLst>
                                    </p:anim>
                                    <p:anim calcmode="lin" valueType="num">
                                      <p:cBhvr additive="base">
                                        <p:cTn id="14" dur="1000" fill="hold"/>
                                        <p:tgtEl>
                                          <p:spTgt spid="5427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54279"/>
                                        </p:tgtEl>
                                        <p:attrNameLst>
                                          <p:attrName>style.visibility</p:attrName>
                                        </p:attrNameLst>
                                      </p:cBhvr>
                                      <p:to>
                                        <p:strVal val="visible"/>
                                      </p:to>
                                    </p:set>
                                    <p:anim calcmode="lin" valueType="num">
                                      <p:cBhvr additive="base">
                                        <p:cTn id="19" dur="1000" fill="hold"/>
                                        <p:tgtEl>
                                          <p:spTgt spid="54279"/>
                                        </p:tgtEl>
                                        <p:attrNameLst>
                                          <p:attrName>ppt_x</p:attrName>
                                        </p:attrNameLst>
                                      </p:cBhvr>
                                      <p:tavLst>
                                        <p:tav tm="0">
                                          <p:val>
                                            <p:strVal val="1+#ppt_w/2"/>
                                          </p:val>
                                        </p:tav>
                                        <p:tav tm="100000">
                                          <p:val>
                                            <p:strVal val="#ppt_x"/>
                                          </p:val>
                                        </p:tav>
                                      </p:tavLst>
                                    </p:anim>
                                    <p:anim calcmode="lin" valueType="num">
                                      <p:cBhvr additive="base">
                                        <p:cTn id="20" dur="1000" fill="hold"/>
                                        <p:tgtEl>
                                          <p:spTgt spid="5427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280"/>
                                        </p:tgtEl>
                                        <p:attrNameLst>
                                          <p:attrName>style.visibility</p:attrName>
                                        </p:attrNameLst>
                                      </p:cBhvr>
                                      <p:to>
                                        <p:strVal val="visible"/>
                                      </p:to>
                                    </p:set>
                                    <p:anim calcmode="lin" valueType="num">
                                      <p:cBhvr additive="base">
                                        <p:cTn id="25" dur="1000" fill="hold"/>
                                        <p:tgtEl>
                                          <p:spTgt spid="54280"/>
                                        </p:tgtEl>
                                        <p:attrNameLst>
                                          <p:attrName>ppt_x</p:attrName>
                                        </p:attrNameLst>
                                      </p:cBhvr>
                                      <p:tavLst>
                                        <p:tav tm="0">
                                          <p:val>
                                            <p:strVal val="#ppt_x"/>
                                          </p:val>
                                        </p:tav>
                                        <p:tav tm="100000">
                                          <p:val>
                                            <p:strVal val="#ppt_x"/>
                                          </p:val>
                                        </p:tav>
                                      </p:tavLst>
                                    </p:anim>
                                    <p:anim calcmode="lin" valueType="num">
                                      <p:cBhvr additive="base">
                                        <p:cTn id="26" dur="1000" fill="hold"/>
                                        <p:tgtEl>
                                          <p:spTgt spid="54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P spid="54279" grpId="0" animBg="1"/>
      <p:bldP spid="5428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2543BAA-9343-4755-A67A-D6C7D4C45A56}"/>
              </a:ext>
            </a:extLst>
          </p:cNvPr>
          <p:cNvSpPr txBox="1">
            <a:spLocks noChangeArrowheads="1"/>
          </p:cNvSpPr>
          <p:nvPr/>
        </p:nvSpPr>
        <p:spPr bwMode="auto">
          <a:xfrm>
            <a:off x="40944" y="58738"/>
            <a:ext cx="7020000" cy="720000"/>
          </a:xfrm>
          <a:prstGeom prst="rect">
            <a:avLst/>
          </a:prstGeom>
          <a:noFill/>
          <a:ln w="38100" cmpd="dbl">
            <a:solidFill>
              <a:schemeClr val="tx1"/>
            </a:solidFill>
            <a:miter lim="800000"/>
            <a:headEnd/>
            <a:tailEnd/>
          </a:ln>
          <a:effectLst/>
        </p:spPr>
        <p:txBody>
          <a:bodyPr lIns="92075" tIns="46038" rIns="92075" bIns="46038" anchor="ctr"/>
          <a:lstStyle/>
          <a:p>
            <a:pPr algn="ctr">
              <a:defRPr/>
            </a:pPr>
            <a:r>
              <a:rPr kumimoji="0" lang="it-IT" sz="3200" kern="0" dirty="0">
                <a:latin typeface="Comic Sans MS" pitchFamily="66" charset="0"/>
                <a:ea typeface="+mj-ea"/>
                <a:cs typeface="+mj-cs"/>
              </a:rPr>
              <a:t>Geometria descrittiva dinamica</a:t>
            </a:r>
          </a:p>
        </p:txBody>
      </p:sp>
      <p:sp>
        <p:nvSpPr>
          <p:cNvPr id="5" name="Rectangle 3">
            <a:extLst>
              <a:ext uri="{FF2B5EF4-FFF2-40B4-BE49-F238E27FC236}">
                <a16:creationId xmlns:a16="http://schemas.microsoft.com/office/drawing/2014/main" id="{A4E72C60-8987-4E4B-9C09-2F5DF9A324FF}"/>
              </a:ext>
            </a:extLst>
          </p:cNvPr>
          <p:cNvSpPr txBox="1">
            <a:spLocks noChangeArrowheads="1"/>
          </p:cNvSpPr>
          <p:nvPr/>
        </p:nvSpPr>
        <p:spPr bwMode="auto">
          <a:xfrm>
            <a:off x="0" y="914400"/>
            <a:ext cx="9144000" cy="407988"/>
          </a:xfrm>
          <a:prstGeom prst="rect">
            <a:avLst/>
          </a:prstGeom>
          <a:noFill/>
          <a:ln w="9525">
            <a:noFill/>
            <a:miter lim="800000"/>
            <a:headEnd/>
            <a:tailEnd/>
          </a:ln>
          <a:effectLst/>
        </p:spPr>
        <p:txBody>
          <a:bodyPr lIns="182562" tIns="46038" rIns="182562" bIns="46038"/>
          <a:lstStyle/>
          <a:p>
            <a:pPr marL="342900" indent="-342900" algn="ctr">
              <a:lnSpc>
                <a:spcPct val="90000"/>
              </a:lnSpc>
              <a:spcBef>
                <a:spcPct val="20000"/>
              </a:spcBef>
              <a:buClr>
                <a:schemeClr val="tx2"/>
              </a:buClr>
              <a:buSzPct val="75000"/>
              <a:defRPr/>
            </a:pPr>
            <a:r>
              <a:rPr kumimoji="0" lang="it-IT" sz="2200" kern="0" dirty="0">
                <a:latin typeface="Comic Sans MS" pitchFamily="66" charset="0"/>
              </a:rPr>
              <a:t>Indagine insiemistica sulla doppia proiezione ortogonale di </a:t>
            </a:r>
            <a:r>
              <a:rPr kumimoji="0" lang="it-IT" sz="2200" kern="0" dirty="0" err="1">
                <a:latin typeface="Comic Sans MS" pitchFamily="66" charset="0"/>
              </a:rPr>
              <a:t>Monge</a:t>
            </a:r>
            <a:endParaRPr kumimoji="0" lang="it-IT" sz="2200" kern="0" dirty="0">
              <a:latin typeface="Comic Sans MS" pitchFamily="66" charset="0"/>
            </a:endParaRPr>
          </a:p>
        </p:txBody>
      </p:sp>
      <p:sp>
        <p:nvSpPr>
          <p:cNvPr id="23" name="CasellaDiTesto 22">
            <a:extLst>
              <a:ext uri="{FF2B5EF4-FFF2-40B4-BE49-F238E27FC236}">
                <a16:creationId xmlns:a16="http://schemas.microsoft.com/office/drawing/2014/main" id="{67323ABC-8B9B-4FAE-A77F-FF1317976FD8}"/>
              </a:ext>
            </a:extLst>
          </p:cNvPr>
          <p:cNvSpPr txBox="1">
            <a:spLocks noChangeArrowheads="1"/>
          </p:cNvSpPr>
          <p:nvPr/>
        </p:nvSpPr>
        <p:spPr bwMode="auto">
          <a:xfrm>
            <a:off x="168275" y="1487488"/>
            <a:ext cx="8666163"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lang="it-IT" altLang="it-IT" sz="1600" dirty="0">
                <a:latin typeface="Comic Sans MS" panose="030F0702030302020204" pitchFamily="66" charset="0"/>
              </a:rPr>
              <a:t>Si propone una metodologia di lavoro didattico che pone al centro dell’insegnamento non tanto il “</a:t>
            </a:r>
            <a:r>
              <a:rPr lang="it-IT" altLang="it-IT" sz="1600" u="sng" dirty="0">
                <a:latin typeface="Comic Sans MS" panose="030F0702030302020204" pitchFamily="66" charset="0"/>
              </a:rPr>
              <a:t>disegno come strumento grafico</a:t>
            </a:r>
            <a:r>
              <a:rPr lang="it-IT" altLang="it-IT" sz="1600" dirty="0">
                <a:latin typeface="Comic Sans MS" panose="030F0702030302020204" pitchFamily="66" charset="0"/>
              </a:rPr>
              <a:t>” quanto il “</a:t>
            </a:r>
            <a:r>
              <a:rPr lang="it-IT" altLang="it-IT" sz="1600" u="sng" dirty="0">
                <a:latin typeface="Comic Sans MS" panose="030F0702030302020204" pitchFamily="66" charset="0"/>
              </a:rPr>
              <a:t>disegno come pensiero</a:t>
            </a:r>
            <a:r>
              <a:rPr lang="it-IT" altLang="it-IT" sz="1600" dirty="0">
                <a:latin typeface="Comic Sans MS" panose="030F0702030302020204" pitchFamily="66" charset="0"/>
              </a:rPr>
              <a:t>” e, quindi, come linguaggio scientifico della comunicazione iconica e della rappresentazione descrittiva. La metodologia propone l’approccio ad una </a:t>
            </a:r>
            <a:r>
              <a:rPr lang="it-IT" altLang="it-IT" sz="1600" u="sng" dirty="0">
                <a:latin typeface="Comic Sans MS" panose="030F0702030302020204" pitchFamily="66" charset="0"/>
              </a:rPr>
              <a:t>“</a:t>
            </a:r>
            <a:r>
              <a:rPr lang="it-IT" altLang="it-IT" sz="1600" u="sng" dirty="0">
                <a:solidFill>
                  <a:srgbClr val="FFFF00"/>
                </a:solidFill>
                <a:latin typeface="Comic Sans MS" panose="030F0702030302020204" pitchFamily="66" charset="0"/>
              </a:rPr>
              <a:t>Geometria descrittiva dinamica</a:t>
            </a:r>
            <a:r>
              <a:rPr lang="it-IT" altLang="it-IT" sz="1600" dirty="0">
                <a:latin typeface="Comic Sans MS" panose="030F0702030302020204" pitchFamily="66" charset="0"/>
              </a:rPr>
              <a:t>” intesa come supporto concettuale propedeutico alla rappresentazione geometrica cercando una relazione interdisciplinare con le materie scientifiche come esplicita il sottotitolo “</a:t>
            </a:r>
            <a:r>
              <a:rPr lang="it-IT" altLang="it-IT" sz="1600" u="sng" dirty="0">
                <a:solidFill>
                  <a:srgbClr val="FFFF00"/>
                </a:solidFill>
                <a:latin typeface="Comic Sans MS" panose="030F0702030302020204" pitchFamily="66" charset="0"/>
              </a:rPr>
              <a:t>Indagine insiemistica sulla doppia proiezione ortogonale di </a:t>
            </a:r>
            <a:r>
              <a:rPr lang="it-IT" altLang="it-IT" sz="1600" u="sng" dirty="0" err="1">
                <a:solidFill>
                  <a:srgbClr val="FFFF00"/>
                </a:solidFill>
                <a:latin typeface="Comic Sans MS" panose="030F0702030302020204" pitchFamily="66" charset="0"/>
              </a:rPr>
              <a:t>Monge</a:t>
            </a:r>
            <a:r>
              <a:rPr lang="it-IT" altLang="it-IT" sz="1600" dirty="0">
                <a:latin typeface="Comic Sans MS" panose="030F0702030302020204" pitchFamily="66" charset="0"/>
              </a:rPr>
              <a:t>”.</a:t>
            </a:r>
          </a:p>
          <a:p>
            <a:pPr algn="ctr" eaLnBrk="1" hangingPunct="1"/>
            <a:endParaRPr lang="it-IT" altLang="it-IT" sz="1600" dirty="0">
              <a:latin typeface="Comic Sans MS" panose="030F0702030302020204" pitchFamily="66" charset="0"/>
            </a:endParaRPr>
          </a:p>
          <a:p>
            <a:pPr algn="ctr" eaLnBrk="1" hangingPunct="1"/>
            <a:r>
              <a:rPr lang="it-IT" altLang="it-IT" sz="1600" dirty="0">
                <a:latin typeface="Comic Sans MS" panose="030F0702030302020204" pitchFamily="66" charset="0"/>
              </a:rPr>
              <a:t>Questa metodologia attualizza il rapporto docente-discente in un lavoro didattico di condivisione in cui la verifica va fatta sul processo e quindi sulle singole e diverse capacità degli studenti di codificare e/o decodificare un medesimo messaggio.</a:t>
            </a:r>
          </a:p>
          <a:p>
            <a:pPr eaLnBrk="1" hangingPunct="1"/>
            <a:endParaRPr lang="it-IT" altLang="it-IT" sz="1600" dirty="0">
              <a:latin typeface="Comic Sans MS" panose="030F0702030302020204" pitchFamily="66" charset="0"/>
            </a:endParaRPr>
          </a:p>
          <a:p>
            <a:pPr algn="ctr" eaLnBrk="1" hangingPunct="1"/>
            <a:r>
              <a:rPr lang="it-IT" altLang="it-IT" sz="1600" dirty="0">
                <a:latin typeface="Comic Sans MS" panose="030F0702030302020204" pitchFamily="66" charset="0"/>
              </a:rPr>
              <a:t>La disciplina della rappresentazione geometrica non è trattata come momento grafico ma come sostegno concettuale propedeutico alla rappresentazione stessa, in collegamento alle operatività digitali con supporto informatico.</a:t>
            </a:r>
          </a:p>
          <a:p>
            <a:pPr algn="ctr" eaLnBrk="1" hangingPunct="1"/>
            <a:endParaRPr lang="it-IT" altLang="it-IT" sz="1600" dirty="0">
              <a:latin typeface="Comic Sans MS" panose="030F0702030302020204" pitchFamily="66" charset="0"/>
            </a:endParaRPr>
          </a:p>
          <a:p>
            <a:pPr algn="ctr" eaLnBrk="1" hangingPunct="1"/>
            <a:r>
              <a:rPr lang="it-IT" altLang="it-IT" sz="1600" dirty="0">
                <a:latin typeface="Comic Sans MS" panose="030F0702030302020204" pitchFamily="66" charset="0"/>
              </a:rPr>
              <a:t>L’elemento grafico viene presentato come un insieme di singole entità geometriche distribuite seguendo precise e definite leggi ed operazioni geometriche che costituiscono la </a:t>
            </a:r>
            <a:r>
              <a:rPr lang="it-IT" altLang="it-IT" sz="1600" dirty="0">
                <a:solidFill>
                  <a:srgbClr val="FFFF00"/>
                </a:solidFill>
                <a:latin typeface="Comic Sans MS" panose="030F0702030302020204" pitchFamily="66" charset="0"/>
              </a:rPr>
              <a:t>“grammatica</a:t>
            </a:r>
            <a:r>
              <a:rPr lang="it-IT" altLang="it-IT" sz="1600" dirty="0">
                <a:latin typeface="Comic Sans MS" panose="030F0702030302020204" pitchFamily="66" charset="0"/>
              </a:rPr>
              <a:t>” e la “</a:t>
            </a:r>
            <a:r>
              <a:rPr lang="it-IT" altLang="it-IT" sz="1600" dirty="0">
                <a:solidFill>
                  <a:srgbClr val="FFFF00"/>
                </a:solidFill>
                <a:latin typeface="Comic Sans MS" panose="030F0702030302020204" pitchFamily="66" charset="0"/>
              </a:rPr>
              <a:t>sintassi</a:t>
            </a:r>
            <a:r>
              <a:rPr lang="it-IT" altLang="it-IT" sz="1600" dirty="0">
                <a:latin typeface="Comic Sans MS" panose="030F0702030302020204" pitchFamily="66" charset="0"/>
              </a:rPr>
              <a:t>” della comunicazione descrittiva per definire, al termine del processo dinamico del lavoro di rappresentazione, un messaggio grafico chiaro quale inequivocabile e rigorosa simulazione del pensiero creativo.</a:t>
            </a:r>
            <a:endParaRPr lang="it-IT" altLang="it-IT" sz="1400" dirty="0"/>
          </a:p>
        </p:txBody>
      </p:sp>
      <p:sp>
        <p:nvSpPr>
          <p:cNvPr id="59397" name="Titolo 13">
            <a:extLst>
              <a:ext uri="{FF2B5EF4-FFF2-40B4-BE49-F238E27FC236}">
                <a16:creationId xmlns:a16="http://schemas.microsoft.com/office/drawing/2014/main" id="{0C744199-8B57-43F2-A901-A6228C7B4BE0}"/>
              </a:ext>
            </a:extLst>
          </p:cNvPr>
          <p:cNvSpPr>
            <a:spLocks noGrp="1"/>
          </p:cNvSpPr>
          <p:nvPr>
            <p:ph type="title" idx="4294967295"/>
          </p:nvPr>
        </p:nvSpPr>
        <p:spPr>
          <a:xfrm>
            <a:off x="7123444" y="42863"/>
            <a:ext cx="1979612" cy="720000"/>
          </a:xfrm>
          <a:noFill/>
          <a:ln>
            <a:solidFill>
              <a:schemeClr val="tx1"/>
            </a:solidFill>
          </a:ln>
          <a:extLst>
            <a:ext uri="{909E8E84-426E-40DD-AFC4-6F175D3DCCD1}">
              <a14:hiddenFill xmlns:a14="http://schemas.microsoft.com/office/drawing/2010/main">
                <a:solidFill>
                  <a:srgbClr val="FFFFFF"/>
                </a:solidFill>
              </a14:hiddenFill>
            </a:ext>
          </a:extLst>
        </p:spPr>
        <p:txBody>
          <a:bodyPr anchor="t"/>
          <a:lstStyle/>
          <a:p>
            <a:pPr algn="ctr"/>
            <a:r>
              <a:rPr lang="it-IT" altLang="it-IT" sz="2000" dirty="0">
                <a:solidFill>
                  <a:schemeClr val="tx1"/>
                </a:solidFill>
                <a:effectLst/>
                <a:latin typeface="Comic Sans MS" panose="030F0702030302020204" pitchFamily="66" charset="0"/>
              </a:rPr>
              <a:t>Introduzione</a:t>
            </a:r>
          </a:p>
        </p:txBody>
      </p:sp>
      <p:sp>
        <p:nvSpPr>
          <p:cNvPr id="8" name="AutoShape 13">
            <a:hlinkClick r:id="rId2" action="ppaction://hlinksldjump" highlightClick="1"/>
            <a:extLst>
              <a:ext uri="{FF2B5EF4-FFF2-40B4-BE49-F238E27FC236}">
                <a16:creationId xmlns:a16="http://schemas.microsoft.com/office/drawing/2014/main" id="{61790F19-204C-4369-9606-802EFEF20E1A}"/>
              </a:ext>
            </a:extLst>
          </p:cNvPr>
          <p:cNvSpPr>
            <a:spLocks noChangeArrowheads="1"/>
          </p:cNvSpPr>
          <p:nvPr/>
        </p:nvSpPr>
        <p:spPr bwMode="auto">
          <a:xfrm>
            <a:off x="7236322" y="421516"/>
            <a:ext cx="1757362" cy="335280"/>
          </a:xfrm>
          <a:prstGeom prst="actionButtonBlank">
            <a:avLst/>
          </a:prstGeom>
          <a:solidFill>
            <a:srgbClr val="CCECFF"/>
          </a:solidFill>
          <a:ln w="3175">
            <a:noFill/>
            <a:miter lim="800000"/>
            <a:headEnd/>
            <a:tailEnd/>
          </a:ln>
          <a:effectLst/>
          <a:scene3d>
            <a:camera prst="orthographicFront"/>
            <a:lightRig rig="threePt" dir="t"/>
          </a:scene3d>
          <a:sp3d>
            <a:bevelT prst="angle"/>
          </a:sp3d>
        </p:spPr>
        <p:txBody>
          <a:bodyPr anchor="ctr"/>
          <a:lstStyle/>
          <a:p>
            <a:pPr algn="ctr">
              <a:spcBef>
                <a:spcPct val="50000"/>
              </a:spcBef>
              <a:defRPr/>
            </a:pPr>
            <a:r>
              <a:rPr lang="it-IT" sz="1400" dirty="0">
                <a:solidFill>
                  <a:schemeClr val="bg1"/>
                </a:solidFill>
                <a:latin typeface="Comic Sans MS" pitchFamily="66" charset="0"/>
                <a:cs typeface="Courier New" pitchFamily="49" charset="0"/>
              </a:rPr>
              <a:t>Presentazione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left)">
                                      <p:cBhvr>
                                        <p:cTn id="7" dur="2000"/>
                                        <p:tgtEl>
                                          <p:spTgt spid="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wipe(left)">
                                      <p:cBhvr>
                                        <p:cTn id="12" dur="2000"/>
                                        <p:tgtEl>
                                          <p:spTgt spid="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xEl>
                                              <p:pRg st="4" end="4"/>
                                            </p:txEl>
                                          </p:spTgt>
                                        </p:tgtEl>
                                        <p:attrNameLst>
                                          <p:attrName>style.visibility</p:attrName>
                                        </p:attrNameLst>
                                      </p:cBhvr>
                                      <p:to>
                                        <p:strVal val="visible"/>
                                      </p:to>
                                    </p:set>
                                    <p:animEffect transition="in" filter="wipe(left)">
                                      <p:cBhvr>
                                        <p:cTn id="17" dur="2000"/>
                                        <p:tgtEl>
                                          <p:spTgt spid="2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xEl>
                                              <p:pRg st="6" end="6"/>
                                            </p:txEl>
                                          </p:spTgt>
                                        </p:tgtEl>
                                        <p:attrNameLst>
                                          <p:attrName>style.visibility</p:attrName>
                                        </p:attrNameLst>
                                      </p:cBhvr>
                                      <p:to>
                                        <p:strVal val="visible"/>
                                      </p:to>
                                    </p:set>
                                    <p:animEffect transition="in" filter="wipe(left)">
                                      <p:cBhvr>
                                        <p:cTn id="22" dur="2000"/>
                                        <p:tgtEl>
                                          <p:spTgt spid="2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0" name="Rectangle 4">
            <a:extLst>
              <a:ext uri="{FF2B5EF4-FFF2-40B4-BE49-F238E27FC236}">
                <a16:creationId xmlns:a16="http://schemas.microsoft.com/office/drawing/2014/main" id="{FF52936F-0F20-470E-8C58-FA5D6C187743}"/>
              </a:ext>
            </a:extLst>
          </p:cNvPr>
          <p:cNvSpPr>
            <a:spLocks noGrp="1" noChangeArrowheads="1"/>
          </p:cNvSpPr>
          <p:nvPr>
            <p:ph type="title"/>
          </p:nvPr>
        </p:nvSpPr>
        <p:spPr>
          <a:xfrm>
            <a:off x="36000" y="40944"/>
            <a:ext cx="9072000" cy="1143000"/>
          </a:xfrm>
          <a:ln>
            <a:solidFill>
              <a:schemeClr val="accent1"/>
            </a:solidFill>
          </a:ln>
        </p:spPr>
        <p:txBody>
          <a:bodyPr/>
          <a:lstStyle/>
          <a:p>
            <a:pPr algn="ctr" eaLnBrk="1" hangingPunct="1">
              <a:defRPr/>
            </a:pPr>
            <a:r>
              <a:rPr lang="it-IT" sz="2800">
                <a:solidFill>
                  <a:schemeClr val="tx1"/>
                </a:solidFill>
                <a:effectLst/>
                <a:latin typeface="Comic Sans MS" pitchFamily="66" charset="0"/>
              </a:rPr>
              <a:t>Formalizzazione delle caratteristiche geometrico-descrittive della semiretta (1)</a:t>
            </a:r>
            <a:r>
              <a:rPr lang="it-IT" sz="4000"/>
              <a:t> </a:t>
            </a:r>
          </a:p>
        </p:txBody>
      </p:sp>
      <p:sp>
        <p:nvSpPr>
          <p:cNvPr id="55301" name="Text Box 5">
            <a:extLst>
              <a:ext uri="{FF2B5EF4-FFF2-40B4-BE49-F238E27FC236}">
                <a16:creationId xmlns:a16="http://schemas.microsoft.com/office/drawing/2014/main" id="{7F5F7F6A-5225-4FDA-BBA3-2A88E2815273}"/>
              </a:ext>
            </a:extLst>
          </p:cNvPr>
          <p:cNvSpPr txBox="1">
            <a:spLocks noChangeArrowheads="1"/>
          </p:cNvSpPr>
          <p:nvPr/>
        </p:nvSpPr>
        <p:spPr bwMode="auto">
          <a:xfrm>
            <a:off x="36000" y="1282768"/>
            <a:ext cx="9072000" cy="803275"/>
          </a:xfrm>
          <a:prstGeom prst="rect">
            <a:avLst/>
          </a:prstGeom>
          <a:solidFill>
            <a:schemeClr val="tx1"/>
          </a:solidFill>
          <a:ln w="9525">
            <a:solidFill>
              <a:schemeClr val="accent1"/>
            </a:solidFill>
            <a:miter lim="800000"/>
            <a:headEnd/>
            <a:tailEnd/>
          </a:ln>
          <a:effectLst/>
        </p:spPr>
        <p:txBody>
          <a:bodyPr lIns="92075" tIns="46038" rIns="92075" bIns="46038">
            <a:spAutoFit/>
          </a:bodyPr>
          <a:lstStyle/>
          <a:p>
            <a:pPr algn="ctr">
              <a:spcBef>
                <a:spcPct val="50000"/>
              </a:spcBef>
              <a:defRPr/>
            </a:pPr>
            <a:r>
              <a:rPr kumimoji="0" lang="it-IT" sz="1800" dirty="0">
                <a:solidFill>
                  <a:schemeClr val="bg1"/>
                </a:solidFill>
                <a:latin typeface="Comic Sans MS" pitchFamily="66" charset="0"/>
                <a:cs typeface="Courier New" pitchFamily="49" charset="0"/>
              </a:rPr>
              <a:t>Sulla base di quanto esposto precedentemente l'espressione dinamico-descrittiva della "semiretta" può sintetizzarsi con la seguente formalizzazione</a:t>
            </a:r>
            <a:r>
              <a:rPr kumimoji="0" lang="it-IT" sz="2800" b="1" dirty="0">
                <a:solidFill>
                  <a:schemeClr val="bg1"/>
                </a:solidFill>
                <a:effectLst>
                  <a:outerShdw blurRad="38100" dist="38100" dir="2700000" algn="tl">
                    <a:srgbClr val="C0C0C0"/>
                  </a:outerShdw>
                </a:effectLst>
                <a:latin typeface="Comic Sans MS" pitchFamily="66" charset="0"/>
                <a:cs typeface="Courier New" pitchFamily="49" charset="0"/>
              </a:rPr>
              <a:t> </a:t>
            </a:r>
          </a:p>
        </p:txBody>
      </p:sp>
      <p:graphicFrame>
        <p:nvGraphicFramePr>
          <p:cNvPr id="55302" name="Object 6">
            <a:extLst>
              <a:ext uri="{FF2B5EF4-FFF2-40B4-BE49-F238E27FC236}">
                <a16:creationId xmlns:a16="http://schemas.microsoft.com/office/drawing/2014/main" id="{F4FC617A-9370-4A22-9042-0811F603B0A0}"/>
              </a:ext>
            </a:extLst>
          </p:cNvPr>
          <p:cNvGraphicFramePr>
            <a:graphicFrameLocks noChangeAspect="1"/>
          </p:cNvGraphicFramePr>
          <p:nvPr>
            <p:extLst>
              <p:ext uri="{D42A27DB-BD31-4B8C-83A1-F6EECF244321}">
                <p14:modId xmlns:p14="http://schemas.microsoft.com/office/powerpoint/2010/main" val="2574811198"/>
              </p:ext>
            </p:extLst>
          </p:nvPr>
        </p:nvGraphicFramePr>
        <p:xfrm>
          <a:off x="2445544" y="2221025"/>
          <a:ext cx="4252912" cy="925513"/>
        </p:xfrm>
        <a:graphic>
          <a:graphicData uri="http://schemas.openxmlformats.org/presentationml/2006/ole">
            <mc:AlternateContent xmlns:mc="http://schemas.openxmlformats.org/markup-compatibility/2006">
              <mc:Choice xmlns:v="urn:schemas-microsoft-com:vml" Requires="v">
                <p:oleObj spid="_x0000_s17560" name="Equation" r:id="rId3" imgW="1435100" imgH="431800" progId="Equation.3">
                  <p:embed/>
                </p:oleObj>
              </mc:Choice>
              <mc:Fallback>
                <p:oleObj name="Equation" r:id="rId3" imgW="1435100" imgH="431800" progId="Equation.3">
                  <p:embed/>
                  <p:pic>
                    <p:nvPicPr>
                      <p:cNvPr id="0" name="Picture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5544" y="2221025"/>
                        <a:ext cx="4252912" cy="925513"/>
                      </a:xfrm>
                      <a:prstGeom prst="rect">
                        <a:avLst/>
                      </a:prstGeom>
                      <a:solidFill>
                        <a:srgbClr val="FFFFCC"/>
                      </a:solidFill>
                      <a:ln w="9525">
                        <a:solidFill>
                          <a:schemeClr val="accent1"/>
                        </a:solidFill>
                        <a:miter lim="800000"/>
                        <a:headEnd/>
                        <a:tailEnd/>
                      </a:ln>
                    </p:spPr>
                  </p:pic>
                </p:oleObj>
              </mc:Fallback>
            </mc:AlternateContent>
          </a:graphicData>
        </a:graphic>
      </p:graphicFrame>
      <p:sp>
        <p:nvSpPr>
          <p:cNvPr id="17415" name="Rectangle 8">
            <a:extLst>
              <a:ext uri="{FF2B5EF4-FFF2-40B4-BE49-F238E27FC236}">
                <a16:creationId xmlns:a16="http://schemas.microsoft.com/office/drawing/2014/main" id="{84D6B7A6-7EDD-4BC9-9894-43BEF61DE356}"/>
              </a:ext>
            </a:extLst>
          </p:cNvPr>
          <p:cNvSpPr>
            <a:spLocks noChangeArrowheads="1"/>
          </p:cNvSpPr>
          <p:nvPr/>
        </p:nvSpPr>
        <p:spPr bwMode="auto">
          <a:xfrm>
            <a:off x="0" y="3643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55305" name="Rectangle 9">
            <a:extLst>
              <a:ext uri="{FF2B5EF4-FFF2-40B4-BE49-F238E27FC236}">
                <a16:creationId xmlns:a16="http://schemas.microsoft.com/office/drawing/2014/main" id="{1E68B3DA-D688-4E22-A15D-CCC819ED52CB}"/>
              </a:ext>
            </a:extLst>
          </p:cNvPr>
          <p:cNvSpPr>
            <a:spLocks noChangeArrowheads="1"/>
          </p:cNvSpPr>
          <p:nvPr/>
        </p:nvSpPr>
        <p:spPr bwMode="auto">
          <a:xfrm>
            <a:off x="6267284" y="2758976"/>
            <a:ext cx="1493837" cy="406400"/>
          </a:xfrm>
          <a:prstGeom prst="rect">
            <a:avLst/>
          </a:prstGeom>
          <a:solidFill>
            <a:srgbClr val="FFFFCC"/>
          </a:solidFill>
          <a:ln w="9525">
            <a:solidFill>
              <a:schemeClr val="accent1"/>
            </a:solidFill>
            <a:miter lim="800000"/>
            <a:headEnd/>
            <a:tailEnd/>
          </a:ln>
          <a:effectLst/>
        </p:spPr>
        <p:txBody>
          <a:bodyPr lIns="92075" tIns="46038" rIns="92075" bIns="46038" anchor="ctr">
            <a:spAutoFit/>
          </a:bodyPr>
          <a:lstStyle/>
          <a:p>
            <a:pPr algn="ctr">
              <a:defRPr/>
            </a:pPr>
            <a:r>
              <a:rPr kumimoji="0" lang="it-IT" sz="2000">
                <a:solidFill>
                  <a:schemeClr val="bg1"/>
                </a:solidFill>
                <a:latin typeface="Comic Sans MS" pitchFamily="66" charset="0"/>
                <a:cs typeface="Courier New" pitchFamily="49" charset="0"/>
              </a:rPr>
              <a:t>dove</a:t>
            </a:r>
            <a:r>
              <a:rPr kumimoji="0" lang="it-IT" sz="2000" b="1">
                <a:effectLst>
                  <a:outerShdw blurRad="38100" dist="38100" dir="2700000" algn="tl">
                    <a:srgbClr val="000000"/>
                  </a:outerShdw>
                </a:effectLst>
                <a:latin typeface="Comic Sans MS" pitchFamily="66" charset="0"/>
                <a:cs typeface="Courier New" pitchFamily="49" charset="0"/>
              </a:rPr>
              <a:t> </a:t>
            </a:r>
          </a:p>
        </p:txBody>
      </p:sp>
      <p:sp>
        <p:nvSpPr>
          <p:cNvPr id="55312" name="Text Box 16">
            <a:extLst>
              <a:ext uri="{FF2B5EF4-FFF2-40B4-BE49-F238E27FC236}">
                <a16:creationId xmlns:a16="http://schemas.microsoft.com/office/drawing/2014/main" id="{7D65159E-86A8-4BE2-BC6E-0DAA9307736B}"/>
              </a:ext>
            </a:extLst>
          </p:cNvPr>
          <p:cNvSpPr txBox="1">
            <a:spLocks noChangeArrowheads="1"/>
          </p:cNvSpPr>
          <p:nvPr/>
        </p:nvSpPr>
        <p:spPr bwMode="auto">
          <a:xfrm>
            <a:off x="2689225" y="4947071"/>
            <a:ext cx="3060000" cy="468000"/>
          </a:xfrm>
          <a:prstGeom prst="rect">
            <a:avLst/>
          </a:prstGeom>
          <a:solidFill>
            <a:srgbClr val="FFFFCC"/>
          </a:solidFill>
          <a:ln w="9525">
            <a:solidFill>
              <a:schemeClr val="accent1"/>
            </a:solidFill>
            <a:miter lim="800000"/>
            <a:headEnd/>
            <a:tailEnd/>
          </a:ln>
          <a:effectLst/>
        </p:spPr>
        <p:txBody>
          <a:bodyPr lIns="92075" tIns="46038" rIns="92075" bIns="46038">
            <a:spAutoFit/>
          </a:bodyPr>
          <a:lstStyle/>
          <a:p>
            <a:pPr>
              <a:spcBef>
                <a:spcPct val="50000"/>
              </a:spcBef>
              <a:defRPr/>
            </a:pPr>
            <a:r>
              <a:rPr kumimoji="0" lang="it-IT" sz="1800" dirty="0">
                <a:solidFill>
                  <a:schemeClr val="bg1"/>
                </a:solidFill>
                <a:latin typeface="Comic Sans MS" pitchFamily="66" charset="0"/>
                <a:cs typeface="Courier New" pitchFamily="49" charset="0"/>
              </a:rPr>
              <a:t>che si legge come appresso</a:t>
            </a:r>
            <a:endParaRPr kumimoji="0" lang="it-IT" sz="1800" b="1" dirty="0">
              <a:solidFill>
                <a:schemeClr val="bg1"/>
              </a:solidFill>
              <a:effectLst>
                <a:outerShdw blurRad="38100" dist="38100" dir="2700000" algn="tl">
                  <a:srgbClr val="000000"/>
                </a:outerShdw>
              </a:effectLst>
              <a:latin typeface="Comic Sans MS" pitchFamily="66" charset="0"/>
              <a:cs typeface="Courier New" pitchFamily="49" charset="0"/>
            </a:endParaRPr>
          </a:p>
        </p:txBody>
      </p:sp>
      <p:sp>
        <p:nvSpPr>
          <p:cNvPr id="55313" name="Rectangle 17">
            <a:extLst>
              <a:ext uri="{FF2B5EF4-FFF2-40B4-BE49-F238E27FC236}">
                <a16:creationId xmlns:a16="http://schemas.microsoft.com/office/drawing/2014/main" id="{016E2F38-F0C9-4DFB-800F-0885F9D49215}"/>
              </a:ext>
            </a:extLst>
          </p:cNvPr>
          <p:cNvSpPr>
            <a:spLocks noChangeArrowheads="1"/>
          </p:cNvSpPr>
          <p:nvPr/>
        </p:nvSpPr>
        <p:spPr bwMode="auto">
          <a:xfrm>
            <a:off x="36000" y="5476051"/>
            <a:ext cx="9072000" cy="1296000"/>
          </a:xfrm>
          <a:prstGeom prst="rect">
            <a:avLst/>
          </a:prstGeom>
          <a:solidFill>
            <a:srgbClr val="FFFFCC"/>
          </a:solidFill>
          <a:ln w="9525">
            <a:solidFill>
              <a:srgbClr val="FF5050"/>
            </a:solidFill>
            <a:miter lim="800000"/>
            <a:headEnd/>
            <a:tailEnd/>
          </a:ln>
        </p:spPr>
        <p:txBody>
          <a:bodyPr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2000" dirty="0">
                <a:solidFill>
                  <a:srgbClr val="FF5050"/>
                </a:solidFill>
                <a:latin typeface="Comic Sans MS" panose="030F0702030302020204" pitchFamily="66" charset="0"/>
                <a:cs typeface="Courier New" panose="02070309020205020404" pitchFamily="49" charset="0"/>
              </a:rPr>
              <a:t>La semiretta r/2 è costituita dalla sommatoria orientata dell’insieme delle posizioni di un punto P che si muove all'interno di una porzione di retta  i cui limiti sono costituiti da un’origine reale e da un estremo improprio</a:t>
            </a:r>
            <a:r>
              <a:rPr kumimoji="0" lang="it-IT" altLang="it-IT" sz="2000" dirty="0">
                <a:solidFill>
                  <a:srgbClr val="99CCFF"/>
                </a:solidFill>
                <a:latin typeface="Comic Sans MS" panose="030F0702030302020204" pitchFamily="66" charset="0"/>
                <a:cs typeface="Courier New" panose="02070309020205020404" pitchFamily="49" charset="0"/>
              </a:rPr>
              <a:t> </a:t>
            </a:r>
          </a:p>
        </p:txBody>
      </p:sp>
      <p:sp>
        <p:nvSpPr>
          <p:cNvPr id="55314" name="Text Box 18">
            <a:extLst>
              <a:ext uri="{FF2B5EF4-FFF2-40B4-BE49-F238E27FC236}">
                <a16:creationId xmlns:a16="http://schemas.microsoft.com/office/drawing/2014/main" id="{2A543395-8B3F-4445-B2C4-22B82657D124}"/>
              </a:ext>
            </a:extLst>
          </p:cNvPr>
          <p:cNvSpPr txBox="1">
            <a:spLocks noChangeArrowheads="1"/>
          </p:cNvSpPr>
          <p:nvPr/>
        </p:nvSpPr>
        <p:spPr bwMode="auto">
          <a:xfrm>
            <a:off x="36000" y="3326211"/>
            <a:ext cx="9072000" cy="15589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600">
                <a:solidFill>
                  <a:srgbClr val="000000"/>
                </a:solidFill>
                <a:latin typeface="Comic Sans MS" panose="030F0702030302020204" pitchFamily="66" charset="0"/>
                <a:cs typeface="Courier New" panose="02070309020205020404" pitchFamily="49" charset="0"/>
              </a:rPr>
              <a:t>r/2 = semiretta.</a:t>
            </a:r>
          </a:p>
          <a:p>
            <a:pPr eaLnBrk="1" hangingPunct="1"/>
            <a:r>
              <a:rPr kumimoji="0" lang="it-IT" altLang="it-IT" sz="1600">
                <a:solidFill>
                  <a:srgbClr val="000000"/>
                </a:solidFill>
                <a:latin typeface="Comic Sans MS" panose="030F0702030302020204" pitchFamily="66" charset="0"/>
                <a:cs typeface="Courier New" panose="02070309020205020404" pitchFamily="49" charset="0"/>
              </a:rPr>
              <a:t>       = Sommatoria  orientata  di tutte le  posizioni  del  punto P in movimento  definito ed </a:t>
            </a:r>
          </a:p>
          <a:p>
            <a:pPr eaLnBrk="1" hangingPunct="1"/>
            <a:r>
              <a:rPr kumimoji="0" lang="it-IT" altLang="it-IT" sz="1600">
                <a:solidFill>
                  <a:srgbClr val="000000"/>
                </a:solidFill>
                <a:latin typeface="Comic Sans MS" panose="030F0702030302020204" pitchFamily="66" charset="0"/>
                <a:cs typeface="Courier New" panose="02070309020205020404" pitchFamily="49" charset="0"/>
              </a:rPr>
              <a:t>         orientato nella porzione di retta.</a:t>
            </a:r>
          </a:p>
          <a:p>
            <a:pPr eaLnBrk="1" hangingPunct="1"/>
            <a:r>
              <a:rPr kumimoji="0" lang="it-IT" altLang="it-IT" sz="1600">
                <a:solidFill>
                  <a:srgbClr val="000000"/>
                </a:solidFill>
                <a:latin typeface="Comic Sans MS" panose="030F0702030302020204" pitchFamily="66" charset="0"/>
                <a:cs typeface="Courier New" panose="02070309020205020404" pitchFamily="49" charset="0"/>
              </a:rPr>
              <a:t> X   = Estremo della sommatoria ed origine reale della semiretta.</a:t>
            </a:r>
          </a:p>
          <a:p>
            <a:pPr eaLnBrk="1" hangingPunct="1"/>
            <a:r>
              <a:rPr kumimoji="0" lang="it-IT" altLang="it-IT" sz="1600">
                <a:solidFill>
                  <a:srgbClr val="000000"/>
                </a:solidFill>
                <a:latin typeface="Comic Sans MS" panose="030F0702030302020204" pitchFamily="66" charset="0"/>
                <a:cs typeface="Courier New" panose="02070309020205020404" pitchFamily="49" charset="0"/>
              </a:rPr>
              <a:t>±</a:t>
            </a:r>
            <a:r>
              <a:rPr kumimoji="0" lang="it-IT" altLang="it-IT" sz="1600">
                <a:solidFill>
                  <a:srgbClr val="000000"/>
                </a:solidFill>
                <a:latin typeface="Symbol" panose="05050102010706020507" pitchFamily="18" charset="2"/>
                <a:cs typeface="Courier New" panose="02070309020205020404" pitchFamily="49" charset="0"/>
              </a:rPr>
              <a:t>¥</a:t>
            </a:r>
            <a:r>
              <a:rPr kumimoji="0" lang="it-IT" altLang="it-IT" sz="1600">
                <a:solidFill>
                  <a:srgbClr val="000000"/>
                </a:solidFill>
                <a:latin typeface="Comic Sans MS" panose="030F0702030302020204" pitchFamily="66" charset="0"/>
                <a:cs typeface="Courier New" panose="02070309020205020404" pitchFamily="49" charset="0"/>
              </a:rPr>
              <a:t>  = Estremo della sommatoria e punto improprio della semiretta. </a:t>
            </a:r>
          </a:p>
          <a:p>
            <a:pPr eaLnBrk="1" hangingPunct="1"/>
            <a:r>
              <a:rPr kumimoji="0" lang="it-IT" altLang="it-IT" sz="1600">
                <a:solidFill>
                  <a:srgbClr val="000000"/>
                </a:solidFill>
                <a:latin typeface="Comic Sans MS" panose="030F0702030302020204" pitchFamily="66" charset="0"/>
                <a:cs typeface="Courier New" panose="02070309020205020404" pitchFamily="49" charset="0"/>
              </a:rPr>
              <a:t>{    }= Insieme costituito dal punto in movimento definito ed orientato</a:t>
            </a:r>
            <a:r>
              <a:rPr kumimoji="0" lang="it-IT" altLang="it-IT" sz="1600" b="1">
                <a:solidFill>
                  <a:srgbClr val="000000"/>
                </a:solidFill>
                <a:latin typeface="Comic Sans MS" panose="030F0702030302020204" pitchFamily="66" charset="0"/>
                <a:cs typeface="Courier New" panose="02070309020205020404" pitchFamily="49" charset="0"/>
              </a:rPr>
              <a:t> </a:t>
            </a:r>
          </a:p>
        </p:txBody>
      </p:sp>
      <p:sp>
        <p:nvSpPr>
          <p:cNvPr id="17420" name="Rectangle 20">
            <a:extLst>
              <a:ext uri="{FF2B5EF4-FFF2-40B4-BE49-F238E27FC236}">
                <a16:creationId xmlns:a16="http://schemas.microsoft.com/office/drawing/2014/main" id="{B5EA7C9D-D959-4F1A-9BE5-9183B0147EE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55315" name="Object 19">
            <a:extLst>
              <a:ext uri="{FF2B5EF4-FFF2-40B4-BE49-F238E27FC236}">
                <a16:creationId xmlns:a16="http://schemas.microsoft.com/office/drawing/2014/main" id="{F4211AE9-0F3D-4CD7-BC32-5D37A5A54E6D}"/>
              </a:ext>
            </a:extLst>
          </p:cNvPr>
          <p:cNvGraphicFramePr>
            <a:graphicFrameLocks noChangeAspect="1"/>
          </p:cNvGraphicFramePr>
          <p:nvPr>
            <p:extLst>
              <p:ext uri="{D42A27DB-BD31-4B8C-83A1-F6EECF244321}">
                <p14:modId xmlns:p14="http://schemas.microsoft.com/office/powerpoint/2010/main" val="4003918206"/>
              </p:ext>
            </p:extLst>
          </p:nvPr>
        </p:nvGraphicFramePr>
        <p:xfrm>
          <a:off x="162279" y="3528794"/>
          <a:ext cx="257175" cy="393700"/>
        </p:xfrm>
        <a:graphic>
          <a:graphicData uri="http://schemas.openxmlformats.org/presentationml/2006/ole">
            <mc:AlternateContent xmlns:mc="http://schemas.openxmlformats.org/markup-compatibility/2006">
              <mc:Choice xmlns:v="urn:schemas-microsoft-com:vml" Requires="v">
                <p:oleObj spid="_x0000_s17561" name="Equation" r:id="rId5" imgW="152400" imgH="215900" progId="Equation.3">
                  <p:embed/>
                </p:oleObj>
              </mc:Choice>
              <mc:Fallback>
                <p:oleObj name="Equation" r:id="rId5" imgW="152400" imgH="215900" progId="Equation.3">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279" y="3528794"/>
                        <a:ext cx="25717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1" name="Rectangle 22">
            <a:extLst>
              <a:ext uri="{FF2B5EF4-FFF2-40B4-BE49-F238E27FC236}">
                <a16:creationId xmlns:a16="http://schemas.microsoft.com/office/drawing/2014/main" id="{ABF14A18-ED1B-4CCE-8C89-853EC0C3706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55317" name="Object 21">
            <a:extLst>
              <a:ext uri="{FF2B5EF4-FFF2-40B4-BE49-F238E27FC236}">
                <a16:creationId xmlns:a16="http://schemas.microsoft.com/office/drawing/2014/main" id="{988430A1-53A8-447A-86AE-16A847B39DFB}"/>
              </a:ext>
            </a:extLst>
          </p:cNvPr>
          <p:cNvGraphicFramePr>
            <a:graphicFrameLocks noChangeAspect="1"/>
          </p:cNvGraphicFramePr>
          <p:nvPr>
            <p:extLst>
              <p:ext uri="{D42A27DB-BD31-4B8C-83A1-F6EECF244321}">
                <p14:modId xmlns:p14="http://schemas.microsoft.com/office/powerpoint/2010/main" val="3731931237"/>
              </p:ext>
            </p:extLst>
          </p:nvPr>
        </p:nvGraphicFramePr>
        <p:xfrm>
          <a:off x="207060" y="4584151"/>
          <a:ext cx="217487" cy="233362"/>
        </p:xfrm>
        <a:graphic>
          <a:graphicData uri="http://schemas.openxmlformats.org/presentationml/2006/ole">
            <mc:AlternateContent xmlns:mc="http://schemas.openxmlformats.org/markup-compatibility/2006">
              <mc:Choice xmlns:v="urn:schemas-microsoft-com:vml" Requires="v">
                <p:oleObj spid="_x0000_s17562" name="Equation" r:id="rId7" imgW="127055" imgH="228699" progId="Equation.3">
                  <p:embed/>
                </p:oleObj>
              </mc:Choice>
              <mc:Fallback>
                <p:oleObj name="Equation" r:id="rId7" imgW="127055" imgH="228699" progId="Equation.3">
                  <p:embed/>
                  <p:pic>
                    <p:nvPicPr>
                      <p:cNvPr id="0" name="Picture 1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060" y="4584151"/>
                        <a:ext cx="217487"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additive="base">
                                        <p:cTn id="7" dur="1000" fill="hold"/>
                                        <p:tgtEl>
                                          <p:spTgt spid="55301"/>
                                        </p:tgtEl>
                                        <p:attrNameLst>
                                          <p:attrName>ppt_x</p:attrName>
                                        </p:attrNameLst>
                                      </p:cBhvr>
                                      <p:tavLst>
                                        <p:tav tm="0">
                                          <p:val>
                                            <p:strVal val="0-#ppt_w/2"/>
                                          </p:val>
                                        </p:tav>
                                        <p:tav tm="100000">
                                          <p:val>
                                            <p:strVal val="#ppt_x"/>
                                          </p:val>
                                        </p:tav>
                                      </p:tavLst>
                                    </p:anim>
                                    <p:anim calcmode="lin" valueType="num">
                                      <p:cBhvr additive="base">
                                        <p:cTn id="8" dur="1000" fill="hold"/>
                                        <p:tgtEl>
                                          <p:spTgt spid="553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5302"/>
                                        </p:tgtEl>
                                        <p:attrNameLst>
                                          <p:attrName>style.visibility</p:attrName>
                                        </p:attrNameLst>
                                      </p:cBhvr>
                                      <p:to>
                                        <p:strVal val="visible"/>
                                      </p:to>
                                    </p:set>
                                    <p:anim calcmode="lin" valueType="num">
                                      <p:cBhvr additive="base">
                                        <p:cTn id="13" dur="1000" fill="hold"/>
                                        <p:tgtEl>
                                          <p:spTgt spid="55302"/>
                                        </p:tgtEl>
                                        <p:attrNameLst>
                                          <p:attrName>ppt_x</p:attrName>
                                        </p:attrNameLst>
                                      </p:cBhvr>
                                      <p:tavLst>
                                        <p:tav tm="0">
                                          <p:val>
                                            <p:strVal val="0-#ppt_w/2"/>
                                          </p:val>
                                        </p:tav>
                                        <p:tav tm="100000">
                                          <p:val>
                                            <p:strVal val="#ppt_x"/>
                                          </p:val>
                                        </p:tav>
                                      </p:tavLst>
                                    </p:anim>
                                    <p:anim calcmode="lin" valueType="num">
                                      <p:cBhvr additive="base">
                                        <p:cTn id="14" dur="1000" fill="hold"/>
                                        <p:tgtEl>
                                          <p:spTgt spid="5530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5305"/>
                                        </p:tgtEl>
                                        <p:attrNameLst>
                                          <p:attrName>style.visibility</p:attrName>
                                        </p:attrNameLst>
                                      </p:cBhvr>
                                      <p:to>
                                        <p:strVal val="visible"/>
                                      </p:to>
                                    </p:set>
                                    <p:anim calcmode="lin" valueType="num">
                                      <p:cBhvr additive="base">
                                        <p:cTn id="19" dur="1000" fill="hold"/>
                                        <p:tgtEl>
                                          <p:spTgt spid="55305"/>
                                        </p:tgtEl>
                                        <p:attrNameLst>
                                          <p:attrName>ppt_x</p:attrName>
                                        </p:attrNameLst>
                                      </p:cBhvr>
                                      <p:tavLst>
                                        <p:tav tm="0">
                                          <p:val>
                                            <p:strVal val="1+#ppt_w/2"/>
                                          </p:val>
                                        </p:tav>
                                        <p:tav tm="100000">
                                          <p:val>
                                            <p:strVal val="#ppt_x"/>
                                          </p:val>
                                        </p:tav>
                                      </p:tavLst>
                                    </p:anim>
                                    <p:anim calcmode="lin" valueType="num">
                                      <p:cBhvr additive="base">
                                        <p:cTn id="20" dur="1000" fill="hold"/>
                                        <p:tgtEl>
                                          <p:spTgt spid="553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314"/>
                                        </p:tgtEl>
                                        <p:attrNameLst>
                                          <p:attrName>style.visibility</p:attrName>
                                        </p:attrNameLst>
                                      </p:cBhvr>
                                      <p:to>
                                        <p:strVal val="visible"/>
                                      </p:to>
                                    </p:set>
                                    <p:anim calcmode="lin" valueType="num">
                                      <p:cBhvr additive="base">
                                        <p:cTn id="25" dur="1000" fill="hold"/>
                                        <p:tgtEl>
                                          <p:spTgt spid="55314"/>
                                        </p:tgtEl>
                                        <p:attrNameLst>
                                          <p:attrName>ppt_x</p:attrName>
                                        </p:attrNameLst>
                                      </p:cBhvr>
                                      <p:tavLst>
                                        <p:tav tm="0">
                                          <p:val>
                                            <p:strVal val="#ppt_x"/>
                                          </p:val>
                                        </p:tav>
                                        <p:tav tm="100000">
                                          <p:val>
                                            <p:strVal val="#ppt_x"/>
                                          </p:val>
                                        </p:tav>
                                      </p:tavLst>
                                    </p:anim>
                                    <p:anim calcmode="lin" valueType="num">
                                      <p:cBhvr additive="base">
                                        <p:cTn id="26" dur="1000" fill="hold"/>
                                        <p:tgtEl>
                                          <p:spTgt spid="553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315"/>
                                        </p:tgtEl>
                                        <p:attrNameLst>
                                          <p:attrName>style.visibility</p:attrName>
                                        </p:attrNameLst>
                                      </p:cBhvr>
                                      <p:to>
                                        <p:strVal val="visible"/>
                                      </p:to>
                                    </p:set>
                                    <p:anim calcmode="lin" valueType="num">
                                      <p:cBhvr additive="base">
                                        <p:cTn id="29" dur="1000" fill="hold"/>
                                        <p:tgtEl>
                                          <p:spTgt spid="55315"/>
                                        </p:tgtEl>
                                        <p:attrNameLst>
                                          <p:attrName>ppt_x</p:attrName>
                                        </p:attrNameLst>
                                      </p:cBhvr>
                                      <p:tavLst>
                                        <p:tav tm="0">
                                          <p:val>
                                            <p:strVal val="#ppt_x"/>
                                          </p:val>
                                        </p:tav>
                                        <p:tav tm="100000">
                                          <p:val>
                                            <p:strVal val="#ppt_x"/>
                                          </p:val>
                                        </p:tav>
                                      </p:tavLst>
                                    </p:anim>
                                    <p:anim calcmode="lin" valueType="num">
                                      <p:cBhvr additive="base">
                                        <p:cTn id="30" dur="1000" fill="hold"/>
                                        <p:tgtEl>
                                          <p:spTgt spid="553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5317"/>
                                        </p:tgtEl>
                                        <p:attrNameLst>
                                          <p:attrName>style.visibility</p:attrName>
                                        </p:attrNameLst>
                                      </p:cBhvr>
                                      <p:to>
                                        <p:strVal val="visible"/>
                                      </p:to>
                                    </p:set>
                                    <p:anim calcmode="lin" valueType="num">
                                      <p:cBhvr additive="base">
                                        <p:cTn id="33" dur="1000" fill="hold"/>
                                        <p:tgtEl>
                                          <p:spTgt spid="55317"/>
                                        </p:tgtEl>
                                        <p:attrNameLst>
                                          <p:attrName>ppt_x</p:attrName>
                                        </p:attrNameLst>
                                      </p:cBhvr>
                                      <p:tavLst>
                                        <p:tav tm="0">
                                          <p:val>
                                            <p:strVal val="#ppt_x"/>
                                          </p:val>
                                        </p:tav>
                                        <p:tav tm="100000">
                                          <p:val>
                                            <p:strVal val="#ppt_x"/>
                                          </p:val>
                                        </p:tav>
                                      </p:tavLst>
                                    </p:anim>
                                    <p:anim calcmode="lin" valueType="num">
                                      <p:cBhvr additive="base">
                                        <p:cTn id="34" dur="1000" fill="hold"/>
                                        <p:tgtEl>
                                          <p:spTgt spid="5531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5312">
                                            <p:bg/>
                                          </p:spTgt>
                                        </p:tgtEl>
                                        <p:attrNameLst>
                                          <p:attrName>style.visibility</p:attrName>
                                        </p:attrNameLst>
                                      </p:cBhvr>
                                      <p:to>
                                        <p:strVal val="visible"/>
                                      </p:to>
                                    </p:set>
                                    <p:anim calcmode="lin" valueType="num">
                                      <p:cBhvr additive="base">
                                        <p:cTn id="39" dur="1000" fill="hold"/>
                                        <p:tgtEl>
                                          <p:spTgt spid="55312">
                                            <p:bg/>
                                          </p:spTgt>
                                        </p:tgtEl>
                                        <p:attrNameLst>
                                          <p:attrName>ppt_x</p:attrName>
                                        </p:attrNameLst>
                                      </p:cBhvr>
                                      <p:tavLst>
                                        <p:tav tm="0">
                                          <p:val>
                                            <p:strVal val="0-#ppt_w/2"/>
                                          </p:val>
                                        </p:tav>
                                        <p:tav tm="100000">
                                          <p:val>
                                            <p:strVal val="#ppt_x"/>
                                          </p:val>
                                        </p:tav>
                                      </p:tavLst>
                                    </p:anim>
                                    <p:anim calcmode="lin" valueType="num">
                                      <p:cBhvr additive="base">
                                        <p:cTn id="40" dur="1000" fill="hold"/>
                                        <p:tgtEl>
                                          <p:spTgt spid="55312">
                                            <p:bg/>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5312">
                                            <p:txEl>
                                              <p:pRg st="0" end="0"/>
                                            </p:txEl>
                                          </p:spTgt>
                                        </p:tgtEl>
                                        <p:attrNameLst>
                                          <p:attrName>style.visibility</p:attrName>
                                        </p:attrNameLst>
                                      </p:cBhvr>
                                      <p:to>
                                        <p:strVal val="visible"/>
                                      </p:to>
                                    </p:set>
                                    <p:anim calcmode="lin" valueType="num">
                                      <p:cBhvr additive="base">
                                        <p:cTn id="43" dur="1000" fill="hold"/>
                                        <p:tgtEl>
                                          <p:spTgt spid="55312">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553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5313"/>
                                        </p:tgtEl>
                                        <p:attrNameLst>
                                          <p:attrName>style.visibility</p:attrName>
                                        </p:attrNameLst>
                                      </p:cBhvr>
                                      <p:to>
                                        <p:strVal val="visible"/>
                                      </p:to>
                                    </p:set>
                                    <p:animEffect transition="in" filter="wipe(left)">
                                      <p:cBhvr>
                                        <p:cTn id="49" dur="1000"/>
                                        <p:tgtEl>
                                          <p:spTgt spid="55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P spid="55305" grpId="0" animBg="1"/>
      <p:bldP spid="55312" grpId="0" build="allAtOnce" animBg="1"/>
      <p:bldP spid="55313" grpId="0" animBg="1"/>
      <p:bldP spid="5531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DFD8999-BF39-438D-AB6E-98D9CB67EBF0}"/>
              </a:ext>
            </a:extLst>
          </p:cNvPr>
          <p:cNvSpPr>
            <a:spLocks noGrp="1" noChangeArrowheads="1"/>
          </p:cNvSpPr>
          <p:nvPr>
            <p:ph type="title"/>
          </p:nvPr>
        </p:nvSpPr>
        <p:spPr>
          <a:xfrm>
            <a:off x="36000" y="40944"/>
            <a:ext cx="9072000" cy="1044000"/>
          </a:xfrm>
          <a:ln>
            <a:solidFill>
              <a:srgbClr val="33CCFF"/>
            </a:solidFill>
          </a:ln>
        </p:spPr>
        <p:txBody>
          <a:bodyPr/>
          <a:lstStyle/>
          <a:p>
            <a:pPr algn="ctr" eaLnBrk="1" hangingPunct="1"/>
            <a:r>
              <a:rPr lang="it-IT" altLang="it-IT" sz="3200">
                <a:solidFill>
                  <a:schemeClr val="tx1"/>
                </a:solidFill>
                <a:effectLst/>
                <a:latin typeface="Comic Sans MS" panose="030F0702030302020204" pitchFamily="66" charset="0"/>
              </a:rPr>
              <a:t>Formalizzazione delle caratteristiche geometrico-descrittive della semiretta (2)</a:t>
            </a:r>
          </a:p>
        </p:txBody>
      </p:sp>
      <p:sp>
        <p:nvSpPr>
          <p:cNvPr id="59395" name="Rectangle 3">
            <a:extLst>
              <a:ext uri="{FF2B5EF4-FFF2-40B4-BE49-F238E27FC236}">
                <a16:creationId xmlns:a16="http://schemas.microsoft.com/office/drawing/2014/main" id="{F2C89788-56F5-4289-A824-7D27C499929B}"/>
              </a:ext>
            </a:extLst>
          </p:cNvPr>
          <p:cNvSpPr>
            <a:spLocks noGrp="1" noChangeArrowheads="1"/>
          </p:cNvSpPr>
          <p:nvPr>
            <p:ph type="body" idx="1"/>
          </p:nvPr>
        </p:nvSpPr>
        <p:spPr>
          <a:xfrm>
            <a:off x="36000" y="1169724"/>
            <a:ext cx="9072000" cy="540000"/>
          </a:xfrm>
          <a:ln>
            <a:noFill/>
            <a:miter lim="800000"/>
            <a:headEnd/>
            <a:tailEnd/>
          </a:ln>
        </p:spPr>
        <p:txBody>
          <a:bodyPr/>
          <a:lstStyle/>
          <a:p>
            <a:pPr algn="ctr" eaLnBrk="1" hangingPunct="1">
              <a:lnSpc>
                <a:spcPct val="80000"/>
              </a:lnSpc>
              <a:buFont typeface="Wingdings" panose="05000000000000000000" pitchFamily="2" charset="2"/>
              <a:buNone/>
            </a:pPr>
            <a:r>
              <a:rPr lang="it-IT" altLang="it-IT" sz="1800" dirty="0">
                <a:latin typeface="Comic Sans MS" panose="030F0702030302020204" pitchFamily="66" charset="0"/>
              </a:rPr>
              <a:t>Quanto sopra è valido per ogni retta per cui è possibile generalizzare il concetto sintetizzandolo nella  seguente espressione insiemistica</a:t>
            </a:r>
          </a:p>
        </p:txBody>
      </p:sp>
      <p:sp>
        <p:nvSpPr>
          <p:cNvPr id="18438" name="Rectangle 5">
            <a:extLst>
              <a:ext uri="{FF2B5EF4-FFF2-40B4-BE49-F238E27FC236}">
                <a16:creationId xmlns:a16="http://schemas.microsoft.com/office/drawing/2014/main" id="{E12C86F4-511E-40FA-BE54-1349DC3346FD}"/>
              </a:ext>
            </a:extLst>
          </p:cNvPr>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59396" name="Object 4">
            <a:extLst>
              <a:ext uri="{FF2B5EF4-FFF2-40B4-BE49-F238E27FC236}">
                <a16:creationId xmlns:a16="http://schemas.microsoft.com/office/drawing/2014/main" id="{2CCC32BC-5D94-4273-9960-A315388D9E01}"/>
              </a:ext>
            </a:extLst>
          </p:cNvPr>
          <p:cNvGraphicFramePr>
            <a:graphicFrameLocks noChangeAspect="1"/>
          </p:cNvGraphicFramePr>
          <p:nvPr>
            <p:extLst>
              <p:ext uri="{D42A27DB-BD31-4B8C-83A1-F6EECF244321}">
                <p14:modId xmlns:p14="http://schemas.microsoft.com/office/powerpoint/2010/main" val="3302943477"/>
              </p:ext>
            </p:extLst>
          </p:nvPr>
        </p:nvGraphicFramePr>
        <p:xfrm>
          <a:off x="36000" y="1759299"/>
          <a:ext cx="9072000" cy="535002"/>
        </p:xfrm>
        <a:graphic>
          <a:graphicData uri="http://schemas.openxmlformats.org/presentationml/2006/ole">
            <mc:AlternateContent xmlns:mc="http://schemas.openxmlformats.org/markup-compatibility/2006">
              <mc:Choice xmlns:v="urn:schemas-microsoft-com:vml" Requires="v">
                <p:oleObj spid="_x0000_s18537" name="Equation" r:id="rId3" imgW="4114800" imgH="254000" progId="Equation.3">
                  <p:embed/>
                </p:oleObj>
              </mc:Choice>
              <mc:Fallback>
                <p:oleObj name="Equation" r:id="rId3" imgW="4114800" imgH="254000" progId="Equation.3">
                  <p:embed/>
                  <p:pic>
                    <p:nvPicPr>
                      <p:cNvPr id="0" name="Picture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 y="1759299"/>
                        <a:ext cx="9072000" cy="535002"/>
                      </a:xfrm>
                      <a:prstGeom prst="rect">
                        <a:avLst/>
                      </a:prstGeom>
                      <a:solidFill>
                        <a:srgbClr val="FFFFCC"/>
                      </a:solidFill>
                      <a:ln w="9525">
                        <a:solidFill>
                          <a:srgbClr val="FF5050"/>
                        </a:solidFill>
                        <a:miter lim="800000"/>
                        <a:headEnd/>
                        <a:tailEnd/>
                      </a:ln>
                    </p:spPr>
                  </p:pic>
                </p:oleObj>
              </mc:Fallback>
            </mc:AlternateContent>
          </a:graphicData>
        </a:graphic>
      </p:graphicFrame>
      <p:sp>
        <p:nvSpPr>
          <p:cNvPr id="18439" name="Rectangle 6">
            <a:extLst>
              <a:ext uri="{FF2B5EF4-FFF2-40B4-BE49-F238E27FC236}">
                <a16:creationId xmlns:a16="http://schemas.microsoft.com/office/drawing/2014/main" id="{938CD1FC-B8E1-4EBA-8DA6-F1EDAF284A0A}"/>
              </a:ext>
            </a:extLst>
          </p:cNvPr>
          <p:cNvSpPr>
            <a:spLocks noChangeArrowheads="1"/>
          </p:cNvSpPr>
          <p:nvPr/>
        </p:nvSpPr>
        <p:spPr bwMode="auto">
          <a:xfrm>
            <a:off x="0" y="3552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59401" name="Text Box 9">
            <a:extLst>
              <a:ext uri="{FF2B5EF4-FFF2-40B4-BE49-F238E27FC236}">
                <a16:creationId xmlns:a16="http://schemas.microsoft.com/office/drawing/2014/main" id="{7300B9B6-E71F-4AAE-8589-F91661D8B6BD}"/>
              </a:ext>
            </a:extLst>
          </p:cNvPr>
          <p:cNvSpPr txBox="1">
            <a:spLocks noChangeArrowheads="1"/>
          </p:cNvSpPr>
          <p:nvPr/>
        </p:nvSpPr>
        <p:spPr bwMode="auto">
          <a:xfrm>
            <a:off x="2166144" y="2392716"/>
            <a:ext cx="4811713" cy="2755900"/>
          </a:xfrm>
          <a:prstGeom prst="rect">
            <a:avLst/>
          </a:prstGeom>
          <a:solidFill>
            <a:schemeClr val="tx1"/>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just" eaLnBrk="1" hangingPunct="1">
              <a:spcBef>
                <a:spcPct val="50000"/>
              </a:spcBef>
            </a:pPr>
            <a:r>
              <a:rPr kumimoji="0" lang="it-IT" altLang="it-IT" sz="1200">
                <a:solidFill>
                  <a:srgbClr val="000000"/>
                </a:solidFill>
                <a:latin typeface="Symbol" panose="05050102010706020507" pitchFamily="18" charset="2"/>
                <a:cs typeface="Times New Roman" panose="02020603050405020304" pitchFamily="18" charset="0"/>
              </a:rPr>
              <a:t>"</a:t>
            </a:r>
            <a:r>
              <a:rPr kumimoji="0" lang="it-IT" altLang="it-IT" sz="12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    = Quantificatore insiemistico universale (Per ogni).</a:t>
            </a:r>
          </a:p>
          <a:p>
            <a:pPr algn="just" eaLnBrk="1" hangingPunct="1">
              <a:spcBef>
                <a:spcPct val="50000"/>
              </a:spcBef>
            </a:pPr>
            <a:r>
              <a:rPr kumimoji="0" lang="it-IT" altLang="it-IT" sz="12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X   = Punto reale ed origine dell’elemento geometrico.</a:t>
            </a:r>
            <a:endParaRPr kumimoji="0" lang="it-IT" altLang="it-IT" sz="1200">
              <a:solidFill>
                <a:srgbClr val="000000"/>
              </a:solidFill>
              <a:latin typeface="Comic Sans MS" panose="030F0702030302020204" pitchFamily="66" charset="0"/>
              <a:ea typeface="Times New Roman" panose="02020603050405020304" pitchFamily="18" charset="0"/>
              <a:cs typeface="Courier New" panose="02070309020205020404" pitchFamily="49" charset="0"/>
              <a:sym typeface="Symbol" panose="05050102010706020507" pitchFamily="18" charset="2"/>
            </a:endParaRPr>
          </a:p>
          <a:p>
            <a:pPr algn="just" eaLnBrk="1" hangingPunct="1">
              <a:spcBef>
                <a:spcPct val="50000"/>
              </a:spcBef>
            </a:pPr>
            <a:r>
              <a:rPr kumimoji="0" lang="it-IT" altLang="it-IT" sz="1200">
                <a:solidFill>
                  <a:srgbClr val="000000"/>
                </a:solidFill>
                <a:latin typeface="Comic Sans MS" panose="030F0702030302020204" pitchFamily="66" charset="0"/>
                <a:ea typeface="Times New Roman" panose="02020603050405020304" pitchFamily="18" charset="0"/>
                <a:cs typeface="Courier New" panose="02070309020205020404" pitchFamily="49" charset="0"/>
                <a:sym typeface="Symbol" panose="05050102010706020507" pitchFamily="18" charset="2"/>
              </a:rPr>
              <a:t></a:t>
            </a:r>
            <a:r>
              <a:rPr kumimoji="0" lang="it-IT" altLang="it-IT" sz="12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   = Minore o uguale ad.</a:t>
            </a:r>
          </a:p>
          <a:p>
            <a:pPr eaLnBrk="1" hangingPunct="1">
              <a:spcBef>
                <a:spcPct val="50000"/>
              </a:spcBef>
            </a:pPr>
            <a:r>
              <a:rPr kumimoji="0" lang="it-IT" altLang="it-IT" sz="12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     = Punto in movimento definito ed orientato.</a:t>
            </a:r>
          </a:p>
          <a:p>
            <a:pPr eaLnBrk="1" hangingPunct="1">
              <a:spcBef>
                <a:spcPct val="50000"/>
              </a:spcBef>
            </a:pPr>
            <a:r>
              <a:rPr kumimoji="0" lang="it-IT" altLang="it-IT" sz="12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N</a:t>
            </a:r>
            <a:r>
              <a:rPr kumimoji="0" lang="it-IT" altLang="it-IT" sz="1200" baseline="30000">
                <a:solidFill>
                  <a:srgbClr val="000000"/>
                </a:solidFill>
                <a:latin typeface="Symbol" panose="05050102010706020507" pitchFamily="18" charset="2"/>
                <a:cs typeface="Times New Roman" panose="02020603050405020304" pitchFamily="18" charset="0"/>
              </a:rPr>
              <a:t>±¥</a:t>
            </a:r>
            <a:r>
              <a:rPr kumimoji="0" lang="it-IT" altLang="it-IT" sz="1200" baseline="30000">
                <a:solidFill>
                  <a:srgbClr val="000000"/>
                </a:solidFill>
                <a:latin typeface="Comic Sans MS" panose="030F0702030302020204" pitchFamily="66" charset="0"/>
                <a:cs typeface="Times New Roman" panose="02020603050405020304" pitchFamily="18" charset="0"/>
              </a:rPr>
              <a:t> </a:t>
            </a:r>
            <a:r>
              <a:rPr kumimoji="0" lang="it-IT" altLang="it-IT" sz="1200">
                <a:solidFill>
                  <a:srgbClr val="000000"/>
                </a:solidFill>
                <a:latin typeface="Comic Sans MS" panose="030F0702030302020204" pitchFamily="66" charset="0"/>
                <a:cs typeface="Times New Roman" panose="02020603050405020304" pitchFamily="18" charset="0"/>
              </a:rPr>
              <a:t> = Punto improprio ed estremo dell’elemento geometrico.</a:t>
            </a:r>
            <a:endParaRPr kumimoji="0" lang="it-IT" altLang="it-IT" sz="1200">
              <a:solidFill>
                <a:srgbClr val="000000"/>
              </a:solidFill>
              <a:latin typeface="Comic Sans MS" panose="030F0702030302020204" pitchFamily="66" charset="0"/>
              <a:cs typeface="Times New Roman" panose="02020603050405020304" pitchFamily="18" charset="0"/>
              <a:sym typeface="Symbol" panose="05050102010706020507" pitchFamily="18" charset="2"/>
            </a:endParaRPr>
          </a:p>
          <a:p>
            <a:pPr eaLnBrk="1" hangingPunct="1">
              <a:spcBef>
                <a:spcPct val="50000"/>
              </a:spcBef>
            </a:pPr>
            <a:r>
              <a:rPr kumimoji="0" lang="it-IT" altLang="it-IT" sz="1200">
                <a:solidFill>
                  <a:srgbClr val="000000"/>
                </a:solidFill>
                <a:latin typeface="Comic Sans MS" panose="030F0702030302020204" pitchFamily="66" charset="0"/>
                <a:cs typeface="Times New Roman" panose="02020603050405020304" pitchFamily="18" charset="0"/>
                <a:sym typeface="Symbol" panose="05050102010706020507" pitchFamily="18" charset="2"/>
              </a:rPr>
              <a:t></a:t>
            </a:r>
            <a:r>
              <a:rPr kumimoji="0" lang="it-IT" altLang="it-IT" sz="1200">
                <a:solidFill>
                  <a:srgbClr val="000000"/>
                </a:solidFill>
                <a:latin typeface="Comic Sans MS" panose="030F0702030302020204" pitchFamily="66" charset="0"/>
                <a:cs typeface="Times New Roman" panose="02020603050405020304" pitchFamily="18" charset="0"/>
              </a:rPr>
              <a:t>  = Appartiene</a:t>
            </a:r>
          </a:p>
          <a:p>
            <a:pPr eaLnBrk="1" hangingPunct="1">
              <a:spcBef>
                <a:spcPct val="50000"/>
              </a:spcBef>
            </a:pPr>
            <a:r>
              <a:rPr kumimoji="0" lang="it-IT" altLang="it-IT" sz="1200">
                <a:solidFill>
                  <a:srgbClr val="000000"/>
                </a:solidFill>
                <a:latin typeface="Comic Sans MS" panose="030F0702030302020204" pitchFamily="66" charset="0"/>
                <a:cs typeface="Times New Roman" panose="02020603050405020304" pitchFamily="18" charset="0"/>
              </a:rPr>
              <a:t>W  = Spazio </a:t>
            </a:r>
          </a:p>
          <a:p>
            <a:pPr eaLnBrk="1" hangingPunct="1">
              <a:spcBef>
                <a:spcPct val="50000"/>
              </a:spcBef>
            </a:pPr>
            <a:r>
              <a:rPr kumimoji="0" lang="it-IT" altLang="it-IT" sz="1200">
                <a:solidFill>
                  <a:srgbClr val="000000"/>
                </a:solidFill>
                <a:latin typeface="Symbol" panose="05050102010706020507" pitchFamily="18" charset="2"/>
                <a:cs typeface="Times New Roman" panose="02020603050405020304" pitchFamily="18" charset="0"/>
              </a:rPr>
              <a:t>Þ</a:t>
            </a:r>
            <a:r>
              <a:rPr kumimoji="0" lang="it-IT" altLang="it-IT" sz="1200">
                <a:solidFill>
                  <a:srgbClr val="000000"/>
                </a:solidFill>
                <a:latin typeface="Comic Sans MS" panose="030F0702030302020204" pitchFamily="66" charset="0"/>
                <a:cs typeface="Times New Roman" panose="02020603050405020304" pitchFamily="18" charset="0"/>
              </a:rPr>
              <a:t>  =  Implicazione</a:t>
            </a:r>
          </a:p>
          <a:p>
            <a:pPr algn="just" eaLnBrk="1" hangingPunct="1">
              <a:spcBef>
                <a:spcPct val="50000"/>
              </a:spcBef>
            </a:pPr>
            <a:r>
              <a:rPr kumimoji="0" lang="it-IT" altLang="it-IT" sz="1200">
                <a:solidFill>
                  <a:srgbClr val="000000"/>
                </a:solidFill>
                <a:latin typeface="Symbol" panose="05050102010706020507" pitchFamily="18" charset="2"/>
                <a:cs typeface="Times New Roman" panose="02020603050405020304" pitchFamily="18" charset="0"/>
              </a:rPr>
              <a:t>$</a:t>
            </a:r>
            <a:r>
              <a:rPr kumimoji="0" lang="it-IT" altLang="it-IT" sz="1200">
                <a:solidFill>
                  <a:srgbClr val="000000"/>
                </a:solidFill>
                <a:latin typeface="Comic Sans MS" panose="030F0702030302020204" pitchFamily="66" charset="0"/>
                <a:cs typeface="Times New Roman" panose="02020603050405020304" pitchFamily="18" charset="0"/>
              </a:rPr>
              <a:t> ! = Quantificatore insiemistico esistenziale (Esiste ed è unico).</a:t>
            </a:r>
          </a:p>
          <a:p>
            <a:pPr eaLnBrk="1" hangingPunct="1">
              <a:spcBef>
                <a:spcPct val="50000"/>
              </a:spcBef>
            </a:pPr>
            <a:r>
              <a:rPr kumimoji="0" lang="it-IT" altLang="it-IT" sz="1200">
                <a:solidFill>
                  <a:srgbClr val="000000"/>
                </a:solidFill>
                <a:latin typeface="Comic Sans MS" panose="030F0702030302020204" pitchFamily="66" charset="0"/>
                <a:cs typeface="Times New Roman" panose="02020603050405020304" pitchFamily="18" charset="0"/>
              </a:rPr>
              <a:t>r/2 = Insieme semiretta</a:t>
            </a:r>
            <a:r>
              <a:rPr kumimoji="0" lang="it-IT" altLang="it-IT" sz="1200">
                <a:solidFill>
                  <a:srgbClr val="99CCFF"/>
                </a:solidFill>
                <a:latin typeface="Comic Sans MS" panose="030F0702030302020204" pitchFamily="66" charset="0"/>
                <a:cs typeface="Courier New" panose="02070309020205020404" pitchFamily="49" charset="0"/>
              </a:rPr>
              <a:t> </a:t>
            </a:r>
          </a:p>
        </p:txBody>
      </p:sp>
      <p:sp>
        <p:nvSpPr>
          <p:cNvPr id="59400" name="Rectangle 8">
            <a:extLst>
              <a:ext uri="{FF2B5EF4-FFF2-40B4-BE49-F238E27FC236}">
                <a16:creationId xmlns:a16="http://schemas.microsoft.com/office/drawing/2014/main" id="{95E56AD4-73C8-43E8-976E-225634F352AA}"/>
              </a:ext>
            </a:extLst>
          </p:cNvPr>
          <p:cNvSpPr>
            <a:spLocks noChangeArrowheads="1"/>
          </p:cNvSpPr>
          <p:nvPr/>
        </p:nvSpPr>
        <p:spPr bwMode="auto">
          <a:xfrm>
            <a:off x="40943" y="2408591"/>
            <a:ext cx="2088000" cy="831639"/>
          </a:xfrm>
          <a:prstGeom prst="rect">
            <a:avLst/>
          </a:prstGeom>
          <a:solidFill>
            <a:srgbClr val="FFFFCC"/>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600" dirty="0">
                <a:solidFill>
                  <a:schemeClr val="bg1"/>
                </a:solidFill>
                <a:latin typeface="Comic Sans MS" panose="030F0702030302020204" pitchFamily="66" charset="0"/>
                <a:cs typeface="Courier New" panose="02070309020205020404" pitchFamily="49" charset="0"/>
              </a:rPr>
              <a:t>dove i simboli hanno i seguenti significati</a:t>
            </a:r>
          </a:p>
        </p:txBody>
      </p:sp>
      <p:sp>
        <p:nvSpPr>
          <p:cNvPr id="18442" name="Rectangle 11">
            <a:extLst>
              <a:ext uri="{FF2B5EF4-FFF2-40B4-BE49-F238E27FC236}">
                <a16:creationId xmlns:a16="http://schemas.microsoft.com/office/drawing/2014/main" id="{33CB03BE-A3A0-457D-A946-4600A4C9191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59402" name="Object 10">
            <a:extLst>
              <a:ext uri="{FF2B5EF4-FFF2-40B4-BE49-F238E27FC236}">
                <a16:creationId xmlns:a16="http://schemas.microsoft.com/office/drawing/2014/main" id="{8E9B7292-AC61-432D-9E0C-B440ECB3AA39}"/>
              </a:ext>
            </a:extLst>
          </p:cNvPr>
          <p:cNvGraphicFramePr>
            <a:graphicFrameLocks noChangeAspect="1"/>
          </p:cNvGraphicFramePr>
          <p:nvPr>
            <p:extLst>
              <p:ext uri="{D42A27DB-BD31-4B8C-83A1-F6EECF244321}">
                <p14:modId xmlns:p14="http://schemas.microsoft.com/office/powerpoint/2010/main" val="1025010782"/>
              </p:ext>
            </p:extLst>
          </p:nvPr>
        </p:nvGraphicFramePr>
        <p:xfrm>
          <a:off x="2271713" y="3166468"/>
          <a:ext cx="166687" cy="307975"/>
        </p:xfrm>
        <a:graphic>
          <a:graphicData uri="http://schemas.openxmlformats.org/presentationml/2006/ole">
            <mc:AlternateContent xmlns:mc="http://schemas.openxmlformats.org/markup-compatibility/2006">
              <mc:Choice xmlns:v="urn:schemas-microsoft-com:vml" Requires="v">
                <p:oleObj spid="_x0000_s18538" name="Equation" r:id="rId5" imgW="127055" imgH="228699" progId="Equation.3">
                  <p:embed/>
                </p:oleObj>
              </mc:Choice>
              <mc:Fallback>
                <p:oleObj name="Equation" r:id="rId5" imgW="127055" imgH="228699" progId="Equation.3">
                  <p:embed/>
                  <p:pic>
                    <p:nvPicPr>
                      <p:cNvPr id="0"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1713" y="3166468"/>
                        <a:ext cx="166687"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405" name="Rectangle 13">
            <a:extLst>
              <a:ext uri="{FF2B5EF4-FFF2-40B4-BE49-F238E27FC236}">
                <a16:creationId xmlns:a16="http://schemas.microsoft.com/office/drawing/2014/main" id="{09D308BC-B781-45AB-A536-F6928FCA6DD8}"/>
              </a:ext>
            </a:extLst>
          </p:cNvPr>
          <p:cNvSpPr>
            <a:spLocks noChangeArrowheads="1"/>
          </p:cNvSpPr>
          <p:nvPr/>
        </p:nvSpPr>
        <p:spPr bwMode="auto">
          <a:xfrm>
            <a:off x="7015058" y="4303818"/>
            <a:ext cx="2087998" cy="831639"/>
          </a:xfrm>
          <a:prstGeom prst="rect">
            <a:avLst/>
          </a:prstGeom>
          <a:solidFill>
            <a:srgbClr val="FFFFCC"/>
          </a:solidFill>
          <a:ln w="9525">
            <a:solidFill>
              <a:srgbClr val="33CCFF"/>
            </a:solidFill>
            <a:miter lim="800000"/>
            <a:headEnd/>
            <a:tailEnd/>
          </a:ln>
          <a:effectLst/>
        </p:spPr>
        <p:txBody>
          <a:bodyPr wrap="square" lIns="92075" tIns="46038" rIns="92075" bIns="46038" anchor="ctr">
            <a:spAutoFit/>
          </a:bodyPr>
          <a:lstStyle/>
          <a:p>
            <a:pPr algn="ctr">
              <a:defRPr/>
            </a:pPr>
            <a:r>
              <a:rPr kumimoji="0" lang="it-IT" sz="1600" dirty="0">
                <a:solidFill>
                  <a:schemeClr val="bg1"/>
                </a:solidFill>
                <a:latin typeface="Comic Sans MS" pitchFamily="66" charset="0"/>
                <a:ea typeface="Times New Roman" pitchFamily="18" charset="0"/>
                <a:cs typeface="Courier New" pitchFamily="49" charset="0"/>
              </a:rPr>
              <a:t>e la formalizzazione si legge come di seguito</a:t>
            </a:r>
            <a:r>
              <a:rPr kumimoji="0" lang="it-IT" sz="1600" b="1" dirty="0">
                <a:solidFill>
                  <a:schemeClr val="bg1"/>
                </a:solidFill>
                <a:effectLst>
                  <a:outerShdw blurRad="38100" dist="38100" dir="2700000" algn="tl">
                    <a:srgbClr val="000000"/>
                  </a:outerShdw>
                </a:effectLst>
                <a:latin typeface="Comic Sans MS" pitchFamily="66" charset="0"/>
                <a:ea typeface="Times New Roman" pitchFamily="18" charset="0"/>
                <a:cs typeface="Courier New" pitchFamily="49" charset="0"/>
              </a:rPr>
              <a:t> </a:t>
            </a:r>
          </a:p>
        </p:txBody>
      </p:sp>
      <p:sp>
        <p:nvSpPr>
          <p:cNvPr id="59406" name="Text Box 14">
            <a:extLst>
              <a:ext uri="{FF2B5EF4-FFF2-40B4-BE49-F238E27FC236}">
                <a16:creationId xmlns:a16="http://schemas.microsoft.com/office/drawing/2014/main" id="{69DF9003-2634-4940-A4D8-E5D3166EAC27}"/>
              </a:ext>
            </a:extLst>
          </p:cNvPr>
          <p:cNvSpPr txBox="1">
            <a:spLocks noChangeArrowheads="1"/>
          </p:cNvSpPr>
          <p:nvPr/>
        </p:nvSpPr>
        <p:spPr bwMode="auto">
          <a:xfrm>
            <a:off x="36000" y="5223891"/>
            <a:ext cx="9072000" cy="1570303"/>
          </a:xfrm>
          <a:prstGeom prst="rect">
            <a:avLst/>
          </a:prstGeom>
          <a:solidFill>
            <a:srgbClr val="FFFFCC"/>
          </a:solidFill>
          <a:ln w="9525">
            <a:solidFill>
              <a:srgbClr val="FF5050"/>
            </a:solidFill>
            <a:miter lim="800000"/>
            <a:headEnd/>
            <a:tailEnd/>
          </a:ln>
          <a:effectLst/>
        </p:spPr>
        <p:txBody>
          <a:bodyPr lIns="92075" tIns="46038" rIns="92075" bIns="46038">
            <a:spAutoFit/>
          </a:bodyPr>
          <a:lstStyle/>
          <a:p>
            <a:pPr algn="ctr">
              <a:spcBef>
                <a:spcPct val="50000"/>
              </a:spcBef>
              <a:defRPr/>
            </a:pPr>
            <a:r>
              <a:rPr kumimoji="0" lang="it-IT" dirty="0">
                <a:solidFill>
                  <a:srgbClr val="FF5050"/>
                </a:solidFill>
                <a:latin typeface="Comic Sans MS" pitchFamily="66" charset="0"/>
                <a:cs typeface="Courier New" pitchFamily="49" charset="0"/>
              </a:rPr>
              <a:t>Per ogni punto, in movimento definito ed orientato nello spazio, compreso tra un estremo reale X (origine) ed un estremo improprio N</a:t>
            </a:r>
            <a:r>
              <a:rPr kumimoji="0" lang="it-IT" baseline="30000" dirty="0">
                <a:solidFill>
                  <a:srgbClr val="FF5050"/>
                </a:solidFill>
                <a:latin typeface="Comic Sans MS" pitchFamily="66" charset="0"/>
                <a:cs typeface="Courier New" pitchFamily="49" charset="0"/>
              </a:rPr>
              <a:t>±</a:t>
            </a:r>
            <a:r>
              <a:rPr kumimoji="0" lang="it-IT" baseline="30000" dirty="0">
                <a:solidFill>
                  <a:srgbClr val="FF5050"/>
                </a:solidFill>
                <a:latin typeface="Symbol" pitchFamily="18" charset="2"/>
                <a:cs typeface="Courier New" pitchFamily="49" charset="0"/>
              </a:rPr>
              <a:t>¥</a:t>
            </a:r>
            <a:r>
              <a:rPr kumimoji="0" lang="it-IT" dirty="0">
                <a:solidFill>
                  <a:srgbClr val="FF5050"/>
                </a:solidFill>
                <a:latin typeface="Comic Sans MS" pitchFamily="66" charset="0"/>
                <a:cs typeface="Courier New" pitchFamily="49" charset="0"/>
              </a:rPr>
              <a:t>, esiste  uno ed un solo  insieme di punti,  non vuoto,  chiamato "semiretta"  r/2</a:t>
            </a:r>
            <a:endParaRPr kumimoji="0" lang="it-IT" b="1" dirty="0">
              <a:solidFill>
                <a:srgbClr val="99CCFF"/>
              </a:solidFill>
              <a:effectLst>
                <a:outerShdw blurRad="38100" dist="38100" dir="2700000" algn="tl">
                  <a:srgbClr val="000000"/>
                </a:outerShdw>
              </a:effectLst>
              <a:latin typeface="Comic Sans MS" pitchFamily="66" charset="0"/>
              <a:cs typeface="Courier New" pitchFamily="49"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10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nodeType="clickEffect">
                                  <p:stCondLst>
                                    <p:cond delay="0"/>
                                  </p:stCondLst>
                                  <p:childTnLst>
                                    <p:set>
                                      <p:cBhvr>
                                        <p:cTn id="12" dur="1" fill="hold">
                                          <p:stCondLst>
                                            <p:cond delay="0"/>
                                          </p:stCondLst>
                                        </p:cTn>
                                        <p:tgtEl>
                                          <p:spTgt spid="59396"/>
                                        </p:tgtEl>
                                        <p:attrNameLst>
                                          <p:attrName>style.visibility</p:attrName>
                                        </p:attrNameLst>
                                      </p:cBhvr>
                                      <p:to>
                                        <p:strVal val="visible"/>
                                      </p:to>
                                    </p:set>
                                    <p:anim calcmode="lin" valueType="num">
                                      <p:cBhvr additive="base">
                                        <p:cTn id="13" dur="1000" fill="hold"/>
                                        <p:tgtEl>
                                          <p:spTgt spid="59396"/>
                                        </p:tgtEl>
                                        <p:attrNameLst>
                                          <p:attrName>ppt_x</p:attrName>
                                        </p:attrNameLst>
                                      </p:cBhvr>
                                      <p:tavLst>
                                        <p:tav tm="0">
                                          <p:val>
                                            <p:strVal val="1+#ppt_w/2"/>
                                          </p:val>
                                        </p:tav>
                                        <p:tav tm="100000">
                                          <p:val>
                                            <p:strVal val="#ppt_x"/>
                                          </p:val>
                                        </p:tav>
                                      </p:tavLst>
                                    </p:anim>
                                    <p:anim calcmode="lin" valueType="num">
                                      <p:cBhvr additive="base">
                                        <p:cTn id="14" dur="1000" fill="hold"/>
                                        <p:tgtEl>
                                          <p:spTgt spid="593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59400"/>
                                        </p:tgtEl>
                                        <p:attrNameLst>
                                          <p:attrName>style.visibility</p:attrName>
                                        </p:attrNameLst>
                                      </p:cBhvr>
                                      <p:to>
                                        <p:strVal val="visible"/>
                                      </p:to>
                                    </p:set>
                                    <p:anim calcmode="lin" valueType="num">
                                      <p:cBhvr additive="base">
                                        <p:cTn id="19" dur="1000" fill="hold"/>
                                        <p:tgtEl>
                                          <p:spTgt spid="59400"/>
                                        </p:tgtEl>
                                        <p:attrNameLst>
                                          <p:attrName>ppt_x</p:attrName>
                                        </p:attrNameLst>
                                      </p:cBhvr>
                                      <p:tavLst>
                                        <p:tav tm="0">
                                          <p:val>
                                            <p:strVal val="0-#ppt_w/2"/>
                                          </p:val>
                                        </p:tav>
                                        <p:tav tm="100000">
                                          <p:val>
                                            <p:strVal val="#ppt_x"/>
                                          </p:val>
                                        </p:tav>
                                      </p:tavLst>
                                    </p:anim>
                                    <p:anim calcmode="lin" valueType="num">
                                      <p:cBhvr additive="base">
                                        <p:cTn id="20" dur="1000" fill="hold"/>
                                        <p:tgtEl>
                                          <p:spTgt spid="5940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401"/>
                                        </p:tgtEl>
                                        <p:attrNameLst>
                                          <p:attrName>style.visibility</p:attrName>
                                        </p:attrNameLst>
                                      </p:cBhvr>
                                      <p:to>
                                        <p:strVal val="visible"/>
                                      </p:to>
                                    </p:set>
                                    <p:anim calcmode="lin" valueType="num">
                                      <p:cBhvr additive="base">
                                        <p:cTn id="25" dur="1000" fill="hold"/>
                                        <p:tgtEl>
                                          <p:spTgt spid="59401"/>
                                        </p:tgtEl>
                                        <p:attrNameLst>
                                          <p:attrName>ppt_x</p:attrName>
                                        </p:attrNameLst>
                                      </p:cBhvr>
                                      <p:tavLst>
                                        <p:tav tm="0">
                                          <p:val>
                                            <p:strVal val="#ppt_x"/>
                                          </p:val>
                                        </p:tav>
                                        <p:tav tm="100000">
                                          <p:val>
                                            <p:strVal val="#ppt_x"/>
                                          </p:val>
                                        </p:tav>
                                      </p:tavLst>
                                    </p:anim>
                                    <p:anim calcmode="lin" valueType="num">
                                      <p:cBhvr additive="base">
                                        <p:cTn id="26" dur="1000" fill="hold"/>
                                        <p:tgtEl>
                                          <p:spTgt spid="5940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9402"/>
                                        </p:tgtEl>
                                        <p:attrNameLst>
                                          <p:attrName>style.visibility</p:attrName>
                                        </p:attrNameLst>
                                      </p:cBhvr>
                                      <p:to>
                                        <p:strVal val="visible"/>
                                      </p:to>
                                    </p:set>
                                    <p:anim calcmode="lin" valueType="num">
                                      <p:cBhvr additive="base">
                                        <p:cTn id="29" dur="1000" fill="hold"/>
                                        <p:tgtEl>
                                          <p:spTgt spid="59402"/>
                                        </p:tgtEl>
                                        <p:attrNameLst>
                                          <p:attrName>ppt_x</p:attrName>
                                        </p:attrNameLst>
                                      </p:cBhvr>
                                      <p:tavLst>
                                        <p:tav tm="0">
                                          <p:val>
                                            <p:strVal val="#ppt_x"/>
                                          </p:val>
                                        </p:tav>
                                        <p:tav tm="100000">
                                          <p:val>
                                            <p:strVal val="#ppt_x"/>
                                          </p:val>
                                        </p:tav>
                                      </p:tavLst>
                                    </p:anim>
                                    <p:anim calcmode="lin" valueType="num">
                                      <p:cBhvr additive="base">
                                        <p:cTn id="30" dur="1000" fill="hold"/>
                                        <p:tgtEl>
                                          <p:spTgt spid="5940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ntr" presetSubtype="2" fill="hold" grpId="0" nodeType="clickEffect">
                                  <p:stCondLst>
                                    <p:cond delay="0"/>
                                  </p:stCondLst>
                                  <p:childTnLst>
                                    <p:set>
                                      <p:cBhvr>
                                        <p:cTn id="34" dur="1" fill="hold">
                                          <p:stCondLst>
                                            <p:cond delay="0"/>
                                          </p:stCondLst>
                                        </p:cTn>
                                        <p:tgtEl>
                                          <p:spTgt spid="59405"/>
                                        </p:tgtEl>
                                        <p:attrNameLst>
                                          <p:attrName>style.visibility</p:attrName>
                                        </p:attrNameLst>
                                      </p:cBhvr>
                                      <p:to>
                                        <p:strVal val="visible"/>
                                      </p:to>
                                    </p:set>
                                    <p:anim calcmode="lin" valueType="num">
                                      <p:cBhvr additive="base">
                                        <p:cTn id="35" dur="1000" fill="hold"/>
                                        <p:tgtEl>
                                          <p:spTgt spid="59405"/>
                                        </p:tgtEl>
                                        <p:attrNameLst>
                                          <p:attrName>ppt_x</p:attrName>
                                        </p:attrNameLst>
                                      </p:cBhvr>
                                      <p:tavLst>
                                        <p:tav tm="0">
                                          <p:val>
                                            <p:strVal val="1+#ppt_w/2"/>
                                          </p:val>
                                        </p:tav>
                                        <p:tav tm="100000">
                                          <p:val>
                                            <p:strVal val="#ppt_x"/>
                                          </p:val>
                                        </p:tav>
                                      </p:tavLst>
                                    </p:anim>
                                    <p:anim calcmode="lin" valueType="num">
                                      <p:cBhvr additive="base">
                                        <p:cTn id="36" dur="1000" fill="hold"/>
                                        <p:tgtEl>
                                          <p:spTgt spid="59405"/>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9406"/>
                                        </p:tgtEl>
                                        <p:attrNameLst>
                                          <p:attrName>style.visibility</p:attrName>
                                        </p:attrNameLst>
                                      </p:cBhvr>
                                      <p:to>
                                        <p:strVal val="visible"/>
                                      </p:to>
                                    </p:set>
                                    <p:animEffect transition="in" filter="wipe(left)">
                                      <p:cBhvr>
                                        <p:cTn id="41" dur="1000"/>
                                        <p:tgtEl>
                                          <p:spTgt spid="59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P spid="59401" grpId="0" animBg="1"/>
      <p:bldP spid="59400" grpId="0" animBg="1"/>
      <p:bldP spid="59405" grpId="0" animBg="1"/>
      <p:bldP spid="5940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389B0B0-9E1A-4107-9DBE-A5087BA0080C}"/>
              </a:ext>
            </a:extLst>
          </p:cNvPr>
          <p:cNvSpPr>
            <a:spLocks noGrp="1" noChangeArrowheads="1"/>
          </p:cNvSpPr>
          <p:nvPr>
            <p:ph type="title"/>
          </p:nvPr>
        </p:nvSpPr>
        <p:spPr>
          <a:xfrm>
            <a:off x="36000" y="40944"/>
            <a:ext cx="9072000" cy="1080000"/>
          </a:xfrm>
          <a:ln>
            <a:solidFill>
              <a:srgbClr val="33CCFF"/>
            </a:solidFill>
          </a:ln>
        </p:spPr>
        <p:txBody>
          <a:bodyPr/>
          <a:lstStyle/>
          <a:p>
            <a:pPr algn="ctr" eaLnBrk="1" hangingPunct="1"/>
            <a:r>
              <a:rPr lang="it-IT" altLang="it-IT" sz="3200">
                <a:solidFill>
                  <a:schemeClr val="tx1"/>
                </a:solidFill>
                <a:effectLst/>
                <a:latin typeface="Comic Sans MS" panose="030F0702030302020204" pitchFamily="66" charset="0"/>
              </a:rPr>
              <a:t>Formalizzazione delle caratteristiche geometrico-descrittive della semiretta (3)</a:t>
            </a:r>
          </a:p>
        </p:txBody>
      </p:sp>
      <p:sp>
        <p:nvSpPr>
          <p:cNvPr id="60419" name="Rectangle 3">
            <a:extLst>
              <a:ext uri="{FF2B5EF4-FFF2-40B4-BE49-F238E27FC236}">
                <a16:creationId xmlns:a16="http://schemas.microsoft.com/office/drawing/2014/main" id="{D1F85639-B2BB-4350-B21E-427C23F0909A}"/>
              </a:ext>
            </a:extLst>
          </p:cNvPr>
          <p:cNvSpPr>
            <a:spLocks noGrp="1" noChangeArrowheads="1"/>
          </p:cNvSpPr>
          <p:nvPr>
            <p:ph type="body" sz="half" idx="1"/>
          </p:nvPr>
        </p:nvSpPr>
        <p:spPr>
          <a:xfrm>
            <a:off x="36000" y="1220193"/>
            <a:ext cx="9072000" cy="972000"/>
          </a:xfrm>
          <a:solidFill>
            <a:srgbClr val="CCECFF"/>
          </a:solidFill>
          <a:ln>
            <a:solidFill>
              <a:srgbClr val="33CCFF"/>
            </a:solidFill>
            <a:miter lim="800000"/>
            <a:headEnd/>
            <a:tailEnd/>
          </a:ln>
        </p:spPr>
        <p:txBody>
          <a:bodyPr anchor="ctr"/>
          <a:lstStyle/>
          <a:p>
            <a:pPr marL="0" algn="ctr" eaLnBrk="1" hangingPunct="1">
              <a:lnSpc>
                <a:spcPct val="100000"/>
              </a:lnSpc>
              <a:buFont typeface="Wingdings" panose="05000000000000000000" pitchFamily="2" charset="2"/>
              <a:buNone/>
            </a:pPr>
            <a:r>
              <a:rPr lang="it-IT" altLang="it-IT" sz="1800" b="1" dirty="0">
                <a:solidFill>
                  <a:schemeClr val="bg1"/>
                </a:solidFill>
                <a:latin typeface="Comic Sans MS" panose="030F0702030302020204" pitchFamily="66" charset="0"/>
              </a:rPr>
              <a:t>Pertanto è possibile generalizzare la natura e la caratterizzazione insiemistica-dinamico-descrittiva di questo sottoinsieme con la seguente formalizzazione sintetica</a:t>
            </a:r>
            <a:r>
              <a:rPr lang="it-IT" altLang="it-IT" sz="1800" dirty="0">
                <a:solidFill>
                  <a:schemeClr val="bg1"/>
                </a:solidFill>
                <a:latin typeface="Comic Sans MS" panose="030F0702030302020204" pitchFamily="66" charset="0"/>
              </a:rPr>
              <a:t> </a:t>
            </a:r>
          </a:p>
        </p:txBody>
      </p:sp>
      <p:graphicFrame>
        <p:nvGraphicFramePr>
          <p:cNvPr id="60424" name="Object 8">
            <a:extLst>
              <a:ext uri="{FF2B5EF4-FFF2-40B4-BE49-F238E27FC236}">
                <a16:creationId xmlns:a16="http://schemas.microsoft.com/office/drawing/2014/main" id="{5F1F3B1D-A9F8-406E-99A9-30C125D49EB7}"/>
              </a:ext>
            </a:extLst>
          </p:cNvPr>
          <p:cNvGraphicFramePr>
            <a:graphicFrameLocks noGrp="1" noChangeAspect="1"/>
          </p:cNvGraphicFramePr>
          <p:nvPr>
            <p:ph sz="half" idx="2"/>
            <p:extLst>
              <p:ext uri="{D42A27DB-BD31-4B8C-83A1-F6EECF244321}">
                <p14:modId xmlns:p14="http://schemas.microsoft.com/office/powerpoint/2010/main" val="4102313299"/>
              </p:ext>
            </p:extLst>
          </p:nvPr>
        </p:nvGraphicFramePr>
        <p:xfrm>
          <a:off x="36000" y="2294285"/>
          <a:ext cx="9072000" cy="1008189"/>
        </p:xfrm>
        <a:graphic>
          <a:graphicData uri="http://schemas.openxmlformats.org/presentationml/2006/ole">
            <mc:AlternateContent xmlns:mc="http://schemas.openxmlformats.org/markup-compatibility/2006">
              <mc:Choice xmlns:v="urn:schemas-microsoft-com:vml" Requires="v">
                <p:oleObj spid="_x0000_s19509" name="Equation" r:id="rId3" imgW="3733800" imgH="431800" progId="Equation.3">
                  <p:embed/>
                </p:oleObj>
              </mc:Choice>
              <mc:Fallback>
                <p:oleObj name="Equation" r:id="rId3" imgW="3733800" imgH="431800" progId="Equation.3">
                  <p:embed/>
                  <p:pic>
                    <p:nvPicPr>
                      <p:cNvPr id="0" name="Picture 4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 y="2294285"/>
                        <a:ext cx="9072000" cy="1008189"/>
                      </a:xfrm>
                      <a:prstGeom prst="rect">
                        <a:avLst/>
                      </a:prstGeom>
                      <a:solidFill>
                        <a:srgbClr val="FFFFCC"/>
                      </a:solidFill>
                      <a:ln w="9525">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6" name="Text Box 10">
            <a:extLst>
              <a:ext uri="{FF2B5EF4-FFF2-40B4-BE49-F238E27FC236}">
                <a16:creationId xmlns:a16="http://schemas.microsoft.com/office/drawing/2014/main" id="{C31CC2BA-E033-4171-83B8-9D6AECCADB88}"/>
              </a:ext>
            </a:extLst>
          </p:cNvPr>
          <p:cNvSpPr txBox="1">
            <a:spLocks noChangeArrowheads="1"/>
          </p:cNvSpPr>
          <p:nvPr/>
        </p:nvSpPr>
        <p:spPr bwMode="auto">
          <a:xfrm>
            <a:off x="36000" y="4112798"/>
            <a:ext cx="9072000" cy="2678298"/>
          </a:xfrm>
          <a:prstGeom prst="rect">
            <a:avLst/>
          </a:prstGeom>
          <a:solidFill>
            <a:srgbClr val="FFFFCC"/>
          </a:solidFill>
          <a:ln w="9525">
            <a:solidFill>
              <a:srgbClr val="FF5050"/>
            </a:solidFill>
            <a:miter lim="800000"/>
            <a:headEnd/>
            <a:tailEnd/>
          </a:ln>
          <a:effectLst/>
        </p:spPr>
        <p:txBody>
          <a:bodyPr lIns="92075" tIns="46038" rIns="92075" bIns="46038">
            <a:spAutoFit/>
          </a:bodyPr>
          <a:lstStyle/>
          <a:p>
            <a:pPr algn="ctr">
              <a:spcBef>
                <a:spcPct val="50000"/>
              </a:spcBef>
              <a:defRPr/>
            </a:pPr>
            <a:r>
              <a:rPr kumimoji="0" lang="it-IT" dirty="0">
                <a:solidFill>
                  <a:srgbClr val="FF5050"/>
                </a:solidFill>
                <a:latin typeface="Comic Sans MS" pitchFamily="66" charset="0"/>
                <a:ea typeface="Times New Roman" pitchFamily="18" charset="0"/>
                <a:cs typeface="Courier New" pitchFamily="49" charset="0"/>
              </a:rPr>
              <a:t>In uno spazio rigato (formato da rette)  ogni punto in movimento orientato e definito all’interno di una porzione di retta avente origine reale ed estremo improprio implica l’esistenza di una semiretta costituita dalla sommatoria orientata estesa tra un punto reale X ed un estremo improprio  ±</a:t>
            </a:r>
            <a:r>
              <a:rPr kumimoji="0" lang="it-IT" dirty="0">
                <a:solidFill>
                  <a:srgbClr val="FF5050"/>
                </a:solidFill>
                <a:latin typeface="Symbol" pitchFamily="18" charset="2"/>
                <a:ea typeface="Times New Roman" pitchFamily="18" charset="0"/>
                <a:cs typeface="Courier New" pitchFamily="49" charset="0"/>
              </a:rPr>
              <a:t>¥</a:t>
            </a:r>
            <a:r>
              <a:rPr kumimoji="0" lang="it-IT" dirty="0">
                <a:solidFill>
                  <a:srgbClr val="FF5050"/>
                </a:solidFill>
                <a:latin typeface="Comic Sans MS" pitchFamily="66" charset="0"/>
                <a:ea typeface="Times New Roman" pitchFamily="18" charset="0"/>
                <a:cs typeface="Courier New" pitchFamily="49" charset="0"/>
              </a:rPr>
              <a:t>  delle posizioni del punto P in movimento definito ed orientato all'interno di questo sottoinsieme</a:t>
            </a:r>
            <a:endParaRPr kumimoji="0" lang="it-IT" b="1" dirty="0">
              <a:solidFill>
                <a:srgbClr val="99CCFF"/>
              </a:solidFill>
              <a:effectLst>
                <a:outerShdw blurRad="38100" dist="38100" dir="2700000" algn="tl">
                  <a:srgbClr val="000000"/>
                </a:outerShdw>
              </a:effectLst>
              <a:latin typeface="Comic Sans MS" pitchFamily="66" charset="0"/>
              <a:ea typeface="Times New Roman" pitchFamily="18" charset="0"/>
              <a:cs typeface="Courier New" pitchFamily="49" charset="0"/>
            </a:endParaRPr>
          </a:p>
        </p:txBody>
      </p:sp>
      <p:sp>
        <p:nvSpPr>
          <p:cNvPr id="60428" name="Text Box 12">
            <a:extLst>
              <a:ext uri="{FF2B5EF4-FFF2-40B4-BE49-F238E27FC236}">
                <a16:creationId xmlns:a16="http://schemas.microsoft.com/office/drawing/2014/main" id="{0FCB5103-A331-4B81-980B-B796278173C3}"/>
              </a:ext>
            </a:extLst>
          </p:cNvPr>
          <p:cNvSpPr txBox="1">
            <a:spLocks noChangeArrowheads="1"/>
          </p:cNvSpPr>
          <p:nvPr/>
        </p:nvSpPr>
        <p:spPr bwMode="auto">
          <a:xfrm>
            <a:off x="36000" y="3402742"/>
            <a:ext cx="9072000" cy="646331"/>
          </a:xfrm>
          <a:prstGeom prst="rect">
            <a:avLst/>
          </a:prstGeom>
          <a:solidFill>
            <a:schemeClr val="tx1"/>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b="1" dirty="0">
                <a:solidFill>
                  <a:srgbClr val="000000"/>
                </a:solidFill>
                <a:latin typeface="Comic Sans MS" panose="030F0702030302020204" pitchFamily="66" charset="0"/>
                <a:cs typeface="Courier New" panose="02070309020205020404" pitchFamily="49" charset="0"/>
              </a:rPr>
              <a:t>dove i simboli hanno il significato già esplicitato e la formula si recita come di seguito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9">
                                            <p:bg/>
                                          </p:spTgt>
                                        </p:tgtEl>
                                        <p:attrNameLst>
                                          <p:attrName>style.visibility</p:attrName>
                                        </p:attrNameLst>
                                      </p:cBhvr>
                                      <p:to>
                                        <p:strVal val="visible"/>
                                      </p:to>
                                    </p:set>
                                    <p:animEffect transition="in" filter="wipe(left)">
                                      <p:cBhvr>
                                        <p:cTn id="7" dur="1000"/>
                                        <p:tgtEl>
                                          <p:spTgt spid="6041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wipe(left)">
                                      <p:cBhvr>
                                        <p:cTn id="12" dur="1000"/>
                                        <p:tgtEl>
                                          <p:spTgt spid="604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2" fill="hold" nodeType="clickEffect">
                                  <p:stCondLst>
                                    <p:cond delay="0"/>
                                  </p:stCondLst>
                                  <p:childTnLst>
                                    <p:set>
                                      <p:cBhvr>
                                        <p:cTn id="16" dur="1" fill="hold">
                                          <p:stCondLst>
                                            <p:cond delay="0"/>
                                          </p:stCondLst>
                                        </p:cTn>
                                        <p:tgtEl>
                                          <p:spTgt spid="60424"/>
                                        </p:tgtEl>
                                        <p:attrNameLst>
                                          <p:attrName>style.visibility</p:attrName>
                                        </p:attrNameLst>
                                      </p:cBhvr>
                                      <p:to>
                                        <p:strVal val="visible"/>
                                      </p:to>
                                    </p:set>
                                    <p:anim calcmode="lin" valueType="num">
                                      <p:cBhvr additive="base">
                                        <p:cTn id="17" dur="1000" fill="hold"/>
                                        <p:tgtEl>
                                          <p:spTgt spid="60424"/>
                                        </p:tgtEl>
                                        <p:attrNameLst>
                                          <p:attrName>ppt_x</p:attrName>
                                        </p:attrNameLst>
                                      </p:cBhvr>
                                      <p:tavLst>
                                        <p:tav tm="0">
                                          <p:val>
                                            <p:strVal val="1+#ppt_w/2"/>
                                          </p:val>
                                        </p:tav>
                                        <p:tav tm="100000">
                                          <p:val>
                                            <p:strVal val="#ppt_x"/>
                                          </p:val>
                                        </p:tav>
                                      </p:tavLst>
                                    </p:anim>
                                    <p:anim calcmode="lin" valueType="num">
                                      <p:cBhvr additive="base">
                                        <p:cTn id="18" dur="1000" fill="hold"/>
                                        <p:tgtEl>
                                          <p:spTgt spid="6042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0428"/>
                                        </p:tgtEl>
                                        <p:attrNameLst>
                                          <p:attrName>style.visibility</p:attrName>
                                        </p:attrNameLst>
                                      </p:cBhvr>
                                      <p:to>
                                        <p:strVal val="visible"/>
                                      </p:to>
                                    </p:set>
                                    <p:anim calcmode="lin" valueType="num">
                                      <p:cBhvr additive="base">
                                        <p:cTn id="23" dur="1000" fill="hold"/>
                                        <p:tgtEl>
                                          <p:spTgt spid="60428"/>
                                        </p:tgtEl>
                                        <p:attrNameLst>
                                          <p:attrName>ppt_x</p:attrName>
                                        </p:attrNameLst>
                                      </p:cBhvr>
                                      <p:tavLst>
                                        <p:tav tm="0">
                                          <p:val>
                                            <p:strVal val="0-#ppt_w/2"/>
                                          </p:val>
                                        </p:tav>
                                        <p:tav tm="100000">
                                          <p:val>
                                            <p:strVal val="#ppt_x"/>
                                          </p:val>
                                        </p:tav>
                                      </p:tavLst>
                                    </p:anim>
                                    <p:anim calcmode="lin" valueType="num">
                                      <p:cBhvr additive="base">
                                        <p:cTn id="24" dur="1000" fill="hold"/>
                                        <p:tgtEl>
                                          <p:spTgt spid="604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0426"/>
                                        </p:tgtEl>
                                        <p:attrNameLst>
                                          <p:attrName>style.visibility</p:attrName>
                                        </p:attrNameLst>
                                      </p:cBhvr>
                                      <p:to>
                                        <p:strVal val="visible"/>
                                      </p:to>
                                    </p:set>
                                    <p:animEffect transition="in" filter="wipe(left)">
                                      <p:cBhvr>
                                        <p:cTn id="29" dur="1000"/>
                                        <p:tgtEl>
                                          <p:spTgt spid="60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nimBg="1"/>
      <p:bldP spid="60426" grpId="0" animBg="1"/>
      <p:bldP spid="6042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1" name="Rectangle 5">
            <a:extLst>
              <a:ext uri="{FF2B5EF4-FFF2-40B4-BE49-F238E27FC236}">
                <a16:creationId xmlns:a16="http://schemas.microsoft.com/office/drawing/2014/main" id="{E220638D-45C7-4666-8A87-012451648686}"/>
              </a:ext>
            </a:extLst>
          </p:cNvPr>
          <p:cNvSpPr>
            <a:spLocks noChangeArrowheads="1"/>
          </p:cNvSpPr>
          <p:nvPr/>
        </p:nvSpPr>
        <p:spPr bwMode="auto">
          <a:xfrm>
            <a:off x="40944" y="602678"/>
            <a:ext cx="3996000" cy="2592000"/>
          </a:xfrm>
          <a:prstGeom prst="rect">
            <a:avLst/>
          </a:prstGeom>
          <a:noFill/>
          <a:ln w="9525">
            <a:solidFill>
              <a:srgbClr val="33CCFF"/>
            </a:solidFill>
            <a:miter lim="800000"/>
            <a:headEnd/>
            <a:tailEnd/>
          </a:ln>
          <a:effectLst/>
        </p:spPr>
        <p:txBody>
          <a:bodyPr lIns="92075" tIns="46038" rIns="92075" bIns="46038" anchor="ctr">
            <a:spAutoFit/>
          </a:bodyPr>
          <a:lstStyle/>
          <a:p>
            <a:pPr algn="ctr">
              <a:defRPr/>
            </a:pPr>
            <a:r>
              <a:rPr kumimoji="0" lang="it-IT" sz="1800" dirty="0">
                <a:latin typeface="Comic Sans MS" pitchFamily="66" charset="0"/>
                <a:cs typeface="Courier New" pitchFamily="49" charset="0"/>
              </a:rPr>
              <a:t>Se sulla retta, come sopra definita, vengono individuati due punti reali e distinti X e Y, allora siamo in presenza di una determinata e definita porzione della retta stessa, porzione di retta che prende il nome di "segmento di  retta" o, semplicemente "</a:t>
            </a:r>
            <a:r>
              <a:rPr kumimoji="0" lang="it-IT" sz="1800" b="1" dirty="0">
                <a:latin typeface="Comic Sans MS" pitchFamily="66" charset="0"/>
                <a:cs typeface="Courier New" pitchFamily="49" charset="0"/>
              </a:rPr>
              <a:t>segmento" </a:t>
            </a:r>
            <a:r>
              <a:rPr kumimoji="0" lang="it-IT" sz="1800" dirty="0">
                <a:latin typeface="Comic Sans MS" pitchFamily="66" charset="0"/>
                <a:cs typeface="Courier New" pitchFamily="49" charset="0"/>
              </a:rPr>
              <a:t>(Fig. 28</a:t>
            </a:r>
            <a:r>
              <a:rPr kumimoji="0" lang="it-IT" sz="1600" dirty="0">
                <a:latin typeface="Comic Sans MS" pitchFamily="66" charset="0"/>
                <a:cs typeface="Courier New" pitchFamily="49" charset="0"/>
              </a:rPr>
              <a:t>)</a:t>
            </a:r>
            <a:endParaRPr kumimoji="0" lang="it-IT" sz="1600" b="1" dirty="0">
              <a:effectLst>
                <a:outerShdw blurRad="38100" dist="38100" dir="2700000" algn="tl">
                  <a:srgbClr val="000000"/>
                </a:outerShdw>
              </a:effectLst>
              <a:latin typeface="Comic Sans MS" pitchFamily="66" charset="0"/>
              <a:cs typeface="Courier New" pitchFamily="49" charset="0"/>
            </a:endParaRPr>
          </a:p>
        </p:txBody>
      </p:sp>
      <p:graphicFrame>
        <p:nvGraphicFramePr>
          <p:cNvPr id="45062" name="Object 6">
            <a:extLst>
              <a:ext uri="{FF2B5EF4-FFF2-40B4-BE49-F238E27FC236}">
                <a16:creationId xmlns:a16="http://schemas.microsoft.com/office/drawing/2014/main" id="{A67E3E02-9C59-4654-9A7D-BF7171111AB4}"/>
              </a:ext>
            </a:extLst>
          </p:cNvPr>
          <p:cNvGraphicFramePr>
            <a:graphicFrameLocks noGrp="1" noChangeAspect="1"/>
          </p:cNvGraphicFramePr>
          <p:nvPr>
            <p:ph/>
            <p:extLst>
              <p:ext uri="{D42A27DB-BD31-4B8C-83A1-F6EECF244321}">
                <p14:modId xmlns:p14="http://schemas.microsoft.com/office/powerpoint/2010/main" val="560635767"/>
              </p:ext>
            </p:extLst>
          </p:nvPr>
        </p:nvGraphicFramePr>
        <p:xfrm>
          <a:off x="4135056" y="594385"/>
          <a:ext cx="4968000" cy="2615771"/>
        </p:xfrm>
        <a:graphic>
          <a:graphicData uri="http://schemas.openxmlformats.org/presentationml/2006/ole">
            <mc:AlternateContent xmlns:mc="http://schemas.openxmlformats.org/markup-compatibility/2006">
              <mc:Choice xmlns:v="urn:schemas-microsoft-com:vml" Requires="v">
                <p:oleObj spid="_x0000_s20534" r:id="rId3" imgW="2203758" imgH="1079304" progId="">
                  <p:embed/>
                </p:oleObj>
              </mc:Choice>
              <mc:Fallback>
                <p:oleObj r:id="rId3" imgW="2203758" imgH="1079304" progId="">
                  <p:embed/>
                  <p:pic>
                    <p:nvPicPr>
                      <p:cNvPr id="0" name="Picture 4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056" y="594385"/>
                        <a:ext cx="4968000" cy="2615771"/>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45064" name="Rectangle 8">
            <a:extLst>
              <a:ext uri="{FF2B5EF4-FFF2-40B4-BE49-F238E27FC236}">
                <a16:creationId xmlns:a16="http://schemas.microsoft.com/office/drawing/2014/main" id="{B0749FF8-C74A-4AC7-8BDC-2686F3226090}"/>
              </a:ext>
            </a:extLst>
          </p:cNvPr>
          <p:cNvSpPr>
            <a:spLocks noChangeArrowheads="1"/>
          </p:cNvSpPr>
          <p:nvPr/>
        </p:nvSpPr>
        <p:spPr bwMode="auto">
          <a:xfrm>
            <a:off x="36000" y="3349294"/>
            <a:ext cx="9072000" cy="828675"/>
          </a:xfrm>
          <a:prstGeom prst="rect">
            <a:avLst/>
          </a:prstGeom>
          <a:solidFill>
            <a:schemeClr val="tx1"/>
          </a:solidFill>
          <a:ln w="3175">
            <a:solidFill>
              <a:schemeClr val="accent2"/>
            </a:solidFill>
            <a:miter lim="800000"/>
            <a:headEnd/>
            <a:tailEnd/>
          </a:ln>
          <a:effectLst/>
        </p:spPr>
        <p:txBody>
          <a:bodyPr lIns="92075" tIns="46038" rIns="92075" bIns="46038" anchor="ctr">
            <a:spAutoFit/>
          </a:bodyPr>
          <a:lstStyle/>
          <a:p>
            <a:pPr algn="ctr">
              <a:defRPr/>
            </a:pPr>
            <a:r>
              <a:rPr kumimoji="0" lang="it-IT" sz="1600">
                <a:solidFill>
                  <a:schemeClr val="bg1"/>
                </a:solidFill>
                <a:latin typeface="Comic Sans MS" pitchFamily="66" charset="0"/>
                <a:cs typeface="Courier New" pitchFamily="49" charset="0"/>
              </a:rPr>
              <a:t>Così operando, dell'elemento geometrico retta, viene staccato un tratto finito  e definito  negli estremi da due punti reali. Questi  punti costituiscono le soglie entro le quali si analizza il punto P che con il suo movimento orientato e definito costituisce la retta. </a:t>
            </a:r>
            <a:endParaRPr kumimoji="0" lang="it-IT" sz="1400" b="1">
              <a:solidFill>
                <a:schemeClr val="bg1"/>
              </a:solidFill>
              <a:effectLst>
                <a:outerShdw blurRad="38100" dist="38100" dir="2700000" algn="tl">
                  <a:srgbClr val="C0C0C0"/>
                </a:outerShdw>
              </a:effectLst>
              <a:latin typeface="Comic Sans MS" pitchFamily="66" charset="0"/>
              <a:cs typeface="Courier New" pitchFamily="49" charset="0"/>
            </a:endParaRPr>
          </a:p>
        </p:txBody>
      </p:sp>
      <p:sp>
        <p:nvSpPr>
          <p:cNvPr id="45065" name="Rectangle 9">
            <a:extLst>
              <a:ext uri="{FF2B5EF4-FFF2-40B4-BE49-F238E27FC236}">
                <a16:creationId xmlns:a16="http://schemas.microsoft.com/office/drawing/2014/main" id="{928069B1-74AF-4717-9BD2-597D64AF5AF0}"/>
              </a:ext>
            </a:extLst>
          </p:cNvPr>
          <p:cNvSpPr>
            <a:spLocks noChangeArrowheads="1"/>
          </p:cNvSpPr>
          <p:nvPr/>
        </p:nvSpPr>
        <p:spPr bwMode="auto">
          <a:xfrm>
            <a:off x="36000" y="5319382"/>
            <a:ext cx="9072000" cy="1474787"/>
          </a:xfrm>
          <a:prstGeom prst="rect">
            <a:avLst/>
          </a:prstGeom>
          <a:solidFill>
            <a:schemeClr val="tx1"/>
          </a:solidFill>
          <a:ln w="9525">
            <a:solidFill>
              <a:srgbClr val="33CCFF"/>
            </a:solidFill>
            <a:miter lim="800000"/>
            <a:headEnd/>
            <a:tailEnd/>
          </a:ln>
          <a:effectLst/>
        </p:spPr>
        <p:txBody>
          <a:bodyPr lIns="92075" tIns="46038" rIns="92075" bIns="46038" anchor="ctr">
            <a:spAutoFit/>
          </a:bodyPr>
          <a:lstStyle/>
          <a:p>
            <a:pPr algn="ctr">
              <a:defRPr/>
            </a:pPr>
            <a:r>
              <a:rPr kumimoji="0" lang="it-IT" sz="1800" dirty="0">
                <a:solidFill>
                  <a:schemeClr val="bg1"/>
                </a:solidFill>
                <a:latin typeface="Comic Sans MS" pitchFamily="66" charset="0"/>
                <a:cs typeface="Courier New" pitchFamily="49" charset="0"/>
              </a:rPr>
              <a:t>Anche nel caso del segmento si considera che il movimento orientato del punto P possa avvenire, nel tratto contraddistinto, indifferentemente in entrambi i versi, secondo la direzione assegnata per cui gli estremi delimitano il campo di esistenza del segmento e dell'insieme dei punti della retta oggetto di indagine geometrico-rappresentativa.</a:t>
            </a:r>
            <a:endParaRPr kumimoji="0" lang="it-IT" sz="1800" b="1" dirty="0">
              <a:solidFill>
                <a:schemeClr val="bg1"/>
              </a:solidFill>
              <a:effectLst>
                <a:outerShdw blurRad="38100" dist="38100" dir="2700000" algn="tl">
                  <a:srgbClr val="C0C0C0"/>
                </a:outerShdw>
              </a:effectLst>
              <a:latin typeface="Comic Sans MS" pitchFamily="66" charset="0"/>
              <a:cs typeface="Courier New" pitchFamily="49" charset="0"/>
            </a:endParaRPr>
          </a:p>
        </p:txBody>
      </p:sp>
      <p:sp>
        <p:nvSpPr>
          <p:cNvPr id="20486" name="Rectangle 16">
            <a:extLst>
              <a:ext uri="{FF2B5EF4-FFF2-40B4-BE49-F238E27FC236}">
                <a16:creationId xmlns:a16="http://schemas.microsoft.com/office/drawing/2014/main" id="{40727A43-1621-48AD-8558-E8657EB24866}"/>
              </a:ext>
            </a:extLst>
          </p:cNvPr>
          <p:cNvSpPr>
            <a:spLocks noGrp="1" noChangeArrowheads="1"/>
          </p:cNvSpPr>
          <p:nvPr>
            <p:ph type="title" idx="4294967295"/>
          </p:nvPr>
        </p:nvSpPr>
        <p:spPr>
          <a:xfrm>
            <a:off x="36000" y="40944"/>
            <a:ext cx="9072000" cy="471488"/>
          </a:xfrm>
          <a:noFill/>
          <a:ln>
            <a:solidFill>
              <a:srgbClr val="33CCFF"/>
            </a:solidFill>
          </a:ln>
          <a:extLst>
            <a:ext uri="{909E8E84-426E-40DD-AFC4-6F175D3DCCD1}">
              <a14:hiddenFill xmlns:a14="http://schemas.microsoft.com/office/drawing/2010/main">
                <a:solidFill>
                  <a:srgbClr val="FFFFFF"/>
                </a:solidFill>
              </a14:hiddenFill>
            </a:ext>
          </a:extLst>
        </p:spPr>
        <p:txBody>
          <a:bodyPr/>
          <a:lstStyle/>
          <a:p>
            <a:pPr algn="ctr" eaLnBrk="1" hangingPunct="1"/>
            <a:r>
              <a:rPr lang="it-IT" altLang="it-IT" sz="2400">
                <a:solidFill>
                  <a:schemeClr val="tx1"/>
                </a:solidFill>
                <a:effectLst/>
                <a:latin typeface="Comic Sans MS" panose="030F0702030302020204" pitchFamily="66" charset="0"/>
              </a:rPr>
              <a:t>Il segmento: caratteristiche dinamiche</a:t>
            </a:r>
          </a:p>
        </p:txBody>
      </p:sp>
      <p:sp>
        <p:nvSpPr>
          <p:cNvPr id="45073" name="Text Box 17">
            <a:extLst>
              <a:ext uri="{FF2B5EF4-FFF2-40B4-BE49-F238E27FC236}">
                <a16:creationId xmlns:a16="http://schemas.microsoft.com/office/drawing/2014/main" id="{5C4EC0A1-D3CE-4B4A-8EBC-12FBBB60084A}"/>
              </a:ext>
            </a:extLst>
          </p:cNvPr>
          <p:cNvSpPr txBox="1">
            <a:spLocks noChangeArrowheads="1"/>
          </p:cNvSpPr>
          <p:nvPr/>
        </p:nvSpPr>
        <p:spPr bwMode="auto">
          <a:xfrm>
            <a:off x="36000" y="4295753"/>
            <a:ext cx="9072000" cy="925512"/>
          </a:xfrm>
          <a:prstGeom prst="rect">
            <a:avLst/>
          </a:prstGeom>
          <a:solidFill>
            <a:schemeClr val="tx1"/>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a:solidFill>
                  <a:schemeClr val="bg1"/>
                </a:solidFill>
                <a:latin typeface="Comic Sans MS" panose="030F0702030302020204" pitchFamily="66" charset="0"/>
                <a:cs typeface="Courier New" panose="02070309020205020404" pitchFamily="49" charset="0"/>
              </a:rPr>
              <a:t>I due "</a:t>
            </a:r>
            <a:r>
              <a:rPr kumimoji="0" lang="it-IT" altLang="it-IT" sz="1800" b="1">
                <a:solidFill>
                  <a:schemeClr val="bg1"/>
                </a:solidFill>
                <a:latin typeface="Comic Sans MS" panose="030F0702030302020204" pitchFamily="66" charset="0"/>
                <a:cs typeface="Courier New" panose="02070309020205020404" pitchFamily="49" charset="0"/>
              </a:rPr>
              <a:t>punti reali", </a:t>
            </a:r>
            <a:r>
              <a:rPr kumimoji="0" lang="it-IT" altLang="it-IT" sz="1800">
                <a:solidFill>
                  <a:schemeClr val="bg1"/>
                </a:solidFill>
                <a:latin typeface="Comic Sans MS" panose="030F0702030302020204" pitchFamily="66" charset="0"/>
                <a:cs typeface="Courier New" panose="02070309020205020404" pitchFamily="49" charset="0"/>
              </a:rPr>
              <a:t>indicati con le lettere maiuscole dell'alfabeto, costituiscono gli</a:t>
            </a:r>
            <a:r>
              <a:rPr kumimoji="0" lang="it-IT" altLang="it-IT" sz="1800" b="1">
                <a:solidFill>
                  <a:schemeClr val="bg1"/>
                </a:solidFill>
                <a:latin typeface="Comic Sans MS" panose="030F0702030302020204" pitchFamily="66" charset="0"/>
                <a:cs typeface="Courier New" panose="02070309020205020404" pitchFamily="49" charset="0"/>
              </a:rPr>
              <a:t> "estremi del segmento" </a:t>
            </a:r>
            <a:r>
              <a:rPr kumimoji="0" lang="it-IT" altLang="it-IT" sz="1800">
                <a:solidFill>
                  <a:schemeClr val="bg1"/>
                </a:solidFill>
                <a:latin typeface="Comic Sans MS" panose="030F0702030302020204" pitchFamily="66" charset="0"/>
                <a:cs typeface="Courier New" panose="02070309020205020404" pitchFamily="49" charset="0"/>
              </a:rPr>
              <a:t>e rappresentano  i limiti entro cui analizzare il movimento del punto.</a:t>
            </a:r>
          </a:p>
        </p:txBody>
      </p:sp>
      <p:sp>
        <p:nvSpPr>
          <p:cNvPr id="20488" name="AutoShape 18">
            <a:hlinkClick r:id="rId5" action="ppaction://hlinksldjump" highlightClick="1"/>
            <a:extLst>
              <a:ext uri="{FF2B5EF4-FFF2-40B4-BE49-F238E27FC236}">
                <a16:creationId xmlns:a16="http://schemas.microsoft.com/office/drawing/2014/main" id="{61C8EEFF-1E77-4518-AD76-9E993233F7F5}"/>
              </a:ext>
            </a:extLst>
          </p:cNvPr>
          <p:cNvSpPr>
            <a:spLocks noChangeArrowheads="1"/>
          </p:cNvSpPr>
          <p:nvPr/>
        </p:nvSpPr>
        <p:spPr bwMode="auto">
          <a:xfrm>
            <a:off x="93091" y="92098"/>
            <a:ext cx="1104900" cy="385762"/>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Sommario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1000" fill="hold"/>
                                        <p:tgtEl>
                                          <p:spTgt spid="45061"/>
                                        </p:tgtEl>
                                        <p:attrNameLst>
                                          <p:attrName>ppt_x</p:attrName>
                                        </p:attrNameLst>
                                      </p:cBhvr>
                                      <p:tavLst>
                                        <p:tav tm="0">
                                          <p:val>
                                            <p:strVal val="0-#ppt_w/2"/>
                                          </p:val>
                                        </p:tav>
                                        <p:tav tm="100000">
                                          <p:val>
                                            <p:strVal val="#ppt_x"/>
                                          </p:val>
                                        </p:tav>
                                      </p:tavLst>
                                    </p:anim>
                                    <p:anim calcmode="lin" valueType="num">
                                      <p:cBhvr additive="base">
                                        <p:cTn id="8" dur="1000" fill="hold"/>
                                        <p:tgtEl>
                                          <p:spTgt spid="450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nodeType="clickEffect">
                                  <p:stCondLst>
                                    <p:cond delay="0"/>
                                  </p:stCondLst>
                                  <p:childTnLst>
                                    <p:set>
                                      <p:cBhvr>
                                        <p:cTn id="12" dur="1" fill="hold">
                                          <p:stCondLst>
                                            <p:cond delay="0"/>
                                          </p:stCondLst>
                                        </p:cTn>
                                        <p:tgtEl>
                                          <p:spTgt spid="45062"/>
                                        </p:tgtEl>
                                        <p:attrNameLst>
                                          <p:attrName>style.visibility</p:attrName>
                                        </p:attrNameLst>
                                      </p:cBhvr>
                                      <p:to>
                                        <p:strVal val="visible"/>
                                      </p:to>
                                    </p:set>
                                    <p:anim calcmode="lin" valueType="num">
                                      <p:cBhvr additive="base">
                                        <p:cTn id="13" dur="1000" fill="hold"/>
                                        <p:tgtEl>
                                          <p:spTgt spid="45062"/>
                                        </p:tgtEl>
                                        <p:attrNameLst>
                                          <p:attrName>ppt_x</p:attrName>
                                        </p:attrNameLst>
                                      </p:cBhvr>
                                      <p:tavLst>
                                        <p:tav tm="0">
                                          <p:val>
                                            <p:strVal val="1+#ppt_w/2"/>
                                          </p:val>
                                        </p:tav>
                                        <p:tav tm="100000">
                                          <p:val>
                                            <p:strVal val="#ppt_x"/>
                                          </p:val>
                                        </p:tav>
                                      </p:tavLst>
                                    </p:anim>
                                    <p:anim calcmode="lin" valueType="num">
                                      <p:cBhvr additive="base">
                                        <p:cTn id="14" dur="1000" fill="hold"/>
                                        <p:tgtEl>
                                          <p:spTgt spid="450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5064"/>
                                        </p:tgtEl>
                                        <p:attrNameLst>
                                          <p:attrName>style.visibility</p:attrName>
                                        </p:attrNameLst>
                                      </p:cBhvr>
                                      <p:to>
                                        <p:strVal val="visible"/>
                                      </p:to>
                                    </p:set>
                                    <p:animEffect transition="in" filter="wipe(left)">
                                      <p:cBhvr>
                                        <p:cTn id="19" dur="1000"/>
                                        <p:tgtEl>
                                          <p:spTgt spid="4506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5073"/>
                                        </p:tgtEl>
                                        <p:attrNameLst>
                                          <p:attrName>style.visibility</p:attrName>
                                        </p:attrNameLst>
                                      </p:cBhvr>
                                      <p:to>
                                        <p:strVal val="visible"/>
                                      </p:to>
                                    </p:set>
                                    <p:animEffect transition="in" filter="wipe(left)">
                                      <p:cBhvr>
                                        <p:cTn id="24" dur="1000"/>
                                        <p:tgtEl>
                                          <p:spTgt spid="4507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5065"/>
                                        </p:tgtEl>
                                        <p:attrNameLst>
                                          <p:attrName>style.visibility</p:attrName>
                                        </p:attrNameLst>
                                      </p:cBhvr>
                                      <p:to>
                                        <p:strVal val="visible"/>
                                      </p:to>
                                    </p:set>
                                    <p:animEffect transition="in" filter="wipe(up)">
                                      <p:cBhvr>
                                        <p:cTn id="29" dur="10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4" grpId="0" animBg="1"/>
      <p:bldP spid="45065" grpId="0" animBg="1"/>
      <p:bldP spid="4507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7" name="Rectangle 5">
            <a:extLst>
              <a:ext uri="{FF2B5EF4-FFF2-40B4-BE49-F238E27FC236}">
                <a16:creationId xmlns:a16="http://schemas.microsoft.com/office/drawing/2014/main" id="{B8D6FBFA-4BA4-44B8-96DE-96B204257636}"/>
              </a:ext>
            </a:extLst>
          </p:cNvPr>
          <p:cNvSpPr>
            <a:spLocks noChangeArrowheads="1"/>
          </p:cNvSpPr>
          <p:nvPr/>
        </p:nvSpPr>
        <p:spPr bwMode="auto">
          <a:xfrm>
            <a:off x="40943" y="1128269"/>
            <a:ext cx="4896000" cy="1296000"/>
          </a:xfrm>
          <a:prstGeom prst="rect">
            <a:avLst/>
          </a:prstGeom>
          <a:solidFill>
            <a:schemeClr val="tx1"/>
          </a:solidFill>
          <a:ln w="9525">
            <a:solidFill>
              <a:srgbClr val="33CCFF"/>
            </a:solidFill>
            <a:miter lim="800000"/>
            <a:headEnd/>
            <a:tailEnd/>
          </a:ln>
          <a:effectLst/>
        </p:spPr>
        <p:txBody>
          <a:bodyPr lIns="92075" tIns="46038" rIns="92075" bIns="46038" anchor="ctr">
            <a:spAutoFit/>
          </a:bodyPr>
          <a:lstStyle/>
          <a:p>
            <a:pPr>
              <a:defRPr/>
            </a:pPr>
            <a:r>
              <a:rPr kumimoji="0" lang="it-IT" sz="1800" dirty="0">
                <a:solidFill>
                  <a:srgbClr val="000000"/>
                </a:solidFill>
                <a:latin typeface="Comic Sans MS" pitchFamily="66" charset="0"/>
                <a:cs typeface="Courier New" pitchFamily="49" charset="0"/>
              </a:rPr>
              <a:t>Sulla base di quanto esposto precedentemente l'espressione descrittiva del “</a:t>
            </a:r>
            <a:r>
              <a:rPr kumimoji="0" lang="it-IT" sz="1800" b="1" dirty="0">
                <a:solidFill>
                  <a:srgbClr val="000000"/>
                </a:solidFill>
                <a:latin typeface="Comic Sans MS" pitchFamily="66" charset="0"/>
                <a:cs typeface="Courier New" pitchFamily="49" charset="0"/>
              </a:rPr>
              <a:t>segmento" </a:t>
            </a:r>
            <a:r>
              <a:rPr kumimoji="0" lang="it-IT" sz="1800" dirty="0">
                <a:solidFill>
                  <a:srgbClr val="000000"/>
                </a:solidFill>
                <a:latin typeface="Comic Sans MS" pitchFamily="66" charset="0"/>
                <a:cs typeface="Courier New" pitchFamily="49" charset="0"/>
              </a:rPr>
              <a:t>può sintetizzarsi con la seguente formalizzazione:</a:t>
            </a:r>
            <a:endParaRPr kumimoji="0" lang="it-IT" sz="1800" dirty="0">
              <a:solidFill>
                <a:srgbClr val="000000"/>
              </a:solidFill>
              <a:effectLst>
                <a:outerShdw blurRad="38100" dist="38100" dir="2700000" algn="tl">
                  <a:srgbClr val="C0C0C0"/>
                </a:outerShdw>
              </a:effectLst>
              <a:latin typeface="Comic Sans MS" pitchFamily="66" charset="0"/>
              <a:cs typeface="Courier New" pitchFamily="49" charset="0"/>
            </a:endParaRPr>
          </a:p>
        </p:txBody>
      </p:sp>
      <p:graphicFrame>
        <p:nvGraphicFramePr>
          <p:cNvPr id="49159" name="Object 7">
            <a:extLst>
              <a:ext uri="{FF2B5EF4-FFF2-40B4-BE49-F238E27FC236}">
                <a16:creationId xmlns:a16="http://schemas.microsoft.com/office/drawing/2014/main" id="{0224BA25-5B52-4DB1-9271-E25D209F1866}"/>
              </a:ext>
            </a:extLst>
          </p:cNvPr>
          <p:cNvGraphicFramePr>
            <a:graphicFrameLocks noChangeAspect="1"/>
          </p:cNvGraphicFramePr>
          <p:nvPr>
            <p:extLst>
              <p:ext uri="{D42A27DB-BD31-4B8C-83A1-F6EECF244321}">
                <p14:modId xmlns:p14="http://schemas.microsoft.com/office/powerpoint/2010/main" val="580374477"/>
              </p:ext>
            </p:extLst>
          </p:nvPr>
        </p:nvGraphicFramePr>
        <p:xfrm>
          <a:off x="4999056" y="1071984"/>
          <a:ext cx="4104000" cy="1399047"/>
        </p:xfrm>
        <a:graphic>
          <a:graphicData uri="http://schemas.openxmlformats.org/presentationml/2006/ole">
            <mc:AlternateContent xmlns:mc="http://schemas.openxmlformats.org/markup-compatibility/2006">
              <mc:Choice xmlns:v="urn:schemas-microsoft-com:vml" Requires="v">
                <p:oleObj spid="_x0000_s21715" name="Equation" r:id="rId3" imgW="1257300" imgH="431800" progId="Equation.3">
                  <p:embed/>
                </p:oleObj>
              </mc:Choice>
              <mc:Fallback>
                <p:oleObj name="Equation" r:id="rId3" imgW="1257300" imgH="431800" progId="Equation.3">
                  <p:embed/>
                  <p:pic>
                    <p:nvPicPr>
                      <p:cNvPr id="0" name="Picture 1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056" y="1071984"/>
                        <a:ext cx="4104000" cy="1399047"/>
                      </a:xfrm>
                      <a:prstGeom prst="rect">
                        <a:avLst/>
                      </a:prstGeom>
                      <a:solidFill>
                        <a:srgbClr val="FFFFCC"/>
                      </a:solidFill>
                      <a:ln w="9525">
                        <a:solidFill>
                          <a:srgbClr val="33CCFF"/>
                        </a:solidFill>
                        <a:miter lim="800000"/>
                        <a:headEnd/>
                        <a:tailEnd/>
                      </a:ln>
                    </p:spPr>
                  </p:pic>
                </p:oleObj>
              </mc:Fallback>
            </mc:AlternateContent>
          </a:graphicData>
        </a:graphic>
      </p:graphicFrame>
      <p:sp>
        <p:nvSpPr>
          <p:cNvPr id="21512" name="Rectangle 9">
            <a:extLst>
              <a:ext uri="{FF2B5EF4-FFF2-40B4-BE49-F238E27FC236}">
                <a16:creationId xmlns:a16="http://schemas.microsoft.com/office/drawing/2014/main" id="{AD759932-7E19-48D6-AFF9-32A93D7E0971}"/>
              </a:ext>
            </a:extLst>
          </p:cNvPr>
          <p:cNvSpPr>
            <a:spLocks noChangeArrowheads="1"/>
          </p:cNvSpPr>
          <p:nvPr/>
        </p:nvSpPr>
        <p:spPr bwMode="auto">
          <a:xfrm>
            <a:off x="0" y="3411297"/>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49169" name="Rectangle 17">
            <a:extLst>
              <a:ext uri="{FF2B5EF4-FFF2-40B4-BE49-F238E27FC236}">
                <a16:creationId xmlns:a16="http://schemas.microsoft.com/office/drawing/2014/main" id="{C88E7BE0-A1F4-461D-A596-0506775DC17A}"/>
              </a:ext>
            </a:extLst>
          </p:cNvPr>
          <p:cNvSpPr>
            <a:spLocks noChangeArrowheads="1"/>
          </p:cNvSpPr>
          <p:nvPr/>
        </p:nvSpPr>
        <p:spPr bwMode="auto">
          <a:xfrm>
            <a:off x="2124000" y="2527059"/>
            <a:ext cx="4896000" cy="376238"/>
          </a:xfrm>
          <a:prstGeom prst="rect">
            <a:avLst/>
          </a:prstGeom>
          <a:solidFill>
            <a:schemeClr val="tx1"/>
          </a:solidFill>
          <a:ln w="9525">
            <a:solidFill>
              <a:srgbClr val="99CCFF"/>
            </a:solidFill>
            <a:miter lim="800000"/>
            <a:headEnd/>
            <a:tailEnd/>
          </a:ln>
        </p:spPr>
        <p:txBody>
          <a:bodyPr wrap="none" lIns="92075" tIns="46038" rIns="92075" bIns="46038" anchor="ctr">
            <a:spAutoFit/>
          </a:bodyPr>
          <a:lstStyle>
            <a:lvl1pPr eaLnBrk="0" hangingPunct="0">
              <a:tabLst>
                <a:tab pos="457200" algn="l"/>
              </a:tabLst>
              <a:defRPr kumimoji="1" sz="2400">
                <a:solidFill>
                  <a:schemeClr val="tx1"/>
                </a:solidFill>
                <a:latin typeface="Times New Roman" panose="02020603050405020304" pitchFamily="18" charset="0"/>
              </a:defRPr>
            </a:lvl1pPr>
            <a:lvl2pPr marL="742950" indent="-285750" eaLnBrk="0" hangingPunct="0">
              <a:tabLst>
                <a:tab pos="457200" algn="l"/>
              </a:tabLst>
              <a:defRPr kumimoji="1" sz="2400">
                <a:solidFill>
                  <a:schemeClr val="tx1"/>
                </a:solidFill>
                <a:latin typeface="Times New Roman" panose="02020603050405020304" pitchFamily="18" charset="0"/>
              </a:defRPr>
            </a:lvl2pPr>
            <a:lvl3pPr marL="1143000" indent="-228600" eaLnBrk="0" hangingPunct="0">
              <a:tabLst>
                <a:tab pos="457200" algn="l"/>
              </a:tabLst>
              <a:defRPr kumimoji="1" sz="2400">
                <a:solidFill>
                  <a:schemeClr val="tx1"/>
                </a:solidFill>
                <a:latin typeface="Times New Roman" panose="02020603050405020304" pitchFamily="18" charset="0"/>
              </a:defRPr>
            </a:lvl3pPr>
            <a:lvl4pPr marL="1600200" indent="-228600" eaLnBrk="0" hangingPunct="0">
              <a:tabLst>
                <a:tab pos="457200" algn="l"/>
              </a:tabLst>
              <a:defRPr kumimoji="1" sz="2400">
                <a:solidFill>
                  <a:schemeClr val="tx1"/>
                </a:solidFill>
                <a:latin typeface="Times New Roman" panose="02020603050405020304" pitchFamily="18" charset="0"/>
              </a:defRPr>
            </a:lvl4pPr>
            <a:lvl5pPr marL="2057400" indent="-228600" eaLnBrk="0" hangingPunct="0">
              <a:tabLst>
                <a:tab pos="457200" algn="l"/>
              </a:tabLst>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9pPr>
          </a:lstStyle>
          <a:p>
            <a:pPr eaLnBrk="1" hangingPunct="1"/>
            <a:r>
              <a:rPr kumimoji="0" lang="it-IT" altLang="it-IT" sz="1800">
                <a:solidFill>
                  <a:srgbClr val="000000"/>
                </a:solidFill>
                <a:latin typeface="Comic Sans MS" panose="030F0702030302020204" pitchFamily="66" charset="0"/>
                <a:cs typeface="Courier New" panose="02070309020205020404" pitchFamily="49" charset="0"/>
              </a:rPr>
              <a:t>dove i simboli hanno il seguente significato.</a:t>
            </a:r>
          </a:p>
        </p:txBody>
      </p:sp>
      <p:sp>
        <p:nvSpPr>
          <p:cNvPr id="21514" name="Rectangle 23">
            <a:extLst>
              <a:ext uri="{FF2B5EF4-FFF2-40B4-BE49-F238E27FC236}">
                <a16:creationId xmlns:a16="http://schemas.microsoft.com/office/drawing/2014/main" id="{5A3AE9B7-A4C4-4460-B63C-D27DE6DC4C7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21515" name="Rectangle 24">
            <a:extLst>
              <a:ext uri="{FF2B5EF4-FFF2-40B4-BE49-F238E27FC236}">
                <a16:creationId xmlns:a16="http://schemas.microsoft.com/office/drawing/2014/main" id="{D93B2364-2057-4223-954D-49D374F40C17}"/>
              </a:ext>
            </a:extLst>
          </p:cNvPr>
          <p:cNvSpPr>
            <a:spLocks noChangeArrowheads="1"/>
          </p:cNvSpPr>
          <p:nvPr/>
        </p:nvSpPr>
        <p:spPr bwMode="auto">
          <a:xfrm>
            <a:off x="0" y="219075"/>
            <a:ext cx="301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kumimoji="0" lang="it-IT" altLang="it-IT" sz="1100">
                <a:solidFill>
                  <a:srgbClr val="99CCFF"/>
                </a:solidFill>
                <a:latin typeface="Comic Sans MS" panose="030F0702030302020204" pitchFamily="66" charset="0"/>
                <a:ea typeface="Times New Roman" panose="02020603050405020304" pitchFamily="18" charset="0"/>
                <a:cs typeface="Courier New" panose="02070309020205020404" pitchFamily="49" charset="0"/>
              </a:rPr>
              <a:t> </a:t>
            </a:r>
            <a:endParaRPr kumimoji="0" lang="it-IT" altLang="it-IT">
              <a:ea typeface="Times New Roman" panose="02020603050405020304" pitchFamily="18" charset="0"/>
              <a:cs typeface="Courier New" panose="02070309020205020404" pitchFamily="49" charset="0"/>
            </a:endParaRPr>
          </a:p>
        </p:txBody>
      </p:sp>
      <p:sp>
        <p:nvSpPr>
          <p:cNvPr id="21516" name="Rectangle 26">
            <a:extLst>
              <a:ext uri="{FF2B5EF4-FFF2-40B4-BE49-F238E27FC236}">
                <a16:creationId xmlns:a16="http://schemas.microsoft.com/office/drawing/2014/main" id="{53C77E18-366A-414F-AF68-C0C0ED1154D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21517" name="Rectangle 36">
            <a:extLst>
              <a:ext uri="{FF2B5EF4-FFF2-40B4-BE49-F238E27FC236}">
                <a16:creationId xmlns:a16="http://schemas.microsoft.com/office/drawing/2014/main" id="{6D96E0D2-EC16-4888-BABC-845AFDE90F64}"/>
              </a:ext>
            </a:extLst>
          </p:cNvPr>
          <p:cNvSpPr>
            <a:spLocks noChangeArrowheads="1"/>
          </p:cNvSpPr>
          <p:nvPr/>
        </p:nvSpPr>
        <p:spPr bwMode="auto">
          <a:xfrm rot="4024074">
            <a:off x="-794" y="3244056"/>
            <a:ext cx="9144001"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49187" name="Object 35">
            <a:extLst>
              <a:ext uri="{FF2B5EF4-FFF2-40B4-BE49-F238E27FC236}">
                <a16:creationId xmlns:a16="http://schemas.microsoft.com/office/drawing/2014/main" id="{20E446FE-4879-4CBF-9031-5AC9126EE71C}"/>
              </a:ext>
            </a:extLst>
          </p:cNvPr>
          <p:cNvGraphicFramePr>
            <a:graphicFrameLocks noChangeAspect="1"/>
          </p:cNvGraphicFramePr>
          <p:nvPr>
            <p:extLst>
              <p:ext uri="{D42A27DB-BD31-4B8C-83A1-F6EECF244321}">
                <p14:modId xmlns:p14="http://schemas.microsoft.com/office/powerpoint/2010/main" val="1779030375"/>
              </p:ext>
            </p:extLst>
          </p:nvPr>
        </p:nvGraphicFramePr>
        <p:xfrm>
          <a:off x="40944" y="3062047"/>
          <a:ext cx="520700" cy="325437"/>
        </p:xfrm>
        <a:graphic>
          <a:graphicData uri="http://schemas.openxmlformats.org/presentationml/2006/ole">
            <mc:AlternateContent xmlns:mc="http://schemas.openxmlformats.org/markup-compatibility/2006">
              <mc:Choice xmlns:v="urn:schemas-microsoft-com:vml" Requires="v">
                <p:oleObj spid="_x0000_s21716" name="Equation" r:id="rId5" imgW="228501" imgH="203112" progId="Equation.3">
                  <p:embed/>
                </p:oleObj>
              </mc:Choice>
              <mc:Fallback>
                <p:oleObj name="Equation" r:id="rId5" imgW="228501" imgH="203112" progId="Equation.3">
                  <p:embed/>
                  <p:pic>
                    <p:nvPicPr>
                      <p:cNvPr id="0" name="Picture 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44" y="3062047"/>
                        <a:ext cx="520700" cy="325437"/>
                      </a:xfrm>
                      <a:prstGeom prst="rect">
                        <a:avLst/>
                      </a:prstGeom>
                      <a:solidFill>
                        <a:schemeClr val="tx1"/>
                      </a:solidFill>
                    </p:spPr>
                  </p:pic>
                </p:oleObj>
              </mc:Fallback>
            </mc:AlternateContent>
          </a:graphicData>
        </a:graphic>
      </p:graphicFrame>
      <p:sp>
        <p:nvSpPr>
          <p:cNvPr id="49189" name="Rectangle 37">
            <a:extLst>
              <a:ext uri="{FF2B5EF4-FFF2-40B4-BE49-F238E27FC236}">
                <a16:creationId xmlns:a16="http://schemas.microsoft.com/office/drawing/2014/main" id="{2E1583EC-3AB4-45B3-9ADC-F302C84D0666}"/>
              </a:ext>
            </a:extLst>
          </p:cNvPr>
          <p:cNvSpPr>
            <a:spLocks noChangeArrowheads="1"/>
          </p:cNvSpPr>
          <p:nvPr/>
        </p:nvSpPr>
        <p:spPr bwMode="auto">
          <a:xfrm>
            <a:off x="643056" y="3048090"/>
            <a:ext cx="8460000" cy="346075"/>
          </a:xfrm>
          <a:prstGeom prst="rect">
            <a:avLst/>
          </a:prstGeom>
          <a:solidFill>
            <a:schemeClr val="tx1"/>
          </a:solidFill>
          <a:ln w="9525">
            <a:solidFill>
              <a:srgbClr val="33CCFF"/>
            </a:solidFill>
            <a:miter lim="800000"/>
            <a:headEnd/>
            <a:tailEnd/>
          </a:ln>
        </p:spPr>
        <p:txBody>
          <a:bodyPr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6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 Segmento staccato sulla retta in esame </a:t>
            </a:r>
          </a:p>
        </p:txBody>
      </p:sp>
      <p:sp>
        <p:nvSpPr>
          <p:cNvPr id="21519" name="Rectangle 39">
            <a:extLst>
              <a:ext uri="{FF2B5EF4-FFF2-40B4-BE49-F238E27FC236}">
                <a16:creationId xmlns:a16="http://schemas.microsoft.com/office/drawing/2014/main" id="{1DE5BA0E-EF33-4EC1-81F7-A2C3555A3E47}"/>
              </a:ext>
            </a:extLst>
          </p:cNvPr>
          <p:cNvSpPr>
            <a:spLocks noChangeArrowheads="1"/>
          </p:cNvSpPr>
          <p:nvPr/>
        </p:nvSpPr>
        <p:spPr bwMode="auto">
          <a:xfrm>
            <a:off x="0" y="2957272"/>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49192" name="Rectangle 40">
            <a:extLst>
              <a:ext uri="{FF2B5EF4-FFF2-40B4-BE49-F238E27FC236}">
                <a16:creationId xmlns:a16="http://schemas.microsoft.com/office/drawing/2014/main" id="{F2369783-03D5-4C77-9F2D-D4AAAC6893E5}"/>
              </a:ext>
            </a:extLst>
          </p:cNvPr>
          <p:cNvSpPr>
            <a:spLocks noChangeArrowheads="1"/>
          </p:cNvSpPr>
          <p:nvPr/>
        </p:nvSpPr>
        <p:spPr bwMode="auto">
          <a:xfrm>
            <a:off x="643056" y="3509722"/>
            <a:ext cx="8460000" cy="346075"/>
          </a:xfrm>
          <a:prstGeom prst="rect">
            <a:avLst/>
          </a:prstGeom>
          <a:solidFill>
            <a:schemeClr val="tx1"/>
          </a:solidFill>
          <a:ln w="9525">
            <a:solidFill>
              <a:srgbClr val="33CCFF"/>
            </a:solidFill>
            <a:miter lim="800000"/>
            <a:headEnd/>
            <a:tailEnd/>
          </a:ln>
        </p:spPr>
        <p:txBody>
          <a:bodyPr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6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 </a:t>
            </a:r>
            <a:r>
              <a:rPr kumimoji="0" lang="it-IT" altLang="it-IT" sz="15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Sommatoria  orientata di tutte le  posizioni del punto P in movimento  orientato </a:t>
            </a:r>
            <a:endParaRPr kumimoji="0" lang="it-IT" altLang="it-IT" sz="1500">
              <a:latin typeface="Comic Sans MS" panose="030F0702030302020204" pitchFamily="66" charset="0"/>
              <a:ea typeface="Times New Roman" panose="02020603050405020304" pitchFamily="18" charset="0"/>
              <a:cs typeface="Courier New" panose="02070309020205020404" pitchFamily="49" charset="0"/>
            </a:endParaRPr>
          </a:p>
        </p:txBody>
      </p:sp>
      <p:graphicFrame>
        <p:nvGraphicFramePr>
          <p:cNvPr id="49190" name="Object 38">
            <a:extLst>
              <a:ext uri="{FF2B5EF4-FFF2-40B4-BE49-F238E27FC236}">
                <a16:creationId xmlns:a16="http://schemas.microsoft.com/office/drawing/2014/main" id="{D4F1E704-E3D1-4C27-ADE7-2A1B005C3FDA}"/>
              </a:ext>
            </a:extLst>
          </p:cNvPr>
          <p:cNvGraphicFramePr>
            <a:graphicFrameLocks noChangeAspect="1"/>
          </p:cNvGraphicFramePr>
          <p:nvPr>
            <p:extLst>
              <p:ext uri="{D42A27DB-BD31-4B8C-83A1-F6EECF244321}">
                <p14:modId xmlns:p14="http://schemas.microsoft.com/office/powerpoint/2010/main" val="3338324292"/>
              </p:ext>
            </p:extLst>
          </p:nvPr>
        </p:nvGraphicFramePr>
        <p:xfrm>
          <a:off x="40944" y="3457334"/>
          <a:ext cx="407988" cy="442913"/>
        </p:xfrm>
        <a:graphic>
          <a:graphicData uri="http://schemas.openxmlformats.org/presentationml/2006/ole">
            <mc:AlternateContent xmlns:mc="http://schemas.openxmlformats.org/markup-compatibility/2006">
              <mc:Choice xmlns:v="urn:schemas-microsoft-com:vml" Requires="v">
                <p:oleObj spid="_x0000_s21717" name="Equation" r:id="rId7" imgW="152400" imgH="215900" progId="Equation.3">
                  <p:embed/>
                </p:oleObj>
              </mc:Choice>
              <mc:Fallback>
                <p:oleObj name="Equation" r:id="rId7" imgW="152400" imgH="215900" progId="Equation.3">
                  <p:embed/>
                  <p:pic>
                    <p:nvPicPr>
                      <p:cNvPr id="0" name="Picture 1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44" y="3457334"/>
                        <a:ext cx="407988" cy="442913"/>
                      </a:xfrm>
                      <a:prstGeom prst="rect">
                        <a:avLst/>
                      </a:prstGeom>
                      <a:solidFill>
                        <a:schemeClr val="tx1"/>
                      </a:solidFill>
                    </p:spPr>
                  </p:pic>
                </p:oleObj>
              </mc:Fallback>
            </mc:AlternateContent>
          </a:graphicData>
        </a:graphic>
      </p:graphicFrame>
      <p:sp>
        <p:nvSpPr>
          <p:cNvPr id="49195" name="Rectangle 43">
            <a:extLst>
              <a:ext uri="{FF2B5EF4-FFF2-40B4-BE49-F238E27FC236}">
                <a16:creationId xmlns:a16="http://schemas.microsoft.com/office/drawing/2014/main" id="{B0BF217D-1488-482F-B3F1-C5A44EBE1876}"/>
              </a:ext>
            </a:extLst>
          </p:cNvPr>
          <p:cNvSpPr>
            <a:spLocks noChangeArrowheads="1"/>
          </p:cNvSpPr>
          <p:nvPr/>
        </p:nvSpPr>
        <p:spPr bwMode="auto">
          <a:xfrm>
            <a:off x="643056" y="3924059"/>
            <a:ext cx="8460000" cy="346075"/>
          </a:xfrm>
          <a:prstGeom prst="rect">
            <a:avLst/>
          </a:prstGeom>
          <a:solidFill>
            <a:schemeClr val="tx1"/>
          </a:solidFill>
          <a:ln w="9525">
            <a:solidFill>
              <a:srgbClr val="33CCFF"/>
            </a:solidFill>
            <a:miter lim="800000"/>
            <a:headEnd/>
            <a:tailEnd/>
          </a:ln>
        </p:spPr>
        <p:txBody>
          <a:bodyPr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4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 </a:t>
            </a:r>
            <a:r>
              <a:rPr kumimoji="0" lang="it-IT" altLang="it-IT" sz="16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Insieme definito dal punto in movimento orientato e definito</a:t>
            </a:r>
            <a:r>
              <a:rPr kumimoji="0" lang="it-IT" altLang="it-IT" sz="1600">
                <a:solidFill>
                  <a:srgbClr val="99CCFF"/>
                </a:solidFill>
                <a:latin typeface="Comic Sans MS" panose="030F0702030302020204" pitchFamily="66" charset="0"/>
                <a:ea typeface="Times New Roman" panose="02020603050405020304" pitchFamily="18" charset="0"/>
                <a:cs typeface="Courier New" panose="02070309020205020404" pitchFamily="49" charset="0"/>
              </a:rPr>
              <a:t> </a:t>
            </a:r>
            <a:endParaRPr kumimoji="0" lang="it-IT" altLang="it-IT" sz="1600">
              <a:latin typeface="Comic Sans MS" panose="030F0702030302020204" pitchFamily="66" charset="0"/>
              <a:ea typeface="Times New Roman" panose="02020603050405020304" pitchFamily="18" charset="0"/>
              <a:cs typeface="Courier New" panose="02070309020205020404" pitchFamily="49" charset="0"/>
            </a:endParaRPr>
          </a:p>
        </p:txBody>
      </p:sp>
      <p:sp>
        <p:nvSpPr>
          <p:cNvPr id="21522" name="Rectangle 48">
            <a:extLst>
              <a:ext uri="{FF2B5EF4-FFF2-40B4-BE49-F238E27FC236}">
                <a16:creationId xmlns:a16="http://schemas.microsoft.com/office/drawing/2014/main" id="{9339DB6A-5256-41D6-B097-3C222D25C58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49199" name="Object 47">
            <a:extLst>
              <a:ext uri="{FF2B5EF4-FFF2-40B4-BE49-F238E27FC236}">
                <a16:creationId xmlns:a16="http://schemas.microsoft.com/office/drawing/2014/main" id="{793F7A20-65A5-4639-9E59-F3559D53797A}"/>
              </a:ext>
            </a:extLst>
          </p:cNvPr>
          <p:cNvGraphicFramePr>
            <a:graphicFrameLocks noChangeAspect="1"/>
          </p:cNvGraphicFramePr>
          <p:nvPr>
            <p:extLst>
              <p:ext uri="{D42A27DB-BD31-4B8C-83A1-F6EECF244321}">
                <p14:modId xmlns:p14="http://schemas.microsoft.com/office/powerpoint/2010/main" val="4134081201"/>
              </p:ext>
            </p:extLst>
          </p:nvPr>
        </p:nvGraphicFramePr>
        <p:xfrm>
          <a:off x="101777" y="3936340"/>
          <a:ext cx="252000" cy="271688"/>
        </p:xfrm>
        <a:graphic>
          <a:graphicData uri="http://schemas.openxmlformats.org/presentationml/2006/ole">
            <mc:AlternateContent xmlns:mc="http://schemas.openxmlformats.org/markup-compatibility/2006">
              <mc:Choice xmlns:v="urn:schemas-microsoft-com:vml" Requires="v">
                <p:oleObj spid="_x0000_s21718" name="Equation" r:id="rId9" imgW="127055" imgH="228699" progId="Equation.3">
                  <p:embed/>
                </p:oleObj>
              </mc:Choice>
              <mc:Fallback>
                <p:oleObj name="Equation" r:id="rId9" imgW="127055" imgH="228699" progId="Equation.3">
                  <p:embed/>
                  <p:pic>
                    <p:nvPicPr>
                      <p:cNvPr id="0" name="Picture 1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777" y="3936340"/>
                        <a:ext cx="252000" cy="271688"/>
                      </a:xfrm>
                      <a:prstGeom prst="rect">
                        <a:avLst/>
                      </a:prstGeom>
                      <a:solidFill>
                        <a:schemeClr val="tx1"/>
                      </a:solidFill>
                    </p:spPr>
                  </p:pic>
                </p:oleObj>
              </mc:Fallback>
            </mc:AlternateContent>
          </a:graphicData>
        </a:graphic>
      </p:graphicFrame>
      <p:sp>
        <p:nvSpPr>
          <p:cNvPr id="49203" name="AutoShape 51">
            <a:extLst>
              <a:ext uri="{FF2B5EF4-FFF2-40B4-BE49-F238E27FC236}">
                <a16:creationId xmlns:a16="http://schemas.microsoft.com/office/drawing/2014/main" id="{5060AEF9-2FF5-4299-B51D-3D83FEF1A520}"/>
              </a:ext>
            </a:extLst>
          </p:cNvPr>
          <p:cNvSpPr>
            <a:spLocks noChangeArrowheads="1"/>
          </p:cNvSpPr>
          <p:nvPr/>
        </p:nvSpPr>
        <p:spPr bwMode="auto">
          <a:xfrm>
            <a:off x="0" y="3916122"/>
            <a:ext cx="498475" cy="333375"/>
          </a:xfrm>
          <a:prstGeom prst="bracePair">
            <a:avLst>
              <a:gd name="adj" fmla="val 2071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49204" name="Rectangle 52">
            <a:extLst>
              <a:ext uri="{FF2B5EF4-FFF2-40B4-BE49-F238E27FC236}">
                <a16:creationId xmlns:a16="http://schemas.microsoft.com/office/drawing/2014/main" id="{DD1F28D2-0BD9-4610-9076-50912D7CF87D}"/>
              </a:ext>
            </a:extLst>
          </p:cNvPr>
          <p:cNvSpPr>
            <a:spLocks noChangeArrowheads="1"/>
          </p:cNvSpPr>
          <p:nvPr/>
        </p:nvSpPr>
        <p:spPr bwMode="auto">
          <a:xfrm>
            <a:off x="36000" y="4381259"/>
            <a:ext cx="9072000" cy="346075"/>
          </a:xfrm>
          <a:prstGeom prst="rect">
            <a:avLst/>
          </a:prstGeom>
          <a:solidFill>
            <a:schemeClr val="tx1"/>
          </a:solidFill>
          <a:ln w="9525">
            <a:solidFill>
              <a:schemeClr val="accent1"/>
            </a:solidFill>
            <a:miter lim="800000"/>
            <a:headEnd/>
            <a:tailEnd/>
          </a:ln>
          <a:effectLst/>
        </p:spPr>
        <p:txBody>
          <a:bodyPr lIns="92075" tIns="46038" rIns="92075" bIns="46038" anchor="ctr">
            <a:spAutoFit/>
          </a:bodyPr>
          <a:lstStyle/>
          <a:p>
            <a:pPr>
              <a:defRPr/>
            </a:pPr>
            <a:r>
              <a:rPr kumimoji="0" lang="it-IT" sz="1600">
                <a:solidFill>
                  <a:srgbClr val="000000"/>
                </a:solidFill>
                <a:latin typeface="Comic Sans MS" pitchFamily="66" charset="0"/>
                <a:cs typeface="Courier New" pitchFamily="49" charset="0"/>
              </a:rPr>
              <a:t>X,Y  = Estremi reali della sommatoria delimitante il segmento</a:t>
            </a:r>
            <a:r>
              <a:rPr kumimoji="0" lang="it-IT" sz="1600" b="1">
                <a:solidFill>
                  <a:srgbClr val="000000"/>
                </a:solidFill>
                <a:effectLst>
                  <a:outerShdw blurRad="38100" dist="38100" dir="2700000" algn="tl">
                    <a:srgbClr val="C0C0C0"/>
                  </a:outerShdw>
                </a:effectLst>
                <a:latin typeface="Comic Sans MS" pitchFamily="66" charset="0"/>
                <a:cs typeface="Courier New" pitchFamily="49" charset="0"/>
              </a:rPr>
              <a:t> </a:t>
            </a:r>
          </a:p>
        </p:txBody>
      </p:sp>
      <p:sp>
        <p:nvSpPr>
          <p:cNvPr id="49207" name="Rectangle 55">
            <a:extLst>
              <a:ext uri="{FF2B5EF4-FFF2-40B4-BE49-F238E27FC236}">
                <a16:creationId xmlns:a16="http://schemas.microsoft.com/office/drawing/2014/main" id="{3C267335-E1D5-4C70-9A9B-794807A82CDA}"/>
              </a:ext>
            </a:extLst>
          </p:cNvPr>
          <p:cNvSpPr>
            <a:spLocks noChangeArrowheads="1"/>
          </p:cNvSpPr>
          <p:nvPr/>
        </p:nvSpPr>
        <p:spPr bwMode="auto">
          <a:xfrm>
            <a:off x="36000" y="4994417"/>
            <a:ext cx="9072000" cy="1816524"/>
          </a:xfrm>
          <a:prstGeom prst="rect">
            <a:avLst/>
          </a:prstGeom>
          <a:solidFill>
            <a:srgbClr val="FFFFCC"/>
          </a:solidFill>
          <a:ln w="9525">
            <a:solidFill>
              <a:srgbClr val="33CCFF"/>
            </a:solidFill>
            <a:miter lim="800000"/>
            <a:headEnd/>
            <a:tailEnd/>
          </a:ln>
        </p:spPr>
        <p:txBody>
          <a:bodyPr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2800" dirty="0">
                <a:solidFill>
                  <a:srgbClr val="FF5050"/>
                </a:solidFill>
                <a:latin typeface="Comic Sans MS" panose="030F0702030302020204" pitchFamily="66" charset="0"/>
                <a:ea typeface="Times New Roman" panose="02020603050405020304" pitchFamily="18" charset="0"/>
                <a:cs typeface="Courier New" panose="02070309020205020404" pitchFamily="49" charset="0"/>
              </a:rPr>
              <a:t>Il segmento XY  è  costituito dalla sommatoria orientata dell’insieme delle posizioni di un punto P che si muove  all'interno di una porzione di retta definita da due estremi reali (due punti) non coincidenti</a:t>
            </a:r>
            <a:r>
              <a:rPr kumimoji="0" lang="it-IT" altLang="it-IT" sz="2800" dirty="0">
                <a:solidFill>
                  <a:srgbClr val="99CCFF"/>
                </a:solidFill>
                <a:latin typeface="Comic Sans MS" panose="030F0702030302020204" pitchFamily="66" charset="0"/>
                <a:ea typeface="Times New Roman" panose="02020603050405020304" pitchFamily="18" charset="0"/>
                <a:cs typeface="Courier New" panose="02070309020205020404" pitchFamily="49" charset="0"/>
              </a:rPr>
              <a:t> </a:t>
            </a:r>
          </a:p>
        </p:txBody>
      </p:sp>
      <p:sp>
        <p:nvSpPr>
          <p:cNvPr id="49211" name="Rectangle 59">
            <a:extLst>
              <a:ext uri="{FF2B5EF4-FFF2-40B4-BE49-F238E27FC236}">
                <a16:creationId xmlns:a16="http://schemas.microsoft.com/office/drawing/2014/main" id="{F819987E-B31B-45BC-A962-1F0E902024A4}"/>
              </a:ext>
            </a:extLst>
          </p:cNvPr>
          <p:cNvSpPr>
            <a:spLocks noGrp="1" noChangeArrowheads="1"/>
          </p:cNvSpPr>
          <p:nvPr>
            <p:ph type="title" idx="4294967295"/>
          </p:nvPr>
        </p:nvSpPr>
        <p:spPr>
          <a:xfrm>
            <a:off x="36000" y="40944"/>
            <a:ext cx="9072000" cy="936000"/>
          </a:xfrm>
          <a:noFill/>
          <a:ln>
            <a:solidFill>
              <a:srgbClr val="33CCFF"/>
            </a:solidFill>
          </a:ln>
          <a:extLst>
            <a:ext uri="{909E8E84-426E-40DD-AFC4-6F175D3DCCD1}">
              <a14:hiddenFill xmlns:a14="http://schemas.microsoft.com/office/drawing/2010/main">
                <a:solidFill>
                  <a:srgbClr val="FFFFFF"/>
                </a:solidFill>
              </a14:hiddenFill>
            </a:ext>
          </a:extLst>
        </p:spPr>
        <p:txBody>
          <a:bodyPr/>
          <a:lstStyle/>
          <a:p>
            <a:pPr algn="ctr" eaLnBrk="1" hangingPunct="1"/>
            <a:r>
              <a:rPr lang="it-IT" altLang="it-IT" sz="2800">
                <a:solidFill>
                  <a:schemeClr val="tx1"/>
                </a:solidFill>
                <a:effectLst/>
                <a:latin typeface="Comic Sans MS" panose="030F0702030302020204" pitchFamily="66" charset="0"/>
              </a:rPr>
              <a:t>Formalizzazione delle caratteristiche geometrico-descrittive del segmento (1)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wipe(left)">
                                      <p:cBhvr>
                                        <p:cTn id="7" dur="1000"/>
                                        <p:tgtEl>
                                          <p:spTgt spid="491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9159"/>
                                        </p:tgtEl>
                                        <p:attrNameLst>
                                          <p:attrName>style.visibility</p:attrName>
                                        </p:attrNameLst>
                                      </p:cBhvr>
                                      <p:to>
                                        <p:strVal val="visible"/>
                                      </p:to>
                                    </p:set>
                                    <p:animEffect transition="in" filter="wipe(right)">
                                      <p:cBhvr>
                                        <p:cTn id="12" dur="1000"/>
                                        <p:tgtEl>
                                          <p:spTgt spid="491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69"/>
                                        </p:tgtEl>
                                        <p:attrNameLst>
                                          <p:attrName>style.visibility</p:attrName>
                                        </p:attrNameLst>
                                      </p:cBhvr>
                                      <p:to>
                                        <p:strVal val="visible"/>
                                      </p:to>
                                    </p:set>
                                    <p:animEffect transition="in" filter="wipe(left)">
                                      <p:cBhvr>
                                        <p:cTn id="17" dur="1000"/>
                                        <p:tgtEl>
                                          <p:spTgt spid="4916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9187"/>
                                        </p:tgtEl>
                                        <p:attrNameLst>
                                          <p:attrName>style.visibility</p:attrName>
                                        </p:attrNameLst>
                                      </p:cBhvr>
                                      <p:to>
                                        <p:strVal val="visible"/>
                                      </p:to>
                                    </p:set>
                                    <p:anim calcmode="lin" valueType="num">
                                      <p:cBhvr additive="base">
                                        <p:cTn id="22" dur="1000" fill="hold"/>
                                        <p:tgtEl>
                                          <p:spTgt spid="49187"/>
                                        </p:tgtEl>
                                        <p:attrNameLst>
                                          <p:attrName>ppt_x</p:attrName>
                                        </p:attrNameLst>
                                      </p:cBhvr>
                                      <p:tavLst>
                                        <p:tav tm="0">
                                          <p:val>
                                            <p:strVal val="#ppt_x"/>
                                          </p:val>
                                        </p:tav>
                                        <p:tav tm="100000">
                                          <p:val>
                                            <p:strVal val="#ppt_x"/>
                                          </p:val>
                                        </p:tav>
                                      </p:tavLst>
                                    </p:anim>
                                    <p:anim calcmode="lin" valueType="num">
                                      <p:cBhvr additive="base">
                                        <p:cTn id="23" dur="1000" fill="hold"/>
                                        <p:tgtEl>
                                          <p:spTgt spid="4918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9189"/>
                                        </p:tgtEl>
                                        <p:attrNameLst>
                                          <p:attrName>style.visibility</p:attrName>
                                        </p:attrNameLst>
                                      </p:cBhvr>
                                      <p:to>
                                        <p:strVal val="visible"/>
                                      </p:to>
                                    </p:set>
                                    <p:animEffect transition="in" filter="wipe(left)">
                                      <p:cBhvr>
                                        <p:cTn id="28" dur="1000"/>
                                        <p:tgtEl>
                                          <p:spTgt spid="4918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9190"/>
                                        </p:tgtEl>
                                        <p:attrNameLst>
                                          <p:attrName>style.visibility</p:attrName>
                                        </p:attrNameLst>
                                      </p:cBhvr>
                                      <p:to>
                                        <p:strVal val="visible"/>
                                      </p:to>
                                    </p:set>
                                    <p:anim calcmode="lin" valueType="num">
                                      <p:cBhvr additive="base">
                                        <p:cTn id="33" dur="1000" fill="hold"/>
                                        <p:tgtEl>
                                          <p:spTgt spid="49190"/>
                                        </p:tgtEl>
                                        <p:attrNameLst>
                                          <p:attrName>ppt_x</p:attrName>
                                        </p:attrNameLst>
                                      </p:cBhvr>
                                      <p:tavLst>
                                        <p:tav tm="0">
                                          <p:val>
                                            <p:strVal val="#ppt_x"/>
                                          </p:val>
                                        </p:tav>
                                        <p:tav tm="100000">
                                          <p:val>
                                            <p:strVal val="#ppt_x"/>
                                          </p:val>
                                        </p:tav>
                                      </p:tavLst>
                                    </p:anim>
                                    <p:anim calcmode="lin" valueType="num">
                                      <p:cBhvr additive="base">
                                        <p:cTn id="34" dur="1000" fill="hold"/>
                                        <p:tgtEl>
                                          <p:spTgt spid="4919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9192"/>
                                        </p:tgtEl>
                                        <p:attrNameLst>
                                          <p:attrName>style.visibility</p:attrName>
                                        </p:attrNameLst>
                                      </p:cBhvr>
                                      <p:to>
                                        <p:strVal val="visible"/>
                                      </p:to>
                                    </p:set>
                                    <p:animEffect transition="in" filter="wipe(left)">
                                      <p:cBhvr>
                                        <p:cTn id="39" dur="1000"/>
                                        <p:tgtEl>
                                          <p:spTgt spid="4919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9203"/>
                                        </p:tgtEl>
                                        <p:attrNameLst>
                                          <p:attrName>style.visibility</p:attrName>
                                        </p:attrNameLst>
                                      </p:cBhvr>
                                      <p:to>
                                        <p:strVal val="visible"/>
                                      </p:to>
                                    </p:set>
                                    <p:anim calcmode="lin" valueType="num">
                                      <p:cBhvr additive="base">
                                        <p:cTn id="44" dur="1000" fill="hold"/>
                                        <p:tgtEl>
                                          <p:spTgt spid="49203"/>
                                        </p:tgtEl>
                                        <p:attrNameLst>
                                          <p:attrName>ppt_x</p:attrName>
                                        </p:attrNameLst>
                                      </p:cBhvr>
                                      <p:tavLst>
                                        <p:tav tm="0">
                                          <p:val>
                                            <p:strVal val="#ppt_x"/>
                                          </p:val>
                                        </p:tav>
                                        <p:tav tm="100000">
                                          <p:val>
                                            <p:strVal val="#ppt_x"/>
                                          </p:val>
                                        </p:tav>
                                      </p:tavLst>
                                    </p:anim>
                                    <p:anim calcmode="lin" valueType="num">
                                      <p:cBhvr additive="base">
                                        <p:cTn id="45" dur="1000" fill="hold"/>
                                        <p:tgtEl>
                                          <p:spTgt spid="49203"/>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49199"/>
                                        </p:tgtEl>
                                        <p:attrNameLst>
                                          <p:attrName>style.visibility</p:attrName>
                                        </p:attrNameLst>
                                      </p:cBhvr>
                                      <p:to>
                                        <p:strVal val="visible"/>
                                      </p:to>
                                    </p:set>
                                    <p:anim calcmode="lin" valueType="num">
                                      <p:cBhvr additive="base">
                                        <p:cTn id="48" dur="1000" fill="hold"/>
                                        <p:tgtEl>
                                          <p:spTgt spid="49199"/>
                                        </p:tgtEl>
                                        <p:attrNameLst>
                                          <p:attrName>ppt_x</p:attrName>
                                        </p:attrNameLst>
                                      </p:cBhvr>
                                      <p:tavLst>
                                        <p:tav tm="0">
                                          <p:val>
                                            <p:strVal val="#ppt_x"/>
                                          </p:val>
                                        </p:tav>
                                        <p:tav tm="100000">
                                          <p:val>
                                            <p:strVal val="#ppt_x"/>
                                          </p:val>
                                        </p:tav>
                                      </p:tavLst>
                                    </p:anim>
                                    <p:anim calcmode="lin" valueType="num">
                                      <p:cBhvr additive="base">
                                        <p:cTn id="49" dur="1000" fill="hold"/>
                                        <p:tgtEl>
                                          <p:spTgt spid="49199"/>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9195"/>
                                        </p:tgtEl>
                                        <p:attrNameLst>
                                          <p:attrName>style.visibility</p:attrName>
                                        </p:attrNameLst>
                                      </p:cBhvr>
                                      <p:to>
                                        <p:strVal val="visible"/>
                                      </p:to>
                                    </p:set>
                                    <p:animEffect transition="in" filter="wipe(left)">
                                      <p:cBhvr>
                                        <p:cTn id="54" dur="1000"/>
                                        <p:tgtEl>
                                          <p:spTgt spid="4919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9204"/>
                                        </p:tgtEl>
                                        <p:attrNameLst>
                                          <p:attrName>style.visibility</p:attrName>
                                        </p:attrNameLst>
                                      </p:cBhvr>
                                      <p:to>
                                        <p:strVal val="visible"/>
                                      </p:to>
                                    </p:set>
                                    <p:animEffect transition="in" filter="wipe(left)">
                                      <p:cBhvr>
                                        <p:cTn id="59" dur="1000"/>
                                        <p:tgtEl>
                                          <p:spTgt spid="49204"/>
                                        </p:tgtEl>
                                      </p:cBhvr>
                                    </p:animEffect>
                                  </p:childTnLst>
                                </p:cTn>
                              </p:par>
                            </p:childTnLst>
                          </p:cTn>
                        </p:par>
                      </p:childTnLst>
                    </p:cTn>
                  </p:par>
                  <p:par>
                    <p:cTn id="60" fill="hold">
                      <p:stCondLst>
                        <p:cond delay="indefinite"/>
                      </p:stCondLst>
                      <p:childTnLst>
                        <p:par>
                          <p:cTn id="61" fill="hold">
                            <p:stCondLst>
                              <p:cond delay="0"/>
                            </p:stCondLst>
                            <p:childTnLst>
                              <p:par>
                                <p:cTn id="62" presetID="7" presetClass="entr" presetSubtype="8" fill="hold" nodeType="clickEffect">
                                  <p:stCondLst>
                                    <p:cond delay="0"/>
                                  </p:stCondLst>
                                  <p:childTnLst>
                                    <p:set>
                                      <p:cBhvr>
                                        <p:cTn id="63" dur="1" fill="hold">
                                          <p:stCondLst>
                                            <p:cond delay="0"/>
                                          </p:stCondLst>
                                        </p:cTn>
                                        <p:tgtEl>
                                          <p:spTgt spid="49207">
                                            <p:txEl>
                                              <p:pRg st="0" end="0"/>
                                            </p:txEl>
                                          </p:spTgt>
                                        </p:tgtEl>
                                        <p:attrNameLst>
                                          <p:attrName>style.visibility</p:attrName>
                                        </p:attrNameLst>
                                      </p:cBhvr>
                                      <p:to>
                                        <p:strVal val="visible"/>
                                      </p:to>
                                    </p:set>
                                    <p:anim calcmode="lin" valueType="num">
                                      <p:cBhvr additive="base">
                                        <p:cTn id="64" dur="1000" fill="hold"/>
                                        <p:tgtEl>
                                          <p:spTgt spid="49207">
                                            <p:txEl>
                                              <p:pRg st="0" end="0"/>
                                            </p:txEl>
                                          </p:spTgt>
                                        </p:tgtEl>
                                        <p:attrNameLst>
                                          <p:attrName>ppt_x</p:attrName>
                                        </p:attrNameLst>
                                      </p:cBhvr>
                                      <p:tavLst>
                                        <p:tav tm="0">
                                          <p:val>
                                            <p:strVal val="0-#ppt_w/2"/>
                                          </p:val>
                                        </p:tav>
                                        <p:tav tm="100000">
                                          <p:val>
                                            <p:strVal val="#ppt_x"/>
                                          </p:val>
                                        </p:tav>
                                      </p:tavLst>
                                    </p:anim>
                                    <p:anim calcmode="lin" valueType="num">
                                      <p:cBhvr additive="base">
                                        <p:cTn id="65" dur="1000" fill="hold"/>
                                        <p:tgtEl>
                                          <p:spTgt spid="492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69" grpId="0" animBg="1"/>
      <p:bldP spid="49189" grpId="0" animBg="1"/>
      <p:bldP spid="49192" grpId="0" animBg="1"/>
      <p:bldP spid="49195" grpId="0" animBg="1"/>
      <p:bldP spid="49203" grpId="0" animBg="1"/>
      <p:bldP spid="4920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DA99B53A-6BAC-4A38-BD1A-B0E3BC027AD0}"/>
              </a:ext>
            </a:extLst>
          </p:cNvPr>
          <p:cNvSpPr>
            <a:spLocks noGrp="1" noChangeArrowheads="1"/>
          </p:cNvSpPr>
          <p:nvPr>
            <p:ph type="body" idx="1"/>
          </p:nvPr>
        </p:nvSpPr>
        <p:spPr>
          <a:xfrm>
            <a:off x="36000" y="971948"/>
            <a:ext cx="9072000" cy="936000"/>
          </a:xfrm>
          <a:solidFill>
            <a:schemeClr val="tx1"/>
          </a:solidFill>
          <a:ln w="3175">
            <a:solidFill>
              <a:srgbClr val="33CCFF"/>
            </a:solidFill>
            <a:miter lim="800000"/>
            <a:headEnd/>
            <a:tailEnd/>
          </a:ln>
        </p:spPr>
        <p:txBody>
          <a:bodyPr/>
          <a:lstStyle/>
          <a:p>
            <a:pPr algn="ctr" eaLnBrk="1" hangingPunct="1">
              <a:lnSpc>
                <a:spcPct val="100000"/>
              </a:lnSpc>
              <a:buFont typeface="Wingdings" panose="05000000000000000000" pitchFamily="2" charset="2"/>
              <a:buNone/>
            </a:pPr>
            <a:r>
              <a:rPr lang="it-IT" altLang="it-IT" sz="1800" dirty="0">
                <a:solidFill>
                  <a:srgbClr val="000000"/>
                </a:solidFill>
                <a:latin typeface="Comic Sans MS" panose="030F0702030302020204" pitchFamily="66" charset="0"/>
              </a:rPr>
              <a:t>Quanto sopra è valido per ogni retta per cui, volendo generalizzare il concetto dinamico di segmento, come sopra definito,  si può utilizzare la seguente espressione insiemistica</a:t>
            </a:r>
            <a:endParaRPr lang="it-IT" altLang="it-IT" sz="1800" dirty="0">
              <a:solidFill>
                <a:srgbClr val="000000"/>
              </a:solidFill>
            </a:endParaRPr>
          </a:p>
        </p:txBody>
      </p:sp>
      <p:sp>
        <p:nvSpPr>
          <p:cNvPr id="22534" name="Rectangle 10">
            <a:extLst>
              <a:ext uri="{FF2B5EF4-FFF2-40B4-BE49-F238E27FC236}">
                <a16:creationId xmlns:a16="http://schemas.microsoft.com/office/drawing/2014/main" id="{D6E4D472-5D9F-40E6-A328-8E6C187A9BBE}"/>
              </a:ext>
            </a:extLst>
          </p:cNvPr>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52233" name="Object 9">
            <a:extLst>
              <a:ext uri="{FF2B5EF4-FFF2-40B4-BE49-F238E27FC236}">
                <a16:creationId xmlns:a16="http://schemas.microsoft.com/office/drawing/2014/main" id="{90265F49-A12D-4ED0-A428-B653368D941C}"/>
              </a:ext>
            </a:extLst>
          </p:cNvPr>
          <p:cNvGraphicFramePr>
            <a:graphicFrameLocks noChangeAspect="1"/>
          </p:cNvGraphicFramePr>
          <p:nvPr>
            <p:extLst>
              <p:ext uri="{D42A27DB-BD31-4B8C-83A1-F6EECF244321}">
                <p14:modId xmlns:p14="http://schemas.microsoft.com/office/powerpoint/2010/main" val="3701813727"/>
              </p:ext>
            </p:extLst>
          </p:nvPr>
        </p:nvGraphicFramePr>
        <p:xfrm>
          <a:off x="36000" y="1965629"/>
          <a:ext cx="9072000" cy="588427"/>
        </p:xfrm>
        <a:graphic>
          <a:graphicData uri="http://schemas.openxmlformats.org/presentationml/2006/ole">
            <mc:AlternateContent xmlns:mc="http://schemas.openxmlformats.org/markup-compatibility/2006">
              <mc:Choice xmlns:v="urn:schemas-microsoft-com:vml" Requires="v">
                <p:oleObj spid="_x0000_s22681" name="Equation" r:id="rId3" imgW="3873500" imgH="254000" progId="Equation.3">
                  <p:embed/>
                </p:oleObj>
              </mc:Choice>
              <mc:Fallback>
                <p:oleObj name="Equation" r:id="rId3" imgW="3873500" imgH="254000" progId="Equation.3">
                  <p:embed/>
                  <p:pic>
                    <p:nvPicPr>
                      <p:cNvPr id="0" name="Picture 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 y="1965629"/>
                        <a:ext cx="9072000" cy="588427"/>
                      </a:xfrm>
                      <a:prstGeom prst="rect">
                        <a:avLst/>
                      </a:prstGeom>
                      <a:solidFill>
                        <a:srgbClr val="FFFFCC"/>
                      </a:solidFill>
                      <a:ln w="9525">
                        <a:solidFill>
                          <a:srgbClr val="33CCFF"/>
                        </a:solidFill>
                        <a:miter lim="800000"/>
                        <a:headEnd/>
                        <a:tailEnd/>
                      </a:ln>
                    </p:spPr>
                  </p:pic>
                </p:oleObj>
              </mc:Fallback>
            </mc:AlternateContent>
          </a:graphicData>
        </a:graphic>
      </p:graphicFrame>
      <p:sp>
        <p:nvSpPr>
          <p:cNvPr id="52237" name="Text Box 13">
            <a:extLst>
              <a:ext uri="{FF2B5EF4-FFF2-40B4-BE49-F238E27FC236}">
                <a16:creationId xmlns:a16="http://schemas.microsoft.com/office/drawing/2014/main" id="{85241972-888F-4AF4-87E5-6B33C42F68F1}"/>
              </a:ext>
            </a:extLst>
          </p:cNvPr>
          <p:cNvSpPr txBox="1">
            <a:spLocks noChangeArrowheads="1"/>
          </p:cNvSpPr>
          <p:nvPr/>
        </p:nvSpPr>
        <p:spPr bwMode="auto">
          <a:xfrm>
            <a:off x="1867056" y="2620963"/>
            <a:ext cx="7236000" cy="2340000"/>
          </a:xfrm>
          <a:prstGeom prst="rect">
            <a:avLst/>
          </a:prstGeom>
          <a:solidFill>
            <a:schemeClr val="tx1"/>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400">
                <a:solidFill>
                  <a:srgbClr val="000000"/>
                </a:solidFill>
                <a:latin typeface="Symbol" panose="05050102010706020507" pitchFamily="18" charset="2"/>
                <a:cs typeface="Times New Roman" panose="02020603050405020304" pitchFamily="18" charset="0"/>
              </a:rPr>
              <a:t>"</a:t>
            </a:r>
            <a:r>
              <a:rPr kumimoji="0" lang="it-IT" altLang="it-IT" sz="1400">
                <a:solidFill>
                  <a:srgbClr val="000000"/>
                </a:solidFill>
                <a:latin typeface="Comic Sans MS" panose="030F0702030302020204" pitchFamily="66" charset="0"/>
                <a:cs typeface="Courier New" panose="02070309020205020404" pitchFamily="49" charset="0"/>
              </a:rPr>
              <a:t>    = Quantificatore insiemistico universale (Per ogni).</a:t>
            </a:r>
          </a:p>
          <a:p>
            <a:pPr eaLnBrk="1" hangingPunct="1"/>
            <a:r>
              <a:rPr kumimoji="0" lang="it-IT" altLang="it-IT" sz="1400">
                <a:solidFill>
                  <a:srgbClr val="000000"/>
                </a:solidFill>
                <a:latin typeface="Comic Sans MS" panose="030F0702030302020204" pitchFamily="66" charset="0"/>
                <a:cs typeface="Courier New" panose="02070309020205020404" pitchFamily="49" charset="0"/>
              </a:rPr>
              <a:t>X,Y = Punti reali e distinti della  retta costituenti i limiti di esistenza del segmento.</a:t>
            </a:r>
            <a:endParaRPr kumimoji="0" lang="it-IT" altLang="it-IT" sz="1400">
              <a:solidFill>
                <a:srgbClr val="000000"/>
              </a:solidFill>
              <a:latin typeface="Comic Sans MS" panose="030F0702030302020204" pitchFamily="66" charset="0"/>
              <a:cs typeface="Courier New" panose="02070309020205020404" pitchFamily="49" charset="0"/>
              <a:sym typeface="Symbol" panose="05050102010706020507" pitchFamily="18" charset="2"/>
            </a:endParaRPr>
          </a:p>
          <a:p>
            <a:pPr eaLnBrk="1" hangingPunct="1"/>
            <a:r>
              <a:rPr kumimoji="0" lang="it-IT" altLang="it-IT" sz="1400">
                <a:solidFill>
                  <a:srgbClr val="000000"/>
                </a:solidFill>
                <a:latin typeface="Comic Sans MS" panose="030F0702030302020204" pitchFamily="66" charset="0"/>
                <a:cs typeface="Courier New" panose="02070309020205020404" pitchFamily="49" charset="0"/>
                <a:sym typeface="Symbol" panose="05050102010706020507" pitchFamily="18" charset="2"/>
              </a:rPr>
              <a:t></a:t>
            </a:r>
            <a:r>
              <a:rPr kumimoji="0" lang="it-IT" altLang="it-IT" sz="1400">
                <a:solidFill>
                  <a:srgbClr val="000000"/>
                </a:solidFill>
                <a:latin typeface="Comic Sans MS" panose="030F0702030302020204" pitchFamily="66" charset="0"/>
                <a:cs typeface="Courier New" panose="02070309020205020404" pitchFamily="49" charset="0"/>
              </a:rPr>
              <a:t>     = Minore o uguale ad.</a:t>
            </a:r>
          </a:p>
          <a:p>
            <a:pPr eaLnBrk="1" hangingPunct="1"/>
            <a:r>
              <a:rPr kumimoji="0" lang="it-IT" altLang="it-IT" sz="1400">
                <a:solidFill>
                  <a:srgbClr val="000000"/>
                </a:solidFill>
                <a:latin typeface="Comic Sans MS" panose="030F0702030302020204" pitchFamily="66" charset="0"/>
                <a:cs typeface="Courier New" panose="02070309020205020404" pitchFamily="49" charset="0"/>
              </a:rPr>
              <a:t>      = Punto in movimento definito ed orientato. </a:t>
            </a:r>
          </a:p>
          <a:p>
            <a:pPr eaLnBrk="1" hangingPunct="1"/>
            <a:r>
              <a:rPr kumimoji="0" lang="it-IT" altLang="it-IT" sz="1400">
                <a:solidFill>
                  <a:srgbClr val="000000"/>
                </a:solidFill>
                <a:latin typeface="Comic Sans MS" panose="030F0702030302020204" pitchFamily="66" charset="0"/>
                <a:cs typeface="Courier New" panose="02070309020205020404" pitchFamily="49" charset="0"/>
              </a:rPr>
              <a:t>W   =  Spazio</a:t>
            </a:r>
          </a:p>
          <a:p>
            <a:pPr eaLnBrk="1" hangingPunct="1"/>
            <a:r>
              <a:rPr kumimoji="0" lang="it-IT" altLang="it-IT" sz="1400">
                <a:solidFill>
                  <a:srgbClr val="000000"/>
                </a:solidFill>
                <a:latin typeface="Symbol" panose="05050102010706020507" pitchFamily="18" charset="2"/>
                <a:cs typeface="Times New Roman" panose="02020603050405020304" pitchFamily="18" charset="0"/>
              </a:rPr>
              <a:t>Þ</a:t>
            </a:r>
            <a:r>
              <a:rPr kumimoji="0" lang="it-IT" altLang="it-IT" sz="1400">
                <a:solidFill>
                  <a:srgbClr val="000000"/>
                </a:solidFill>
                <a:latin typeface="Comic Sans MS" panose="030F0702030302020204" pitchFamily="66" charset="0"/>
                <a:cs typeface="Courier New" panose="02070309020205020404" pitchFamily="49" charset="0"/>
              </a:rPr>
              <a:t>   =  Implicazione</a:t>
            </a:r>
          </a:p>
          <a:p>
            <a:pPr eaLnBrk="1" hangingPunct="1"/>
            <a:r>
              <a:rPr kumimoji="0" lang="it-IT" altLang="it-IT" sz="1400">
                <a:solidFill>
                  <a:srgbClr val="000000"/>
                </a:solidFill>
                <a:latin typeface="Symbol" panose="05050102010706020507" pitchFamily="18" charset="2"/>
                <a:cs typeface="Times New Roman" panose="02020603050405020304" pitchFamily="18" charset="0"/>
              </a:rPr>
              <a:t>$</a:t>
            </a:r>
            <a:r>
              <a:rPr kumimoji="0" lang="it-IT" altLang="it-IT" sz="1400">
                <a:solidFill>
                  <a:srgbClr val="000000"/>
                </a:solidFill>
                <a:latin typeface="Comic Sans MS" panose="030F0702030302020204" pitchFamily="66" charset="0"/>
                <a:cs typeface="Courier New" panose="02070309020205020404" pitchFamily="49" charset="0"/>
              </a:rPr>
              <a:t>!    = Quantificatore insiemistico esistenziale (Esiste ed è unico).</a:t>
            </a:r>
          </a:p>
          <a:p>
            <a:pPr eaLnBrk="1" hangingPunct="1"/>
            <a:r>
              <a:rPr kumimoji="0" lang="it-IT" altLang="it-IT" sz="1400">
                <a:solidFill>
                  <a:srgbClr val="000000"/>
                </a:solidFill>
                <a:latin typeface="Comic Sans MS" panose="030F0702030302020204" pitchFamily="66" charset="0"/>
                <a:cs typeface="Courier New" panose="02070309020205020404" pitchFamily="49" charset="0"/>
              </a:rPr>
              <a:t>       = Insieme segmento.</a:t>
            </a:r>
            <a:endParaRPr kumimoji="0" lang="it-IT" altLang="it-IT" sz="1400">
              <a:solidFill>
                <a:srgbClr val="000000"/>
              </a:solidFill>
              <a:latin typeface="Comic Sans MS" panose="030F0702030302020204" pitchFamily="66" charset="0"/>
              <a:cs typeface="Courier New" panose="02070309020205020404" pitchFamily="49" charset="0"/>
              <a:sym typeface="Symbol" panose="05050102010706020507" pitchFamily="18" charset="2"/>
            </a:endParaRPr>
          </a:p>
          <a:p>
            <a:pPr eaLnBrk="1" hangingPunct="1"/>
            <a:r>
              <a:rPr kumimoji="0" lang="it-IT" altLang="it-IT" sz="1400">
                <a:solidFill>
                  <a:srgbClr val="000000"/>
                </a:solidFill>
                <a:latin typeface="Comic Sans MS" panose="030F0702030302020204" pitchFamily="66" charset="0"/>
                <a:cs typeface="Courier New" panose="02070309020205020404" pitchFamily="49" charset="0"/>
                <a:sym typeface="Symbol" panose="05050102010706020507" pitchFamily="18" charset="2"/>
              </a:rPr>
              <a:t>  </a:t>
            </a:r>
            <a:r>
              <a:rPr kumimoji="0" lang="it-IT" altLang="it-IT" sz="1400">
                <a:solidFill>
                  <a:srgbClr val="000000"/>
                </a:solidFill>
                <a:latin typeface="Comic Sans MS" panose="030F0702030302020204" pitchFamily="66" charset="0"/>
                <a:cs typeface="Courier New" panose="02070309020205020404" pitchFamily="49" charset="0"/>
              </a:rPr>
              <a:t>  = Appartiene</a:t>
            </a:r>
          </a:p>
          <a:p>
            <a:pPr eaLnBrk="1" hangingPunct="1"/>
            <a:r>
              <a:rPr kumimoji="0" lang="it-IT" altLang="it-IT" sz="1400">
                <a:solidFill>
                  <a:srgbClr val="000000"/>
                </a:solidFill>
                <a:latin typeface="Comic Sans MS" panose="030F0702030302020204" pitchFamily="66" charset="0"/>
                <a:cs typeface="Courier New" panose="02070309020205020404" pitchFamily="49" charset="0"/>
              </a:rPr>
              <a:t>  |   = Quantificatore insiemistico universale (tale che).</a:t>
            </a:r>
          </a:p>
        </p:txBody>
      </p:sp>
      <p:sp>
        <p:nvSpPr>
          <p:cNvPr id="22536" name="Rectangle 15">
            <a:extLst>
              <a:ext uri="{FF2B5EF4-FFF2-40B4-BE49-F238E27FC236}">
                <a16:creationId xmlns:a16="http://schemas.microsoft.com/office/drawing/2014/main" id="{1C14756E-3713-4832-AB35-CE0B140B14B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22537" name="Rectangle 17">
            <a:extLst>
              <a:ext uri="{FF2B5EF4-FFF2-40B4-BE49-F238E27FC236}">
                <a16:creationId xmlns:a16="http://schemas.microsoft.com/office/drawing/2014/main" id="{25C35438-AAE2-46EE-BF64-DDE1CFA670B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52240" name="Object 16">
            <a:extLst>
              <a:ext uri="{FF2B5EF4-FFF2-40B4-BE49-F238E27FC236}">
                <a16:creationId xmlns:a16="http://schemas.microsoft.com/office/drawing/2014/main" id="{C49A829A-585A-47A2-B176-80D6F638169B}"/>
              </a:ext>
            </a:extLst>
          </p:cNvPr>
          <p:cNvGraphicFramePr>
            <a:graphicFrameLocks noChangeAspect="1"/>
          </p:cNvGraphicFramePr>
          <p:nvPr>
            <p:extLst>
              <p:ext uri="{D42A27DB-BD31-4B8C-83A1-F6EECF244321}">
                <p14:modId xmlns:p14="http://schemas.microsoft.com/office/powerpoint/2010/main" val="3284808114"/>
              </p:ext>
            </p:extLst>
          </p:nvPr>
        </p:nvGraphicFramePr>
        <p:xfrm>
          <a:off x="1991342" y="3298825"/>
          <a:ext cx="123825" cy="228600"/>
        </p:xfrm>
        <a:graphic>
          <a:graphicData uri="http://schemas.openxmlformats.org/presentationml/2006/ole">
            <mc:AlternateContent xmlns:mc="http://schemas.openxmlformats.org/markup-compatibility/2006">
              <mc:Choice xmlns:v="urn:schemas-microsoft-com:vml" Requires="v">
                <p:oleObj spid="_x0000_s22682" name="Equation" r:id="rId5" imgW="127055" imgH="228699" progId="Equation.3">
                  <p:embed/>
                </p:oleObj>
              </mc:Choice>
              <mc:Fallback>
                <p:oleObj name="Equation" r:id="rId5" imgW="127055" imgH="228699" progId="Equation.3">
                  <p:embed/>
                  <p:pic>
                    <p:nvPicPr>
                      <p:cNvPr id="0" name="Picture 1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342" y="3298825"/>
                        <a:ext cx="1238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8" name="Rectangle 19">
            <a:extLst>
              <a:ext uri="{FF2B5EF4-FFF2-40B4-BE49-F238E27FC236}">
                <a16:creationId xmlns:a16="http://schemas.microsoft.com/office/drawing/2014/main" id="{E9FD7697-0E01-42AC-923C-95D6525DF22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52242" name="Object 18">
            <a:extLst>
              <a:ext uri="{FF2B5EF4-FFF2-40B4-BE49-F238E27FC236}">
                <a16:creationId xmlns:a16="http://schemas.microsoft.com/office/drawing/2014/main" id="{C9661E9A-4655-486E-936B-B4CCE9F664A1}"/>
              </a:ext>
            </a:extLst>
          </p:cNvPr>
          <p:cNvGraphicFramePr>
            <a:graphicFrameLocks noChangeAspect="1"/>
          </p:cNvGraphicFramePr>
          <p:nvPr>
            <p:extLst>
              <p:ext uri="{D42A27DB-BD31-4B8C-83A1-F6EECF244321}">
                <p14:modId xmlns:p14="http://schemas.microsoft.com/office/powerpoint/2010/main" val="1041142016"/>
              </p:ext>
            </p:extLst>
          </p:nvPr>
        </p:nvGraphicFramePr>
        <p:xfrm>
          <a:off x="1937676" y="4162425"/>
          <a:ext cx="301625" cy="188913"/>
        </p:xfrm>
        <a:graphic>
          <a:graphicData uri="http://schemas.openxmlformats.org/presentationml/2006/ole">
            <mc:AlternateContent xmlns:mc="http://schemas.openxmlformats.org/markup-compatibility/2006">
              <mc:Choice xmlns:v="urn:schemas-microsoft-com:vml" Requires="v">
                <p:oleObj spid="_x0000_s22683" name="Equation" r:id="rId7" imgW="228501" imgH="203112" progId="Equation.3">
                  <p:embed/>
                </p:oleObj>
              </mc:Choice>
              <mc:Fallback>
                <p:oleObj name="Equation" r:id="rId7" imgW="228501" imgH="203112" progId="Equation.3">
                  <p:embed/>
                  <p:pic>
                    <p:nvPicPr>
                      <p:cNvPr id="0" name="Picture 1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7676" y="4162425"/>
                        <a:ext cx="301625" cy="188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45" name="Text Box 21">
            <a:extLst>
              <a:ext uri="{FF2B5EF4-FFF2-40B4-BE49-F238E27FC236}">
                <a16:creationId xmlns:a16="http://schemas.microsoft.com/office/drawing/2014/main" id="{D262A09E-E186-4765-BA69-4BC20FD83865}"/>
              </a:ext>
            </a:extLst>
          </p:cNvPr>
          <p:cNvSpPr txBox="1">
            <a:spLocks noChangeArrowheads="1"/>
          </p:cNvSpPr>
          <p:nvPr/>
        </p:nvSpPr>
        <p:spPr bwMode="auto">
          <a:xfrm>
            <a:off x="40943" y="2620963"/>
            <a:ext cx="1764000" cy="1323975"/>
          </a:xfrm>
          <a:prstGeom prst="rect">
            <a:avLst/>
          </a:prstGeom>
          <a:solidFill>
            <a:schemeClr val="tx1"/>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a:solidFill>
                  <a:srgbClr val="000000"/>
                </a:solidFill>
                <a:latin typeface="Comic Sans MS" panose="030F0702030302020204" pitchFamily="66" charset="0"/>
                <a:cs typeface="Courier New" panose="02070309020205020404" pitchFamily="49" charset="0"/>
              </a:rPr>
              <a:t>dove i simboli acquistano il significato esplicitato di seguito</a:t>
            </a:r>
          </a:p>
        </p:txBody>
      </p:sp>
      <p:sp>
        <p:nvSpPr>
          <p:cNvPr id="52246" name="Rectangle 22">
            <a:extLst>
              <a:ext uri="{FF2B5EF4-FFF2-40B4-BE49-F238E27FC236}">
                <a16:creationId xmlns:a16="http://schemas.microsoft.com/office/drawing/2014/main" id="{18F55FA9-6F3F-4B8D-A6DF-C68AACFF8895}"/>
              </a:ext>
            </a:extLst>
          </p:cNvPr>
          <p:cNvSpPr>
            <a:spLocks noChangeArrowheads="1"/>
          </p:cNvSpPr>
          <p:nvPr/>
        </p:nvSpPr>
        <p:spPr bwMode="auto">
          <a:xfrm>
            <a:off x="36000" y="5599342"/>
            <a:ext cx="9072000" cy="1200971"/>
          </a:xfrm>
          <a:prstGeom prst="rect">
            <a:avLst/>
          </a:prstGeom>
          <a:solidFill>
            <a:srgbClr val="FFFFCC"/>
          </a:solidFill>
          <a:ln w="9525">
            <a:solidFill>
              <a:srgbClr val="33CCFF"/>
            </a:solidFill>
            <a:miter lim="800000"/>
            <a:headEnd/>
            <a:tailEnd/>
          </a:ln>
          <a:effectLst/>
        </p:spPr>
        <p:txBody>
          <a:bodyPr lIns="92075" tIns="46038" rIns="92075" bIns="46038" anchor="ctr">
            <a:spAutoFit/>
          </a:bodyPr>
          <a:lstStyle/>
          <a:p>
            <a:pPr algn="ctr">
              <a:defRPr/>
            </a:pPr>
            <a:r>
              <a:rPr kumimoji="0" lang="it-IT" dirty="0">
                <a:solidFill>
                  <a:srgbClr val="FF5050"/>
                </a:solidFill>
                <a:latin typeface="Comic Sans MS" pitchFamily="66" charset="0"/>
                <a:cs typeface="Courier New" pitchFamily="49" charset="0"/>
              </a:rPr>
              <a:t>Ogni punto in movimento definito ed orientato nello spazio, compreso tra due estremi reali, implica l’esistenza di uno ed un solo insieme di punti, non vuoto, che si chiama "segmento".</a:t>
            </a:r>
            <a:endParaRPr kumimoji="0" lang="it-IT" dirty="0">
              <a:solidFill>
                <a:srgbClr val="FF5050"/>
              </a:solidFill>
              <a:effectLst>
                <a:outerShdw blurRad="38100" dist="38100" dir="2700000" algn="tl">
                  <a:srgbClr val="000000"/>
                </a:outerShdw>
              </a:effectLst>
              <a:latin typeface="Comic Sans MS" pitchFamily="66" charset="0"/>
              <a:cs typeface="Courier New" pitchFamily="49" charset="0"/>
            </a:endParaRPr>
          </a:p>
        </p:txBody>
      </p:sp>
      <p:sp>
        <p:nvSpPr>
          <p:cNvPr id="52247" name="Text Box 23">
            <a:extLst>
              <a:ext uri="{FF2B5EF4-FFF2-40B4-BE49-F238E27FC236}">
                <a16:creationId xmlns:a16="http://schemas.microsoft.com/office/drawing/2014/main" id="{61110FD8-DB1E-48D1-8DE0-572FD31D761E}"/>
              </a:ext>
            </a:extLst>
          </p:cNvPr>
          <p:cNvSpPr txBox="1">
            <a:spLocks noChangeArrowheads="1"/>
          </p:cNvSpPr>
          <p:nvPr/>
        </p:nvSpPr>
        <p:spPr bwMode="auto">
          <a:xfrm>
            <a:off x="2088000" y="5096067"/>
            <a:ext cx="4968000" cy="369974"/>
          </a:xfrm>
          <a:prstGeom prst="rect">
            <a:avLst/>
          </a:prstGeom>
          <a:solidFill>
            <a:schemeClr val="tx1"/>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dirty="0">
                <a:solidFill>
                  <a:srgbClr val="000000"/>
                </a:solidFill>
                <a:latin typeface="Comic Sans MS" panose="030F0702030302020204" pitchFamily="66" charset="0"/>
                <a:cs typeface="Courier New" panose="02070309020205020404" pitchFamily="49" charset="0"/>
              </a:rPr>
              <a:t>e la formalizzazione  si legge come di seguito</a:t>
            </a:r>
          </a:p>
        </p:txBody>
      </p:sp>
      <p:sp>
        <p:nvSpPr>
          <p:cNvPr id="52249" name="Rectangle 25">
            <a:extLst>
              <a:ext uri="{FF2B5EF4-FFF2-40B4-BE49-F238E27FC236}">
                <a16:creationId xmlns:a16="http://schemas.microsoft.com/office/drawing/2014/main" id="{61587FC2-C8A6-40FC-8624-476FC69B9CC4}"/>
              </a:ext>
            </a:extLst>
          </p:cNvPr>
          <p:cNvSpPr>
            <a:spLocks noGrp="1" noChangeArrowheads="1"/>
          </p:cNvSpPr>
          <p:nvPr>
            <p:ph type="title"/>
          </p:nvPr>
        </p:nvSpPr>
        <p:spPr>
          <a:xfrm>
            <a:off x="36000" y="40944"/>
            <a:ext cx="9072000" cy="863600"/>
          </a:xfrm>
          <a:ln>
            <a:solidFill>
              <a:srgbClr val="33CCFF"/>
            </a:solidFill>
          </a:ln>
        </p:spPr>
        <p:txBody>
          <a:bodyPr/>
          <a:lstStyle/>
          <a:p>
            <a:pPr algn="ctr" eaLnBrk="1" hangingPunct="1"/>
            <a:r>
              <a:rPr lang="it-IT" altLang="it-IT" sz="2800" dirty="0">
                <a:solidFill>
                  <a:schemeClr val="tx1"/>
                </a:solidFill>
                <a:effectLst/>
                <a:latin typeface="Comic Sans MS" panose="030F0702030302020204" pitchFamily="66" charset="0"/>
              </a:rPr>
              <a:t>Formalizzazione delle caratteristiche geometrico-descrittive del segmento  (2)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7">
                                            <p:bg/>
                                          </p:spTgt>
                                        </p:tgtEl>
                                        <p:attrNameLst>
                                          <p:attrName>style.visibility</p:attrName>
                                        </p:attrNameLst>
                                      </p:cBhvr>
                                      <p:to>
                                        <p:strVal val="visible"/>
                                      </p:to>
                                    </p:set>
                                    <p:animEffect transition="in" filter="wipe(left)">
                                      <p:cBhvr>
                                        <p:cTn id="7" dur="500"/>
                                        <p:tgtEl>
                                          <p:spTgt spid="52227">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2227">
                                            <p:txEl>
                                              <p:pRg st="0" end="0"/>
                                            </p:txEl>
                                          </p:spTgt>
                                        </p:tgtEl>
                                        <p:attrNameLst>
                                          <p:attrName>style.visibility</p:attrName>
                                        </p:attrNameLst>
                                      </p:cBhvr>
                                      <p:to>
                                        <p:strVal val="visible"/>
                                      </p:to>
                                    </p:set>
                                    <p:animEffect transition="in" filter="wipe(left)">
                                      <p:cBhvr>
                                        <p:cTn id="10" dur="500"/>
                                        <p:tgtEl>
                                          <p:spTgt spid="522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52233"/>
                                        </p:tgtEl>
                                        <p:attrNameLst>
                                          <p:attrName>style.visibility</p:attrName>
                                        </p:attrNameLst>
                                      </p:cBhvr>
                                      <p:to>
                                        <p:strVal val="visible"/>
                                      </p:to>
                                    </p:set>
                                    <p:anim calcmode="lin" valueType="num">
                                      <p:cBhvr additive="base">
                                        <p:cTn id="15" dur="1000" fill="hold"/>
                                        <p:tgtEl>
                                          <p:spTgt spid="52233"/>
                                        </p:tgtEl>
                                        <p:attrNameLst>
                                          <p:attrName>ppt_x</p:attrName>
                                        </p:attrNameLst>
                                      </p:cBhvr>
                                      <p:tavLst>
                                        <p:tav tm="0">
                                          <p:val>
                                            <p:strVal val="#ppt_x"/>
                                          </p:val>
                                        </p:tav>
                                        <p:tav tm="100000">
                                          <p:val>
                                            <p:strVal val="#ppt_x"/>
                                          </p:val>
                                        </p:tav>
                                      </p:tavLst>
                                    </p:anim>
                                    <p:anim calcmode="lin" valueType="num">
                                      <p:cBhvr additive="base">
                                        <p:cTn id="16" dur="1000" fill="hold"/>
                                        <p:tgtEl>
                                          <p:spTgt spid="5223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52245"/>
                                        </p:tgtEl>
                                        <p:attrNameLst>
                                          <p:attrName>style.visibility</p:attrName>
                                        </p:attrNameLst>
                                      </p:cBhvr>
                                      <p:to>
                                        <p:strVal val="visible"/>
                                      </p:to>
                                    </p:set>
                                    <p:anim calcmode="lin" valueType="num">
                                      <p:cBhvr additive="base">
                                        <p:cTn id="21" dur="1000" fill="hold"/>
                                        <p:tgtEl>
                                          <p:spTgt spid="52245"/>
                                        </p:tgtEl>
                                        <p:attrNameLst>
                                          <p:attrName>ppt_x</p:attrName>
                                        </p:attrNameLst>
                                      </p:cBhvr>
                                      <p:tavLst>
                                        <p:tav tm="0">
                                          <p:val>
                                            <p:strVal val="#ppt_x"/>
                                          </p:val>
                                        </p:tav>
                                        <p:tav tm="100000">
                                          <p:val>
                                            <p:strVal val="#ppt_x"/>
                                          </p:val>
                                        </p:tav>
                                      </p:tavLst>
                                    </p:anim>
                                    <p:anim calcmode="lin" valueType="num">
                                      <p:cBhvr additive="base">
                                        <p:cTn id="22" dur="1000" fill="hold"/>
                                        <p:tgtEl>
                                          <p:spTgt spid="5224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52237"/>
                                        </p:tgtEl>
                                        <p:attrNameLst>
                                          <p:attrName>style.visibility</p:attrName>
                                        </p:attrNameLst>
                                      </p:cBhvr>
                                      <p:to>
                                        <p:strVal val="visible"/>
                                      </p:to>
                                    </p:set>
                                    <p:anim calcmode="lin" valueType="num">
                                      <p:cBhvr additive="base">
                                        <p:cTn id="27" dur="1000" fill="hold"/>
                                        <p:tgtEl>
                                          <p:spTgt spid="52237"/>
                                        </p:tgtEl>
                                        <p:attrNameLst>
                                          <p:attrName>ppt_x</p:attrName>
                                        </p:attrNameLst>
                                      </p:cBhvr>
                                      <p:tavLst>
                                        <p:tav tm="0">
                                          <p:val>
                                            <p:strVal val="#ppt_x"/>
                                          </p:val>
                                        </p:tav>
                                        <p:tav tm="100000">
                                          <p:val>
                                            <p:strVal val="#ppt_x"/>
                                          </p:val>
                                        </p:tav>
                                      </p:tavLst>
                                    </p:anim>
                                    <p:anim calcmode="lin" valueType="num">
                                      <p:cBhvr additive="base">
                                        <p:cTn id="28" dur="1000" fill="hold"/>
                                        <p:tgtEl>
                                          <p:spTgt spid="52237"/>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52240"/>
                                        </p:tgtEl>
                                        <p:attrNameLst>
                                          <p:attrName>style.visibility</p:attrName>
                                        </p:attrNameLst>
                                      </p:cBhvr>
                                      <p:to>
                                        <p:strVal val="visible"/>
                                      </p:to>
                                    </p:set>
                                    <p:anim calcmode="lin" valueType="num">
                                      <p:cBhvr additive="base">
                                        <p:cTn id="31" dur="1000" fill="hold"/>
                                        <p:tgtEl>
                                          <p:spTgt spid="52240"/>
                                        </p:tgtEl>
                                        <p:attrNameLst>
                                          <p:attrName>ppt_x</p:attrName>
                                        </p:attrNameLst>
                                      </p:cBhvr>
                                      <p:tavLst>
                                        <p:tav tm="0">
                                          <p:val>
                                            <p:strVal val="#ppt_x"/>
                                          </p:val>
                                        </p:tav>
                                        <p:tav tm="100000">
                                          <p:val>
                                            <p:strVal val="#ppt_x"/>
                                          </p:val>
                                        </p:tav>
                                      </p:tavLst>
                                    </p:anim>
                                    <p:anim calcmode="lin" valueType="num">
                                      <p:cBhvr additive="base">
                                        <p:cTn id="32" dur="1000" fill="hold"/>
                                        <p:tgtEl>
                                          <p:spTgt spid="5224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2242"/>
                                        </p:tgtEl>
                                        <p:attrNameLst>
                                          <p:attrName>style.visibility</p:attrName>
                                        </p:attrNameLst>
                                      </p:cBhvr>
                                      <p:to>
                                        <p:strVal val="visible"/>
                                      </p:to>
                                    </p:set>
                                    <p:anim calcmode="lin" valueType="num">
                                      <p:cBhvr additive="base">
                                        <p:cTn id="35" dur="1000" fill="hold"/>
                                        <p:tgtEl>
                                          <p:spTgt spid="52242"/>
                                        </p:tgtEl>
                                        <p:attrNameLst>
                                          <p:attrName>ppt_x</p:attrName>
                                        </p:attrNameLst>
                                      </p:cBhvr>
                                      <p:tavLst>
                                        <p:tav tm="0">
                                          <p:val>
                                            <p:strVal val="#ppt_x"/>
                                          </p:val>
                                        </p:tav>
                                        <p:tav tm="100000">
                                          <p:val>
                                            <p:strVal val="#ppt_x"/>
                                          </p:val>
                                        </p:tav>
                                      </p:tavLst>
                                    </p:anim>
                                    <p:anim calcmode="lin" valueType="num">
                                      <p:cBhvr additive="base">
                                        <p:cTn id="36" dur="1000" fill="hold"/>
                                        <p:tgtEl>
                                          <p:spTgt spid="5224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7" presetClass="entr" presetSubtype="2" fill="hold" grpId="0" nodeType="clickEffect">
                                  <p:stCondLst>
                                    <p:cond delay="0"/>
                                  </p:stCondLst>
                                  <p:childTnLst>
                                    <p:set>
                                      <p:cBhvr>
                                        <p:cTn id="40" dur="1" fill="hold">
                                          <p:stCondLst>
                                            <p:cond delay="0"/>
                                          </p:stCondLst>
                                        </p:cTn>
                                        <p:tgtEl>
                                          <p:spTgt spid="52247"/>
                                        </p:tgtEl>
                                        <p:attrNameLst>
                                          <p:attrName>style.visibility</p:attrName>
                                        </p:attrNameLst>
                                      </p:cBhvr>
                                      <p:to>
                                        <p:strVal val="visible"/>
                                      </p:to>
                                    </p:set>
                                    <p:anim calcmode="lin" valueType="num">
                                      <p:cBhvr additive="base">
                                        <p:cTn id="41" dur="1000" fill="hold"/>
                                        <p:tgtEl>
                                          <p:spTgt spid="52247"/>
                                        </p:tgtEl>
                                        <p:attrNameLst>
                                          <p:attrName>ppt_x</p:attrName>
                                        </p:attrNameLst>
                                      </p:cBhvr>
                                      <p:tavLst>
                                        <p:tav tm="0">
                                          <p:val>
                                            <p:strVal val="1+#ppt_w/2"/>
                                          </p:val>
                                        </p:tav>
                                        <p:tav tm="100000">
                                          <p:val>
                                            <p:strVal val="#ppt_x"/>
                                          </p:val>
                                        </p:tav>
                                      </p:tavLst>
                                    </p:anim>
                                    <p:anim calcmode="lin" valueType="num">
                                      <p:cBhvr additive="base">
                                        <p:cTn id="42" dur="1000" fill="hold"/>
                                        <p:tgtEl>
                                          <p:spTgt spid="52247"/>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52246"/>
                                        </p:tgtEl>
                                        <p:attrNameLst>
                                          <p:attrName>style.visibility</p:attrName>
                                        </p:attrNameLst>
                                      </p:cBhvr>
                                      <p:to>
                                        <p:strVal val="visible"/>
                                      </p:to>
                                    </p:set>
                                    <p:anim calcmode="lin" valueType="num">
                                      <p:cBhvr additive="base">
                                        <p:cTn id="47" dur="1000" fill="hold"/>
                                        <p:tgtEl>
                                          <p:spTgt spid="52246"/>
                                        </p:tgtEl>
                                        <p:attrNameLst>
                                          <p:attrName>ppt_x</p:attrName>
                                        </p:attrNameLst>
                                      </p:cBhvr>
                                      <p:tavLst>
                                        <p:tav tm="0">
                                          <p:val>
                                            <p:strVal val="#ppt_x"/>
                                          </p:val>
                                        </p:tav>
                                        <p:tav tm="100000">
                                          <p:val>
                                            <p:strVal val="#ppt_x"/>
                                          </p:val>
                                        </p:tav>
                                      </p:tavLst>
                                    </p:anim>
                                    <p:anim calcmode="lin" valueType="num">
                                      <p:cBhvr additive="base">
                                        <p:cTn id="48" dur="1000" fill="hold"/>
                                        <p:tgtEl>
                                          <p:spTgt spid="52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animBg="1"/>
      <p:bldP spid="52237" grpId="0" animBg="1"/>
      <p:bldP spid="52245" grpId="0" animBg="1"/>
      <p:bldP spid="52246" grpId="0" animBg="1"/>
      <p:bldP spid="5224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5" name="Rectangle 5">
            <a:extLst>
              <a:ext uri="{FF2B5EF4-FFF2-40B4-BE49-F238E27FC236}">
                <a16:creationId xmlns:a16="http://schemas.microsoft.com/office/drawing/2014/main" id="{AFC3454E-74E0-49CE-9AD2-3E9619FE09A0}"/>
              </a:ext>
            </a:extLst>
          </p:cNvPr>
          <p:cNvSpPr>
            <a:spLocks noGrp="1" noChangeArrowheads="1"/>
          </p:cNvSpPr>
          <p:nvPr>
            <p:ph type="title" idx="4294967295"/>
          </p:nvPr>
        </p:nvSpPr>
        <p:spPr>
          <a:xfrm>
            <a:off x="36000" y="40944"/>
            <a:ext cx="9072000" cy="1054100"/>
          </a:xfrm>
          <a:noFill/>
          <a:ln>
            <a:solidFill>
              <a:srgbClr val="33CCFF"/>
            </a:solidFill>
          </a:ln>
          <a:extLst>
            <a:ext uri="{909E8E84-426E-40DD-AFC4-6F175D3DCCD1}">
              <a14:hiddenFill xmlns:a14="http://schemas.microsoft.com/office/drawing/2010/main">
                <a:solidFill>
                  <a:srgbClr val="FFFFFF"/>
                </a:solidFill>
              </a14:hiddenFill>
            </a:ext>
          </a:extLst>
        </p:spPr>
        <p:txBody>
          <a:bodyPr/>
          <a:lstStyle/>
          <a:p>
            <a:pPr algn="ctr" eaLnBrk="1" hangingPunct="1"/>
            <a:r>
              <a:rPr lang="it-IT" altLang="it-IT" sz="2800">
                <a:solidFill>
                  <a:schemeClr val="tx1"/>
                </a:solidFill>
                <a:effectLst/>
                <a:latin typeface="Comic Sans MS" panose="030F0702030302020204" pitchFamily="66" charset="0"/>
              </a:rPr>
              <a:t>Formalizzazione delle caratteristiche geometrico-descrittive del segmento  (3)</a:t>
            </a:r>
          </a:p>
        </p:txBody>
      </p:sp>
      <p:sp>
        <p:nvSpPr>
          <p:cNvPr id="23558" name="Rectangle 11">
            <a:extLst>
              <a:ext uri="{FF2B5EF4-FFF2-40B4-BE49-F238E27FC236}">
                <a16:creationId xmlns:a16="http://schemas.microsoft.com/office/drawing/2014/main" id="{6155E67A-7210-4C17-B924-936C8670B40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pSp>
        <p:nvGrpSpPr>
          <p:cNvPr id="2" name="Gruppo 1">
            <a:extLst>
              <a:ext uri="{FF2B5EF4-FFF2-40B4-BE49-F238E27FC236}">
                <a16:creationId xmlns:a16="http://schemas.microsoft.com/office/drawing/2014/main" id="{A1C10040-E086-4FD1-AD88-1E9347F0DE10}"/>
              </a:ext>
            </a:extLst>
          </p:cNvPr>
          <p:cNvGrpSpPr/>
          <p:nvPr/>
        </p:nvGrpSpPr>
        <p:grpSpPr>
          <a:xfrm>
            <a:off x="36000" y="1156099"/>
            <a:ext cx="9072000" cy="1079500"/>
            <a:chOff x="36000" y="1156099"/>
            <a:chExt cx="9072000" cy="1079500"/>
          </a:xfrm>
        </p:grpSpPr>
        <p:sp>
          <p:nvSpPr>
            <p:cNvPr id="56329" name="Text Box 9">
              <a:extLst>
                <a:ext uri="{FF2B5EF4-FFF2-40B4-BE49-F238E27FC236}">
                  <a16:creationId xmlns:a16="http://schemas.microsoft.com/office/drawing/2014/main" id="{9670F7A5-E103-4DF4-9068-FB804412DD98}"/>
                </a:ext>
              </a:extLst>
            </p:cNvPr>
            <p:cNvSpPr txBox="1">
              <a:spLocks noChangeArrowheads="1"/>
            </p:cNvSpPr>
            <p:nvPr/>
          </p:nvSpPr>
          <p:spPr bwMode="auto">
            <a:xfrm>
              <a:off x="36000" y="1156099"/>
              <a:ext cx="9072000" cy="1079500"/>
            </a:xfrm>
            <a:prstGeom prst="rect">
              <a:avLst/>
            </a:prstGeom>
            <a:solidFill>
              <a:schemeClr val="accent2">
                <a:lumMod val="20000"/>
                <a:lumOff val="80000"/>
              </a:schemeClr>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dirty="0">
                  <a:solidFill>
                    <a:srgbClr val="000000"/>
                  </a:solidFill>
                  <a:latin typeface="Comic Sans MS" panose="030F0702030302020204" pitchFamily="66" charset="0"/>
                  <a:cs typeface="Courier New" panose="02070309020205020404" pitchFamily="49" charset="0"/>
                </a:rPr>
                <a:t>Riferendo il tutto alla retta come elemento geometrico in discussione, si può asserire che per ogni coppia di punti reali e distinti, staccati su una medesima retta r e non coincidenti X     Y, si può definire una porzione di questa di cui i due punti rappresentano gli estremi del sottoinsieme chiamato "segmento".</a:t>
              </a:r>
              <a:endParaRPr kumimoji="0" lang="it-IT" altLang="it-IT" sz="2800" dirty="0">
                <a:solidFill>
                  <a:srgbClr val="000000"/>
                </a:solidFill>
                <a:latin typeface="Comic Sans MS" panose="030F0702030302020204" pitchFamily="66" charset="0"/>
                <a:cs typeface="Courier New" panose="02070309020205020404" pitchFamily="49" charset="0"/>
              </a:endParaRPr>
            </a:p>
          </p:txBody>
        </p:sp>
        <p:graphicFrame>
          <p:nvGraphicFramePr>
            <p:cNvPr id="56330" name="Object 10">
              <a:extLst>
                <a:ext uri="{FF2B5EF4-FFF2-40B4-BE49-F238E27FC236}">
                  <a16:creationId xmlns:a16="http://schemas.microsoft.com/office/drawing/2014/main" id="{4819C331-B1B3-4C84-88A1-3CD081C94D6F}"/>
                </a:ext>
              </a:extLst>
            </p:cNvPr>
            <p:cNvGraphicFramePr>
              <a:graphicFrameLocks noChangeAspect="1"/>
            </p:cNvGraphicFramePr>
            <p:nvPr>
              <p:extLst>
                <p:ext uri="{D42A27DB-BD31-4B8C-83A1-F6EECF244321}">
                  <p14:modId xmlns:p14="http://schemas.microsoft.com/office/powerpoint/2010/main" val="146913519"/>
                </p:ext>
              </p:extLst>
            </p:nvPr>
          </p:nvGraphicFramePr>
          <p:xfrm>
            <a:off x="8501489" y="1418964"/>
            <a:ext cx="246062" cy="311150"/>
          </p:xfrm>
          <a:graphic>
            <a:graphicData uri="http://schemas.openxmlformats.org/presentationml/2006/ole">
              <mc:AlternateContent xmlns:mc="http://schemas.openxmlformats.org/markup-compatibility/2006">
                <mc:Choice xmlns:v="urn:schemas-microsoft-com:vml" Requires="v">
                  <p:oleObj spid="_x0000_s23655" name="Equation" r:id="rId3" imgW="139579" imgH="177646" progId="Equation.3">
                    <p:embed/>
                  </p:oleObj>
                </mc:Choice>
                <mc:Fallback>
                  <p:oleObj name="Equation" r:id="rId3" imgW="139579" imgH="177646" progId="Equation.3">
                    <p:embed/>
                    <p:pic>
                      <p:nvPicPr>
                        <p:cNvPr id="0"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489" y="1418964"/>
                          <a:ext cx="246062"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6332" name="Text Box 12">
            <a:extLst>
              <a:ext uri="{FF2B5EF4-FFF2-40B4-BE49-F238E27FC236}">
                <a16:creationId xmlns:a16="http://schemas.microsoft.com/office/drawing/2014/main" id="{E9FF94E3-9201-432C-B64C-11B4558DB0D1}"/>
              </a:ext>
            </a:extLst>
          </p:cNvPr>
          <p:cNvSpPr txBox="1">
            <a:spLocks noChangeArrowheads="1"/>
          </p:cNvSpPr>
          <p:nvPr/>
        </p:nvSpPr>
        <p:spPr bwMode="auto">
          <a:xfrm>
            <a:off x="36000" y="2365375"/>
            <a:ext cx="9072000" cy="2124000"/>
          </a:xfrm>
          <a:prstGeom prst="rect">
            <a:avLst/>
          </a:prstGeom>
          <a:solidFill>
            <a:schemeClr val="bg1"/>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000" b="1" dirty="0">
                <a:latin typeface="Comic Sans MS" panose="030F0702030302020204" pitchFamily="66" charset="0"/>
                <a:cs typeface="Courier New" panose="02070309020205020404" pitchFamily="49" charset="0"/>
              </a:rPr>
              <a:t>Pertanto è possibile generalizzare la caratterizzazione insiemistica-geometrico-descrittiva di questo sottoinsieme della retta secondo la seguente formalizzazione sintetica</a:t>
            </a:r>
            <a:r>
              <a:rPr kumimoji="0" lang="it-IT" altLang="it-IT" sz="2000" dirty="0">
                <a:latin typeface="Comic Sans MS" panose="030F0702030302020204" pitchFamily="66" charset="0"/>
                <a:cs typeface="Courier New" panose="02070309020205020404" pitchFamily="49" charset="0"/>
              </a:rPr>
              <a:t> </a:t>
            </a:r>
          </a:p>
        </p:txBody>
      </p:sp>
      <p:graphicFrame>
        <p:nvGraphicFramePr>
          <p:cNvPr id="56335" name="Object 15">
            <a:extLst>
              <a:ext uri="{FF2B5EF4-FFF2-40B4-BE49-F238E27FC236}">
                <a16:creationId xmlns:a16="http://schemas.microsoft.com/office/drawing/2014/main" id="{55620E13-4B34-417D-9125-1E914D10A8AD}"/>
              </a:ext>
            </a:extLst>
          </p:cNvPr>
          <p:cNvGraphicFramePr>
            <a:graphicFrameLocks noChangeAspect="1"/>
          </p:cNvGraphicFramePr>
          <p:nvPr>
            <p:extLst>
              <p:ext uri="{D42A27DB-BD31-4B8C-83A1-F6EECF244321}">
                <p14:modId xmlns:p14="http://schemas.microsoft.com/office/powerpoint/2010/main" val="2876260869"/>
              </p:ext>
            </p:extLst>
          </p:nvPr>
        </p:nvGraphicFramePr>
        <p:xfrm>
          <a:off x="972000" y="3487590"/>
          <a:ext cx="7200000" cy="933638"/>
        </p:xfrm>
        <a:graphic>
          <a:graphicData uri="http://schemas.openxmlformats.org/presentationml/2006/ole">
            <mc:AlternateContent xmlns:mc="http://schemas.openxmlformats.org/markup-compatibility/2006">
              <mc:Choice xmlns:v="urn:schemas-microsoft-com:vml" Requires="v">
                <p:oleObj spid="_x0000_s23656" name="Equation" r:id="rId5" imgW="3302000" imgH="431800" progId="Equation.3">
                  <p:embed/>
                </p:oleObj>
              </mc:Choice>
              <mc:Fallback>
                <p:oleObj name="Equation" r:id="rId5" imgW="3302000" imgH="431800" progId="Equation.3">
                  <p:embed/>
                  <p:pic>
                    <p:nvPicPr>
                      <p:cNvPr id="0"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000" y="3487590"/>
                        <a:ext cx="7200000" cy="933638"/>
                      </a:xfrm>
                      <a:prstGeom prst="rect">
                        <a:avLst/>
                      </a:prstGeom>
                      <a:solidFill>
                        <a:srgbClr val="FFFFCC"/>
                      </a:solidFill>
                      <a:ln w="9525">
                        <a:solidFill>
                          <a:srgbClr val="33CCFF"/>
                        </a:solidFill>
                        <a:miter lim="800000"/>
                        <a:headEnd/>
                        <a:tailEnd/>
                      </a:ln>
                    </p:spPr>
                  </p:pic>
                </p:oleObj>
              </mc:Fallback>
            </mc:AlternateContent>
          </a:graphicData>
        </a:graphic>
      </p:graphicFrame>
      <p:sp>
        <p:nvSpPr>
          <p:cNvPr id="23560" name="Rectangle 17">
            <a:extLst>
              <a:ext uri="{FF2B5EF4-FFF2-40B4-BE49-F238E27FC236}">
                <a16:creationId xmlns:a16="http://schemas.microsoft.com/office/drawing/2014/main" id="{F0D3988D-B009-4B44-9D38-D3AE76337736}"/>
              </a:ext>
            </a:extLst>
          </p:cNvPr>
          <p:cNvSpPr>
            <a:spLocks noChangeArrowheads="1"/>
          </p:cNvSpPr>
          <p:nvPr/>
        </p:nvSpPr>
        <p:spPr bwMode="auto">
          <a:xfrm>
            <a:off x="0" y="3643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56338" name="Text Box 18">
            <a:extLst>
              <a:ext uri="{FF2B5EF4-FFF2-40B4-BE49-F238E27FC236}">
                <a16:creationId xmlns:a16="http://schemas.microsoft.com/office/drawing/2014/main" id="{A9FE54F5-2D97-4ED3-80F1-B06161E54C35}"/>
              </a:ext>
            </a:extLst>
          </p:cNvPr>
          <p:cNvSpPr txBox="1">
            <a:spLocks noChangeArrowheads="1"/>
          </p:cNvSpPr>
          <p:nvPr/>
        </p:nvSpPr>
        <p:spPr bwMode="auto">
          <a:xfrm>
            <a:off x="36000" y="4525240"/>
            <a:ext cx="9072000" cy="590550"/>
          </a:xfrm>
          <a:prstGeom prst="rect">
            <a:avLst/>
          </a:prstGeom>
          <a:solidFill>
            <a:schemeClr val="bg1"/>
          </a:solidFill>
          <a:ln w="9525">
            <a:solidFill>
              <a:schemeClr val="accent1"/>
            </a:solidFill>
            <a:miter lim="800000"/>
            <a:headEnd/>
            <a:tailEnd/>
          </a:ln>
          <a:effectLst/>
        </p:spPr>
        <p:txBody>
          <a:bodyPr wrap="square" lIns="92075" tIns="46038" rIns="92075" bIns="46038">
            <a:spAutoFit/>
          </a:bodyPr>
          <a:lstStyle/>
          <a:p>
            <a:pPr algn="ctr">
              <a:spcBef>
                <a:spcPct val="50000"/>
              </a:spcBef>
              <a:defRPr/>
            </a:pPr>
            <a:r>
              <a:rPr kumimoji="0" lang="it-IT" sz="1600" b="1">
                <a:latin typeface="Comic Sans MS" pitchFamily="66" charset="0"/>
                <a:cs typeface="Courier New" pitchFamily="49" charset="0"/>
              </a:rPr>
              <a:t>dove i simboli hanno il significato già esplicitato e la formula si esprime, verbalmente, come di seguito</a:t>
            </a:r>
            <a:endParaRPr kumimoji="0" lang="it-IT" sz="1600" b="1">
              <a:effectLst>
                <a:outerShdw blurRad="38100" dist="38100" dir="2700000" algn="tl">
                  <a:srgbClr val="000000"/>
                </a:outerShdw>
              </a:effectLst>
              <a:latin typeface="Comic Sans MS" pitchFamily="66" charset="0"/>
              <a:cs typeface="Courier New" pitchFamily="49" charset="0"/>
            </a:endParaRPr>
          </a:p>
        </p:txBody>
      </p:sp>
      <p:sp>
        <p:nvSpPr>
          <p:cNvPr id="56339" name="Text Box 19">
            <a:extLst>
              <a:ext uri="{FF2B5EF4-FFF2-40B4-BE49-F238E27FC236}">
                <a16:creationId xmlns:a16="http://schemas.microsoft.com/office/drawing/2014/main" id="{E54166A8-CC17-435C-9BF4-6B18F733A5D9}"/>
              </a:ext>
            </a:extLst>
          </p:cNvPr>
          <p:cNvSpPr txBox="1">
            <a:spLocks noChangeArrowheads="1"/>
          </p:cNvSpPr>
          <p:nvPr/>
        </p:nvSpPr>
        <p:spPr bwMode="auto">
          <a:xfrm>
            <a:off x="72000" y="5177452"/>
            <a:ext cx="9072000" cy="1631858"/>
          </a:xfrm>
          <a:prstGeom prst="rect">
            <a:avLst/>
          </a:prstGeom>
          <a:solidFill>
            <a:srgbClr val="FFFFCC"/>
          </a:solidFill>
          <a:ln w="9525">
            <a:solidFill>
              <a:srgbClr val="FF5050"/>
            </a:solidFill>
            <a:miter lim="800000"/>
            <a:headEnd/>
            <a:tailEnd/>
          </a:ln>
          <a:effectLst/>
        </p:spPr>
        <p:txBody>
          <a:bodyPr lIns="92075" tIns="46038" rIns="92075" bIns="46038">
            <a:spAutoFit/>
          </a:bodyPr>
          <a:lstStyle/>
          <a:p>
            <a:pPr algn="ctr">
              <a:spcBef>
                <a:spcPct val="50000"/>
              </a:spcBef>
              <a:defRPr/>
            </a:pPr>
            <a:r>
              <a:rPr kumimoji="0" lang="it-IT" sz="2000" dirty="0">
                <a:solidFill>
                  <a:srgbClr val="FF5050"/>
                </a:solidFill>
                <a:latin typeface="Comic Sans MS" pitchFamily="66" charset="0"/>
                <a:cs typeface="Courier New" pitchFamily="49" charset="0"/>
              </a:rPr>
              <a:t>Ogni punto in movimento orientato e definito  nello spazio compreso tra due punti reali implica l’esistenza di un elemento denominato “segmento”; detta porzione di retta è costituita dalla sommatoria orientata, in un intervallo finito e delimitato da due punti reali, dell’insieme delle posizioni del punto P in movimento</a:t>
            </a:r>
            <a:r>
              <a:rPr kumimoji="0" lang="it-IT" sz="2000" dirty="0">
                <a:solidFill>
                  <a:srgbClr val="99CCFF"/>
                </a:solidFill>
                <a:latin typeface="Comic Sans MS" pitchFamily="66" charset="0"/>
                <a:cs typeface="Courier New" pitchFamily="49" charset="0"/>
              </a:rPr>
              <a:t>.</a:t>
            </a:r>
            <a:endParaRPr kumimoji="0" lang="it-IT" sz="2000" b="1" dirty="0">
              <a:solidFill>
                <a:srgbClr val="99CCFF"/>
              </a:solidFill>
              <a:effectLst>
                <a:outerShdw blurRad="38100" dist="38100" dir="2700000" algn="tl">
                  <a:srgbClr val="000000"/>
                </a:outerShdw>
              </a:effectLst>
              <a:latin typeface="Comic Sans MS" pitchFamily="66" charset="0"/>
              <a:cs typeface="Courier New" pitchFamily="49"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8" fill="hold" grpId="0" nodeType="clickEffect">
                                  <p:stCondLst>
                                    <p:cond delay="0"/>
                                  </p:stCondLst>
                                  <p:childTnLst>
                                    <p:set>
                                      <p:cBhvr>
                                        <p:cTn id="11" dur="1" fill="hold">
                                          <p:stCondLst>
                                            <p:cond delay="0"/>
                                          </p:stCondLst>
                                        </p:cTn>
                                        <p:tgtEl>
                                          <p:spTgt spid="56332">
                                            <p:txEl>
                                              <p:charRg st="4294967295" end="4294967295"/>
                                            </p:txEl>
                                          </p:spTgt>
                                        </p:tgtEl>
                                        <p:attrNameLst>
                                          <p:attrName>style.visibility</p:attrName>
                                        </p:attrNameLst>
                                      </p:cBhvr>
                                      <p:to>
                                        <p:strVal val="visible"/>
                                      </p:to>
                                    </p:set>
                                    <p:anim calcmode="lin" valueType="num">
                                      <p:cBhvr additive="base">
                                        <p:cTn id="12" dur="1000" fill="hold"/>
                                        <p:tgtEl>
                                          <p:spTgt spid="56332">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56332">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56335"/>
                                        </p:tgtEl>
                                        <p:attrNameLst>
                                          <p:attrName>style.visibility</p:attrName>
                                        </p:attrNameLst>
                                      </p:cBhvr>
                                      <p:to>
                                        <p:strVal val="visible"/>
                                      </p:to>
                                    </p:set>
                                    <p:animEffect transition="in" filter="fade">
                                      <p:cBhvr>
                                        <p:cTn id="18" dur="1000"/>
                                        <p:tgtEl>
                                          <p:spTgt spid="56335"/>
                                        </p:tgtEl>
                                      </p:cBhvr>
                                    </p:animEffect>
                                    <p:anim calcmode="lin" valueType="num">
                                      <p:cBhvr>
                                        <p:cTn id="19" dur="1000" fill="hold"/>
                                        <p:tgtEl>
                                          <p:spTgt spid="56335"/>
                                        </p:tgtEl>
                                        <p:attrNameLst>
                                          <p:attrName>ppt_x</p:attrName>
                                        </p:attrNameLst>
                                      </p:cBhvr>
                                      <p:tavLst>
                                        <p:tav tm="0">
                                          <p:val>
                                            <p:strVal val="#ppt_x"/>
                                          </p:val>
                                        </p:tav>
                                        <p:tav tm="100000">
                                          <p:val>
                                            <p:strVal val="#ppt_x"/>
                                          </p:val>
                                        </p:tav>
                                      </p:tavLst>
                                    </p:anim>
                                    <p:anim calcmode="lin" valueType="num">
                                      <p:cBhvr>
                                        <p:cTn id="20" dur="1000" fill="hold"/>
                                        <p:tgtEl>
                                          <p:spTgt spid="5633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56338"/>
                                        </p:tgtEl>
                                        <p:attrNameLst>
                                          <p:attrName>style.visibility</p:attrName>
                                        </p:attrNameLst>
                                      </p:cBhvr>
                                      <p:to>
                                        <p:strVal val="visible"/>
                                      </p:to>
                                    </p:set>
                                    <p:anim calcmode="lin" valueType="num">
                                      <p:cBhvr additive="base">
                                        <p:cTn id="25" dur="1000" fill="hold"/>
                                        <p:tgtEl>
                                          <p:spTgt spid="56338"/>
                                        </p:tgtEl>
                                        <p:attrNameLst>
                                          <p:attrName>ppt_x</p:attrName>
                                        </p:attrNameLst>
                                      </p:cBhvr>
                                      <p:tavLst>
                                        <p:tav tm="0">
                                          <p:val>
                                            <p:strVal val="#ppt_x"/>
                                          </p:val>
                                        </p:tav>
                                        <p:tav tm="100000">
                                          <p:val>
                                            <p:strVal val="#ppt_x"/>
                                          </p:val>
                                        </p:tav>
                                      </p:tavLst>
                                    </p:anim>
                                    <p:anim calcmode="lin" valueType="num">
                                      <p:cBhvr additive="base">
                                        <p:cTn id="26" dur="1000" fill="hold"/>
                                        <p:tgtEl>
                                          <p:spTgt spid="5633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6339"/>
                                        </p:tgtEl>
                                        <p:attrNameLst>
                                          <p:attrName>style.visibility</p:attrName>
                                        </p:attrNameLst>
                                      </p:cBhvr>
                                      <p:to>
                                        <p:strVal val="visible"/>
                                      </p:to>
                                    </p:set>
                                    <p:animEffect transition="in" filter="wipe(up)">
                                      <p:cBhvr>
                                        <p:cTn id="31" dur="1000"/>
                                        <p:tgtEl>
                                          <p:spTgt spid="56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2" grpId="0" autoUpdateAnimBg="0"/>
      <p:bldP spid="56338" grpId="0" animBg="1"/>
      <p:bldP spid="5633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8786CE8-1BCD-4349-A885-6F235EBFAC54}"/>
              </a:ext>
            </a:extLst>
          </p:cNvPr>
          <p:cNvSpPr>
            <a:spLocks noGrp="1" noChangeArrowheads="1"/>
          </p:cNvSpPr>
          <p:nvPr>
            <p:ph type="title"/>
          </p:nvPr>
        </p:nvSpPr>
        <p:spPr>
          <a:xfrm>
            <a:off x="36000" y="41565"/>
            <a:ext cx="9072000" cy="523875"/>
          </a:xfrm>
          <a:ln>
            <a:solidFill>
              <a:srgbClr val="33CCFF"/>
            </a:solidFill>
          </a:ln>
        </p:spPr>
        <p:txBody>
          <a:bodyPr/>
          <a:lstStyle/>
          <a:p>
            <a:pPr algn="r" eaLnBrk="1" hangingPunct="1">
              <a:defRPr/>
            </a:pPr>
            <a:r>
              <a:rPr lang="it-IT" sz="2800">
                <a:solidFill>
                  <a:schemeClr val="tx1"/>
                </a:solidFill>
                <a:effectLst/>
                <a:latin typeface="Comic Sans MS" pitchFamily="66" charset="0"/>
              </a:rPr>
              <a:t>La superficie piana rigata o piano geometrico</a:t>
            </a:r>
            <a:endParaRPr lang="it-IT" sz="2800">
              <a:solidFill>
                <a:schemeClr val="tx1"/>
              </a:solidFill>
            </a:endParaRPr>
          </a:p>
        </p:txBody>
      </p:sp>
      <p:sp>
        <p:nvSpPr>
          <p:cNvPr id="62467" name="Rectangle 3">
            <a:extLst>
              <a:ext uri="{FF2B5EF4-FFF2-40B4-BE49-F238E27FC236}">
                <a16:creationId xmlns:a16="http://schemas.microsoft.com/office/drawing/2014/main" id="{8982D081-EA08-4206-B151-4AEB2E5A06F6}"/>
              </a:ext>
            </a:extLst>
          </p:cNvPr>
          <p:cNvSpPr>
            <a:spLocks noGrp="1" noChangeArrowheads="1"/>
          </p:cNvSpPr>
          <p:nvPr>
            <p:ph type="body" sz="half" idx="1"/>
          </p:nvPr>
        </p:nvSpPr>
        <p:spPr>
          <a:xfrm>
            <a:off x="4746435" y="1299725"/>
            <a:ext cx="4356000" cy="3157538"/>
          </a:xfrm>
          <a:solidFill>
            <a:schemeClr val="bg1"/>
          </a:solidFill>
          <a:ln>
            <a:solidFill>
              <a:srgbClr val="33CCFF"/>
            </a:solidFill>
            <a:miter lim="800000"/>
            <a:headEnd/>
            <a:tailEnd/>
          </a:ln>
        </p:spPr>
        <p:txBody>
          <a:bodyPr/>
          <a:lstStyle/>
          <a:p>
            <a:pPr marL="0" indent="0" algn="just" eaLnBrk="1" hangingPunct="1">
              <a:lnSpc>
                <a:spcPct val="100000"/>
              </a:lnSpc>
              <a:buFont typeface="Wingdings" panose="05000000000000000000" pitchFamily="2" charset="2"/>
              <a:buNone/>
            </a:pPr>
            <a:r>
              <a:rPr lang="it-IT" altLang="it-IT" sz="1700" dirty="0">
                <a:latin typeface="Comic Sans MS" panose="030F0702030302020204" pitchFamily="66" charset="0"/>
                <a:ea typeface="Times New Roman" panose="02020603050405020304" pitchFamily="18" charset="0"/>
                <a:cs typeface="Courier New" panose="02070309020205020404" pitchFamily="49" charset="0"/>
              </a:rPr>
              <a:t>Una retta, come quella descritta e definita nelle pagine precedenti, che si muove liberamente nello spazio genera una “superficie” generica S (Fig. 29). Quindi, utilizzando la stessa simbologia dei paragrafi precedenti, si può specificare la caratterizzazione  dinamico-descrittiva,  in  forma insiemistica,  di una retta  in  movimento casuale nello spazio tridimensionale mediante la seguente formalizzazione insiemistica</a:t>
            </a:r>
            <a:endParaRPr lang="it-IT" altLang="it-IT" sz="1700" dirty="0">
              <a:ea typeface="Times New Roman" panose="02020603050405020304" pitchFamily="18" charset="0"/>
              <a:cs typeface="Courier New" panose="02070309020205020404" pitchFamily="49" charset="0"/>
            </a:endParaRPr>
          </a:p>
        </p:txBody>
      </p:sp>
      <p:graphicFrame>
        <p:nvGraphicFramePr>
          <p:cNvPr id="62468" name="Object 4">
            <a:extLst>
              <a:ext uri="{FF2B5EF4-FFF2-40B4-BE49-F238E27FC236}">
                <a16:creationId xmlns:a16="http://schemas.microsoft.com/office/drawing/2014/main" id="{7AF12343-EE3A-4524-B8A4-108F8AF75B5D}"/>
              </a:ext>
            </a:extLst>
          </p:cNvPr>
          <p:cNvGraphicFramePr>
            <a:graphicFrameLocks noGrp="1" noChangeAspect="1"/>
          </p:cNvGraphicFramePr>
          <p:nvPr>
            <p:ph sz="half" idx="2"/>
            <p:extLst>
              <p:ext uri="{D42A27DB-BD31-4B8C-83A1-F6EECF244321}">
                <p14:modId xmlns:p14="http://schemas.microsoft.com/office/powerpoint/2010/main" val="3742741317"/>
              </p:ext>
            </p:extLst>
          </p:nvPr>
        </p:nvGraphicFramePr>
        <p:xfrm>
          <a:off x="41565" y="1319931"/>
          <a:ext cx="4680000" cy="2299360"/>
        </p:xfrm>
        <a:graphic>
          <a:graphicData uri="http://schemas.openxmlformats.org/presentationml/2006/ole">
            <mc:AlternateContent xmlns:mc="http://schemas.openxmlformats.org/markup-compatibility/2006">
              <mc:Choice xmlns:v="urn:schemas-microsoft-com:vml" Requires="v">
                <p:oleObj spid="_x0000_s24732" r:id="rId3" imgW="2143138" imgH="1054414" progId="">
                  <p:embed/>
                </p:oleObj>
              </mc:Choice>
              <mc:Fallback>
                <p:oleObj r:id="rId3" imgW="2143138" imgH="1054414" progId="">
                  <p:embed/>
                  <p:pic>
                    <p:nvPicPr>
                      <p:cNvPr id="0" name="Picture 11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5" y="1319931"/>
                        <a:ext cx="4680000" cy="2299360"/>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62470" name="Text Box 6">
            <a:extLst>
              <a:ext uri="{FF2B5EF4-FFF2-40B4-BE49-F238E27FC236}">
                <a16:creationId xmlns:a16="http://schemas.microsoft.com/office/drawing/2014/main" id="{DE996B8E-F0C5-41EE-9468-9BC537055420}"/>
              </a:ext>
            </a:extLst>
          </p:cNvPr>
          <p:cNvSpPr txBox="1">
            <a:spLocks noChangeArrowheads="1"/>
          </p:cNvSpPr>
          <p:nvPr/>
        </p:nvSpPr>
        <p:spPr bwMode="auto">
          <a:xfrm>
            <a:off x="36000" y="632110"/>
            <a:ext cx="9072000" cy="590550"/>
          </a:xfrm>
          <a:prstGeom prst="rect">
            <a:avLst/>
          </a:prstGeom>
          <a:solidFill>
            <a:schemeClr val="tx1"/>
          </a:solidFill>
          <a:ln w="9525">
            <a:solidFill>
              <a:srgbClr val="33CCFF"/>
            </a:solidFill>
            <a:miter lim="800000"/>
            <a:headEnd/>
            <a:tailEnd/>
          </a:ln>
          <a:effectLst/>
        </p:spPr>
        <p:txBody>
          <a:bodyPr lIns="92075" tIns="46038" rIns="92075" bIns="46038">
            <a:spAutoFit/>
          </a:bodyPr>
          <a:lstStyle/>
          <a:p>
            <a:pPr algn="ctr">
              <a:spcBef>
                <a:spcPct val="50000"/>
              </a:spcBef>
              <a:defRPr/>
            </a:pPr>
            <a:r>
              <a:rPr kumimoji="0" lang="it-IT" sz="1600" b="1">
                <a:solidFill>
                  <a:schemeClr val="bg1"/>
                </a:solidFill>
                <a:latin typeface="Comic Sans MS" pitchFamily="66" charset="0"/>
                <a:cs typeface="Courier New" pitchFamily="49" charset="0"/>
              </a:rPr>
              <a:t>CONSIDERAZIONI  INTRODUTTIVE  E  PRESENTAZIONE  DINAMICA   DELL’ELEMENTO 	 GEOMETRICO (1)</a:t>
            </a:r>
            <a:endParaRPr kumimoji="0" lang="it-IT" sz="2800" b="1">
              <a:solidFill>
                <a:schemeClr val="bg1"/>
              </a:solidFill>
              <a:effectLst>
                <a:outerShdw blurRad="38100" dist="38100" dir="2700000" algn="tl">
                  <a:srgbClr val="C0C0C0"/>
                </a:outerShdw>
              </a:effectLst>
              <a:latin typeface="Comic Sans MS" pitchFamily="66" charset="0"/>
              <a:cs typeface="Courier New" pitchFamily="49" charset="0"/>
            </a:endParaRPr>
          </a:p>
        </p:txBody>
      </p:sp>
      <p:sp>
        <p:nvSpPr>
          <p:cNvPr id="24584" name="Rectangle 8">
            <a:extLst>
              <a:ext uri="{FF2B5EF4-FFF2-40B4-BE49-F238E27FC236}">
                <a16:creationId xmlns:a16="http://schemas.microsoft.com/office/drawing/2014/main" id="{5A411316-7EA5-4AFB-B69C-F4D77627F34A}"/>
              </a:ext>
            </a:extLst>
          </p:cNvPr>
          <p:cNvSpPr>
            <a:spLocks noChangeArrowheads="1"/>
          </p:cNvSpPr>
          <p:nvPr/>
        </p:nvSpPr>
        <p:spPr bwMode="auto">
          <a:xfrm>
            <a:off x="0" y="333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62471" name="Object 7">
            <a:extLst>
              <a:ext uri="{FF2B5EF4-FFF2-40B4-BE49-F238E27FC236}">
                <a16:creationId xmlns:a16="http://schemas.microsoft.com/office/drawing/2014/main" id="{1FD09F34-3652-475B-A73D-5B92D2987BD1}"/>
              </a:ext>
            </a:extLst>
          </p:cNvPr>
          <p:cNvGraphicFramePr>
            <a:graphicFrameLocks noChangeAspect="1"/>
          </p:cNvGraphicFramePr>
          <p:nvPr>
            <p:extLst>
              <p:ext uri="{D42A27DB-BD31-4B8C-83A1-F6EECF244321}">
                <p14:modId xmlns:p14="http://schemas.microsoft.com/office/powerpoint/2010/main" val="2967408803"/>
              </p:ext>
            </p:extLst>
          </p:nvPr>
        </p:nvGraphicFramePr>
        <p:xfrm>
          <a:off x="41564" y="3879270"/>
          <a:ext cx="4680000" cy="577227"/>
        </p:xfrm>
        <a:graphic>
          <a:graphicData uri="http://schemas.openxmlformats.org/presentationml/2006/ole">
            <mc:AlternateContent xmlns:mc="http://schemas.openxmlformats.org/markup-compatibility/2006">
              <mc:Choice xmlns:v="urn:schemas-microsoft-com:vml" Requires="v">
                <p:oleObj spid="_x0000_s24733" name="Equation" r:id="rId5" imgW="1968500" imgH="190500" progId="Equation.3">
                  <p:embed/>
                </p:oleObj>
              </mc:Choice>
              <mc:Fallback>
                <p:oleObj name="Equation" r:id="rId5" imgW="1968500" imgH="190500" progId="Equation.3">
                  <p:embed/>
                  <p:pic>
                    <p:nvPicPr>
                      <p:cNvPr id="0" name="Picture 1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64" y="3879270"/>
                        <a:ext cx="4680000" cy="577227"/>
                      </a:xfrm>
                      <a:prstGeom prst="rect">
                        <a:avLst/>
                      </a:prstGeom>
                      <a:solidFill>
                        <a:srgbClr val="FFFFCC"/>
                      </a:solidFill>
                      <a:ln w="9525">
                        <a:solidFill>
                          <a:srgbClr val="33CCFF"/>
                        </a:solidFill>
                        <a:miter lim="800000"/>
                        <a:headEnd/>
                        <a:tailEnd/>
                      </a:ln>
                    </p:spPr>
                  </p:pic>
                </p:oleObj>
              </mc:Fallback>
            </mc:AlternateContent>
          </a:graphicData>
        </a:graphic>
      </p:graphicFrame>
      <p:sp>
        <p:nvSpPr>
          <p:cNvPr id="24585" name="Rectangle 9">
            <a:extLst>
              <a:ext uri="{FF2B5EF4-FFF2-40B4-BE49-F238E27FC236}">
                <a16:creationId xmlns:a16="http://schemas.microsoft.com/office/drawing/2014/main" id="{85C27DF5-E419-4DA2-AC14-65EA5C56DD34}"/>
              </a:ext>
            </a:extLst>
          </p:cNvPr>
          <p:cNvSpPr>
            <a:spLocks noChangeArrowheads="1"/>
          </p:cNvSpPr>
          <p:nvPr/>
        </p:nvSpPr>
        <p:spPr bwMode="auto">
          <a:xfrm>
            <a:off x="0" y="3524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24587" name="Rectangle 22">
            <a:extLst>
              <a:ext uri="{FF2B5EF4-FFF2-40B4-BE49-F238E27FC236}">
                <a16:creationId xmlns:a16="http://schemas.microsoft.com/office/drawing/2014/main" id="{99C436E7-C7B5-416D-BE1C-59751786E9A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pSp>
        <p:nvGrpSpPr>
          <p:cNvPr id="2" name="Gruppo 1">
            <a:extLst>
              <a:ext uri="{FF2B5EF4-FFF2-40B4-BE49-F238E27FC236}">
                <a16:creationId xmlns:a16="http://schemas.microsoft.com/office/drawing/2014/main" id="{C2B5D3E4-1864-4C23-82F2-97221179F75F}"/>
              </a:ext>
            </a:extLst>
          </p:cNvPr>
          <p:cNvGrpSpPr/>
          <p:nvPr/>
        </p:nvGrpSpPr>
        <p:grpSpPr>
          <a:xfrm>
            <a:off x="41565" y="4741288"/>
            <a:ext cx="4716000" cy="2031968"/>
            <a:chOff x="41565" y="4741288"/>
            <a:chExt cx="4716000" cy="2031968"/>
          </a:xfrm>
        </p:grpSpPr>
        <p:sp>
          <p:nvSpPr>
            <p:cNvPr id="62484" name="Text Box 20">
              <a:extLst>
                <a:ext uri="{FF2B5EF4-FFF2-40B4-BE49-F238E27FC236}">
                  <a16:creationId xmlns:a16="http://schemas.microsoft.com/office/drawing/2014/main" id="{B3592EA0-0AC4-432E-B3B2-6008F26BDEA6}"/>
                </a:ext>
              </a:extLst>
            </p:cNvPr>
            <p:cNvSpPr txBox="1">
              <a:spLocks noChangeArrowheads="1"/>
            </p:cNvSpPr>
            <p:nvPr/>
          </p:nvSpPr>
          <p:spPr bwMode="auto">
            <a:xfrm>
              <a:off x="41565" y="4741288"/>
              <a:ext cx="4716000" cy="2031968"/>
            </a:xfrm>
            <a:prstGeom prst="rect">
              <a:avLst/>
            </a:prstGeom>
            <a:solidFill>
              <a:schemeClr val="accent2">
                <a:lumMod val="20000"/>
                <a:lumOff val="80000"/>
              </a:schemeClr>
            </a:solidFill>
            <a:ln w="9525">
              <a:solidFill>
                <a:srgbClr val="33CCFF"/>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400" dirty="0">
                  <a:solidFill>
                    <a:srgbClr val="000000"/>
                  </a:solidFill>
                  <a:latin typeface="Symbol" panose="05050102010706020507" pitchFamily="18" charset="2"/>
                  <a:cs typeface="Times New Roman" panose="02020603050405020304" pitchFamily="18" charset="0"/>
                </a:rPr>
                <a:t>"</a:t>
              </a:r>
              <a:r>
                <a:rPr kumimoji="0" lang="it-IT" altLang="it-IT" sz="1400" dirty="0">
                  <a:solidFill>
                    <a:srgbClr val="000000"/>
                  </a:solidFill>
                  <a:latin typeface="Comic Sans MS" panose="030F0702030302020204" pitchFamily="66" charset="0"/>
                  <a:cs typeface="Courier New" panose="02070309020205020404" pitchFamily="49" charset="0"/>
                </a:rPr>
                <a:t>  = Quantificatore insiemistico universale (Per ogni).</a:t>
              </a:r>
            </a:p>
            <a:p>
              <a:pPr eaLnBrk="1" hangingPunct="1"/>
              <a:r>
                <a:rPr kumimoji="0" lang="it-IT" altLang="it-IT" sz="1400" dirty="0">
                  <a:solidFill>
                    <a:srgbClr val="000000"/>
                  </a:solidFill>
                  <a:latin typeface="Comic Sans MS" panose="030F0702030302020204" pitchFamily="66" charset="0"/>
                  <a:cs typeface="Courier New" panose="02070309020205020404" pitchFamily="49" charset="0"/>
                </a:rPr>
                <a:t>     = Retta in movimento casuale.</a:t>
              </a:r>
            </a:p>
            <a:p>
              <a:pPr eaLnBrk="1" hangingPunct="1"/>
              <a:r>
                <a:rPr kumimoji="0" lang="it-IT" altLang="it-IT" sz="1400" dirty="0">
                  <a:solidFill>
                    <a:srgbClr val="000000"/>
                  </a:solidFill>
                  <a:latin typeface="Symbol" panose="05050102010706020507" pitchFamily="18" charset="2"/>
                  <a:cs typeface="Courier New" panose="02070309020205020404" pitchFamily="49" charset="0"/>
                </a:rPr>
                <a:t>Î </a:t>
              </a:r>
              <a:r>
                <a:rPr kumimoji="0" lang="it-IT" altLang="it-IT" sz="1400" dirty="0">
                  <a:solidFill>
                    <a:srgbClr val="000000"/>
                  </a:solidFill>
                  <a:latin typeface="Comic Sans MS" panose="030F0702030302020204" pitchFamily="66" charset="0"/>
                  <a:cs typeface="Courier New" panose="02070309020205020404" pitchFamily="49" charset="0"/>
                </a:rPr>
                <a:t>= Appartiene</a:t>
              </a:r>
            </a:p>
            <a:p>
              <a:pPr eaLnBrk="1" hangingPunct="1"/>
              <a:r>
                <a:rPr kumimoji="0" lang="it-IT" altLang="it-IT" sz="1400" dirty="0">
                  <a:solidFill>
                    <a:srgbClr val="000000"/>
                  </a:solidFill>
                  <a:latin typeface="Comic Sans MS" panose="030F0702030302020204" pitchFamily="66" charset="0"/>
                  <a:cs typeface="Courier New" panose="02070309020205020404" pitchFamily="49" charset="0"/>
                </a:rPr>
                <a:t>W  = Spazio</a:t>
              </a:r>
            </a:p>
            <a:p>
              <a:pPr eaLnBrk="1" hangingPunct="1"/>
              <a:r>
                <a:rPr kumimoji="0" lang="it-IT" altLang="it-IT" sz="1400" dirty="0">
                  <a:solidFill>
                    <a:srgbClr val="000000"/>
                  </a:solidFill>
                  <a:latin typeface="Symbol" panose="05050102010706020507" pitchFamily="18" charset="2"/>
                  <a:cs typeface="Times New Roman" panose="02020603050405020304" pitchFamily="18" charset="0"/>
                </a:rPr>
                <a:t>Þ</a:t>
              </a:r>
              <a:r>
                <a:rPr kumimoji="0" lang="it-IT" altLang="it-IT" sz="1400" dirty="0">
                  <a:solidFill>
                    <a:srgbClr val="000000"/>
                  </a:solidFill>
                  <a:latin typeface="Comic Sans MS" panose="030F0702030302020204" pitchFamily="66" charset="0"/>
                  <a:cs typeface="Courier New" panose="02070309020205020404" pitchFamily="49" charset="0"/>
                </a:rPr>
                <a:t>  =  Implicazione logica.</a:t>
              </a:r>
            </a:p>
            <a:p>
              <a:pPr eaLnBrk="1" hangingPunct="1"/>
              <a:r>
                <a:rPr kumimoji="0" lang="it-IT" altLang="it-IT" sz="1400" dirty="0">
                  <a:solidFill>
                    <a:srgbClr val="000000"/>
                  </a:solidFill>
                  <a:latin typeface="Symbol" panose="05050102010706020507" pitchFamily="18" charset="2"/>
                  <a:cs typeface="Times New Roman" panose="02020603050405020304" pitchFamily="18" charset="0"/>
                </a:rPr>
                <a:t>$</a:t>
              </a:r>
              <a:r>
                <a:rPr kumimoji="0" lang="it-IT" altLang="it-IT" sz="1400" dirty="0">
                  <a:solidFill>
                    <a:srgbClr val="000000"/>
                  </a:solidFill>
                  <a:latin typeface="Comic Sans MS" panose="030F0702030302020204" pitchFamily="66" charset="0"/>
                  <a:cs typeface="Courier New" panose="02070309020205020404" pitchFamily="49" charset="0"/>
                </a:rPr>
                <a:t>  ! = Quantificatore insiemistico esistenziale </a:t>
              </a:r>
            </a:p>
            <a:p>
              <a:pPr eaLnBrk="1" hangingPunct="1"/>
              <a:r>
                <a:rPr kumimoji="0" lang="it-IT" altLang="it-IT" sz="1400" dirty="0">
                  <a:solidFill>
                    <a:srgbClr val="000000"/>
                  </a:solidFill>
                  <a:latin typeface="Comic Sans MS" panose="030F0702030302020204" pitchFamily="66" charset="0"/>
                  <a:cs typeface="Courier New" panose="02070309020205020404" pitchFamily="49" charset="0"/>
                </a:rPr>
                <a:t>        (Esiste ed è unica).</a:t>
              </a:r>
            </a:p>
            <a:p>
              <a:pPr eaLnBrk="1" hangingPunct="1"/>
              <a:r>
                <a:rPr kumimoji="0" lang="it-IT" altLang="it-IT" sz="1400" dirty="0">
                  <a:solidFill>
                    <a:srgbClr val="000000"/>
                  </a:solidFill>
                  <a:latin typeface="Comic Sans MS" panose="030F0702030302020204" pitchFamily="66" charset="0"/>
                  <a:cs typeface="Courier New" panose="02070309020205020404" pitchFamily="49" charset="0"/>
                </a:rPr>
                <a:t>S  = Superficie generica.</a:t>
              </a:r>
            </a:p>
            <a:p>
              <a:pPr eaLnBrk="1" hangingPunct="1"/>
              <a:r>
                <a:rPr kumimoji="0" lang="it-IT" altLang="it-IT" sz="1400" dirty="0">
                  <a:solidFill>
                    <a:srgbClr val="000000"/>
                  </a:solidFill>
                  <a:latin typeface="Comic Sans MS" panose="030F0702030302020204" pitchFamily="66" charset="0"/>
                  <a:cs typeface="Courier New" panose="02070309020205020404" pitchFamily="49" charset="0"/>
                </a:rPr>
                <a:t>|  = Quantificatore insiemistico universale (tale che).</a:t>
              </a:r>
            </a:p>
          </p:txBody>
        </p:sp>
        <p:graphicFrame>
          <p:nvGraphicFramePr>
            <p:cNvPr id="62485" name="Object 21">
              <a:extLst>
                <a:ext uri="{FF2B5EF4-FFF2-40B4-BE49-F238E27FC236}">
                  <a16:creationId xmlns:a16="http://schemas.microsoft.com/office/drawing/2014/main" id="{1A83205D-8CB9-4401-AD31-3A2A91F737AF}"/>
                </a:ext>
              </a:extLst>
            </p:cNvPr>
            <p:cNvGraphicFramePr>
              <a:graphicFrameLocks noChangeAspect="1"/>
            </p:cNvGraphicFramePr>
            <p:nvPr>
              <p:extLst>
                <p:ext uri="{D42A27DB-BD31-4B8C-83A1-F6EECF244321}">
                  <p14:modId xmlns:p14="http://schemas.microsoft.com/office/powerpoint/2010/main" val="3476776278"/>
                </p:ext>
              </p:extLst>
            </p:nvPr>
          </p:nvGraphicFramePr>
          <p:xfrm>
            <a:off x="129595" y="4969888"/>
            <a:ext cx="277813" cy="263525"/>
          </p:xfrm>
          <a:graphic>
            <a:graphicData uri="http://schemas.openxmlformats.org/presentationml/2006/ole">
              <mc:AlternateContent xmlns:mc="http://schemas.openxmlformats.org/markup-compatibility/2006">
                <mc:Choice xmlns:v="urn:schemas-microsoft-com:vml" Requires="v">
                  <p:oleObj spid="_x0000_s24734" name="Equation" r:id="rId7" imgW="512530" imgH="605717" progId="Equation.3">
                    <p:embed/>
                  </p:oleObj>
                </mc:Choice>
                <mc:Fallback>
                  <p:oleObj name="Equation" r:id="rId7" imgW="512530" imgH="605717" progId="Equation.3">
                    <p:embed/>
                    <p:pic>
                      <p:nvPicPr>
                        <p:cNvPr id="0" name="Picture 1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95" y="4969888"/>
                          <a:ext cx="277813"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2487" name="Rectangle 23">
            <a:extLst>
              <a:ext uri="{FF2B5EF4-FFF2-40B4-BE49-F238E27FC236}">
                <a16:creationId xmlns:a16="http://schemas.microsoft.com/office/drawing/2014/main" id="{8270CF81-7406-477C-A613-EC9461375323}"/>
              </a:ext>
            </a:extLst>
          </p:cNvPr>
          <p:cNvSpPr>
            <a:spLocks noChangeArrowheads="1"/>
          </p:cNvSpPr>
          <p:nvPr/>
        </p:nvSpPr>
        <p:spPr bwMode="auto">
          <a:xfrm>
            <a:off x="4804031" y="4719808"/>
            <a:ext cx="4298404" cy="369974"/>
          </a:xfrm>
          <a:prstGeom prst="rect">
            <a:avLst/>
          </a:prstGeom>
          <a:solidFill>
            <a:schemeClr val="bg1"/>
          </a:solidFill>
          <a:ln w="9525">
            <a:solidFill>
              <a:schemeClr val="tx1"/>
            </a:solidFill>
            <a:miter lim="800000"/>
            <a:headEnd/>
            <a:tailEnd/>
          </a:ln>
        </p:spPr>
        <p:txBody>
          <a:bodyPr wrap="square" lIns="92075" tIns="46038" rIns="92075" bIns="46038" anchor="ctr">
            <a:spAutoFit/>
          </a:bodyPr>
          <a:lstStyle>
            <a:lvl1pPr eaLnBrk="0" hangingPunct="0">
              <a:tabLst>
                <a:tab pos="449263" algn="l"/>
              </a:tabLst>
              <a:defRPr kumimoji="1" sz="2400">
                <a:solidFill>
                  <a:schemeClr val="tx1"/>
                </a:solidFill>
                <a:latin typeface="Times New Roman" panose="02020603050405020304" pitchFamily="18" charset="0"/>
              </a:defRPr>
            </a:lvl1pPr>
            <a:lvl2pPr marL="742950" indent="-285750" eaLnBrk="0" hangingPunct="0">
              <a:tabLst>
                <a:tab pos="449263" algn="l"/>
              </a:tabLst>
              <a:defRPr kumimoji="1" sz="2400">
                <a:solidFill>
                  <a:schemeClr val="tx1"/>
                </a:solidFill>
                <a:latin typeface="Times New Roman" panose="02020603050405020304" pitchFamily="18" charset="0"/>
              </a:defRPr>
            </a:lvl2pPr>
            <a:lvl3pPr marL="1143000" indent="-228600" eaLnBrk="0" hangingPunct="0">
              <a:tabLst>
                <a:tab pos="449263" algn="l"/>
              </a:tabLst>
              <a:defRPr kumimoji="1" sz="2400">
                <a:solidFill>
                  <a:schemeClr val="tx1"/>
                </a:solidFill>
                <a:latin typeface="Times New Roman" panose="02020603050405020304" pitchFamily="18" charset="0"/>
              </a:defRPr>
            </a:lvl3pPr>
            <a:lvl4pPr marL="1600200" indent="-228600" eaLnBrk="0" hangingPunct="0">
              <a:tabLst>
                <a:tab pos="449263" algn="l"/>
              </a:tabLst>
              <a:defRPr kumimoji="1" sz="2400">
                <a:solidFill>
                  <a:schemeClr val="tx1"/>
                </a:solidFill>
                <a:latin typeface="Times New Roman" panose="02020603050405020304" pitchFamily="18" charset="0"/>
              </a:defRPr>
            </a:lvl4pPr>
            <a:lvl5pPr marL="2057400" indent="-228600" eaLnBrk="0" hangingPunct="0">
              <a:tabLst>
                <a:tab pos="449263" algn="l"/>
              </a:tabLst>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49263" algn="l"/>
              </a:tabLs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49263" algn="l"/>
              </a:tabLs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49263" algn="l"/>
              </a:tabLs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49263" algn="l"/>
              </a:tabLst>
              <a:defRPr kumimoji="1" sz="2400">
                <a:solidFill>
                  <a:schemeClr val="tx1"/>
                </a:solidFill>
                <a:latin typeface="Times New Roman" panose="02020603050405020304" pitchFamily="18" charset="0"/>
              </a:defRPr>
            </a:lvl9pPr>
          </a:lstStyle>
          <a:p>
            <a:pPr algn="ctr" eaLnBrk="1" hangingPunct="1"/>
            <a:r>
              <a:rPr kumimoji="0" lang="it-IT" altLang="it-IT" sz="1800" dirty="0">
                <a:latin typeface="Comic Sans MS" panose="030F0702030302020204" pitchFamily="66" charset="0"/>
                <a:cs typeface="Courier New" panose="02070309020205020404" pitchFamily="49" charset="0"/>
              </a:rPr>
              <a:t>che si legge come di seguito.</a:t>
            </a:r>
          </a:p>
        </p:txBody>
      </p:sp>
      <p:sp>
        <p:nvSpPr>
          <p:cNvPr id="62488" name="Rectangle 24">
            <a:extLst>
              <a:ext uri="{FF2B5EF4-FFF2-40B4-BE49-F238E27FC236}">
                <a16:creationId xmlns:a16="http://schemas.microsoft.com/office/drawing/2014/main" id="{E0658905-EFE7-4522-8656-74FD05BB1787}"/>
              </a:ext>
            </a:extLst>
          </p:cNvPr>
          <p:cNvSpPr>
            <a:spLocks noChangeArrowheads="1"/>
          </p:cNvSpPr>
          <p:nvPr/>
        </p:nvSpPr>
        <p:spPr bwMode="auto">
          <a:xfrm>
            <a:off x="4818435" y="5217187"/>
            <a:ext cx="4284000" cy="1570303"/>
          </a:xfrm>
          <a:prstGeom prst="rect">
            <a:avLst/>
          </a:prstGeom>
          <a:solidFill>
            <a:srgbClr val="FFFFCC"/>
          </a:solidFill>
          <a:ln w="9525">
            <a:solidFill>
              <a:srgbClr val="FF5050"/>
            </a:solidFill>
            <a:miter lim="800000"/>
            <a:headEnd/>
            <a:tailEnd/>
          </a:ln>
          <a:effectLst/>
        </p:spPr>
        <p:txBody>
          <a:bodyPr lIns="92075" tIns="46038" rIns="92075" bIns="46038" anchor="ctr">
            <a:spAutoFit/>
          </a:bodyPr>
          <a:lstStyle/>
          <a:p>
            <a:pPr>
              <a:defRPr/>
            </a:pPr>
            <a:r>
              <a:rPr kumimoji="0" lang="it-IT" b="1" dirty="0">
                <a:solidFill>
                  <a:srgbClr val="FF5050"/>
                </a:solidFill>
                <a:latin typeface="Comic Sans MS" pitchFamily="66" charset="0"/>
                <a:cs typeface="Courier New" pitchFamily="49" charset="0"/>
              </a:rPr>
              <a:t>Ogni retta r in movimento casuale nello spazio implica l’esistenza di una ed una sola “superficie rigata”  S</a:t>
            </a:r>
            <a:r>
              <a:rPr kumimoji="0" lang="it-IT" b="1" dirty="0">
                <a:solidFill>
                  <a:srgbClr val="99CCFF"/>
                </a:solidFill>
                <a:latin typeface="Comic Sans MS" pitchFamily="66" charset="0"/>
                <a:cs typeface="Courier New" pitchFamily="49" charset="0"/>
              </a:rPr>
              <a:t>.</a:t>
            </a:r>
            <a:endParaRPr kumimoji="0" lang="it-IT" b="1" dirty="0">
              <a:solidFill>
                <a:srgbClr val="99CCFF"/>
              </a:solidFill>
              <a:effectLst>
                <a:outerShdw blurRad="38100" dist="38100" dir="2700000" algn="tl">
                  <a:srgbClr val="000000"/>
                </a:outerShdw>
              </a:effectLst>
              <a:latin typeface="Symbol" pitchFamily="18" charset="2"/>
              <a:cs typeface="Courier New" pitchFamily="49" charset="0"/>
            </a:endParaRPr>
          </a:p>
        </p:txBody>
      </p:sp>
      <p:sp>
        <p:nvSpPr>
          <p:cNvPr id="24590" name="AutoShape 25">
            <a:hlinkClick r:id="rId9" action="ppaction://hlinksldjump" highlightClick="1"/>
            <a:extLst>
              <a:ext uri="{FF2B5EF4-FFF2-40B4-BE49-F238E27FC236}">
                <a16:creationId xmlns:a16="http://schemas.microsoft.com/office/drawing/2014/main" id="{7E3FA947-E7AF-4697-9E0B-7A2081E58469}"/>
              </a:ext>
            </a:extLst>
          </p:cNvPr>
          <p:cNvSpPr>
            <a:spLocks noChangeArrowheads="1"/>
          </p:cNvSpPr>
          <p:nvPr/>
        </p:nvSpPr>
        <p:spPr bwMode="auto">
          <a:xfrm>
            <a:off x="117038" y="119205"/>
            <a:ext cx="1104900" cy="385763"/>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Sommario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wipe(left)">
                                      <p:cBhvr>
                                        <p:cTn id="7" dur="1000"/>
                                        <p:tgtEl>
                                          <p:spTgt spid="62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anim calcmode="lin" valueType="num">
                                      <p:cBhvr additive="base">
                                        <p:cTn id="12" dur="1000" fill="hold"/>
                                        <p:tgtEl>
                                          <p:spTgt spid="62468"/>
                                        </p:tgtEl>
                                        <p:attrNameLst>
                                          <p:attrName>ppt_x</p:attrName>
                                        </p:attrNameLst>
                                      </p:cBhvr>
                                      <p:tavLst>
                                        <p:tav tm="0">
                                          <p:val>
                                            <p:strVal val="0-#ppt_w/2"/>
                                          </p:val>
                                        </p:tav>
                                        <p:tav tm="100000">
                                          <p:val>
                                            <p:strVal val="#ppt_x"/>
                                          </p:val>
                                        </p:tav>
                                      </p:tavLst>
                                    </p:anim>
                                    <p:anim calcmode="lin" valueType="num">
                                      <p:cBhvr additive="base">
                                        <p:cTn id="13" dur="1000" fill="hold"/>
                                        <p:tgtEl>
                                          <p:spTgt spid="6246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2" fill="hold" grpId="0" nodeType="clickEffect">
                                  <p:stCondLst>
                                    <p:cond delay="0"/>
                                  </p:stCondLst>
                                  <p:childTnLst>
                                    <p:set>
                                      <p:cBhvr>
                                        <p:cTn id="17" dur="1" fill="hold">
                                          <p:stCondLst>
                                            <p:cond delay="0"/>
                                          </p:stCondLst>
                                        </p:cTn>
                                        <p:tgtEl>
                                          <p:spTgt spid="62467">
                                            <p:bg/>
                                          </p:spTgt>
                                        </p:tgtEl>
                                        <p:attrNameLst>
                                          <p:attrName>style.visibility</p:attrName>
                                        </p:attrNameLst>
                                      </p:cBhvr>
                                      <p:to>
                                        <p:strVal val="visible"/>
                                      </p:to>
                                    </p:set>
                                    <p:anim calcmode="lin" valueType="num">
                                      <p:cBhvr additive="base">
                                        <p:cTn id="18" dur="1000" fill="hold"/>
                                        <p:tgtEl>
                                          <p:spTgt spid="62467">
                                            <p:bg/>
                                          </p:spTgt>
                                        </p:tgtEl>
                                        <p:attrNameLst>
                                          <p:attrName>ppt_x</p:attrName>
                                        </p:attrNameLst>
                                      </p:cBhvr>
                                      <p:tavLst>
                                        <p:tav tm="0">
                                          <p:val>
                                            <p:strVal val="1+#ppt_w/2"/>
                                          </p:val>
                                        </p:tav>
                                        <p:tav tm="100000">
                                          <p:val>
                                            <p:strVal val="#ppt_x"/>
                                          </p:val>
                                        </p:tav>
                                      </p:tavLst>
                                    </p:anim>
                                    <p:anim calcmode="lin" valueType="num">
                                      <p:cBhvr additive="base">
                                        <p:cTn id="19" dur="1000" fill="hold"/>
                                        <p:tgtEl>
                                          <p:spTgt spid="62467">
                                            <p:bg/>
                                          </p:spTgt>
                                        </p:tgtEl>
                                        <p:attrNameLst>
                                          <p:attrName>ppt_y</p:attrName>
                                        </p:attrNameLst>
                                      </p:cBhvr>
                                      <p:tavLst>
                                        <p:tav tm="0">
                                          <p:val>
                                            <p:strVal val="#ppt_y"/>
                                          </p:val>
                                        </p:tav>
                                        <p:tav tm="100000">
                                          <p:val>
                                            <p:strVal val="#ppt_y"/>
                                          </p:val>
                                        </p:tav>
                                      </p:tavLst>
                                    </p:anim>
                                  </p:childTnLst>
                                </p:cTn>
                              </p:par>
                              <p:par>
                                <p:cTn id="20" presetID="7" presetClass="entr" presetSubtype="2" fill="hold" grpId="0" nodeType="withEffect">
                                  <p:stCondLst>
                                    <p:cond delay="0"/>
                                  </p:stCondLst>
                                  <p:childTnLst>
                                    <p:set>
                                      <p:cBhvr>
                                        <p:cTn id="21" dur="1" fill="hold">
                                          <p:stCondLst>
                                            <p:cond delay="0"/>
                                          </p:stCondLst>
                                        </p:cTn>
                                        <p:tgtEl>
                                          <p:spTgt spid="62467">
                                            <p:txEl>
                                              <p:pRg st="0" end="0"/>
                                            </p:txEl>
                                          </p:spTgt>
                                        </p:tgtEl>
                                        <p:attrNameLst>
                                          <p:attrName>style.visibility</p:attrName>
                                        </p:attrNameLst>
                                      </p:cBhvr>
                                      <p:to>
                                        <p:strVal val="visible"/>
                                      </p:to>
                                    </p:set>
                                    <p:anim calcmode="lin" valueType="num">
                                      <p:cBhvr additive="base">
                                        <p:cTn id="22" dur="1000" fill="hold"/>
                                        <p:tgtEl>
                                          <p:spTgt spid="62467">
                                            <p:txEl>
                                              <p:pRg st="0" end="0"/>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7" presetClass="entr" presetSubtype="4" fill="hold" nodeType="clickEffect">
                                  <p:stCondLst>
                                    <p:cond delay="0"/>
                                  </p:stCondLst>
                                  <p:childTnLst>
                                    <p:set>
                                      <p:cBhvr>
                                        <p:cTn id="27" dur="1" fill="hold">
                                          <p:stCondLst>
                                            <p:cond delay="0"/>
                                          </p:stCondLst>
                                        </p:cTn>
                                        <p:tgtEl>
                                          <p:spTgt spid="62471"/>
                                        </p:tgtEl>
                                        <p:attrNameLst>
                                          <p:attrName>style.visibility</p:attrName>
                                        </p:attrNameLst>
                                      </p:cBhvr>
                                      <p:to>
                                        <p:strVal val="visible"/>
                                      </p:to>
                                    </p:set>
                                    <p:anim calcmode="lin" valueType="num">
                                      <p:cBhvr additive="base">
                                        <p:cTn id="28" dur="1000" fill="hold"/>
                                        <p:tgtEl>
                                          <p:spTgt spid="62471"/>
                                        </p:tgtEl>
                                        <p:attrNameLst>
                                          <p:attrName>ppt_x</p:attrName>
                                        </p:attrNameLst>
                                      </p:cBhvr>
                                      <p:tavLst>
                                        <p:tav tm="0">
                                          <p:val>
                                            <p:strVal val="#ppt_x"/>
                                          </p:val>
                                        </p:tav>
                                        <p:tav tm="100000">
                                          <p:val>
                                            <p:strVal val="#ppt_x"/>
                                          </p:val>
                                        </p:tav>
                                      </p:tavLst>
                                    </p:anim>
                                    <p:anim calcmode="lin" valueType="num">
                                      <p:cBhvr additive="base">
                                        <p:cTn id="29" dur="1000" fill="hold"/>
                                        <p:tgtEl>
                                          <p:spTgt spid="6247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7" presetClass="entr" presetSubtype="2" fill="hold" grpId="0" nodeType="clickEffect">
                                  <p:stCondLst>
                                    <p:cond delay="0"/>
                                  </p:stCondLst>
                                  <p:childTnLst>
                                    <p:set>
                                      <p:cBhvr>
                                        <p:cTn id="38" dur="1" fill="hold">
                                          <p:stCondLst>
                                            <p:cond delay="0"/>
                                          </p:stCondLst>
                                        </p:cTn>
                                        <p:tgtEl>
                                          <p:spTgt spid="62487"/>
                                        </p:tgtEl>
                                        <p:attrNameLst>
                                          <p:attrName>style.visibility</p:attrName>
                                        </p:attrNameLst>
                                      </p:cBhvr>
                                      <p:to>
                                        <p:strVal val="visible"/>
                                      </p:to>
                                    </p:set>
                                    <p:anim calcmode="lin" valueType="num">
                                      <p:cBhvr additive="base">
                                        <p:cTn id="39" dur="1000" fill="hold"/>
                                        <p:tgtEl>
                                          <p:spTgt spid="62487"/>
                                        </p:tgtEl>
                                        <p:attrNameLst>
                                          <p:attrName>ppt_x</p:attrName>
                                        </p:attrNameLst>
                                      </p:cBhvr>
                                      <p:tavLst>
                                        <p:tav tm="0">
                                          <p:val>
                                            <p:strVal val="1+#ppt_w/2"/>
                                          </p:val>
                                        </p:tav>
                                        <p:tav tm="100000">
                                          <p:val>
                                            <p:strVal val="#ppt_x"/>
                                          </p:val>
                                        </p:tav>
                                      </p:tavLst>
                                    </p:anim>
                                    <p:anim calcmode="lin" valueType="num">
                                      <p:cBhvr additive="base">
                                        <p:cTn id="40" dur="1000" fill="hold"/>
                                        <p:tgtEl>
                                          <p:spTgt spid="62487"/>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7" presetClass="entr" presetSubtype="4" fill="hold" grpId="0" nodeType="clickEffect">
                                  <p:stCondLst>
                                    <p:cond delay="0"/>
                                  </p:stCondLst>
                                  <p:childTnLst>
                                    <p:set>
                                      <p:cBhvr>
                                        <p:cTn id="44" dur="1" fill="hold">
                                          <p:stCondLst>
                                            <p:cond delay="0"/>
                                          </p:stCondLst>
                                        </p:cTn>
                                        <p:tgtEl>
                                          <p:spTgt spid="62488"/>
                                        </p:tgtEl>
                                        <p:attrNameLst>
                                          <p:attrName>style.visibility</p:attrName>
                                        </p:attrNameLst>
                                      </p:cBhvr>
                                      <p:to>
                                        <p:strVal val="visible"/>
                                      </p:to>
                                    </p:set>
                                    <p:anim calcmode="lin" valueType="num">
                                      <p:cBhvr additive="base">
                                        <p:cTn id="45" dur="1000" fill="hold"/>
                                        <p:tgtEl>
                                          <p:spTgt spid="62488"/>
                                        </p:tgtEl>
                                        <p:attrNameLst>
                                          <p:attrName>ppt_x</p:attrName>
                                        </p:attrNameLst>
                                      </p:cBhvr>
                                      <p:tavLst>
                                        <p:tav tm="0">
                                          <p:val>
                                            <p:strVal val="#ppt_x"/>
                                          </p:val>
                                        </p:tav>
                                        <p:tav tm="100000">
                                          <p:val>
                                            <p:strVal val="#ppt_x"/>
                                          </p:val>
                                        </p:tav>
                                      </p:tavLst>
                                    </p:anim>
                                    <p:anim calcmode="lin" valueType="num">
                                      <p:cBhvr additive="base">
                                        <p:cTn id="46" dur="1000" fill="hold"/>
                                        <p:tgtEl>
                                          <p:spTgt spid="62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animBg="1"/>
      <p:bldP spid="62470" grpId="0" animBg="1"/>
      <p:bldP spid="62487" grpId="0" animBg="1"/>
      <p:bldP spid="6248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2" name="Text Box 4">
            <a:extLst>
              <a:ext uri="{FF2B5EF4-FFF2-40B4-BE49-F238E27FC236}">
                <a16:creationId xmlns:a16="http://schemas.microsoft.com/office/drawing/2014/main" id="{FDDAD64C-4A50-4264-856C-5A0938097BF8}"/>
              </a:ext>
            </a:extLst>
          </p:cNvPr>
          <p:cNvSpPr>
            <a:spLocks noGrp="1" noChangeArrowheads="1"/>
          </p:cNvSpPr>
          <p:nvPr>
            <p:ph type="title"/>
          </p:nvPr>
        </p:nvSpPr>
        <p:spPr>
          <a:xfrm>
            <a:off x="36000" y="41565"/>
            <a:ext cx="9072000" cy="657225"/>
          </a:xfrm>
          <a:noFill/>
          <a:ln>
            <a:solidFill>
              <a:srgbClr val="33CCFF"/>
            </a:solidFill>
          </a:ln>
          <a:extLst>
            <a:ext uri="{909E8E84-426E-40DD-AFC4-6F175D3DCCD1}">
              <a14:hiddenFill xmlns:a14="http://schemas.microsoft.com/office/drawing/2010/main">
                <a:solidFill>
                  <a:srgbClr val="FFFFFF"/>
                </a:solidFill>
              </a14:hiddenFill>
            </a:ext>
          </a:extLst>
        </p:spPr>
        <p:txBody>
          <a:bodyPr/>
          <a:lstStyle/>
          <a:p>
            <a:pPr algn="ctr" eaLnBrk="1" hangingPunct="1">
              <a:spcBef>
                <a:spcPct val="50000"/>
              </a:spcBef>
            </a:pPr>
            <a:r>
              <a:rPr lang="it-IT" altLang="it-IT" sz="2000">
                <a:solidFill>
                  <a:schemeClr val="tx1"/>
                </a:solidFill>
                <a:effectLst/>
                <a:latin typeface="Comic Sans MS" panose="030F0702030302020204" pitchFamily="66" charset="0"/>
              </a:rPr>
              <a:t>CONSIDERAZIONI  INTRODUTTIVE  E  PRESENTAZIONE  DINAMICA   DELL’ELEMENTO GEOMETRICO (2)</a:t>
            </a:r>
          </a:p>
        </p:txBody>
      </p:sp>
      <p:sp>
        <p:nvSpPr>
          <p:cNvPr id="63493" name="Rectangle 5">
            <a:extLst>
              <a:ext uri="{FF2B5EF4-FFF2-40B4-BE49-F238E27FC236}">
                <a16:creationId xmlns:a16="http://schemas.microsoft.com/office/drawing/2014/main" id="{DECBBDC1-1AC8-445B-AC53-2513E9E032CB}"/>
              </a:ext>
            </a:extLst>
          </p:cNvPr>
          <p:cNvSpPr>
            <a:spLocks noChangeArrowheads="1"/>
          </p:cNvSpPr>
          <p:nvPr/>
        </p:nvSpPr>
        <p:spPr bwMode="auto">
          <a:xfrm>
            <a:off x="36000" y="756943"/>
            <a:ext cx="9072000" cy="650875"/>
          </a:xfrm>
          <a:prstGeom prst="rect">
            <a:avLst/>
          </a:prstGeom>
          <a:noFill/>
          <a:ln w="9525">
            <a:solidFill>
              <a:srgbClr val="33CCFF"/>
            </a:solidFill>
            <a:miter lim="800000"/>
            <a:headEnd/>
            <a:tailEnd/>
          </a:ln>
          <a:effectLst/>
        </p:spPr>
        <p:txBody>
          <a:bodyPr lIns="92075" tIns="46038" rIns="92075" bIns="46038" anchor="ctr">
            <a:spAutoFit/>
          </a:bodyPr>
          <a:lstStyle/>
          <a:p>
            <a:pPr algn="ctr">
              <a:defRPr/>
            </a:pPr>
            <a:r>
              <a:rPr kumimoji="0" lang="it-IT" sz="1800">
                <a:latin typeface="Comic Sans MS" pitchFamily="66" charset="0"/>
                <a:cs typeface="Courier New" pitchFamily="49" charset="0"/>
              </a:rPr>
              <a:t>Da questa osservazione discende, poi,  la conseguente formalizzazione descrittiva della superficie generica intesa in senso dinamico</a:t>
            </a:r>
            <a:endParaRPr kumimoji="0" lang="it-IT" sz="1800" b="1">
              <a:effectLst>
                <a:outerShdw blurRad="38100" dist="38100" dir="2700000" algn="tl">
                  <a:srgbClr val="000000"/>
                </a:outerShdw>
              </a:effectLst>
              <a:latin typeface="Symbol" pitchFamily="18" charset="2"/>
              <a:cs typeface="Courier New" pitchFamily="49" charset="0"/>
            </a:endParaRPr>
          </a:p>
        </p:txBody>
      </p:sp>
      <p:graphicFrame>
        <p:nvGraphicFramePr>
          <p:cNvPr id="63496" name="Object 8">
            <a:extLst>
              <a:ext uri="{FF2B5EF4-FFF2-40B4-BE49-F238E27FC236}">
                <a16:creationId xmlns:a16="http://schemas.microsoft.com/office/drawing/2014/main" id="{B9610B7E-3D3D-4824-8F87-C92712C163CF}"/>
              </a:ext>
            </a:extLst>
          </p:cNvPr>
          <p:cNvGraphicFramePr>
            <a:graphicFrameLocks noChangeAspect="1"/>
          </p:cNvGraphicFramePr>
          <p:nvPr>
            <p:extLst>
              <p:ext uri="{D42A27DB-BD31-4B8C-83A1-F6EECF244321}">
                <p14:modId xmlns:p14="http://schemas.microsoft.com/office/powerpoint/2010/main" val="931780140"/>
              </p:ext>
            </p:extLst>
          </p:nvPr>
        </p:nvGraphicFramePr>
        <p:xfrm>
          <a:off x="41564" y="1490359"/>
          <a:ext cx="2736000" cy="992639"/>
        </p:xfrm>
        <a:graphic>
          <a:graphicData uri="http://schemas.openxmlformats.org/presentationml/2006/ole">
            <mc:AlternateContent xmlns:mc="http://schemas.openxmlformats.org/markup-compatibility/2006">
              <mc:Choice xmlns:v="urn:schemas-microsoft-com:vml" Requires="v">
                <p:oleObj spid="_x0000_s25752" name="Equation" r:id="rId3" imgW="1181100" imgH="431800" progId="Equation.3">
                  <p:embed/>
                </p:oleObj>
              </mc:Choice>
              <mc:Fallback>
                <p:oleObj name="Equation" r:id="rId3" imgW="1181100" imgH="431800" progId="Equation.3">
                  <p:embed/>
                  <p:pic>
                    <p:nvPicPr>
                      <p:cNvPr id="0" name="Picture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4" y="1490359"/>
                        <a:ext cx="2736000" cy="992639"/>
                      </a:xfrm>
                      <a:prstGeom prst="rect">
                        <a:avLst/>
                      </a:prstGeom>
                      <a:solidFill>
                        <a:srgbClr val="FFFFCC"/>
                      </a:solidFill>
                      <a:ln w="3175">
                        <a:solidFill>
                          <a:srgbClr val="000000"/>
                        </a:solidFill>
                        <a:miter lim="800000"/>
                        <a:headEnd/>
                        <a:tailEnd/>
                      </a:ln>
                    </p:spPr>
                  </p:pic>
                </p:oleObj>
              </mc:Fallback>
            </mc:AlternateContent>
          </a:graphicData>
        </a:graphic>
      </p:graphicFrame>
      <p:sp>
        <p:nvSpPr>
          <p:cNvPr id="63503" name="Rectangle 15">
            <a:extLst>
              <a:ext uri="{FF2B5EF4-FFF2-40B4-BE49-F238E27FC236}">
                <a16:creationId xmlns:a16="http://schemas.microsoft.com/office/drawing/2014/main" id="{7DCC2340-7739-42FE-B45C-6AB6A233ECE6}"/>
              </a:ext>
            </a:extLst>
          </p:cNvPr>
          <p:cNvSpPr>
            <a:spLocks noChangeArrowheads="1"/>
          </p:cNvSpPr>
          <p:nvPr/>
        </p:nvSpPr>
        <p:spPr bwMode="auto">
          <a:xfrm>
            <a:off x="3370389" y="2554324"/>
            <a:ext cx="24032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tabLst>
                <a:tab pos="449263" algn="l"/>
              </a:tabLst>
              <a:defRPr kumimoji="1" sz="2400">
                <a:solidFill>
                  <a:schemeClr val="tx1"/>
                </a:solidFill>
                <a:latin typeface="Times New Roman" panose="02020603050405020304" pitchFamily="18" charset="0"/>
              </a:defRPr>
            </a:lvl1pPr>
            <a:lvl2pPr marL="742950" indent="-285750" eaLnBrk="0" hangingPunct="0">
              <a:tabLst>
                <a:tab pos="449263" algn="l"/>
              </a:tabLst>
              <a:defRPr kumimoji="1" sz="2400">
                <a:solidFill>
                  <a:schemeClr val="tx1"/>
                </a:solidFill>
                <a:latin typeface="Times New Roman" panose="02020603050405020304" pitchFamily="18" charset="0"/>
              </a:defRPr>
            </a:lvl2pPr>
            <a:lvl3pPr marL="1143000" indent="-228600" eaLnBrk="0" hangingPunct="0">
              <a:tabLst>
                <a:tab pos="449263" algn="l"/>
              </a:tabLst>
              <a:defRPr kumimoji="1" sz="2400">
                <a:solidFill>
                  <a:schemeClr val="tx1"/>
                </a:solidFill>
                <a:latin typeface="Times New Roman" panose="02020603050405020304" pitchFamily="18" charset="0"/>
              </a:defRPr>
            </a:lvl3pPr>
            <a:lvl4pPr marL="1600200" indent="-228600" eaLnBrk="0" hangingPunct="0">
              <a:tabLst>
                <a:tab pos="449263" algn="l"/>
              </a:tabLst>
              <a:defRPr kumimoji="1" sz="2400">
                <a:solidFill>
                  <a:schemeClr val="tx1"/>
                </a:solidFill>
                <a:latin typeface="Times New Roman" panose="02020603050405020304" pitchFamily="18" charset="0"/>
              </a:defRPr>
            </a:lvl4pPr>
            <a:lvl5pPr marL="2057400" indent="-228600" eaLnBrk="0" hangingPunct="0">
              <a:tabLst>
                <a:tab pos="449263" algn="l"/>
              </a:tabLst>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49263" algn="l"/>
              </a:tabLs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49263" algn="l"/>
              </a:tabLs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49263" algn="l"/>
              </a:tabLs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49263" algn="l"/>
              </a:tabLst>
              <a:defRPr kumimoji="1" sz="2400">
                <a:solidFill>
                  <a:schemeClr val="tx1"/>
                </a:solidFill>
                <a:latin typeface="Times New Roman" panose="02020603050405020304" pitchFamily="18" charset="0"/>
              </a:defRPr>
            </a:lvl9pPr>
          </a:lstStyle>
          <a:p>
            <a:pPr algn="ctr" eaLnBrk="1" hangingPunct="1"/>
            <a:r>
              <a:rPr kumimoji="0" lang="it-IT" altLang="it-IT" sz="2000" dirty="0">
                <a:latin typeface="Comic Sans MS" panose="030F0702030302020204" pitchFamily="66" charset="0"/>
                <a:cs typeface="Courier New" panose="02070309020205020404" pitchFamily="49" charset="0"/>
              </a:rPr>
              <a:t>per cui si dirà che:</a:t>
            </a:r>
          </a:p>
        </p:txBody>
      </p:sp>
      <p:sp>
        <p:nvSpPr>
          <p:cNvPr id="25609" name="Rectangle 17">
            <a:extLst>
              <a:ext uri="{FF2B5EF4-FFF2-40B4-BE49-F238E27FC236}">
                <a16:creationId xmlns:a16="http://schemas.microsoft.com/office/drawing/2014/main" id="{B548511D-3ECD-4C00-A6C5-7FA313270344}"/>
              </a:ext>
            </a:extLst>
          </p:cNvPr>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pSp>
        <p:nvGrpSpPr>
          <p:cNvPr id="2" name="Gruppo 1">
            <a:extLst>
              <a:ext uri="{FF2B5EF4-FFF2-40B4-BE49-F238E27FC236}">
                <a16:creationId xmlns:a16="http://schemas.microsoft.com/office/drawing/2014/main" id="{9D362021-0717-46E4-BA19-DA6402D9569C}"/>
              </a:ext>
            </a:extLst>
          </p:cNvPr>
          <p:cNvGrpSpPr/>
          <p:nvPr/>
        </p:nvGrpSpPr>
        <p:grpSpPr>
          <a:xfrm>
            <a:off x="2932580" y="1490904"/>
            <a:ext cx="6156000" cy="1008000"/>
            <a:chOff x="3857050" y="1814513"/>
            <a:chExt cx="5544000" cy="866775"/>
          </a:xfrm>
        </p:grpSpPr>
        <p:sp>
          <p:nvSpPr>
            <p:cNvPr id="63502" name="Text Box 14">
              <a:extLst>
                <a:ext uri="{FF2B5EF4-FFF2-40B4-BE49-F238E27FC236}">
                  <a16:creationId xmlns:a16="http://schemas.microsoft.com/office/drawing/2014/main" id="{F87D0403-41AC-420F-8A93-D3B5975981D1}"/>
                </a:ext>
              </a:extLst>
            </p:cNvPr>
            <p:cNvSpPr txBox="1">
              <a:spLocks noChangeArrowheads="1"/>
            </p:cNvSpPr>
            <p:nvPr/>
          </p:nvSpPr>
          <p:spPr bwMode="auto">
            <a:xfrm>
              <a:off x="3857050" y="1814513"/>
              <a:ext cx="5544000" cy="866775"/>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it-IT" altLang="it-IT" sz="10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S      = Superficie rigata generica.</a:t>
              </a:r>
              <a:br>
                <a:rPr kumimoji="0" lang="it-IT" altLang="it-IT" sz="10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br>
              <a:r>
                <a:rPr kumimoji="0" lang="it-IT" altLang="it-IT" sz="1000">
                  <a:solidFill>
                    <a:srgbClr val="000000"/>
                  </a:solidFill>
                  <a:latin typeface="Symbol" panose="05050102010706020507" pitchFamily="18" charset="2"/>
                  <a:ea typeface="Times New Roman" panose="02020603050405020304" pitchFamily="18" charset="0"/>
                  <a:cs typeface="Courier New" panose="02070309020205020404" pitchFamily="49" charset="0"/>
                </a:rPr>
                <a:t>å</a:t>
              </a:r>
              <a:r>
                <a:rPr kumimoji="0" lang="it-IT" altLang="it-IT" sz="10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     = Sommatoria delle infinite posizioni della retta r in   movimento   casuale nello spazio.</a:t>
              </a:r>
            </a:p>
            <a:p>
              <a:pPr eaLnBrk="1" hangingPunct="1">
                <a:spcBef>
                  <a:spcPct val="50000"/>
                </a:spcBef>
              </a:pPr>
              <a:r>
                <a:rPr kumimoji="0" lang="it-IT" altLang="it-IT" sz="10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a:t>
              </a:r>
              <a:r>
                <a:rPr kumimoji="0" lang="it-IT" altLang="it-IT" sz="1000">
                  <a:solidFill>
                    <a:srgbClr val="000000"/>
                  </a:solidFill>
                  <a:latin typeface="Symbol" panose="05050102010706020507" pitchFamily="18" charset="2"/>
                  <a:ea typeface="Times New Roman" panose="02020603050405020304" pitchFamily="18" charset="0"/>
                  <a:cs typeface="Courier New" panose="02070309020205020404" pitchFamily="49" charset="0"/>
                </a:rPr>
                <a:t>¥</a:t>
              </a:r>
              <a:r>
                <a:rPr kumimoji="0" lang="it-IT" altLang="it-IT" sz="10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 -</a:t>
              </a:r>
              <a:r>
                <a:rPr kumimoji="0" lang="it-IT" altLang="it-IT" sz="1000">
                  <a:solidFill>
                    <a:srgbClr val="000000"/>
                  </a:solidFill>
                  <a:latin typeface="Symbol" panose="05050102010706020507" pitchFamily="18" charset="2"/>
                  <a:ea typeface="Times New Roman" panose="02020603050405020304" pitchFamily="18" charset="0"/>
                  <a:cs typeface="Courier New" panose="02070309020205020404" pitchFamily="49" charset="0"/>
                </a:rPr>
                <a:t>¥</a:t>
              </a:r>
              <a:r>
                <a:rPr kumimoji="0" lang="it-IT" altLang="it-IT" sz="10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   = Estremi impropri della sommatoria delle posizioni della retta.</a:t>
              </a:r>
            </a:p>
            <a:p>
              <a:pPr eaLnBrk="1" hangingPunct="1">
                <a:spcBef>
                  <a:spcPct val="50000"/>
                </a:spcBef>
              </a:pPr>
              <a:r>
                <a:rPr kumimoji="0" lang="it-IT" altLang="it-IT" sz="1000">
                  <a:solidFill>
                    <a:srgbClr val="000000"/>
                  </a:solidFill>
                  <a:latin typeface="Comic Sans MS" panose="030F0702030302020204" pitchFamily="66" charset="0"/>
                  <a:ea typeface="Times New Roman" panose="02020603050405020304" pitchFamily="18" charset="0"/>
                  <a:cs typeface="Courier New" panose="02070309020205020404" pitchFamily="49" charset="0"/>
                </a:rPr>
                <a:t>{   }   = Insieme costituito dalla retta in movimento libero nello spazio.</a:t>
              </a:r>
            </a:p>
          </p:txBody>
        </p:sp>
        <p:graphicFrame>
          <p:nvGraphicFramePr>
            <p:cNvPr id="63504" name="Object 16">
              <a:extLst>
                <a:ext uri="{FF2B5EF4-FFF2-40B4-BE49-F238E27FC236}">
                  <a16:creationId xmlns:a16="http://schemas.microsoft.com/office/drawing/2014/main" id="{F862CB6A-E0A8-4B0A-985F-E9CE4EC503C0}"/>
                </a:ext>
              </a:extLst>
            </p:cNvPr>
            <p:cNvGraphicFramePr>
              <a:graphicFrameLocks noChangeAspect="1"/>
            </p:cNvGraphicFramePr>
            <p:nvPr>
              <p:extLst>
                <p:ext uri="{D42A27DB-BD31-4B8C-83A1-F6EECF244321}">
                  <p14:modId xmlns:p14="http://schemas.microsoft.com/office/powerpoint/2010/main" val="4107474362"/>
                </p:ext>
              </p:extLst>
            </p:nvPr>
          </p:nvGraphicFramePr>
          <p:xfrm>
            <a:off x="3945038" y="2343874"/>
            <a:ext cx="169862" cy="192088"/>
          </p:xfrm>
          <a:graphic>
            <a:graphicData uri="http://schemas.openxmlformats.org/presentationml/2006/ole">
              <mc:AlternateContent xmlns:mc="http://schemas.openxmlformats.org/markup-compatibility/2006">
                <mc:Choice xmlns:v="urn:schemas-microsoft-com:vml" Requires="v">
                  <p:oleObj spid="_x0000_s25753" name="Equation" r:id="rId5" imgW="139761" imgH="165172" progId="Equation.3">
                    <p:embed/>
                  </p:oleObj>
                </mc:Choice>
                <mc:Fallback>
                  <p:oleObj name="Equation" r:id="rId5" imgW="139761" imgH="165172" progId="Equation.3">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5038" y="2343874"/>
                          <a:ext cx="169862" cy="1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3506" name="Text Box 18">
            <a:extLst>
              <a:ext uri="{FF2B5EF4-FFF2-40B4-BE49-F238E27FC236}">
                <a16:creationId xmlns:a16="http://schemas.microsoft.com/office/drawing/2014/main" id="{0BFF27DF-EB64-4A2D-9B64-821781F6F68A}"/>
              </a:ext>
            </a:extLst>
          </p:cNvPr>
          <p:cNvSpPr txBox="1">
            <a:spLocks noChangeArrowheads="1"/>
          </p:cNvSpPr>
          <p:nvPr/>
        </p:nvSpPr>
        <p:spPr bwMode="auto">
          <a:xfrm>
            <a:off x="36000" y="2997770"/>
            <a:ext cx="9072000" cy="1015663"/>
          </a:xfrm>
          <a:prstGeom prst="rect">
            <a:avLst/>
          </a:prstGeom>
          <a:solidFill>
            <a:srgbClr val="FFFFCC"/>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000" dirty="0">
                <a:solidFill>
                  <a:schemeClr val="bg1"/>
                </a:solidFill>
                <a:latin typeface="Comic Sans MS" panose="030F0702030302020204" pitchFamily="66" charset="0"/>
                <a:cs typeface="Courier New" panose="02070309020205020404" pitchFamily="49" charset="0"/>
              </a:rPr>
              <a:t>Una superficie  S è generata dalla sommatoria dell’insieme delle infinite posizioni di una retta r che si muove in modo casuale nello spazio tridimensionale</a:t>
            </a:r>
            <a:endParaRPr kumimoji="0" lang="it-IT" altLang="it-IT" sz="2000" b="1" dirty="0">
              <a:solidFill>
                <a:schemeClr val="bg1"/>
              </a:solidFill>
              <a:latin typeface="Comic Sans MS" panose="030F0702030302020204" pitchFamily="66" charset="0"/>
              <a:cs typeface="Courier New" panose="02070309020205020404" pitchFamily="49" charset="0"/>
            </a:endParaRPr>
          </a:p>
        </p:txBody>
      </p:sp>
      <p:sp>
        <p:nvSpPr>
          <p:cNvPr id="63508" name="Rectangle 20">
            <a:extLst>
              <a:ext uri="{FF2B5EF4-FFF2-40B4-BE49-F238E27FC236}">
                <a16:creationId xmlns:a16="http://schemas.microsoft.com/office/drawing/2014/main" id="{179E2247-910F-4964-95E8-E790F02E8714}"/>
              </a:ext>
            </a:extLst>
          </p:cNvPr>
          <p:cNvSpPr>
            <a:spLocks noChangeArrowheads="1"/>
          </p:cNvSpPr>
          <p:nvPr/>
        </p:nvSpPr>
        <p:spPr bwMode="auto">
          <a:xfrm>
            <a:off x="36000" y="4054475"/>
            <a:ext cx="9072000" cy="530225"/>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latin typeface="Comic Sans MS" panose="030F0702030302020204" pitchFamily="66" charset="0"/>
                <a:ea typeface="Times New Roman" panose="02020603050405020304" pitchFamily="18" charset="0"/>
                <a:cs typeface="Courier New" panose="02070309020205020404" pitchFamily="49" charset="0"/>
              </a:rPr>
              <a:t>Unificando, poi, le due espressioni si ottiene la seguente  formalizzazione insiemistica-dinamico-descrittiva della superficie rigata </a:t>
            </a:r>
          </a:p>
        </p:txBody>
      </p:sp>
      <p:graphicFrame>
        <p:nvGraphicFramePr>
          <p:cNvPr id="63509" name="Object 21">
            <a:extLst>
              <a:ext uri="{FF2B5EF4-FFF2-40B4-BE49-F238E27FC236}">
                <a16:creationId xmlns:a16="http://schemas.microsoft.com/office/drawing/2014/main" id="{08493FD7-532D-4C02-A9F7-E58EFC8D37AE}"/>
              </a:ext>
            </a:extLst>
          </p:cNvPr>
          <p:cNvGraphicFramePr>
            <a:graphicFrameLocks noChangeAspect="1"/>
          </p:cNvGraphicFramePr>
          <p:nvPr>
            <p:extLst>
              <p:ext uri="{D42A27DB-BD31-4B8C-83A1-F6EECF244321}">
                <p14:modId xmlns:p14="http://schemas.microsoft.com/office/powerpoint/2010/main" val="135856674"/>
              </p:ext>
            </p:extLst>
          </p:nvPr>
        </p:nvGraphicFramePr>
        <p:xfrm>
          <a:off x="41565" y="4706937"/>
          <a:ext cx="4968000" cy="755424"/>
        </p:xfrm>
        <a:graphic>
          <a:graphicData uri="http://schemas.openxmlformats.org/presentationml/2006/ole">
            <mc:AlternateContent xmlns:mc="http://schemas.openxmlformats.org/markup-compatibility/2006">
              <mc:Choice xmlns:v="urn:schemas-microsoft-com:vml" Requires="v">
                <p:oleObj spid="_x0000_s25754" name="Equation" r:id="rId7" imgW="2819400" imgH="431800" progId="Equation.3">
                  <p:embed/>
                </p:oleObj>
              </mc:Choice>
              <mc:Fallback>
                <p:oleObj name="Equation" r:id="rId7" imgW="2819400" imgH="431800" progId="Equation.3">
                  <p:embed/>
                  <p:pic>
                    <p:nvPicPr>
                      <p:cNvPr id="0" name="Picture 1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65" y="4706937"/>
                        <a:ext cx="4968000" cy="755424"/>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63512" name="Text Box 24">
            <a:extLst>
              <a:ext uri="{FF2B5EF4-FFF2-40B4-BE49-F238E27FC236}">
                <a16:creationId xmlns:a16="http://schemas.microsoft.com/office/drawing/2014/main" id="{50183249-9248-44ED-AD96-459603324068}"/>
              </a:ext>
            </a:extLst>
          </p:cNvPr>
          <p:cNvSpPr txBox="1">
            <a:spLocks noChangeArrowheads="1"/>
          </p:cNvSpPr>
          <p:nvPr/>
        </p:nvSpPr>
        <p:spPr bwMode="auto">
          <a:xfrm>
            <a:off x="41564" y="5915628"/>
            <a:ext cx="4967999" cy="830997"/>
          </a:xfrm>
          <a:prstGeom prst="rect">
            <a:avLst/>
          </a:prstGeom>
          <a:solidFill>
            <a:schemeClr val="bg1"/>
          </a:solidFill>
          <a:ln w="12700" algn="ctr">
            <a:solidFill>
              <a:srgbClr val="33CCFF"/>
            </a:solidFill>
            <a:miter lim="800000"/>
            <a:headEnd/>
            <a:tailEnd/>
          </a:ln>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dirty="0">
                <a:latin typeface="Comic Sans MS" panose="030F0702030302020204" pitchFamily="66" charset="0"/>
                <a:cs typeface="Courier New" panose="02070309020205020404" pitchFamily="49" charset="0"/>
              </a:rPr>
              <a:t>dove i simboli hanno il significato  esplicitato nelle precedenti enunciazioni, e la formula  può essere enunciata come di seguito</a:t>
            </a:r>
            <a:r>
              <a:rPr kumimoji="0" lang="it-IT" altLang="it-IT" sz="1600" b="1" dirty="0">
                <a:latin typeface="Comic Sans MS" panose="030F0702030302020204" pitchFamily="66" charset="0"/>
                <a:cs typeface="Courier New" panose="02070309020205020404" pitchFamily="49" charset="0"/>
              </a:rPr>
              <a:t> </a:t>
            </a:r>
          </a:p>
        </p:txBody>
      </p:sp>
      <p:sp>
        <p:nvSpPr>
          <p:cNvPr id="63514" name="Text Box 26">
            <a:extLst>
              <a:ext uri="{FF2B5EF4-FFF2-40B4-BE49-F238E27FC236}">
                <a16:creationId xmlns:a16="http://schemas.microsoft.com/office/drawing/2014/main" id="{433244B3-37D7-4BCA-A3D7-FB7D66D442A5}"/>
              </a:ext>
            </a:extLst>
          </p:cNvPr>
          <p:cNvSpPr txBox="1">
            <a:spLocks noChangeArrowheads="1"/>
          </p:cNvSpPr>
          <p:nvPr/>
        </p:nvSpPr>
        <p:spPr bwMode="auto">
          <a:xfrm>
            <a:off x="5070435" y="4687887"/>
            <a:ext cx="4032000" cy="2088000"/>
          </a:xfrm>
          <a:prstGeom prst="rect">
            <a:avLst/>
          </a:prstGeom>
          <a:solidFill>
            <a:srgbClr val="FFFFCC"/>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dirty="0">
                <a:solidFill>
                  <a:srgbClr val="FF5050"/>
                </a:solidFill>
                <a:latin typeface="Comic Sans MS" panose="030F0702030302020204" pitchFamily="66" charset="0"/>
                <a:cs typeface="Courier New" panose="02070309020205020404" pitchFamily="49" charset="0"/>
              </a:rPr>
              <a:t>Ogni retta in movimento casuale nello spazio genera una superficie che si chiama "superficie rigata" S costituita dalla sommatoria, estesa da -</a:t>
            </a:r>
            <a:r>
              <a:rPr kumimoji="0" lang="it-IT" altLang="it-IT" sz="1800" dirty="0">
                <a:solidFill>
                  <a:srgbClr val="FF5050"/>
                </a:solidFill>
                <a:latin typeface="Symbol" panose="05050102010706020507" pitchFamily="18" charset="2"/>
                <a:cs typeface="Courier New" panose="02070309020205020404" pitchFamily="49" charset="0"/>
              </a:rPr>
              <a:t>¥</a:t>
            </a:r>
            <a:r>
              <a:rPr kumimoji="0" lang="it-IT" altLang="it-IT" sz="1800" dirty="0">
                <a:solidFill>
                  <a:srgbClr val="FF5050"/>
                </a:solidFill>
                <a:latin typeface="Comic Sans MS" panose="030F0702030302020204" pitchFamily="66" charset="0"/>
                <a:cs typeface="Courier New" panose="02070309020205020404" pitchFamily="49" charset="0"/>
              </a:rPr>
              <a:t> a +</a:t>
            </a:r>
            <a:r>
              <a:rPr kumimoji="0" lang="it-IT" altLang="it-IT" sz="1800" dirty="0">
                <a:solidFill>
                  <a:srgbClr val="FF5050"/>
                </a:solidFill>
                <a:latin typeface="Symbol" panose="05050102010706020507" pitchFamily="18" charset="2"/>
                <a:cs typeface="Courier New" panose="02070309020205020404" pitchFamily="49" charset="0"/>
              </a:rPr>
              <a:t>¥</a:t>
            </a:r>
            <a:r>
              <a:rPr kumimoji="0" lang="it-IT" altLang="it-IT" sz="1800" dirty="0">
                <a:solidFill>
                  <a:srgbClr val="FF5050"/>
                </a:solidFill>
                <a:latin typeface="Comic Sans MS" panose="030F0702030302020204" pitchFamily="66" charset="0"/>
                <a:cs typeface="Courier New" panose="02070309020205020404" pitchFamily="49" charset="0"/>
              </a:rPr>
              <a:t>, dell’insieme non vuoto di tutte le posizioni della retta r in movimento casuale nello spazio</a:t>
            </a:r>
            <a:endParaRPr kumimoji="0" lang="it-IT" altLang="it-IT" sz="1600" b="1" dirty="0">
              <a:solidFill>
                <a:srgbClr val="FF5050"/>
              </a:solidFill>
              <a:latin typeface="Comic Sans MS" panose="030F0702030302020204" pitchFamily="66" charset="0"/>
              <a:cs typeface="Courier New" panose="02070309020205020404" pitchFamily="49"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3">
                                            <p:txEl>
                                              <p:charRg st="4294967295" end="4294967295"/>
                                            </p:txEl>
                                          </p:spTgt>
                                        </p:tgtEl>
                                        <p:attrNameLst>
                                          <p:attrName>style.visibility</p:attrName>
                                        </p:attrNameLst>
                                      </p:cBhvr>
                                      <p:to>
                                        <p:strVal val="visible"/>
                                      </p:to>
                                    </p:set>
                                    <p:animEffect transition="in" filter="wipe(left)">
                                      <p:cBhvr>
                                        <p:cTn id="7" dur="1000"/>
                                        <p:tgtEl>
                                          <p:spTgt spid="63493">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8" fill="hold" nodeType="clickEffect">
                                  <p:stCondLst>
                                    <p:cond delay="0"/>
                                  </p:stCondLst>
                                  <p:childTnLst>
                                    <p:set>
                                      <p:cBhvr>
                                        <p:cTn id="11" dur="1" fill="hold">
                                          <p:stCondLst>
                                            <p:cond delay="0"/>
                                          </p:stCondLst>
                                        </p:cTn>
                                        <p:tgtEl>
                                          <p:spTgt spid="63496"/>
                                        </p:tgtEl>
                                        <p:attrNameLst>
                                          <p:attrName>style.visibility</p:attrName>
                                        </p:attrNameLst>
                                      </p:cBhvr>
                                      <p:to>
                                        <p:strVal val="visible"/>
                                      </p:to>
                                    </p:set>
                                    <p:anim calcmode="lin" valueType="num">
                                      <p:cBhvr additive="base">
                                        <p:cTn id="12" dur="1000" fill="hold"/>
                                        <p:tgtEl>
                                          <p:spTgt spid="63496"/>
                                        </p:tgtEl>
                                        <p:attrNameLst>
                                          <p:attrName>ppt_x</p:attrName>
                                        </p:attrNameLst>
                                      </p:cBhvr>
                                      <p:tavLst>
                                        <p:tav tm="0">
                                          <p:val>
                                            <p:strVal val="0-#ppt_w/2"/>
                                          </p:val>
                                        </p:tav>
                                        <p:tav tm="100000">
                                          <p:val>
                                            <p:strVal val="#ppt_x"/>
                                          </p:val>
                                        </p:tav>
                                      </p:tavLst>
                                    </p:anim>
                                    <p:anim calcmode="lin" valueType="num">
                                      <p:cBhvr additive="base">
                                        <p:cTn id="13" dur="1000" fill="hold"/>
                                        <p:tgtEl>
                                          <p:spTgt spid="6349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63503">
                                            <p:txEl>
                                              <p:pRg st="0" end="0"/>
                                            </p:txEl>
                                          </p:spTgt>
                                        </p:tgtEl>
                                        <p:attrNameLst>
                                          <p:attrName>style.visibility</p:attrName>
                                        </p:attrNameLst>
                                      </p:cBhvr>
                                      <p:to>
                                        <p:strVal val="visible"/>
                                      </p:to>
                                    </p:set>
                                    <p:animEffect transition="in" filter="slide(fromBottom)">
                                      <p:cBhvr>
                                        <p:cTn id="23" dur="1000"/>
                                        <p:tgtEl>
                                          <p:spTgt spid="63503">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7" presetClass="entr" presetSubtype="8" fill="hold" grpId="0" nodeType="clickEffect">
                                  <p:stCondLst>
                                    <p:cond delay="0"/>
                                  </p:stCondLst>
                                  <p:childTnLst>
                                    <p:set>
                                      <p:cBhvr>
                                        <p:cTn id="27" dur="1" fill="hold">
                                          <p:stCondLst>
                                            <p:cond delay="0"/>
                                          </p:stCondLst>
                                        </p:cTn>
                                        <p:tgtEl>
                                          <p:spTgt spid="63506"/>
                                        </p:tgtEl>
                                        <p:attrNameLst>
                                          <p:attrName>style.visibility</p:attrName>
                                        </p:attrNameLst>
                                      </p:cBhvr>
                                      <p:to>
                                        <p:strVal val="visible"/>
                                      </p:to>
                                    </p:set>
                                    <p:anim calcmode="lin" valueType="num">
                                      <p:cBhvr additive="base">
                                        <p:cTn id="28" dur="1000" fill="hold"/>
                                        <p:tgtEl>
                                          <p:spTgt spid="63506"/>
                                        </p:tgtEl>
                                        <p:attrNameLst>
                                          <p:attrName>ppt_x</p:attrName>
                                        </p:attrNameLst>
                                      </p:cBhvr>
                                      <p:tavLst>
                                        <p:tav tm="0">
                                          <p:val>
                                            <p:strVal val="0-#ppt_w/2"/>
                                          </p:val>
                                        </p:tav>
                                        <p:tav tm="100000">
                                          <p:val>
                                            <p:strVal val="#ppt_x"/>
                                          </p:val>
                                        </p:tav>
                                      </p:tavLst>
                                    </p:anim>
                                    <p:anim calcmode="lin" valueType="num">
                                      <p:cBhvr additive="base">
                                        <p:cTn id="29" dur="1000" fill="hold"/>
                                        <p:tgtEl>
                                          <p:spTgt spid="63506"/>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7" presetClass="entr" presetSubtype="4" fill="hold" grpId="0" nodeType="clickEffect">
                                  <p:stCondLst>
                                    <p:cond delay="0"/>
                                  </p:stCondLst>
                                  <p:childTnLst>
                                    <p:set>
                                      <p:cBhvr>
                                        <p:cTn id="33" dur="1" fill="hold">
                                          <p:stCondLst>
                                            <p:cond delay="0"/>
                                          </p:stCondLst>
                                        </p:cTn>
                                        <p:tgtEl>
                                          <p:spTgt spid="63508"/>
                                        </p:tgtEl>
                                        <p:attrNameLst>
                                          <p:attrName>style.visibility</p:attrName>
                                        </p:attrNameLst>
                                      </p:cBhvr>
                                      <p:to>
                                        <p:strVal val="visible"/>
                                      </p:to>
                                    </p:set>
                                    <p:anim calcmode="lin" valueType="num">
                                      <p:cBhvr additive="base">
                                        <p:cTn id="34" dur="1000" fill="hold"/>
                                        <p:tgtEl>
                                          <p:spTgt spid="63508"/>
                                        </p:tgtEl>
                                        <p:attrNameLst>
                                          <p:attrName>ppt_x</p:attrName>
                                        </p:attrNameLst>
                                      </p:cBhvr>
                                      <p:tavLst>
                                        <p:tav tm="0">
                                          <p:val>
                                            <p:strVal val="#ppt_x"/>
                                          </p:val>
                                        </p:tav>
                                        <p:tav tm="100000">
                                          <p:val>
                                            <p:strVal val="#ppt_x"/>
                                          </p:val>
                                        </p:tav>
                                      </p:tavLst>
                                    </p:anim>
                                    <p:anim calcmode="lin" valueType="num">
                                      <p:cBhvr additive="base">
                                        <p:cTn id="35" dur="1000" fill="hold"/>
                                        <p:tgtEl>
                                          <p:spTgt spid="63508"/>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7" presetClass="entr" presetSubtype="4" fill="hold" nodeType="clickEffect">
                                  <p:stCondLst>
                                    <p:cond delay="0"/>
                                  </p:stCondLst>
                                  <p:childTnLst>
                                    <p:set>
                                      <p:cBhvr>
                                        <p:cTn id="39" dur="1" fill="hold">
                                          <p:stCondLst>
                                            <p:cond delay="0"/>
                                          </p:stCondLst>
                                        </p:cTn>
                                        <p:tgtEl>
                                          <p:spTgt spid="63509"/>
                                        </p:tgtEl>
                                        <p:attrNameLst>
                                          <p:attrName>style.visibility</p:attrName>
                                        </p:attrNameLst>
                                      </p:cBhvr>
                                      <p:to>
                                        <p:strVal val="visible"/>
                                      </p:to>
                                    </p:set>
                                    <p:anim calcmode="lin" valueType="num">
                                      <p:cBhvr additive="base">
                                        <p:cTn id="40" dur="1000" fill="hold"/>
                                        <p:tgtEl>
                                          <p:spTgt spid="63509"/>
                                        </p:tgtEl>
                                        <p:attrNameLst>
                                          <p:attrName>ppt_x</p:attrName>
                                        </p:attrNameLst>
                                      </p:cBhvr>
                                      <p:tavLst>
                                        <p:tav tm="0">
                                          <p:val>
                                            <p:strVal val="#ppt_x"/>
                                          </p:val>
                                        </p:tav>
                                        <p:tav tm="100000">
                                          <p:val>
                                            <p:strVal val="#ppt_x"/>
                                          </p:val>
                                        </p:tav>
                                      </p:tavLst>
                                    </p:anim>
                                    <p:anim calcmode="lin" valueType="num">
                                      <p:cBhvr additive="base">
                                        <p:cTn id="41" dur="1000" fill="hold"/>
                                        <p:tgtEl>
                                          <p:spTgt spid="63509"/>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7" presetClass="entr" presetSubtype="4" fill="hold" grpId="0" nodeType="clickEffect">
                                  <p:stCondLst>
                                    <p:cond delay="0"/>
                                  </p:stCondLst>
                                  <p:childTnLst>
                                    <p:set>
                                      <p:cBhvr>
                                        <p:cTn id="45" dur="1" fill="hold">
                                          <p:stCondLst>
                                            <p:cond delay="0"/>
                                          </p:stCondLst>
                                        </p:cTn>
                                        <p:tgtEl>
                                          <p:spTgt spid="63512"/>
                                        </p:tgtEl>
                                        <p:attrNameLst>
                                          <p:attrName>style.visibility</p:attrName>
                                        </p:attrNameLst>
                                      </p:cBhvr>
                                      <p:to>
                                        <p:strVal val="visible"/>
                                      </p:to>
                                    </p:set>
                                    <p:anim calcmode="lin" valueType="num">
                                      <p:cBhvr additive="base">
                                        <p:cTn id="46" dur="1000" fill="hold"/>
                                        <p:tgtEl>
                                          <p:spTgt spid="63512"/>
                                        </p:tgtEl>
                                        <p:attrNameLst>
                                          <p:attrName>ppt_x</p:attrName>
                                        </p:attrNameLst>
                                      </p:cBhvr>
                                      <p:tavLst>
                                        <p:tav tm="0">
                                          <p:val>
                                            <p:strVal val="#ppt_x"/>
                                          </p:val>
                                        </p:tav>
                                        <p:tav tm="100000">
                                          <p:val>
                                            <p:strVal val="#ppt_x"/>
                                          </p:val>
                                        </p:tav>
                                      </p:tavLst>
                                    </p:anim>
                                    <p:anim calcmode="lin" valueType="num">
                                      <p:cBhvr additive="base">
                                        <p:cTn id="47" dur="1000" fill="hold"/>
                                        <p:tgtEl>
                                          <p:spTgt spid="63512"/>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7" presetClass="entr" presetSubtype="2" fill="hold" grpId="0" nodeType="clickEffect">
                                  <p:stCondLst>
                                    <p:cond delay="0"/>
                                  </p:stCondLst>
                                  <p:childTnLst>
                                    <p:set>
                                      <p:cBhvr>
                                        <p:cTn id="51" dur="1" fill="hold">
                                          <p:stCondLst>
                                            <p:cond delay="0"/>
                                          </p:stCondLst>
                                        </p:cTn>
                                        <p:tgtEl>
                                          <p:spTgt spid="63514"/>
                                        </p:tgtEl>
                                        <p:attrNameLst>
                                          <p:attrName>style.visibility</p:attrName>
                                        </p:attrNameLst>
                                      </p:cBhvr>
                                      <p:to>
                                        <p:strVal val="visible"/>
                                      </p:to>
                                    </p:set>
                                    <p:anim calcmode="lin" valueType="num">
                                      <p:cBhvr additive="base">
                                        <p:cTn id="52" dur="1000" fill="hold"/>
                                        <p:tgtEl>
                                          <p:spTgt spid="63514"/>
                                        </p:tgtEl>
                                        <p:attrNameLst>
                                          <p:attrName>ppt_x</p:attrName>
                                        </p:attrNameLst>
                                      </p:cBhvr>
                                      <p:tavLst>
                                        <p:tav tm="0">
                                          <p:val>
                                            <p:strVal val="1+#ppt_w/2"/>
                                          </p:val>
                                        </p:tav>
                                        <p:tav tm="100000">
                                          <p:val>
                                            <p:strVal val="#ppt_x"/>
                                          </p:val>
                                        </p:tav>
                                      </p:tavLst>
                                    </p:anim>
                                    <p:anim calcmode="lin" valueType="num">
                                      <p:cBhvr additive="base">
                                        <p:cTn id="53" dur="1000" fill="hold"/>
                                        <p:tgtEl>
                                          <p:spTgt spid="635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utoUpdateAnimBg="0"/>
      <p:bldP spid="63506" grpId="0" animBg="1"/>
      <p:bldP spid="63508" grpId="0" animBg="1"/>
      <p:bldP spid="63512" grpId="0" animBg="1"/>
      <p:bldP spid="6351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8" name="Text Box 5">
            <a:extLst>
              <a:ext uri="{FF2B5EF4-FFF2-40B4-BE49-F238E27FC236}">
                <a16:creationId xmlns:a16="http://schemas.microsoft.com/office/drawing/2014/main" id="{4FE03E93-4E94-4E40-AD92-3A709352D830}"/>
              </a:ext>
            </a:extLst>
          </p:cNvPr>
          <p:cNvSpPr txBox="1">
            <a:spLocks noChangeArrowheads="1"/>
          </p:cNvSpPr>
          <p:nvPr/>
        </p:nvSpPr>
        <p:spPr bwMode="auto">
          <a:xfrm>
            <a:off x="290513" y="361950"/>
            <a:ext cx="772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endParaRPr kumimoji="0" lang="it-IT" altLang="it-IT" sz="3200" b="1">
              <a:solidFill>
                <a:srgbClr val="000000"/>
              </a:solidFill>
              <a:latin typeface="Comic Sans MS" panose="030F0702030302020204" pitchFamily="66" charset="0"/>
              <a:cs typeface="Courier New" panose="02070309020205020404" pitchFamily="49" charset="0"/>
            </a:endParaRPr>
          </a:p>
        </p:txBody>
      </p:sp>
      <p:sp>
        <p:nvSpPr>
          <p:cNvPr id="64518" name="Text Box 6">
            <a:extLst>
              <a:ext uri="{FF2B5EF4-FFF2-40B4-BE49-F238E27FC236}">
                <a16:creationId xmlns:a16="http://schemas.microsoft.com/office/drawing/2014/main" id="{3D7A8B25-D11C-4565-9863-06C0B402ABFF}"/>
              </a:ext>
            </a:extLst>
          </p:cNvPr>
          <p:cNvSpPr txBox="1">
            <a:spLocks noChangeArrowheads="1"/>
          </p:cNvSpPr>
          <p:nvPr/>
        </p:nvSpPr>
        <p:spPr bwMode="auto">
          <a:xfrm>
            <a:off x="36000" y="41565"/>
            <a:ext cx="9072000" cy="531813"/>
          </a:xfrm>
          <a:prstGeom prst="rect">
            <a:avLst/>
          </a:prstGeom>
          <a:noFill/>
          <a:ln w="12700" algn="ctr">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800">
                <a:latin typeface="Comic Sans MS" panose="030F0702030302020204" pitchFamily="66" charset="0"/>
                <a:cs typeface="Courier New" panose="02070309020205020404" pitchFamily="49" charset="0"/>
              </a:rPr>
              <a:t>Caratteristiche dinamiche della retta generatrice</a:t>
            </a:r>
          </a:p>
        </p:txBody>
      </p:sp>
      <p:sp>
        <p:nvSpPr>
          <p:cNvPr id="64519" name="Text Box 7">
            <a:extLst>
              <a:ext uri="{FF2B5EF4-FFF2-40B4-BE49-F238E27FC236}">
                <a16:creationId xmlns:a16="http://schemas.microsoft.com/office/drawing/2014/main" id="{A963BB4B-B5CD-4763-A6AE-3EAE844C620E}"/>
              </a:ext>
            </a:extLst>
          </p:cNvPr>
          <p:cNvSpPr txBox="1">
            <a:spLocks noChangeArrowheads="1"/>
          </p:cNvSpPr>
          <p:nvPr/>
        </p:nvSpPr>
        <p:spPr bwMode="auto">
          <a:xfrm>
            <a:off x="41564" y="649135"/>
            <a:ext cx="4068000" cy="3492000"/>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just" eaLnBrk="1" hangingPunct="1">
              <a:spcBef>
                <a:spcPct val="50000"/>
              </a:spcBef>
            </a:pPr>
            <a:r>
              <a:rPr kumimoji="0" lang="it-IT" altLang="it-IT" sz="2000" dirty="0">
                <a:latin typeface="Comic Sans MS" panose="030F0702030302020204" pitchFamily="66" charset="0"/>
                <a:cs typeface="Courier New" panose="02070309020205020404" pitchFamily="49" charset="0"/>
              </a:rPr>
              <a:t>Se la retta r con le caratteristiche dinamiche già definite, si muove, invece che in modo casuale,  parallelamente a  se stessa (Fig. 30), secondo  una direzione definita, allora, il suo spostamento nello spazio genera una superficie rigata piana  che prende il nome di "piano geometrico" (Fig. 31) o più  semplicemente di "piano"</a:t>
            </a:r>
            <a:r>
              <a:rPr kumimoji="0" lang="it-IT" altLang="it-IT" sz="2000" b="1" dirty="0">
                <a:latin typeface="Comic Sans MS" panose="030F0702030302020204" pitchFamily="66" charset="0"/>
                <a:cs typeface="Courier New" panose="02070309020205020404" pitchFamily="49" charset="0"/>
              </a:rPr>
              <a:t> </a:t>
            </a:r>
          </a:p>
        </p:txBody>
      </p:sp>
      <p:graphicFrame>
        <p:nvGraphicFramePr>
          <p:cNvPr id="64521" name="Object 9">
            <a:extLst>
              <a:ext uri="{FF2B5EF4-FFF2-40B4-BE49-F238E27FC236}">
                <a16:creationId xmlns:a16="http://schemas.microsoft.com/office/drawing/2014/main" id="{96629D1D-5337-41B2-90E7-DC41504B1B74}"/>
              </a:ext>
            </a:extLst>
          </p:cNvPr>
          <p:cNvGraphicFramePr>
            <a:graphicFrameLocks noChangeAspect="1"/>
          </p:cNvGraphicFramePr>
          <p:nvPr>
            <p:extLst>
              <p:ext uri="{D42A27DB-BD31-4B8C-83A1-F6EECF244321}">
                <p14:modId xmlns:p14="http://schemas.microsoft.com/office/powerpoint/2010/main" val="568385491"/>
              </p:ext>
            </p:extLst>
          </p:nvPr>
        </p:nvGraphicFramePr>
        <p:xfrm>
          <a:off x="4160548" y="1149503"/>
          <a:ext cx="4941887" cy="2443162"/>
        </p:xfrm>
        <a:graphic>
          <a:graphicData uri="http://schemas.openxmlformats.org/presentationml/2006/ole">
            <mc:AlternateContent xmlns:mc="http://schemas.openxmlformats.org/markup-compatibility/2006">
              <mc:Choice xmlns:v="urn:schemas-microsoft-com:vml" Requires="v">
                <p:oleObj spid="_x0000_s26722" r:id="rId3" imgW="2156564" imgH="1061059" progId="">
                  <p:embed/>
                </p:oleObj>
              </mc:Choice>
              <mc:Fallback>
                <p:oleObj r:id="rId3" imgW="2156564" imgH="1061059" progId="">
                  <p:embed/>
                  <p:pic>
                    <p:nvPicPr>
                      <p:cNvPr id="0" name="Picture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548" y="1149503"/>
                        <a:ext cx="4941887" cy="2443162"/>
                      </a:xfrm>
                      <a:prstGeom prst="rect">
                        <a:avLst/>
                      </a:prstGeom>
                      <a:solidFill>
                        <a:srgbClr val="FFFF99"/>
                      </a:solidFill>
                      <a:ln w="12700">
                        <a:solidFill>
                          <a:srgbClr val="000000"/>
                        </a:solidFill>
                        <a:miter lim="800000"/>
                        <a:headEnd/>
                        <a:tailEnd/>
                      </a:ln>
                    </p:spPr>
                  </p:pic>
                </p:oleObj>
              </mc:Fallback>
            </mc:AlternateContent>
          </a:graphicData>
        </a:graphic>
      </p:graphicFrame>
      <p:graphicFrame>
        <p:nvGraphicFramePr>
          <p:cNvPr id="64522" name="Object 10">
            <a:extLst>
              <a:ext uri="{FF2B5EF4-FFF2-40B4-BE49-F238E27FC236}">
                <a16:creationId xmlns:a16="http://schemas.microsoft.com/office/drawing/2014/main" id="{D49DA838-560F-4C16-B9CE-60420405D5BF}"/>
              </a:ext>
            </a:extLst>
          </p:cNvPr>
          <p:cNvGraphicFramePr>
            <a:graphicFrameLocks noChangeAspect="1"/>
          </p:cNvGraphicFramePr>
          <p:nvPr>
            <p:extLst>
              <p:ext uri="{D42A27DB-BD31-4B8C-83A1-F6EECF244321}">
                <p14:modId xmlns:p14="http://schemas.microsoft.com/office/powerpoint/2010/main" val="3687343167"/>
              </p:ext>
            </p:extLst>
          </p:nvPr>
        </p:nvGraphicFramePr>
        <p:xfrm>
          <a:off x="41565" y="4315554"/>
          <a:ext cx="5040000" cy="2481280"/>
        </p:xfrm>
        <a:graphic>
          <a:graphicData uri="http://schemas.openxmlformats.org/presentationml/2006/ole">
            <mc:AlternateContent xmlns:mc="http://schemas.openxmlformats.org/markup-compatibility/2006">
              <mc:Choice xmlns:v="urn:schemas-microsoft-com:vml" Requires="v">
                <p:oleObj spid="_x0000_s26723" r:id="rId5" imgW="1662532" imgH="814457" progId="">
                  <p:embed/>
                </p:oleObj>
              </mc:Choice>
              <mc:Fallback>
                <p:oleObj r:id="rId5" imgW="1662532" imgH="814457" progId="">
                  <p:embed/>
                  <p:pic>
                    <p:nvPicPr>
                      <p:cNvPr id="0"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65" y="4315554"/>
                        <a:ext cx="5040000" cy="2481280"/>
                      </a:xfrm>
                      <a:prstGeom prst="rect">
                        <a:avLst/>
                      </a:prstGeom>
                      <a:solidFill>
                        <a:srgbClr val="FFFF99"/>
                      </a:solidFill>
                      <a:ln w="12700">
                        <a:solidFill>
                          <a:srgbClr val="000000"/>
                        </a:solidFill>
                        <a:miter lim="800000"/>
                        <a:headEnd/>
                        <a:tailEnd/>
                      </a:ln>
                    </p:spPr>
                  </p:pic>
                </p:oleObj>
              </mc:Fallback>
            </mc:AlternateContent>
          </a:graphicData>
        </a:graphic>
      </p:graphicFrame>
      <p:sp>
        <p:nvSpPr>
          <p:cNvPr id="64523" name="Text Box 11">
            <a:extLst>
              <a:ext uri="{FF2B5EF4-FFF2-40B4-BE49-F238E27FC236}">
                <a16:creationId xmlns:a16="http://schemas.microsoft.com/office/drawing/2014/main" id="{F06DC01E-E299-4F76-9673-AB4097A100DE}"/>
              </a:ext>
            </a:extLst>
          </p:cNvPr>
          <p:cNvSpPr txBox="1">
            <a:spLocks noChangeArrowheads="1"/>
          </p:cNvSpPr>
          <p:nvPr/>
        </p:nvSpPr>
        <p:spPr bwMode="auto">
          <a:xfrm>
            <a:off x="5106435" y="4578790"/>
            <a:ext cx="3996000" cy="1800000"/>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just" eaLnBrk="1" hangingPunct="1">
              <a:spcBef>
                <a:spcPct val="50000"/>
              </a:spcBef>
            </a:pPr>
            <a:r>
              <a:rPr kumimoji="0" lang="it-IT" altLang="it-IT" sz="1800" dirty="0">
                <a:latin typeface="Comic Sans MS" panose="030F0702030302020204" pitchFamily="66" charset="0"/>
                <a:cs typeface="Courier New" panose="02070309020205020404" pitchFamily="49" charset="0"/>
              </a:rPr>
              <a:t>Questo nuovo elemento geometrico viene indicato, sia nelle didascalie dei disegni che nelle figure, che negli scritti di questi appunti, con le lettere minuscole dell'alfabeto greco   </a:t>
            </a:r>
            <a:r>
              <a:rPr kumimoji="0" lang="it-IT" altLang="it-IT" sz="1800" dirty="0">
                <a:latin typeface="Symbol" panose="05050102010706020507" pitchFamily="18" charset="2"/>
                <a:cs typeface="Courier New" panose="02070309020205020404" pitchFamily="49" charset="0"/>
              </a:rPr>
              <a:t>a</a:t>
            </a:r>
            <a:r>
              <a:rPr kumimoji="0" lang="it-IT" altLang="it-IT" sz="1800" dirty="0">
                <a:latin typeface="Comic Sans MS" panose="030F0702030302020204" pitchFamily="66" charset="0"/>
                <a:cs typeface="Courier New" panose="02070309020205020404" pitchFamily="49" charset="0"/>
              </a:rPr>
              <a:t> ,  </a:t>
            </a:r>
            <a:r>
              <a:rPr kumimoji="0" lang="it-IT" altLang="it-IT" sz="1800" dirty="0">
                <a:latin typeface="Symbol" panose="05050102010706020507" pitchFamily="18" charset="2"/>
                <a:cs typeface="Courier New" panose="02070309020205020404" pitchFamily="49" charset="0"/>
              </a:rPr>
              <a:t> b</a:t>
            </a:r>
            <a:r>
              <a:rPr kumimoji="0" lang="it-IT" altLang="it-IT" sz="1800" dirty="0">
                <a:latin typeface="Comic Sans MS" panose="030F0702030302020204" pitchFamily="66" charset="0"/>
                <a:cs typeface="Courier New" panose="02070309020205020404" pitchFamily="49" charset="0"/>
              </a:rPr>
              <a:t> ,  </a:t>
            </a:r>
            <a:r>
              <a:rPr kumimoji="0" lang="it-IT" altLang="it-IT" sz="1800" dirty="0">
                <a:latin typeface="Symbol" panose="05050102010706020507" pitchFamily="18" charset="2"/>
                <a:cs typeface="Courier New" panose="02070309020205020404" pitchFamily="49" charset="0"/>
              </a:rPr>
              <a:t> g</a:t>
            </a:r>
            <a:r>
              <a:rPr kumimoji="0" lang="it-IT" altLang="it-IT" sz="1800" dirty="0">
                <a:latin typeface="Comic Sans MS" panose="030F0702030302020204" pitchFamily="66" charset="0"/>
                <a:cs typeface="Courier New" panose="02070309020205020404" pitchFamily="49" charset="0"/>
              </a:rPr>
              <a:t> ,   </a:t>
            </a:r>
            <a:r>
              <a:rPr kumimoji="0" lang="it-IT" altLang="it-IT" sz="1800" dirty="0">
                <a:latin typeface="Symbol" panose="05050102010706020507" pitchFamily="18" charset="2"/>
                <a:cs typeface="Courier New" panose="02070309020205020404" pitchFamily="49" charset="0"/>
              </a:rPr>
              <a:t>d ,   e</a:t>
            </a:r>
            <a:r>
              <a:rPr kumimoji="0" lang="it-IT" altLang="it-IT" sz="1800" dirty="0">
                <a:latin typeface="Comic Sans MS" panose="030F0702030302020204" pitchFamily="66" charset="0"/>
                <a:cs typeface="Courier New" panose="02070309020205020404" pitchFamily="49"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anim calcmode="lin" valueType="num">
                                      <p:cBhvr additive="base">
                                        <p:cTn id="7" dur="1000" fill="hold"/>
                                        <p:tgtEl>
                                          <p:spTgt spid="64519"/>
                                        </p:tgtEl>
                                        <p:attrNameLst>
                                          <p:attrName>ppt_x</p:attrName>
                                        </p:attrNameLst>
                                      </p:cBhvr>
                                      <p:tavLst>
                                        <p:tav tm="0">
                                          <p:val>
                                            <p:strVal val="0-#ppt_w/2"/>
                                          </p:val>
                                        </p:tav>
                                        <p:tav tm="100000">
                                          <p:val>
                                            <p:strVal val="#ppt_x"/>
                                          </p:val>
                                        </p:tav>
                                      </p:tavLst>
                                    </p:anim>
                                    <p:anim calcmode="lin" valueType="num">
                                      <p:cBhvr additive="base">
                                        <p:cTn id="8" dur="1000" fill="hold"/>
                                        <p:tgtEl>
                                          <p:spTgt spid="645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nodeType="clickEffect">
                                  <p:stCondLst>
                                    <p:cond delay="0"/>
                                  </p:stCondLst>
                                  <p:childTnLst>
                                    <p:set>
                                      <p:cBhvr>
                                        <p:cTn id="12" dur="1" fill="hold">
                                          <p:stCondLst>
                                            <p:cond delay="0"/>
                                          </p:stCondLst>
                                        </p:cTn>
                                        <p:tgtEl>
                                          <p:spTgt spid="64521"/>
                                        </p:tgtEl>
                                        <p:attrNameLst>
                                          <p:attrName>style.visibility</p:attrName>
                                        </p:attrNameLst>
                                      </p:cBhvr>
                                      <p:to>
                                        <p:strVal val="visible"/>
                                      </p:to>
                                    </p:set>
                                    <p:anim calcmode="lin" valueType="num">
                                      <p:cBhvr additive="base">
                                        <p:cTn id="13" dur="1000" fill="hold"/>
                                        <p:tgtEl>
                                          <p:spTgt spid="64521"/>
                                        </p:tgtEl>
                                        <p:attrNameLst>
                                          <p:attrName>ppt_x</p:attrName>
                                        </p:attrNameLst>
                                      </p:cBhvr>
                                      <p:tavLst>
                                        <p:tav tm="0">
                                          <p:val>
                                            <p:strVal val="1+#ppt_w/2"/>
                                          </p:val>
                                        </p:tav>
                                        <p:tav tm="100000">
                                          <p:val>
                                            <p:strVal val="#ppt_x"/>
                                          </p:val>
                                        </p:tav>
                                      </p:tavLst>
                                    </p:anim>
                                    <p:anim calcmode="lin" valueType="num">
                                      <p:cBhvr additive="base">
                                        <p:cTn id="14" dur="1000" fill="hold"/>
                                        <p:tgtEl>
                                          <p:spTgt spid="6452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nodeType="clickEffect">
                                  <p:stCondLst>
                                    <p:cond delay="0"/>
                                  </p:stCondLst>
                                  <p:childTnLst>
                                    <p:set>
                                      <p:cBhvr>
                                        <p:cTn id="18" dur="1" fill="hold">
                                          <p:stCondLst>
                                            <p:cond delay="0"/>
                                          </p:stCondLst>
                                        </p:cTn>
                                        <p:tgtEl>
                                          <p:spTgt spid="64522"/>
                                        </p:tgtEl>
                                        <p:attrNameLst>
                                          <p:attrName>style.visibility</p:attrName>
                                        </p:attrNameLst>
                                      </p:cBhvr>
                                      <p:to>
                                        <p:strVal val="visible"/>
                                      </p:to>
                                    </p:set>
                                    <p:anim calcmode="lin" valueType="num">
                                      <p:cBhvr additive="base">
                                        <p:cTn id="19" dur="1000" fill="hold"/>
                                        <p:tgtEl>
                                          <p:spTgt spid="64522"/>
                                        </p:tgtEl>
                                        <p:attrNameLst>
                                          <p:attrName>ppt_x</p:attrName>
                                        </p:attrNameLst>
                                      </p:cBhvr>
                                      <p:tavLst>
                                        <p:tav tm="0">
                                          <p:val>
                                            <p:strVal val="0-#ppt_w/2"/>
                                          </p:val>
                                        </p:tav>
                                        <p:tav tm="100000">
                                          <p:val>
                                            <p:strVal val="#ppt_x"/>
                                          </p:val>
                                        </p:tav>
                                      </p:tavLst>
                                    </p:anim>
                                    <p:anim calcmode="lin" valueType="num">
                                      <p:cBhvr additive="base">
                                        <p:cTn id="20" dur="1000" fill="hold"/>
                                        <p:tgtEl>
                                          <p:spTgt spid="6452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64523"/>
                                        </p:tgtEl>
                                        <p:attrNameLst>
                                          <p:attrName>style.visibility</p:attrName>
                                        </p:attrNameLst>
                                      </p:cBhvr>
                                      <p:to>
                                        <p:strVal val="visible"/>
                                      </p:to>
                                    </p:set>
                                    <p:anim calcmode="lin" valueType="num">
                                      <p:cBhvr additive="base">
                                        <p:cTn id="25" dur="1000" fill="hold"/>
                                        <p:tgtEl>
                                          <p:spTgt spid="64523"/>
                                        </p:tgtEl>
                                        <p:attrNameLst>
                                          <p:attrName>ppt_x</p:attrName>
                                        </p:attrNameLst>
                                      </p:cBhvr>
                                      <p:tavLst>
                                        <p:tav tm="0">
                                          <p:val>
                                            <p:strVal val="#ppt_x"/>
                                          </p:val>
                                        </p:tav>
                                        <p:tav tm="100000">
                                          <p:val>
                                            <p:strVal val="#ppt_x"/>
                                          </p:val>
                                        </p:tav>
                                      </p:tavLst>
                                    </p:anim>
                                    <p:anim calcmode="lin" valueType="num">
                                      <p:cBhvr additive="base">
                                        <p:cTn id="26" dur="1000" fill="hold"/>
                                        <p:tgtEl>
                                          <p:spTgt spid="645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nimBg="1"/>
      <p:bldP spid="6452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4">
            <a:extLst>
              <a:ext uri="{FF2B5EF4-FFF2-40B4-BE49-F238E27FC236}">
                <a16:creationId xmlns:a16="http://schemas.microsoft.com/office/drawing/2014/main" id="{056C01CA-BB4B-472F-AE31-1C779E6C7158}"/>
              </a:ext>
            </a:extLst>
          </p:cNvPr>
          <p:cNvSpPr>
            <a:spLocks noGrp="1" noChangeArrowheads="1"/>
          </p:cNvSpPr>
          <p:nvPr>
            <p:ph type="title"/>
          </p:nvPr>
        </p:nvSpPr>
        <p:spPr>
          <a:xfrm>
            <a:off x="36000" y="40944"/>
            <a:ext cx="9072000" cy="468000"/>
          </a:xfrm>
          <a:ln w="12700">
            <a:solidFill>
              <a:schemeClr val="tx1"/>
            </a:solidFill>
          </a:ln>
        </p:spPr>
        <p:txBody>
          <a:bodyPr/>
          <a:lstStyle/>
          <a:p>
            <a:pPr algn="ctr" eaLnBrk="1" hangingPunct="1"/>
            <a:r>
              <a:rPr lang="it-IT" altLang="it-IT" sz="2400">
                <a:solidFill>
                  <a:schemeClr val="tx1"/>
                </a:solidFill>
                <a:effectLst/>
                <a:latin typeface="Comic Sans MS" panose="030F0702030302020204" pitchFamily="66" charset="0"/>
              </a:rPr>
              <a:t>Sommario</a:t>
            </a:r>
          </a:p>
        </p:txBody>
      </p:sp>
      <p:graphicFrame>
        <p:nvGraphicFramePr>
          <p:cNvPr id="67778" name="Group 194">
            <a:extLst>
              <a:ext uri="{FF2B5EF4-FFF2-40B4-BE49-F238E27FC236}">
                <a16:creationId xmlns:a16="http://schemas.microsoft.com/office/drawing/2014/main" id="{8DBDF61F-ADDF-4964-BABA-82C05D600305}"/>
              </a:ext>
            </a:extLst>
          </p:cNvPr>
          <p:cNvGraphicFramePr>
            <a:graphicFrameLocks noGrp="1"/>
          </p:cNvGraphicFramePr>
          <p:nvPr>
            <p:ph idx="1"/>
            <p:extLst>
              <p:ext uri="{D42A27DB-BD31-4B8C-83A1-F6EECF244321}">
                <p14:modId xmlns:p14="http://schemas.microsoft.com/office/powerpoint/2010/main" val="2591134906"/>
              </p:ext>
            </p:extLst>
          </p:nvPr>
        </p:nvGraphicFramePr>
        <p:xfrm>
          <a:off x="36000" y="615950"/>
          <a:ext cx="9072000" cy="5748339"/>
        </p:xfrm>
        <a:graphic>
          <a:graphicData uri="http://schemas.openxmlformats.org/drawingml/2006/table">
            <a:tbl>
              <a:tblPr/>
              <a:tblGrid>
                <a:gridCol w="1165605">
                  <a:extLst>
                    <a:ext uri="{9D8B030D-6E8A-4147-A177-3AD203B41FA5}">
                      <a16:colId xmlns:a16="http://schemas.microsoft.com/office/drawing/2014/main" val="20000"/>
                    </a:ext>
                  </a:extLst>
                </a:gridCol>
                <a:gridCol w="7906395">
                  <a:extLst>
                    <a:ext uri="{9D8B030D-6E8A-4147-A177-3AD203B41FA5}">
                      <a16:colId xmlns:a16="http://schemas.microsoft.com/office/drawing/2014/main" val="20001"/>
                    </a:ext>
                  </a:extLst>
                </a:gridCol>
              </a:tblGrid>
              <a:tr h="31911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Sfogliare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Titolo dell’argomento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11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Gli elementi geometrici fondamentali:punto, retta, piano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923">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Aspetto dinamico degli elementi fondamentali della geometria descrittiva</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911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cs typeface="Courier New" pitchFamily="49" charset="0"/>
                        </a:rPr>
                        <a:t>Codifica e decodifica  degli elementi geometrici</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0703">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cs typeface="Courier New" pitchFamily="49" charset="0"/>
                        </a:rPr>
                        <a:t>Dall'analisi degli elementi alla sintesi della forma</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911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Il punto geometrico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703">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cs typeface="Courier New" pitchFamily="49" charset="0"/>
                        </a:rPr>
                        <a:t>Caratteristiche fisiche: punto reale e punto improprio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911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La linea</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0703">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cs typeface="Courier New" pitchFamily="49" charset="0"/>
                        </a:rPr>
                        <a:t>La linea retta: caratteristiche geometriche e descrittive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1343">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dirty="0">
                          <a:ln>
                            <a:noFill/>
                          </a:ln>
                          <a:solidFill>
                            <a:schemeClr val="tx1"/>
                          </a:solidFill>
                          <a:effectLst/>
                          <a:latin typeface="Comic Sans MS" pitchFamily="66" charset="0"/>
                        </a:rPr>
                        <a:t>La </a:t>
                      </a:r>
                      <a:r>
                        <a:rPr kumimoji="0" lang="it-IT" sz="1600" b="0" i="0" u="none" strike="noStrike" cap="none" normalizeH="0" baseline="0">
                          <a:ln>
                            <a:noFill/>
                          </a:ln>
                          <a:solidFill>
                            <a:schemeClr val="tx1"/>
                          </a:solidFill>
                          <a:effectLst/>
                          <a:latin typeface="Comic Sans MS" pitchFamily="66" charset="0"/>
                        </a:rPr>
                        <a:t>semiretta: caratteristiche </a:t>
                      </a:r>
                      <a:r>
                        <a:rPr kumimoji="0" lang="it-IT" sz="1600" b="0" i="0" u="none" strike="noStrike" cap="none" normalizeH="0" baseline="0" dirty="0">
                          <a:ln>
                            <a:noFill/>
                          </a:ln>
                          <a:solidFill>
                            <a:schemeClr val="tx1"/>
                          </a:solidFill>
                          <a:effectLst/>
                          <a:latin typeface="Comic Sans MS" pitchFamily="66" charset="0"/>
                        </a:rPr>
                        <a:t>dinamiche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911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Il segmento: caratteristiche dinamiche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911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La superficie rigata piana o piano geometrico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911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Il semipiano: caratteristiche geometriche e descrittive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0923">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Tipologia piano geometrico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1911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Caratterizzazioni dimensionali e formali del piano geometrico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1911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Abaco delle formalizzazioni</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12765">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1911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dirty="0">
                        <a:ln>
                          <a:noFill/>
                        </a:ln>
                        <a:solidFill>
                          <a:schemeClr val="tx1"/>
                        </a:solidFill>
                        <a:effectLst/>
                        <a:latin typeface="Comic Sans MS" pitchFamily="66"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
        <p:nvSpPr>
          <p:cNvPr id="60478" name="AutoShape 167">
            <a:hlinkClick r:id="" action="ppaction://hlinkshowjump?jump=previousslide" highlightClick="1"/>
            <a:extLst>
              <a:ext uri="{FF2B5EF4-FFF2-40B4-BE49-F238E27FC236}">
                <a16:creationId xmlns:a16="http://schemas.microsoft.com/office/drawing/2014/main" id="{40AD9FB5-A755-42F3-A0AC-316C904CCA7A}"/>
              </a:ext>
            </a:extLst>
          </p:cNvPr>
          <p:cNvSpPr>
            <a:spLocks noChangeArrowheads="1"/>
          </p:cNvSpPr>
          <p:nvPr/>
        </p:nvSpPr>
        <p:spPr bwMode="auto">
          <a:xfrm>
            <a:off x="91217" y="87666"/>
            <a:ext cx="1103313" cy="396000"/>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dirty="0">
                <a:solidFill>
                  <a:schemeClr val="bg1"/>
                </a:solidFill>
                <a:latin typeface="Comic Sans MS" panose="030F0702030302020204" pitchFamily="66" charset="0"/>
                <a:cs typeface="Courier New" panose="02070309020205020404" pitchFamily="49" charset="0"/>
              </a:rPr>
              <a:t>Copertina</a:t>
            </a:r>
          </a:p>
        </p:txBody>
      </p:sp>
      <p:sp>
        <p:nvSpPr>
          <p:cNvPr id="60479" name="AutoShape 169">
            <a:hlinkClick r:id="rId2" action="ppaction://hlinksldjump" highlightClick="1"/>
            <a:extLst>
              <a:ext uri="{FF2B5EF4-FFF2-40B4-BE49-F238E27FC236}">
                <a16:creationId xmlns:a16="http://schemas.microsoft.com/office/drawing/2014/main" id="{A86A1DCD-66BB-483E-B938-D73EA6DC7E50}"/>
              </a:ext>
            </a:extLst>
          </p:cNvPr>
          <p:cNvSpPr>
            <a:spLocks noChangeAspect="1" noChangeArrowheads="1"/>
          </p:cNvSpPr>
          <p:nvPr/>
        </p:nvSpPr>
        <p:spPr bwMode="auto">
          <a:xfrm>
            <a:off x="149955" y="979488"/>
            <a:ext cx="928687" cy="252412"/>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a:t>
            </a:r>
          </a:p>
        </p:txBody>
      </p:sp>
      <p:sp>
        <p:nvSpPr>
          <p:cNvPr id="60480" name="AutoShape 172">
            <a:hlinkClick r:id="rId3" action="ppaction://hlinksldjump" highlightClick="1"/>
            <a:extLst>
              <a:ext uri="{FF2B5EF4-FFF2-40B4-BE49-F238E27FC236}">
                <a16:creationId xmlns:a16="http://schemas.microsoft.com/office/drawing/2014/main" id="{0C1C6A46-9068-4F2B-8629-E77959BE1D8A}"/>
              </a:ext>
            </a:extLst>
          </p:cNvPr>
          <p:cNvSpPr>
            <a:spLocks noChangeAspect="1" noChangeArrowheads="1"/>
          </p:cNvSpPr>
          <p:nvPr/>
        </p:nvSpPr>
        <p:spPr bwMode="auto">
          <a:xfrm>
            <a:off x="142017" y="1289050"/>
            <a:ext cx="928688" cy="252413"/>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 </a:t>
            </a:r>
          </a:p>
        </p:txBody>
      </p:sp>
      <p:sp>
        <p:nvSpPr>
          <p:cNvPr id="60481" name="AutoShape 173">
            <a:hlinkClick r:id="rId4" action="ppaction://hlinksldjump" highlightClick="1"/>
            <a:extLst>
              <a:ext uri="{FF2B5EF4-FFF2-40B4-BE49-F238E27FC236}">
                <a16:creationId xmlns:a16="http://schemas.microsoft.com/office/drawing/2014/main" id="{F7F8BDE0-E2DF-4D0E-A36F-A1C90BF20F70}"/>
              </a:ext>
            </a:extLst>
          </p:cNvPr>
          <p:cNvSpPr>
            <a:spLocks noChangeAspect="1" noChangeArrowheads="1"/>
          </p:cNvSpPr>
          <p:nvPr/>
        </p:nvSpPr>
        <p:spPr bwMode="auto">
          <a:xfrm>
            <a:off x="132492" y="1922463"/>
            <a:ext cx="928688" cy="252412"/>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 </a:t>
            </a:r>
          </a:p>
        </p:txBody>
      </p:sp>
      <p:sp>
        <p:nvSpPr>
          <p:cNvPr id="60482" name="AutoShape 174">
            <a:hlinkClick r:id="rId5" action="ppaction://hlinksldjump" highlightClick="1"/>
            <a:extLst>
              <a:ext uri="{FF2B5EF4-FFF2-40B4-BE49-F238E27FC236}">
                <a16:creationId xmlns:a16="http://schemas.microsoft.com/office/drawing/2014/main" id="{97FC601B-BA0B-4BF7-B324-23CBA770A8CA}"/>
              </a:ext>
            </a:extLst>
          </p:cNvPr>
          <p:cNvSpPr>
            <a:spLocks noChangeAspect="1" noChangeArrowheads="1"/>
          </p:cNvSpPr>
          <p:nvPr/>
        </p:nvSpPr>
        <p:spPr bwMode="auto">
          <a:xfrm>
            <a:off x="126142" y="5451475"/>
            <a:ext cx="928688" cy="252413"/>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 </a:t>
            </a:r>
          </a:p>
        </p:txBody>
      </p:sp>
      <p:sp>
        <p:nvSpPr>
          <p:cNvPr id="60483" name="AutoShape 175">
            <a:hlinkClick r:id="rId6" action="ppaction://hlinksldjump" highlightClick="1"/>
            <a:extLst>
              <a:ext uri="{FF2B5EF4-FFF2-40B4-BE49-F238E27FC236}">
                <a16:creationId xmlns:a16="http://schemas.microsoft.com/office/drawing/2014/main" id="{BF7AEBFE-66CE-48B6-9616-D5F27128BB35}"/>
              </a:ext>
            </a:extLst>
          </p:cNvPr>
          <p:cNvSpPr>
            <a:spLocks noChangeAspect="1" noChangeArrowheads="1"/>
          </p:cNvSpPr>
          <p:nvPr/>
        </p:nvSpPr>
        <p:spPr bwMode="auto">
          <a:xfrm>
            <a:off x="127730" y="2243138"/>
            <a:ext cx="928687" cy="252412"/>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 </a:t>
            </a:r>
          </a:p>
        </p:txBody>
      </p:sp>
      <p:sp>
        <p:nvSpPr>
          <p:cNvPr id="60484" name="AutoShape 176">
            <a:hlinkClick r:id="rId7" action="ppaction://hlinksldjump" highlightClick="1"/>
            <a:extLst>
              <a:ext uri="{FF2B5EF4-FFF2-40B4-BE49-F238E27FC236}">
                <a16:creationId xmlns:a16="http://schemas.microsoft.com/office/drawing/2014/main" id="{685EEAEC-1A53-4F59-AF07-C1BCA0816E75}"/>
              </a:ext>
            </a:extLst>
          </p:cNvPr>
          <p:cNvSpPr>
            <a:spLocks noChangeAspect="1" noChangeArrowheads="1"/>
          </p:cNvSpPr>
          <p:nvPr/>
        </p:nvSpPr>
        <p:spPr bwMode="auto">
          <a:xfrm>
            <a:off x="132492" y="2554288"/>
            <a:ext cx="928688" cy="252412"/>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 </a:t>
            </a:r>
          </a:p>
        </p:txBody>
      </p:sp>
      <p:sp>
        <p:nvSpPr>
          <p:cNvPr id="60485" name="AutoShape 177">
            <a:hlinkClick r:id="rId8" action="ppaction://hlinksldjump" highlightClick="1"/>
            <a:extLst>
              <a:ext uri="{FF2B5EF4-FFF2-40B4-BE49-F238E27FC236}">
                <a16:creationId xmlns:a16="http://schemas.microsoft.com/office/drawing/2014/main" id="{66FBE589-D99C-4473-BFF4-7309C1D4886C}"/>
              </a:ext>
            </a:extLst>
          </p:cNvPr>
          <p:cNvSpPr>
            <a:spLocks noChangeAspect="1" noChangeArrowheads="1"/>
          </p:cNvSpPr>
          <p:nvPr/>
        </p:nvSpPr>
        <p:spPr bwMode="auto">
          <a:xfrm>
            <a:off x="129317" y="2874963"/>
            <a:ext cx="928688" cy="252412"/>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 </a:t>
            </a:r>
          </a:p>
        </p:txBody>
      </p:sp>
      <p:sp>
        <p:nvSpPr>
          <p:cNvPr id="60486" name="AutoShape 178">
            <a:hlinkClick r:id="rId9" action="ppaction://hlinksldjump" highlightClick="1"/>
            <a:extLst>
              <a:ext uri="{FF2B5EF4-FFF2-40B4-BE49-F238E27FC236}">
                <a16:creationId xmlns:a16="http://schemas.microsoft.com/office/drawing/2014/main" id="{703DD59C-8D77-46E4-8716-28620905F4AE}"/>
              </a:ext>
            </a:extLst>
          </p:cNvPr>
          <p:cNvSpPr>
            <a:spLocks noChangeAspect="1" noChangeArrowheads="1"/>
          </p:cNvSpPr>
          <p:nvPr/>
        </p:nvSpPr>
        <p:spPr bwMode="auto">
          <a:xfrm>
            <a:off x="118205" y="3189288"/>
            <a:ext cx="928687" cy="252412"/>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 </a:t>
            </a:r>
          </a:p>
        </p:txBody>
      </p:sp>
      <p:sp>
        <p:nvSpPr>
          <p:cNvPr id="60487" name="AutoShape 179">
            <a:hlinkClick r:id="rId10" action="ppaction://hlinksldjump" highlightClick="1"/>
            <a:extLst>
              <a:ext uri="{FF2B5EF4-FFF2-40B4-BE49-F238E27FC236}">
                <a16:creationId xmlns:a16="http://schemas.microsoft.com/office/drawing/2014/main" id="{BC9CA53B-91DF-4FDF-B521-106774277961}"/>
              </a:ext>
            </a:extLst>
          </p:cNvPr>
          <p:cNvSpPr>
            <a:spLocks noChangeAspect="1" noChangeArrowheads="1"/>
          </p:cNvSpPr>
          <p:nvPr/>
        </p:nvSpPr>
        <p:spPr bwMode="auto">
          <a:xfrm>
            <a:off x="127730" y="3527425"/>
            <a:ext cx="928687" cy="252413"/>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 </a:t>
            </a:r>
          </a:p>
        </p:txBody>
      </p:sp>
      <p:sp>
        <p:nvSpPr>
          <p:cNvPr id="60488" name="AutoShape 180">
            <a:hlinkClick r:id="rId11" action="ppaction://hlinksldjump" highlightClick="1"/>
            <a:extLst>
              <a:ext uri="{FF2B5EF4-FFF2-40B4-BE49-F238E27FC236}">
                <a16:creationId xmlns:a16="http://schemas.microsoft.com/office/drawing/2014/main" id="{4969C26D-A1D0-4027-97F0-D129E6AE63D6}"/>
              </a:ext>
            </a:extLst>
          </p:cNvPr>
          <p:cNvSpPr>
            <a:spLocks noChangeAspect="1" noChangeArrowheads="1"/>
          </p:cNvSpPr>
          <p:nvPr/>
        </p:nvSpPr>
        <p:spPr bwMode="auto">
          <a:xfrm>
            <a:off x="137255" y="3857625"/>
            <a:ext cx="928687" cy="252413"/>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 </a:t>
            </a:r>
          </a:p>
        </p:txBody>
      </p:sp>
      <p:sp>
        <p:nvSpPr>
          <p:cNvPr id="60489" name="AutoShape 181">
            <a:hlinkClick r:id="rId12" action="ppaction://hlinksldjump" highlightClick="1"/>
            <a:extLst>
              <a:ext uri="{FF2B5EF4-FFF2-40B4-BE49-F238E27FC236}">
                <a16:creationId xmlns:a16="http://schemas.microsoft.com/office/drawing/2014/main" id="{701DD9A1-D320-4163-83DD-382E43737ABE}"/>
              </a:ext>
            </a:extLst>
          </p:cNvPr>
          <p:cNvSpPr>
            <a:spLocks noChangeAspect="1" noChangeArrowheads="1"/>
          </p:cNvSpPr>
          <p:nvPr/>
        </p:nvSpPr>
        <p:spPr bwMode="auto">
          <a:xfrm>
            <a:off x="132492" y="4170363"/>
            <a:ext cx="928688" cy="252412"/>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 </a:t>
            </a:r>
          </a:p>
        </p:txBody>
      </p:sp>
      <p:sp>
        <p:nvSpPr>
          <p:cNvPr id="60490" name="AutoShape 182">
            <a:hlinkClick r:id="rId13" action="ppaction://hlinksldjump" highlightClick="1"/>
            <a:extLst>
              <a:ext uri="{FF2B5EF4-FFF2-40B4-BE49-F238E27FC236}">
                <a16:creationId xmlns:a16="http://schemas.microsoft.com/office/drawing/2014/main" id="{87C58020-09FC-452E-859A-B1CFDD8C1585}"/>
              </a:ext>
            </a:extLst>
          </p:cNvPr>
          <p:cNvSpPr>
            <a:spLocks noChangeAspect="1" noChangeArrowheads="1"/>
          </p:cNvSpPr>
          <p:nvPr/>
        </p:nvSpPr>
        <p:spPr bwMode="auto">
          <a:xfrm>
            <a:off x="129317" y="4484688"/>
            <a:ext cx="928688" cy="252412"/>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 </a:t>
            </a:r>
          </a:p>
        </p:txBody>
      </p:sp>
      <p:sp>
        <p:nvSpPr>
          <p:cNvPr id="60491" name="AutoShape 183">
            <a:hlinkClick r:id="rId14" action="ppaction://hlinksldjump" highlightClick="1"/>
            <a:extLst>
              <a:ext uri="{FF2B5EF4-FFF2-40B4-BE49-F238E27FC236}">
                <a16:creationId xmlns:a16="http://schemas.microsoft.com/office/drawing/2014/main" id="{7781493A-4FA7-43AC-9B16-645EEE129AB8}"/>
              </a:ext>
            </a:extLst>
          </p:cNvPr>
          <p:cNvSpPr>
            <a:spLocks noChangeAspect="1" noChangeArrowheads="1"/>
          </p:cNvSpPr>
          <p:nvPr/>
        </p:nvSpPr>
        <p:spPr bwMode="auto">
          <a:xfrm>
            <a:off x="132492" y="4816475"/>
            <a:ext cx="928688" cy="252413"/>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 </a:t>
            </a:r>
          </a:p>
        </p:txBody>
      </p:sp>
      <p:sp>
        <p:nvSpPr>
          <p:cNvPr id="60492" name="AutoShape 184">
            <a:hlinkClick r:id="rId15" action="ppaction://hlinksldjump" highlightClick="1"/>
            <a:extLst>
              <a:ext uri="{FF2B5EF4-FFF2-40B4-BE49-F238E27FC236}">
                <a16:creationId xmlns:a16="http://schemas.microsoft.com/office/drawing/2014/main" id="{964F0E93-3987-4D9D-B67F-709FB275B30D}"/>
              </a:ext>
            </a:extLst>
          </p:cNvPr>
          <p:cNvSpPr>
            <a:spLocks noChangeAspect="1" noChangeArrowheads="1"/>
          </p:cNvSpPr>
          <p:nvPr/>
        </p:nvSpPr>
        <p:spPr bwMode="auto">
          <a:xfrm>
            <a:off x="129317" y="5127625"/>
            <a:ext cx="928688" cy="252413"/>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 </a:t>
            </a:r>
          </a:p>
        </p:txBody>
      </p:sp>
      <p:sp>
        <p:nvSpPr>
          <p:cNvPr id="60493" name="AutoShape 185">
            <a:hlinkClick r:id="rId16" action="ppaction://hlinksldjump" highlightClick="1"/>
            <a:extLst>
              <a:ext uri="{FF2B5EF4-FFF2-40B4-BE49-F238E27FC236}">
                <a16:creationId xmlns:a16="http://schemas.microsoft.com/office/drawing/2014/main" id="{EDA47E99-231D-40EF-A7DB-59AC688E4B02}"/>
              </a:ext>
            </a:extLst>
          </p:cNvPr>
          <p:cNvSpPr>
            <a:spLocks noChangeAspect="1" noChangeArrowheads="1"/>
          </p:cNvSpPr>
          <p:nvPr/>
        </p:nvSpPr>
        <p:spPr bwMode="auto">
          <a:xfrm>
            <a:off x="145192" y="1608138"/>
            <a:ext cx="928688" cy="252412"/>
          </a:xfrm>
          <a:prstGeom prst="actionButtonBlank">
            <a:avLst/>
          </a:prstGeom>
          <a:solidFill>
            <a:srgbClr val="CCECFF"/>
          </a:solidFill>
          <a:ln>
            <a:noFill/>
          </a:ln>
          <a:extLst>
            <a:ext uri="{91240B29-F687-4F45-9708-019B960494DF}">
              <a14:hiddenLine xmlns:a14="http://schemas.microsoft.com/office/drawing/2010/main" w="0">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Vai  a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778"/>
                                        </p:tgtEl>
                                        <p:attrNameLst>
                                          <p:attrName>style.visibility</p:attrName>
                                        </p:attrNameLst>
                                      </p:cBhvr>
                                      <p:to>
                                        <p:strVal val="visible"/>
                                      </p:to>
                                    </p:set>
                                    <p:anim calcmode="lin" valueType="num">
                                      <p:cBhvr additive="base">
                                        <p:cTn id="7" dur="1000" fill="hold"/>
                                        <p:tgtEl>
                                          <p:spTgt spid="67778"/>
                                        </p:tgtEl>
                                        <p:attrNameLst>
                                          <p:attrName>ppt_x</p:attrName>
                                        </p:attrNameLst>
                                      </p:cBhvr>
                                      <p:tavLst>
                                        <p:tav tm="0">
                                          <p:val>
                                            <p:strVal val="#ppt_x"/>
                                          </p:val>
                                        </p:tav>
                                        <p:tav tm="100000">
                                          <p:val>
                                            <p:strVal val="#ppt_x"/>
                                          </p:val>
                                        </p:tav>
                                      </p:tavLst>
                                    </p:anim>
                                    <p:anim calcmode="lin" valueType="num">
                                      <p:cBhvr additive="base">
                                        <p:cTn id="8" dur="1000" fill="hold"/>
                                        <p:tgtEl>
                                          <p:spTgt spid="677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0479"/>
                                        </p:tgtEl>
                                        <p:attrNameLst>
                                          <p:attrName>style.visibility</p:attrName>
                                        </p:attrNameLst>
                                      </p:cBhvr>
                                      <p:to>
                                        <p:strVal val="visible"/>
                                      </p:to>
                                    </p:set>
                                    <p:animEffect transition="in" filter="fade">
                                      <p:cBhvr>
                                        <p:cTn id="13" dur="1000"/>
                                        <p:tgtEl>
                                          <p:spTgt spid="60479"/>
                                        </p:tgtEl>
                                      </p:cBhvr>
                                    </p:animEffect>
                                    <p:anim calcmode="lin" valueType="num">
                                      <p:cBhvr>
                                        <p:cTn id="14" dur="1000" fill="hold"/>
                                        <p:tgtEl>
                                          <p:spTgt spid="60479"/>
                                        </p:tgtEl>
                                        <p:attrNameLst>
                                          <p:attrName>ppt_x</p:attrName>
                                        </p:attrNameLst>
                                      </p:cBhvr>
                                      <p:tavLst>
                                        <p:tav tm="0">
                                          <p:val>
                                            <p:strVal val="#ppt_x"/>
                                          </p:val>
                                        </p:tav>
                                        <p:tav tm="100000">
                                          <p:val>
                                            <p:strVal val="#ppt_x"/>
                                          </p:val>
                                        </p:tav>
                                      </p:tavLst>
                                    </p:anim>
                                    <p:anim calcmode="lin" valueType="num">
                                      <p:cBhvr>
                                        <p:cTn id="15" dur="1000" fill="hold"/>
                                        <p:tgtEl>
                                          <p:spTgt spid="6047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0480"/>
                                        </p:tgtEl>
                                        <p:attrNameLst>
                                          <p:attrName>style.visibility</p:attrName>
                                        </p:attrNameLst>
                                      </p:cBhvr>
                                      <p:to>
                                        <p:strVal val="visible"/>
                                      </p:to>
                                    </p:set>
                                    <p:animEffect transition="in" filter="fade">
                                      <p:cBhvr>
                                        <p:cTn id="20" dur="1000"/>
                                        <p:tgtEl>
                                          <p:spTgt spid="60480"/>
                                        </p:tgtEl>
                                      </p:cBhvr>
                                    </p:animEffect>
                                    <p:anim calcmode="lin" valueType="num">
                                      <p:cBhvr>
                                        <p:cTn id="21" dur="1000" fill="hold"/>
                                        <p:tgtEl>
                                          <p:spTgt spid="60480"/>
                                        </p:tgtEl>
                                        <p:attrNameLst>
                                          <p:attrName>ppt_x</p:attrName>
                                        </p:attrNameLst>
                                      </p:cBhvr>
                                      <p:tavLst>
                                        <p:tav tm="0">
                                          <p:val>
                                            <p:strVal val="#ppt_x"/>
                                          </p:val>
                                        </p:tav>
                                        <p:tav tm="100000">
                                          <p:val>
                                            <p:strVal val="#ppt_x"/>
                                          </p:val>
                                        </p:tav>
                                      </p:tavLst>
                                    </p:anim>
                                    <p:anim calcmode="lin" valueType="num">
                                      <p:cBhvr>
                                        <p:cTn id="22" dur="1000" fill="hold"/>
                                        <p:tgtEl>
                                          <p:spTgt spid="6048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0493"/>
                                        </p:tgtEl>
                                        <p:attrNameLst>
                                          <p:attrName>style.visibility</p:attrName>
                                        </p:attrNameLst>
                                      </p:cBhvr>
                                      <p:to>
                                        <p:strVal val="visible"/>
                                      </p:to>
                                    </p:set>
                                    <p:animEffect transition="in" filter="fade">
                                      <p:cBhvr>
                                        <p:cTn id="27" dur="1000"/>
                                        <p:tgtEl>
                                          <p:spTgt spid="60493"/>
                                        </p:tgtEl>
                                      </p:cBhvr>
                                    </p:animEffect>
                                    <p:anim calcmode="lin" valueType="num">
                                      <p:cBhvr>
                                        <p:cTn id="28" dur="1000" fill="hold"/>
                                        <p:tgtEl>
                                          <p:spTgt spid="60493"/>
                                        </p:tgtEl>
                                        <p:attrNameLst>
                                          <p:attrName>ppt_x</p:attrName>
                                        </p:attrNameLst>
                                      </p:cBhvr>
                                      <p:tavLst>
                                        <p:tav tm="0">
                                          <p:val>
                                            <p:strVal val="#ppt_x"/>
                                          </p:val>
                                        </p:tav>
                                        <p:tav tm="100000">
                                          <p:val>
                                            <p:strVal val="#ppt_x"/>
                                          </p:val>
                                        </p:tav>
                                      </p:tavLst>
                                    </p:anim>
                                    <p:anim calcmode="lin" valueType="num">
                                      <p:cBhvr>
                                        <p:cTn id="29" dur="1000" fill="hold"/>
                                        <p:tgtEl>
                                          <p:spTgt spid="6049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0481"/>
                                        </p:tgtEl>
                                        <p:attrNameLst>
                                          <p:attrName>style.visibility</p:attrName>
                                        </p:attrNameLst>
                                      </p:cBhvr>
                                      <p:to>
                                        <p:strVal val="visible"/>
                                      </p:to>
                                    </p:set>
                                    <p:animEffect transition="in" filter="fade">
                                      <p:cBhvr>
                                        <p:cTn id="34" dur="1000"/>
                                        <p:tgtEl>
                                          <p:spTgt spid="60481"/>
                                        </p:tgtEl>
                                      </p:cBhvr>
                                    </p:animEffect>
                                    <p:anim calcmode="lin" valueType="num">
                                      <p:cBhvr>
                                        <p:cTn id="35" dur="1000" fill="hold"/>
                                        <p:tgtEl>
                                          <p:spTgt spid="60481"/>
                                        </p:tgtEl>
                                        <p:attrNameLst>
                                          <p:attrName>ppt_x</p:attrName>
                                        </p:attrNameLst>
                                      </p:cBhvr>
                                      <p:tavLst>
                                        <p:tav tm="0">
                                          <p:val>
                                            <p:strVal val="#ppt_x"/>
                                          </p:val>
                                        </p:tav>
                                        <p:tav tm="100000">
                                          <p:val>
                                            <p:strVal val="#ppt_x"/>
                                          </p:val>
                                        </p:tav>
                                      </p:tavLst>
                                    </p:anim>
                                    <p:anim calcmode="lin" valueType="num">
                                      <p:cBhvr>
                                        <p:cTn id="36" dur="1000" fill="hold"/>
                                        <p:tgtEl>
                                          <p:spTgt spid="6048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0483"/>
                                        </p:tgtEl>
                                        <p:attrNameLst>
                                          <p:attrName>style.visibility</p:attrName>
                                        </p:attrNameLst>
                                      </p:cBhvr>
                                      <p:to>
                                        <p:strVal val="visible"/>
                                      </p:to>
                                    </p:set>
                                    <p:animEffect transition="in" filter="fade">
                                      <p:cBhvr>
                                        <p:cTn id="41" dur="1000"/>
                                        <p:tgtEl>
                                          <p:spTgt spid="60483"/>
                                        </p:tgtEl>
                                      </p:cBhvr>
                                    </p:animEffect>
                                    <p:anim calcmode="lin" valueType="num">
                                      <p:cBhvr>
                                        <p:cTn id="42" dur="1000" fill="hold"/>
                                        <p:tgtEl>
                                          <p:spTgt spid="60483"/>
                                        </p:tgtEl>
                                        <p:attrNameLst>
                                          <p:attrName>ppt_x</p:attrName>
                                        </p:attrNameLst>
                                      </p:cBhvr>
                                      <p:tavLst>
                                        <p:tav tm="0">
                                          <p:val>
                                            <p:strVal val="#ppt_x"/>
                                          </p:val>
                                        </p:tav>
                                        <p:tav tm="100000">
                                          <p:val>
                                            <p:strVal val="#ppt_x"/>
                                          </p:val>
                                        </p:tav>
                                      </p:tavLst>
                                    </p:anim>
                                    <p:anim calcmode="lin" valueType="num">
                                      <p:cBhvr>
                                        <p:cTn id="43" dur="1000" fill="hold"/>
                                        <p:tgtEl>
                                          <p:spTgt spid="6048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0484"/>
                                        </p:tgtEl>
                                        <p:attrNameLst>
                                          <p:attrName>style.visibility</p:attrName>
                                        </p:attrNameLst>
                                      </p:cBhvr>
                                      <p:to>
                                        <p:strVal val="visible"/>
                                      </p:to>
                                    </p:set>
                                    <p:animEffect transition="in" filter="fade">
                                      <p:cBhvr>
                                        <p:cTn id="48" dur="1000"/>
                                        <p:tgtEl>
                                          <p:spTgt spid="60484"/>
                                        </p:tgtEl>
                                      </p:cBhvr>
                                    </p:animEffect>
                                    <p:anim calcmode="lin" valueType="num">
                                      <p:cBhvr>
                                        <p:cTn id="49" dur="1000" fill="hold"/>
                                        <p:tgtEl>
                                          <p:spTgt spid="60484"/>
                                        </p:tgtEl>
                                        <p:attrNameLst>
                                          <p:attrName>ppt_x</p:attrName>
                                        </p:attrNameLst>
                                      </p:cBhvr>
                                      <p:tavLst>
                                        <p:tav tm="0">
                                          <p:val>
                                            <p:strVal val="#ppt_x"/>
                                          </p:val>
                                        </p:tav>
                                        <p:tav tm="100000">
                                          <p:val>
                                            <p:strVal val="#ppt_x"/>
                                          </p:val>
                                        </p:tav>
                                      </p:tavLst>
                                    </p:anim>
                                    <p:anim calcmode="lin" valueType="num">
                                      <p:cBhvr>
                                        <p:cTn id="50" dur="1000" fill="hold"/>
                                        <p:tgtEl>
                                          <p:spTgt spid="6048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0485"/>
                                        </p:tgtEl>
                                        <p:attrNameLst>
                                          <p:attrName>style.visibility</p:attrName>
                                        </p:attrNameLst>
                                      </p:cBhvr>
                                      <p:to>
                                        <p:strVal val="visible"/>
                                      </p:to>
                                    </p:set>
                                    <p:animEffect transition="in" filter="fade">
                                      <p:cBhvr>
                                        <p:cTn id="55" dur="1000"/>
                                        <p:tgtEl>
                                          <p:spTgt spid="60485"/>
                                        </p:tgtEl>
                                      </p:cBhvr>
                                    </p:animEffect>
                                    <p:anim calcmode="lin" valueType="num">
                                      <p:cBhvr>
                                        <p:cTn id="56" dur="1000" fill="hold"/>
                                        <p:tgtEl>
                                          <p:spTgt spid="60485"/>
                                        </p:tgtEl>
                                        <p:attrNameLst>
                                          <p:attrName>ppt_x</p:attrName>
                                        </p:attrNameLst>
                                      </p:cBhvr>
                                      <p:tavLst>
                                        <p:tav tm="0">
                                          <p:val>
                                            <p:strVal val="#ppt_x"/>
                                          </p:val>
                                        </p:tav>
                                        <p:tav tm="100000">
                                          <p:val>
                                            <p:strVal val="#ppt_x"/>
                                          </p:val>
                                        </p:tav>
                                      </p:tavLst>
                                    </p:anim>
                                    <p:anim calcmode="lin" valueType="num">
                                      <p:cBhvr>
                                        <p:cTn id="57" dur="1000" fill="hold"/>
                                        <p:tgtEl>
                                          <p:spTgt spid="6048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0486"/>
                                        </p:tgtEl>
                                        <p:attrNameLst>
                                          <p:attrName>style.visibility</p:attrName>
                                        </p:attrNameLst>
                                      </p:cBhvr>
                                      <p:to>
                                        <p:strVal val="visible"/>
                                      </p:to>
                                    </p:set>
                                    <p:animEffect transition="in" filter="fade">
                                      <p:cBhvr>
                                        <p:cTn id="62" dur="1000"/>
                                        <p:tgtEl>
                                          <p:spTgt spid="60486"/>
                                        </p:tgtEl>
                                      </p:cBhvr>
                                    </p:animEffect>
                                    <p:anim calcmode="lin" valueType="num">
                                      <p:cBhvr>
                                        <p:cTn id="63" dur="1000" fill="hold"/>
                                        <p:tgtEl>
                                          <p:spTgt spid="60486"/>
                                        </p:tgtEl>
                                        <p:attrNameLst>
                                          <p:attrName>ppt_x</p:attrName>
                                        </p:attrNameLst>
                                      </p:cBhvr>
                                      <p:tavLst>
                                        <p:tav tm="0">
                                          <p:val>
                                            <p:strVal val="#ppt_x"/>
                                          </p:val>
                                        </p:tav>
                                        <p:tav tm="100000">
                                          <p:val>
                                            <p:strVal val="#ppt_x"/>
                                          </p:val>
                                        </p:tav>
                                      </p:tavLst>
                                    </p:anim>
                                    <p:anim calcmode="lin" valueType="num">
                                      <p:cBhvr>
                                        <p:cTn id="64" dur="1000" fill="hold"/>
                                        <p:tgtEl>
                                          <p:spTgt spid="6048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60487"/>
                                        </p:tgtEl>
                                        <p:attrNameLst>
                                          <p:attrName>style.visibility</p:attrName>
                                        </p:attrNameLst>
                                      </p:cBhvr>
                                      <p:to>
                                        <p:strVal val="visible"/>
                                      </p:to>
                                    </p:set>
                                    <p:animEffect transition="in" filter="fade">
                                      <p:cBhvr>
                                        <p:cTn id="69" dur="1000"/>
                                        <p:tgtEl>
                                          <p:spTgt spid="60487"/>
                                        </p:tgtEl>
                                      </p:cBhvr>
                                    </p:animEffect>
                                    <p:anim calcmode="lin" valueType="num">
                                      <p:cBhvr>
                                        <p:cTn id="70" dur="1000" fill="hold"/>
                                        <p:tgtEl>
                                          <p:spTgt spid="60487"/>
                                        </p:tgtEl>
                                        <p:attrNameLst>
                                          <p:attrName>ppt_x</p:attrName>
                                        </p:attrNameLst>
                                      </p:cBhvr>
                                      <p:tavLst>
                                        <p:tav tm="0">
                                          <p:val>
                                            <p:strVal val="#ppt_x"/>
                                          </p:val>
                                        </p:tav>
                                        <p:tav tm="100000">
                                          <p:val>
                                            <p:strVal val="#ppt_x"/>
                                          </p:val>
                                        </p:tav>
                                      </p:tavLst>
                                    </p:anim>
                                    <p:anim calcmode="lin" valueType="num">
                                      <p:cBhvr>
                                        <p:cTn id="71" dur="1000" fill="hold"/>
                                        <p:tgtEl>
                                          <p:spTgt spid="6048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60488"/>
                                        </p:tgtEl>
                                        <p:attrNameLst>
                                          <p:attrName>style.visibility</p:attrName>
                                        </p:attrNameLst>
                                      </p:cBhvr>
                                      <p:to>
                                        <p:strVal val="visible"/>
                                      </p:to>
                                    </p:set>
                                    <p:animEffect transition="in" filter="fade">
                                      <p:cBhvr>
                                        <p:cTn id="76" dur="1000"/>
                                        <p:tgtEl>
                                          <p:spTgt spid="60488"/>
                                        </p:tgtEl>
                                      </p:cBhvr>
                                    </p:animEffect>
                                    <p:anim calcmode="lin" valueType="num">
                                      <p:cBhvr>
                                        <p:cTn id="77" dur="1000" fill="hold"/>
                                        <p:tgtEl>
                                          <p:spTgt spid="60488"/>
                                        </p:tgtEl>
                                        <p:attrNameLst>
                                          <p:attrName>ppt_x</p:attrName>
                                        </p:attrNameLst>
                                      </p:cBhvr>
                                      <p:tavLst>
                                        <p:tav tm="0">
                                          <p:val>
                                            <p:strVal val="#ppt_x"/>
                                          </p:val>
                                        </p:tav>
                                        <p:tav tm="100000">
                                          <p:val>
                                            <p:strVal val="#ppt_x"/>
                                          </p:val>
                                        </p:tav>
                                      </p:tavLst>
                                    </p:anim>
                                    <p:anim calcmode="lin" valueType="num">
                                      <p:cBhvr>
                                        <p:cTn id="78" dur="1000" fill="hold"/>
                                        <p:tgtEl>
                                          <p:spTgt spid="6048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60489"/>
                                        </p:tgtEl>
                                        <p:attrNameLst>
                                          <p:attrName>style.visibility</p:attrName>
                                        </p:attrNameLst>
                                      </p:cBhvr>
                                      <p:to>
                                        <p:strVal val="visible"/>
                                      </p:to>
                                    </p:set>
                                    <p:animEffect transition="in" filter="fade">
                                      <p:cBhvr>
                                        <p:cTn id="83" dur="1000"/>
                                        <p:tgtEl>
                                          <p:spTgt spid="60489"/>
                                        </p:tgtEl>
                                      </p:cBhvr>
                                    </p:animEffect>
                                    <p:anim calcmode="lin" valueType="num">
                                      <p:cBhvr>
                                        <p:cTn id="84" dur="1000" fill="hold"/>
                                        <p:tgtEl>
                                          <p:spTgt spid="60489"/>
                                        </p:tgtEl>
                                        <p:attrNameLst>
                                          <p:attrName>ppt_x</p:attrName>
                                        </p:attrNameLst>
                                      </p:cBhvr>
                                      <p:tavLst>
                                        <p:tav tm="0">
                                          <p:val>
                                            <p:strVal val="#ppt_x"/>
                                          </p:val>
                                        </p:tav>
                                        <p:tav tm="100000">
                                          <p:val>
                                            <p:strVal val="#ppt_x"/>
                                          </p:val>
                                        </p:tav>
                                      </p:tavLst>
                                    </p:anim>
                                    <p:anim calcmode="lin" valueType="num">
                                      <p:cBhvr>
                                        <p:cTn id="85" dur="1000" fill="hold"/>
                                        <p:tgtEl>
                                          <p:spTgt spid="60489"/>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60490"/>
                                        </p:tgtEl>
                                        <p:attrNameLst>
                                          <p:attrName>style.visibility</p:attrName>
                                        </p:attrNameLst>
                                      </p:cBhvr>
                                      <p:to>
                                        <p:strVal val="visible"/>
                                      </p:to>
                                    </p:set>
                                    <p:animEffect transition="in" filter="fade">
                                      <p:cBhvr>
                                        <p:cTn id="90" dur="1000"/>
                                        <p:tgtEl>
                                          <p:spTgt spid="60490"/>
                                        </p:tgtEl>
                                      </p:cBhvr>
                                    </p:animEffect>
                                    <p:anim calcmode="lin" valueType="num">
                                      <p:cBhvr>
                                        <p:cTn id="91" dur="1000" fill="hold"/>
                                        <p:tgtEl>
                                          <p:spTgt spid="60490"/>
                                        </p:tgtEl>
                                        <p:attrNameLst>
                                          <p:attrName>ppt_x</p:attrName>
                                        </p:attrNameLst>
                                      </p:cBhvr>
                                      <p:tavLst>
                                        <p:tav tm="0">
                                          <p:val>
                                            <p:strVal val="#ppt_x"/>
                                          </p:val>
                                        </p:tav>
                                        <p:tav tm="100000">
                                          <p:val>
                                            <p:strVal val="#ppt_x"/>
                                          </p:val>
                                        </p:tav>
                                      </p:tavLst>
                                    </p:anim>
                                    <p:anim calcmode="lin" valueType="num">
                                      <p:cBhvr>
                                        <p:cTn id="92" dur="1000" fill="hold"/>
                                        <p:tgtEl>
                                          <p:spTgt spid="60490"/>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60491"/>
                                        </p:tgtEl>
                                        <p:attrNameLst>
                                          <p:attrName>style.visibility</p:attrName>
                                        </p:attrNameLst>
                                      </p:cBhvr>
                                      <p:to>
                                        <p:strVal val="visible"/>
                                      </p:to>
                                    </p:set>
                                    <p:animEffect transition="in" filter="fade">
                                      <p:cBhvr>
                                        <p:cTn id="97" dur="1000"/>
                                        <p:tgtEl>
                                          <p:spTgt spid="60491"/>
                                        </p:tgtEl>
                                      </p:cBhvr>
                                    </p:animEffect>
                                    <p:anim calcmode="lin" valueType="num">
                                      <p:cBhvr>
                                        <p:cTn id="98" dur="1000" fill="hold"/>
                                        <p:tgtEl>
                                          <p:spTgt spid="60491"/>
                                        </p:tgtEl>
                                        <p:attrNameLst>
                                          <p:attrName>ppt_x</p:attrName>
                                        </p:attrNameLst>
                                      </p:cBhvr>
                                      <p:tavLst>
                                        <p:tav tm="0">
                                          <p:val>
                                            <p:strVal val="#ppt_x"/>
                                          </p:val>
                                        </p:tav>
                                        <p:tav tm="100000">
                                          <p:val>
                                            <p:strVal val="#ppt_x"/>
                                          </p:val>
                                        </p:tav>
                                      </p:tavLst>
                                    </p:anim>
                                    <p:anim calcmode="lin" valueType="num">
                                      <p:cBhvr>
                                        <p:cTn id="99" dur="1000" fill="hold"/>
                                        <p:tgtEl>
                                          <p:spTgt spid="60491"/>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60492"/>
                                        </p:tgtEl>
                                        <p:attrNameLst>
                                          <p:attrName>style.visibility</p:attrName>
                                        </p:attrNameLst>
                                      </p:cBhvr>
                                      <p:to>
                                        <p:strVal val="visible"/>
                                      </p:to>
                                    </p:set>
                                    <p:animEffect transition="in" filter="fade">
                                      <p:cBhvr>
                                        <p:cTn id="104" dur="1000"/>
                                        <p:tgtEl>
                                          <p:spTgt spid="60492"/>
                                        </p:tgtEl>
                                      </p:cBhvr>
                                    </p:animEffect>
                                    <p:anim calcmode="lin" valueType="num">
                                      <p:cBhvr>
                                        <p:cTn id="105" dur="1000" fill="hold"/>
                                        <p:tgtEl>
                                          <p:spTgt spid="60492"/>
                                        </p:tgtEl>
                                        <p:attrNameLst>
                                          <p:attrName>ppt_x</p:attrName>
                                        </p:attrNameLst>
                                      </p:cBhvr>
                                      <p:tavLst>
                                        <p:tav tm="0">
                                          <p:val>
                                            <p:strVal val="#ppt_x"/>
                                          </p:val>
                                        </p:tav>
                                        <p:tav tm="100000">
                                          <p:val>
                                            <p:strVal val="#ppt_x"/>
                                          </p:val>
                                        </p:tav>
                                      </p:tavLst>
                                    </p:anim>
                                    <p:anim calcmode="lin" valueType="num">
                                      <p:cBhvr>
                                        <p:cTn id="106" dur="1000" fill="hold"/>
                                        <p:tgtEl>
                                          <p:spTgt spid="60492"/>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60482"/>
                                        </p:tgtEl>
                                        <p:attrNameLst>
                                          <p:attrName>style.visibility</p:attrName>
                                        </p:attrNameLst>
                                      </p:cBhvr>
                                      <p:to>
                                        <p:strVal val="visible"/>
                                      </p:to>
                                    </p:set>
                                    <p:animEffect transition="in" filter="fade">
                                      <p:cBhvr>
                                        <p:cTn id="111" dur="1000"/>
                                        <p:tgtEl>
                                          <p:spTgt spid="60482"/>
                                        </p:tgtEl>
                                      </p:cBhvr>
                                    </p:animEffect>
                                    <p:anim calcmode="lin" valueType="num">
                                      <p:cBhvr>
                                        <p:cTn id="112" dur="1000" fill="hold"/>
                                        <p:tgtEl>
                                          <p:spTgt spid="60482"/>
                                        </p:tgtEl>
                                        <p:attrNameLst>
                                          <p:attrName>ppt_x</p:attrName>
                                        </p:attrNameLst>
                                      </p:cBhvr>
                                      <p:tavLst>
                                        <p:tav tm="0">
                                          <p:val>
                                            <p:strVal val="#ppt_x"/>
                                          </p:val>
                                        </p:tav>
                                        <p:tav tm="100000">
                                          <p:val>
                                            <p:strVal val="#ppt_x"/>
                                          </p:val>
                                        </p:tav>
                                      </p:tavLst>
                                    </p:anim>
                                    <p:anim calcmode="lin" valueType="num">
                                      <p:cBhvr>
                                        <p:cTn id="113" dur="1000" fill="hold"/>
                                        <p:tgtEl>
                                          <p:spTgt spid="6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79" grpId="0" animBg="1"/>
      <p:bldP spid="60480" grpId="0" animBg="1"/>
      <p:bldP spid="60481" grpId="0" animBg="1"/>
      <p:bldP spid="60482" grpId="0" animBg="1"/>
      <p:bldP spid="60483" grpId="0" animBg="1"/>
      <p:bldP spid="60484" grpId="0" animBg="1"/>
      <p:bldP spid="60485" grpId="0" animBg="1"/>
      <p:bldP spid="60486" grpId="0" animBg="1"/>
      <p:bldP spid="60487" grpId="0" animBg="1"/>
      <p:bldP spid="60488" grpId="0" animBg="1"/>
      <p:bldP spid="60489" grpId="0" animBg="1"/>
      <p:bldP spid="60490" grpId="0" animBg="1"/>
      <p:bldP spid="60491" grpId="0" animBg="1"/>
      <p:bldP spid="60492" grpId="0" animBg="1"/>
      <p:bldP spid="6049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3" name="Text Box 4">
            <a:extLst>
              <a:ext uri="{FF2B5EF4-FFF2-40B4-BE49-F238E27FC236}">
                <a16:creationId xmlns:a16="http://schemas.microsoft.com/office/drawing/2014/main" id="{CABF7B42-7F8D-48D9-97CB-E93DFD96E205}"/>
              </a:ext>
            </a:extLst>
          </p:cNvPr>
          <p:cNvSpPr txBox="1">
            <a:spLocks noChangeArrowheads="1"/>
          </p:cNvSpPr>
          <p:nvPr/>
        </p:nvSpPr>
        <p:spPr bwMode="auto">
          <a:xfrm>
            <a:off x="196850" y="100013"/>
            <a:ext cx="876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endParaRPr kumimoji="0" lang="it-IT" altLang="it-IT" sz="1600" b="1">
              <a:solidFill>
                <a:srgbClr val="000000"/>
              </a:solidFill>
              <a:latin typeface="Comic Sans MS" panose="030F0702030302020204" pitchFamily="66" charset="0"/>
              <a:cs typeface="Courier New" panose="02070309020205020404" pitchFamily="49" charset="0"/>
            </a:endParaRPr>
          </a:p>
        </p:txBody>
      </p:sp>
      <p:sp>
        <p:nvSpPr>
          <p:cNvPr id="65541" name="Text Box 5">
            <a:extLst>
              <a:ext uri="{FF2B5EF4-FFF2-40B4-BE49-F238E27FC236}">
                <a16:creationId xmlns:a16="http://schemas.microsoft.com/office/drawing/2014/main" id="{4B50C954-D672-40CC-B7C0-9082518DC470}"/>
              </a:ext>
            </a:extLst>
          </p:cNvPr>
          <p:cNvSpPr txBox="1">
            <a:spLocks noChangeArrowheads="1"/>
          </p:cNvSpPr>
          <p:nvPr/>
        </p:nvSpPr>
        <p:spPr bwMode="auto">
          <a:xfrm>
            <a:off x="36000" y="41565"/>
            <a:ext cx="9072000" cy="958850"/>
          </a:xfrm>
          <a:prstGeom prst="rect">
            <a:avLst/>
          </a:prstGeom>
          <a:noFill/>
          <a:ln w="12700" algn="ctr">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800">
                <a:latin typeface="Comic Sans MS" panose="030F0702030302020204" pitchFamily="66" charset="0"/>
                <a:cs typeface="Courier New" panose="02070309020205020404" pitchFamily="49" charset="0"/>
              </a:rPr>
              <a:t>Formalizzazione delle caratteristiche geometrico-descrittive (1)</a:t>
            </a:r>
          </a:p>
        </p:txBody>
      </p:sp>
      <p:sp>
        <p:nvSpPr>
          <p:cNvPr id="65542" name="Text Box 6">
            <a:extLst>
              <a:ext uri="{FF2B5EF4-FFF2-40B4-BE49-F238E27FC236}">
                <a16:creationId xmlns:a16="http://schemas.microsoft.com/office/drawing/2014/main" id="{B06C08D5-5BFD-444B-BC3E-071133C37816}"/>
              </a:ext>
            </a:extLst>
          </p:cNvPr>
          <p:cNvSpPr txBox="1">
            <a:spLocks noChangeArrowheads="1"/>
          </p:cNvSpPr>
          <p:nvPr/>
        </p:nvSpPr>
        <p:spPr bwMode="auto">
          <a:xfrm>
            <a:off x="36000" y="1060009"/>
            <a:ext cx="9072000" cy="1015663"/>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000" dirty="0">
                <a:latin typeface="Comic Sans MS" panose="030F0702030302020204" pitchFamily="66" charset="0"/>
                <a:cs typeface="Courier New" panose="02070309020205020404" pitchFamily="49" charset="0"/>
              </a:rPr>
              <a:t>Sulla base delle caratteristiche dinamiche già analizzate l'enunciazione  sintetica dell'elemento geometrico "piano" può schematizzarsi con la seguente formalizzazione descrittiva</a:t>
            </a:r>
            <a:r>
              <a:rPr kumimoji="0" lang="it-IT" altLang="it-IT" sz="2000" b="1" dirty="0">
                <a:latin typeface="Comic Sans MS" panose="030F0702030302020204" pitchFamily="66" charset="0"/>
                <a:cs typeface="Courier New" panose="02070309020205020404" pitchFamily="49" charset="0"/>
              </a:rPr>
              <a:t> </a:t>
            </a:r>
          </a:p>
        </p:txBody>
      </p:sp>
      <p:sp>
        <p:nvSpPr>
          <p:cNvPr id="27656" name="Rectangle 8">
            <a:extLst>
              <a:ext uri="{FF2B5EF4-FFF2-40B4-BE49-F238E27FC236}">
                <a16:creationId xmlns:a16="http://schemas.microsoft.com/office/drawing/2014/main" id="{43276958-D65B-416B-AC95-59556FDF14BC}"/>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65543" name="Object 7">
            <a:extLst>
              <a:ext uri="{FF2B5EF4-FFF2-40B4-BE49-F238E27FC236}">
                <a16:creationId xmlns:a16="http://schemas.microsoft.com/office/drawing/2014/main" id="{28FC13A7-1BFB-492E-8212-A44B68C34B7E}"/>
              </a:ext>
            </a:extLst>
          </p:cNvPr>
          <p:cNvGraphicFramePr>
            <a:graphicFrameLocks noChangeAspect="1"/>
          </p:cNvGraphicFramePr>
          <p:nvPr>
            <p:extLst>
              <p:ext uri="{D42A27DB-BD31-4B8C-83A1-F6EECF244321}">
                <p14:modId xmlns:p14="http://schemas.microsoft.com/office/powerpoint/2010/main" val="1362509387"/>
              </p:ext>
            </p:extLst>
          </p:nvPr>
        </p:nvGraphicFramePr>
        <p:xfrm>
          <a:off x="41565" y="2149169"/>
          <a:ext cx="2844000" cy="1103405"/>
        </p:xfrm>
        <a:graphic>
          <a:graphicData uri="http://schemas.openxmlformats.org/presentationml/2006/ole">
            <mc:AlternateContent xmlns:mc="http://schemas.openxmlformats.org/markup-compatibility/2006">
              <mc:Choice xmlns:v="urn:schemas-microsoft-com:vml" Requires="v">
                <p:oleObj spid="_x0000_s27802" name="Equation" r:id="rId3" imgW="1104900" imgH="431800" progId="Equation.3">
                  <p:embed/>
                </p:oleObj>
              </mc:Choice>
              <mc:Fallback>
                <p:oleObj name="Equation" r:id="rId3" imgW="1104900" imgH="431800" progId="Equation.3">
                  <p:embed/>
                  <p:pic>
                    <p:nvPicPr>
                      <p:cNvPr id="0" name="Picture 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5" y="2149169"/>
                        <a:ext cx="2844000" cy="1103405"/>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27657" name="Rectangle 9">
            <a:extLst>
              <a:ext uri="{FF2B5EF4-FFF2-40B4-BE49-F238E27FC236}">
                <a16:creationId xmlns:a16="http://schemas.microsoft.com/office/drawing/2014/main" id="{DD6088DF-2659-4312-B816-08BD813198D9}"/>
              </a:ext>
            </a:extLst>
          </p:cNvPr>
          <p:cNvSpPr>
            <a:spLocks noChangeArrowheads="1"/>
          </p:cNvSpPr>
          <p:nvPr/>
        </p:nvSpPr>
        <p:spPr bwMode="auto">
          <a:xfrm flipV="1">
            <a:off x="0" y="3644900"/>
            <a:ext cx="934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65546" name="Text Box 10">
            <a:extLst>
              <a:ext uri="{FF2B5EF4-FFF2-40B4-BE49-F238E27FC236}">
                <a16:creationId xmlns:a16="http://schemas.microsoft.com/office/drawing/2014/main" id="{DC8DCA0F-D410-4590-9367-662AD6840CD6}"/>
              </a:ext>
            </a:extLst>
          </p:cNvPr>
          <p:cNvSpPr txBox="1">
            <a:spLocks noChangeArrowheads="1"/>
          </p:cNvSpPr>
          <p:nvPr/>
        </p:nvSpPr>
        <p:spPr bwMode="auto">
          <a:xfrm>
            <a:off x="2982435" y="2334632"/>
            <a:ext cx="6120000" cy="707886"/>
          </a:xfrm>
          <a:prstGeom prst="rect">
            <a:avLst/>
          </a:prstGeom>
          <a:solidFill>
            <a:schemeClr val="bg1"/>
          </a:solidFill>
          <a:ln w="12700" algn="ctr">
            <a:solidFill>
              <a:schemeClr val="tx1"/>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000" dirty="0">
                <a:latin typeface="Comic Sans MS" panose="030F0702030302020204" pitchFamily="66" charset="0"/>
                <a:cs typeface="Courier New" panose="02070309020205020404" pitchFamily="49" charset="0"/>
              </a:rPr>
              <a:t>dove i simboli acquistano il significato esplicitato di seguito.</a:t>
            </a:r>
          </a:p>
        </p:txBody>
      </p:sp>
      <p:sp>
        <p:nvSpPr>
          <p:cNvPr id="65547" name="Text Box 11">
            <a:extLst>
              <a:ext uri="{FF2B5EF4-FFF2-40B4-BE49-F238E27FC236}">
                <a16:creationId xmlns:a16="http://schemas.microsoft.com/office/drawing/2014/main" id="{401C8F75-F516-464D-983C-120D4449449B}"/>
              </a:ext>
            </a:extLst>
          </p:cNvPr>
          <p:cNvSpPr txBox="1">
            <a:spLocks noChangeArrowheads="1"/>
          </p:cNvSpPr>
          <p:nvPr/>
        </p:nvSpPr>
        <p:spPr bwMode="auto">
          <a:xfrm>
            <a:off x="36000" y="3352800"/>
            <a:ext cx="9072000" cy="1444625"/>
          </a:xfrm>
          <a:prstGeom prst="rect">
            <a:avLst/>
          </a:prstGeom>
          <a:solidFill>
            <a:schemeClr val="tx1"/>
          </a:solidFill>
          <a:ln w="12700" algn="ctr">
            <a:solidFill>
              <a:schemeClr val="tx1"/>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600" b="1" dirty="0">
                <a:solidFill>
                  <a:srgbClr val="000000"/>
                </a:solidFill>
                <a:latin typeface="Comic Sans MS" panose="030F0702030302020204" pitchFamily="66" charset="0"/>
                <a:cs typeface="Courier New" panose="02070309020205020404" pitchFamily="49" charset="0"/>
              </a:rPr>
              <a:t> </a:t>
            </a:r>
            <a:r>
              <a:rPr kumimoji="0" lang="it-IT" altLang="it-IT" sz="1400" dirty="0">
                <a:solidFill>
                  <a:srgbClr val="000000"/>
                </a:solidFill>
                <a:latin typeface="Symbol" panose="05050102010706020507" pitchFamily="18" charset="2"/>
                <a:cs typeface="Courier New" panose="02070309020205020404" pitchFamily="49" charset="0"/>
              </a:rPr>
              <a:t>p</a:t>
            </a:r>
            <a:r>
              <a:rPr kumimoji="0" lang="it-IT" altLang="it-IT" sz="1400" b="1" dirty="0">
                <a:solidFill>
                  <a:srgbClr val="000000"/>
                </a:solidFill>
                <a:latin typeface="Comic Sans MS" panose="030F0702030302020204" pitchFamily="66" charset="0"/>
                <a:cs typeface="Courier New" panose="02070309020205020404" pitchFamily="49" charset="0"/>
              </a:rPr>
              <a:t>  = Superficie rigata piana o più semplicemente "piano".</a:t>
            </a:r>
          </a:p>
          <a:p>
            <a:pPr eaLnBrk="1" hangingPunct="1"/>
            <a:r>
              <a:rPr kumimoji="0" lang="it-IT" altLang="it-IT" sz="1400" b="1" dirty="0">
                <a:solidFill>
                  <a:srgbClr val="000000"/>
                </a:solidFill>
                <a:latin typeface="Comic Sans MS" panose="030F0702030302020204" pitchFamily="66" charset="0"/>
                <a:cs typeface="Courier New" panose="02070309020205020404" pitchFamily="49" charset="0"/>
              </a:rPr>
              <a:t>    = Sommatoria orientata di tutte le posizioni di r in movimento definito ed orientato      </a:t>
            </a:r>
          </a:p>
          <a:p>
            <a:pPr eaLnBrk="1" hangingPunct="1"/>
            <a:r>
              <a:rPr kumimoji="0" lang="it-IT" altLang="it-IT" sz="1400" b="1" dirty="0">
                <a:solidFill>
                  <a:srgbClr val="000000"/>
                </a:solidFill>
                <a:latin typeface="Comic Sans MS" panose="030F0702030302020204" pitchFamily="66" charset="0"/>
                <a:cs typeface="Courier New" panose="02070309020205020404" pitchFamily="49" charset="0"/>
              </a:rPr>
              <a:t>       (parallelamente a se stessa).</a:t>
            </a:r>
          </a:p>
          <a:p>
            <a:pPr eaLnBrk="1" hangingPunct="1"/>
            <a:r>
              <a:rPr kumimoji="0" lang="it-IT" altLang="it-IT" sz="1400" b="1" dirty="0">
                <a:solidFill>
                  <a:srgbClr val="000000"/>
                </a:solidFill>
                <a:latin typeface="Comic Sans MS" panose="030F0702030302020204" pitchFamily="66" charset="0"/>
                <a:cs typeface="Courier New" panose="02070309020205020404" pitchFamily="49" charset="0"/>
              </a:rPr>
              <a:t>    = Insieme costituito da una retta in movimento definito ed  orientato (la  retta si </a:t>
            </a:r>
          </a:p>
          <a:p>
            <a:pPr eaLnBrk="1" hangingPunct="1"/>
            <a:r>
              <a:rPr kumimoji="0" lang="it-IT" altLang="it-IT" sz="1400" b="1" dirty="0">
                <a:solidFill>
                  <a:srgbClr val="000000"/>
                </a:solidFill>
                <a:latin typeface="Comic Sans MS" panose="030F0702030302020204" pitchFamily="66" charset="0"/>
                <a:cs typeface="Courier New" panose="02070309020205020404" pitchFamily="49" charset="0"/>
              </a:rPr>
              <a:t>      sposta parallelamente a se stessa) secondo una unica direzione</a:t>
            </a:r>
          </a:p>
          <a:p>
            <a:pPr eaLnBrk="1" hangingPunct="1"/>
            <a:r>
              <a:rPr kumimoji="0" lang="it-IT" altLang="it-IT" sz="1400" b="1" dirty="0">
                <a:solidFill>
                  <a:srgbClr val="000000"/>
                </a:solidFill>
                <a:latin typeface="Comic Sans MS" panose="030F0702030302020204" pitchFamily="66" charset="0"/>
                <a:cs typeface="Courier New" panose="02070309020205020404" pitchFamily="49" charset="0"/>
              </a:rPr>
              <a:t>(-</a:t>
            </a:r>
            <a:r>
              <a:rPr kumimoji="0" lang="it-IT" altLang="it-IT" sz="1400" b="1" dirty="0">
                <a:solidFill>
                  <a:srgbClr val="000000"/>
                </a:solidFill>
                <a:latin typeface="Symbol" panose="05050102010706020507" pitchFamily="18" charset="2"/>
                <a:cs typeface="Courier New" panose="02070309020205020404" pitchFamily="49" charset="0"/>
              </a:rPr>
              <a:t>¥</a:t>
            </a:r>
            <a:r>
              <a:rPr kumimoji="0" lang="it-IT" altLang="it-IT" sz="1400" b="1" dirty="0">
                <a:solidFill>
                  <a:srgbClr val="000000"/>
                </a:solidFill>
                <a:latin typeface="Comic Sans MS" panose="030F0702030302020204" pitchFamily="66" charset="0"/>
                <a:cs typeface="Courier New" panose="02070309020205020404" pitchFamily="49" charset="0"/>
              </a:rPr>
              <a:t>, +</a:t>
            </a:r>
            <a:r>
              <a:rPr kumimoji="0" lang="it-IT" altLang="it-IT" sz="1400" b="1" dirty="0">
                <a:solidFill>
                  <a:srgbClr val="000000"/>
                </a:solidFill>
                <a:latin typeface="Symbol" panose="05050102010706020507" pitchFamily="18" charset="2"/>
                <a:cs typeface="Courier New" panose="02070309020205020404" pitchFamily="49" charset="0"/>
              </a:rPr>
              <a:t>¥</a:t>
            </a:r>
            <a:r>
              <a:rPr kumimoji="0" lang="it-IT" altLang="it-IT" sz="1400" b="1" dirty="0">
                <a:solidFill>
                  <a:srgbClr val="000000"/>
                </a:solidFill>
                <a:latin typeface="Comic Sans MS" panose="030F0702030302020204" pitchFamily="66" charset="0"/>
                <a:cs typeface="Courier New" panose="02070309020205020404" pitchFamily="49" charset="0"/>
              </a:rPr>
              <a:t>) = Estremi impropri della sommatoria</a:t>
            </a:r>
            <a:r>
              <a:rPr kumimoji="0" lang="it-IT" altLang="it-IT" sz="1600" b="1" dirty="0">
                <a:solidFill>
                  <a:srgbClr val="000000"/>
                </a:solidFill>
                <a:latin typeface="Comic Sans MS" panose="030F0702030302020204" pitchFamily="66" charset="0"/>
                <a:cs typeface="Courier New" panose="02070309020205020404" pitchFamily="49" charset="0"/>
              </a:rPr>
              <a:t> </a:t>
            </a:r>
          </a:p>
        </p:txBody>
      </p:sp>
      <p:sp>
        <p:nvSpPr>
          <p:cNvPr id="27660" name="Rectangle 13">
            <a:extLst>
              <a:ext uri="{FF2B5EF4-FFF2-40B4-BE49-F238E27FC236}">
                <a16:creationId xmlns:a16="http://schemas.microsoft.com/office/drawing/2014/main" id="{C059C556-1AE7-499C-AC27-CB42F2FBD32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65548" name="Object 12">
            <a:extLst>
              <a:ext uri="{FF2B5EF4-FFF2-40B4-BE49-F238E27FC236}">
                <a16:creationId xmlns:a16="http://schemas.microsoft.com/office/drawing/2014/main" id="{8B9DA8D5-CBC4-4057-B5FA-3800AADB9A05}"/>
              </a:ext>
            </a:extLst>
          </p:cNvPr>
          <p:cNvGraphicFramePr>
            <a:graphicFrameLocks noChangeAspect="1"/>
          </p:cNvGraphicFramePr>
          <p:nvPr>
            <p:extLst>
              <p:ext uri="{D42A27DB-BD31-4B8C-83A1-F6EECF244321}">
                <p14:modId xmlns:p14="http://schemas.microsoft.com/office/powerpoint/2010/main" val="3030015477"/>
              </p:ext>
            </p:extLst>
          </p:nvPr>
        </p:nvGraphicFramePr>
        <p:xfrm>
          <a:off x="153315" y="3614448"/>
          <a:ext cx="182563" cy="277812"/>
        </p:xfrm>
        <a:graphic>
          <a:graphicData uri="http://schemas.openxmlformats.org/presentationml/2006/ole">
            <mc:AlternateContent xmlns:mc="http://schemas.openxmlformats.org/markup-compatibility/2006">
              <mc:Choice xmlns:v="urn:schemas-microsoft-com:vml" Requires="v">
                <p:oleObj spid="_x0000_s27803" name="Equation" r:id="rId5" imgW="152400" imgH="215900" progId="Equation.3">
                  <p:embed/>
                </p:oleObj>
              </mc:Choice>
              <mc:Fallback>
                <p:oleObj name="Equation" r:id="rId5" imgW="152400" imgH="215900" progId="Equation.3">
                  <p:embed/>
                  <p:pic>
                    <p:nvPicPr>
                      <p:cNvPr id="0" name="Picture 1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315" y="3614448"/>
                        <a:ext cx="182563" cy="277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1" name="Rectangle 15">
            <a:extLst>
              <a:ext uri="{FF2B5EF4-FFF2-40B4-BE49-F238E27FC236}">
                <a16:creationId xmlns:a16="http://schemas.microsoft.com/office/drawing/2014/main" id="{DE510E1E-BE53-4736-BB3B-9A6CA186625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65550" name="Object 14">
            <a:extLst>
              <a:ext uri="{FF2B5EF4-FFF2-40B4-BE49-F238E27FC236}">
                <a16:creationId xmlns:a16="http://schemas.microsoft.com/office/drawing/2014/main" id="{D8A147BD-8DD6-4C7D-A506-B51FE3FF2A83}"/>
              </a:ext>
            </a:extLst>
          </p:cNvPr>
          <p:cNvGraphicFramePr>
            <a:graphicFrameLocks noChangeAspect="1"/>
          </p:cNvGraphicFramePr>
          <p:nvPr>
            <p:extLst>
              <p:ext uri="{D42A27DB-BD31-4B8C-83A1-F6EECF244321}">
                <p14:modId xmlns:p14="http://schemas.microsoft.com/office/powerpoint/2010/main" val="3600062565"/>
              </p:ext>
            </p:extLst>
          </p:nvPr>
        </p:nvGraphicFramePr>
        <p:xfrm>
          <a:off x="67541" y="4018323"/>
          <a:ext cx="354012" cy="268287"/>
        </p:xfrm>
        <a:graphic>
          <a:graphicData uri="http://schemas.openxmlformats.org/presentationml/2006/ole">
            <mc:AlternateContent xmlns:mc="http://schemas.openxmlformats.org/markup-compatibility/2006">
              <mc:Choice xmlns:v="urn:schemas-microsoft-com:vml" Requires="v">
                <p:oleObj spid="_x0000_s27804" name="Equation" r:id="rId7" imgW="368140" imgH="266584" progId="Equation.3">
                  <p:embed/>
                </p:oleObj>
              </mc:Choice>
              <mc:Fallback>
                <p:oleObj name="Equation" r:id="rId7" imgW="368140" imgH="266584" progId="Equation.3">
                  <p:embed/>
                  <p:pic>
                    <p:nvPicPr>
                      <p:cNvPr id="0" name="Picture 1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41" y="4018323"/>
                        <a:ext cx="354012" cy="268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52" name="Text Box 16">
            <a:extLst>
              <a:ext uri="{FF2B5EF4-FFF2-40B4-BE49-F238E27FC236}">
                <a16:creationId xmlns:a16="http://schemas.microsoft.com/office/drawing/2014/main" id="{7DED55FD-C72E-44C4-A343-A30B636EB866}"/>
              </a:ext>
            </a:extLst>
          </p:cNvPr>
          <p:cNvSpPr txBox="1">
            <a:spLocks noChangeArrowheads="1"/>
          </p:cNvSpPr>
          <p:nvPr/>
        </p:nvSpPr>
        <p:spPr bwMode="auto">
          <a:xfrm>
            <a:off x="36000" y="5336671"/>
            <a:ext cx="9072000" cy="1446550"/>
          </a:xfrm>
          <a:prstGeom prst="rect">
            <a:avLst/>
          </a:prstGeom>
          <a:solidFill>
            <a:srgbClr val="FFFFCC"/>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200" dirty="0">
                <a:solidFill>
                  <a:srgbClr val="000000"/>
                </a:solidFill>
                <a:latin typeface="Comic Sans MS" panose="030F0702030302020204" pitchFamily="66" charset="0"/>
                <a:cs typeface="Courier New" panose="02070309020205020404" pitchFamily="49" charset="0"/>
              </a:rPr>
              <a:t>Il piano </a:t>
            </a:r>
            <a:r>
              <a:rPr kumimoji="0" lang="it-IT" altLang="it-IT" sz="2200" dirty="0">
                <a:solidFill>
                  <a:srgbClr val="000000"/>
                </a:solidFill>
                <a:latin typeface="Symbol" panose="05050102010706020507" pitchFamily="18" charset="2"/>
                <a:cs typeface="Courier New" panose="02070309020205020404" pitchFamily="49" charset="0"/>
              </a:rPr>
              <a:t>p</a:t>
            </a:r>
            <a:r>
              <a:rPr kumimoji="0" lang="it-IT" altLang="it-IT" sz="2200" dirty="0">
                <a:solidFill>
                  <a:srgbClr val="000000"/>
                </a:solidFill>
                <a:latin typeface="Comic Sans MS" panose="030F0702030302020204" pitchFamily="66" charset="0"/>
                <a:cs typeface="Courier New" panose="02070309020205020404" pitchFamily="49" charset="0"/>
              </a:rPr>
              <a:t> è costituito dalla sommatoria orientata dell’insieme di tutte le  posizioni di una retta r che si sposta  nello spazio infinito secondo una direzione prefissata muovendosi parallelamente a se stessa</a:t>
            </a:r>
            <a:r>
              <a:rPr kumimoji="0" lang="it-IT" altLang="it-IT" sz="2200" b="1" dirty="0">
                <a:solidFill>
                  <a:srgbClr val="000000"/>
                </a:solidFill>
                <a:latin typeface="Comic Sans MS" panose="030F0702030302020204" pitchFamily="66" charset="0"/>
                <a:cs typeface="Courier New" panose="02070309020205020404" pitchFamily="49" charset="0"/>
              </a:rPr>
              <a:t> </a:t>
            </a:r>
          </a:p>
        </p:txBody>
      </p:sp>
      <p:sp>
        <p:nvSpPr>
          <p:cNvPr id="65553" name="Text Box 17">
            <a:extLst>
              <a:ext uri="{FF2B5EF4-FFF2-40B4-BE49-F238E27FC236}">
                <a16:creationId xmlns:a16="http://schemas.microsoft.com/office/drawing/2014/main" id="{66352369-C672-499E-BCF8-004D4DBE7B88}"/>
              </a:ext>
            </a:extLst>
          </p:cNvPr>
          <p:cNvSpPr txBox="1">
            <a:spLocks noChangeArrowheads="1"/>
          </p:cNvSpPr>
          <p:nvPr/>
        </p:nvSpPr>
        <p:spPr bwMode="auto">
          <a:xfrm>
            <a:off x="3618000" y="4869216"/>
            <a:ext cx="1908000" cy="396000"/>
          </a:xfrm>
          <a:prstGeom prst="rect">
            <a:avLst/>
          </a:prstGeom>
          <a:solidFill>
            <a:schemeClr val="bg1"/>
          </a:solidFill>
          <a:ln w="12700" algn="ctr">
            <a:solidFill>
              <a:schemeClr val="tx1"/>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000" b="1" dirty="0">
                <a:latin typeface="Comic Sans MS" panose="030F0702030302020204" pitchFamily="66" charset="0"/>
                <a:cs typeface="Courier New" panose="02070309020205020404" pitchFamily="49" charset="0"/>
              </a:rPr>
              <a:t>che si legge</a:t>
            </a:r>
            <a:r>
              <a:rPr kumimoji="0" lang="it-IT" altLang="it-IT" sz="2000" b="1" dirty="0">
                <a:solidFill>
                  <a:srgbClr val="000000"/>
                </a:solidFill>
                <a:latin typeface="Comic Sans MS" panose="030F0702030302020204" pitchFamily="66" charset="0"/>
                <a:cs typeface="Courier New" panose="02070309020205020404" pitchFamily="49"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additive="base">
                                        <p:cTn id="7" dur="1000" fill="hold"/>
                                        <p:tgtEl>
                                          <p:spTgt spid="65542"/>
                                        </p:tgtEl>
                                        <p:attrNameLst>
                                          <p:attrName>ppt_x</p:attrName>
                                        </p:attrNameLst>
                                      </p:cBhvr>
                                      <p:tavLst>
                                        <p:tav tm="0">
                                          <p:val>
                                            <p:strVal val="#ppt_x"/>
                                          </p:val>
                                        </p:tav>
                                        <p:tav tm="100000">
                                          <p:val>
                                            <p:strVal val="#ppt_x"/>
                                          </p:val>
                                        </p:tav>
                                      </p:tavLst>
                                    </p:anim>
                                    <p:anim calcmode="lin" valueType="num">
                                      <p:cBhvr additive="base">
                                        <p:cTn id="8" dur="1000" fill="hold"/>
                                        <p:tgtEl>
                                          <p:spTgt spid="655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65543"/>
                                        </p:tgtEl>
                                        <p:attrNameLst>
                                          <p:attrName>style.visibility</p:attrName>
                                        </p:attrNameLst>
                                      </p:cBhvr>
                                      <p:to>
                                        <p:strVal val="visible"/>
                                      </p:to>
                                    </p:set>
                                    <p:anim calcmode="lin" valueType="num">
                                      <p:cBhvr additive="base">
                                        <p:cTn id="13" dur="1000" fill="hold"/>
                                        <p:tgtEl>
                                          <p:spTgt spid="65543"/>
                                        </p:tgtEl>
                                        <p:attrNameLst>
                                          <p:attrName>ppt_x</p:attrName>
                                        </p:attrNameLst>
                                      </p:cBhvr>
                                      <p:tavLst>
                                        <p:tav tm="0">
                                          <p:val>
                                            <p:strVal val="0-#ppt_w/2"/>
                                          </p:val>
                                        </p:tav>
                                        <p:tav tm="100000">
                                          <p:val>
                                            <p:strVal val="#ppt_x"/>
                                          </p:val>
                                        </p:tav>
                                      </p:tavLst>
                                    </p:anim>
                                    <p:anim calcmode="lin" valueType="num">
                                      <p:cBhvr additive="base">
                                        <p:cTn id="14" dur="1000" fill="hold"/>
                                        <p:tgtEl>
                                          <p:spTgt spid="655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65546"/>
                                        </p:tgtEl>
                                        <p:attrNameLst>
                                          <p:attrName>style.visibility</p:attrName>
                                        </p:attrNameLst>
                                      </p:cBhvr>
                                      <p:to>
                                        <p:strVal val="visible"/>
                                      </p:to>
                                    </p:set>
                                    <p:anim calcmode="lin" valueType="num">
                                      <p:cBhvr additive="base">
                                        <p:cTn id="19" dur="1000" fill="hold"/>
                                        <p:tgtEl>
                                          <p:spTgt spid="65546"/>
                                        </p:tgtEl>
                                        <p:attrNameLst>
                                          <p:attrName>ppt_x</p:attrName>
                                        </p:attrNameLst>
                                      </p:cBhvr>
                                      <p:tavLst>
                                        <p:tav tm="0">
                                          <p:val>
                                            <p:strVal val="1+#ppt_w/2"/>
                                          </p:val>
                                        </p:tav>
                                        <p:tav tm="100000">
                                          <p:val>
                                            <p:strVal val="#ppt_x"/>
                                          </p:val>
                                        </p:tav>
                                      </p:tavLst>
                                    </p:anim>
                                    <p:anim calcmode="lin" valueType="num">
                                      <p:cBhvr additive="base">
                                        <p:cTn id="20" dur="1000" fill="hold"/>
                                        <p:tgtEl>
                                          <p:spTgt spid="6554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65547"/>
                                        </p:tgtEl>
                                        <p:attrNameLst>
                                          <p:attrName>style.visibility</p:attrName>
                                        </p:attrNameLst>
                                      </p:cBhvr>
                                      <p:to>
                                        <p:strVal val="visible"/>
                                      </p:to>
                                    </p:set>
                                    <p:anim calcmode="lin" valueType="num">
                                      <p:cBhvr additive="base">
                                        <p:cTn id="25" dur="1000" fill="hold"/>
                                        <p:tgtEl>
                                          <p:spTgt spid="65547"/>
                                        </p:tgtEl>
                                        <p:attrNameLst>
                                          <p:attrName>ppt_x</p:attrName>
                                        </p:attrNameLst>
                                      </p:cBhvr>
                                      <p:tavLst>
                                        <p:tav tm="0">
                                          <p:val>
                                            <p:strVal val="#ppt_x"/>
                                          </p:val>
                                        </p:tav>
                                        <p:tav tm="100000">
                                          <p:val>
                                            <p:strVal val="#ppt_x"/>
                                          </p:val>
                                        </p:tav>
                                      </p:tavLst>
                                    </p:anim>
                                    <p:anim calcmode="lin" valueType="num">
                                      <p:cBhvr additive="base">
                                        <p:cTn id="26" dur="1000" fill="hold"/>
                                        <p:tgtEl>
                                          <p:spTgt spid="65547"/>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65548"/>
                                        </p:tgtEl>
                                        <p:attrNameLst>
                                          <p:attrName>style.visibility</p:attrName>
                                        </p:attrNameLst>
                                      </p:cBhvr>
                                      <p:to>
                                        <p:strVal val="visible"/>
                                      </p:to>
                                    </p:set>
                                    <p:anim calcmode="lin" valueType="num">
                                      <p:cBhvr additive="base">
                                        <p:cTn id="29" dur="1000" fill="hold"/>
                                        <p:tgtEl>
                                          <p:spTgt spid="65548"/>
                                        </p:tgtEl>
                                        <p:attrNameLst>
                                          <p:attrName>ppt_x</p:attrName>
                                        </p:attrNameLst>
                                      </p:cBhvr>
                                      <p:tavLst>
                                        <p:tav tm="0">
                                          <p:val>
                                            <p:strVal val="#ppt_x"/>
                                          </p:val>
                                        </p:tav>
                                        <p:tav tm="100000">
                                          <p:val>
                                            <p:strVal val="#ppt_x"/>
                                          </p:val>
                                        </p:tav>
                                      </p:tavLst>
                                    </p:anim>
                                    <p:anim calcmode="lin" valueType="num">
                                      <p:cBhvr additive="base">
                                        <p:cTn id="30" dur="1000" fill="hold"/>
                                        <p:tgtEl>
                                          <p:spTgt spid="65548"/>
                                        </p:tgtEl>
                                        <p:attrNameLst>
                                          <p:attrName>ppt_y</p:attrName>
                                        </p:attrNameLst>
                                      </p:cBhvr>
                                      <p:tavLst>
                                        <p:tav tm="0">
                                          <p:val>
                                            <p:strVal val="1+#ppt_h/2"/>
                                          </p:val>
                                        </p:tav>
                                        <p:tav tm="100000">
                                          <p:val>
                                            <p:strVal val="#ppt_y"/>
                                          </p:val>
                                        </p:tav>
                                      </p:tavLst>
                                    </p:anim>
                                  </p:childTnLst>
                                </p:cTn>
                              </p:par>
                              <p:par>
                                <p:cTn id="31" presetID="7" presetClass="entr" presetSubtype="4" fill="hold" nodeType="withEffect">
                                  <p:stCondLst>
                                    <p:cond delay="0"/>
                                  </p:stCondLst>
                                  <p:childTnLst>
                                    <p:set>
                                      <p:cBhvr>
                                        <p:cTn id="32" dur="1" fill="hold">
                                          <p:stCondLst>
                                            <p:cond delay="0"/>
                                          </p:stCondLst>
                                        </p:cTn>
                                        <p:tgtEl>
                                          <p:spTgt spid="65550"/>
                                        </p:tgtEl>
                                        <p:attrNameLst>
                                          <p:attrName>style.visibility</p:attrName>
                                        </p:attrNameLst>
                                      </p:cBhvr>
                                      <p:to>
                                        <p:strVal val="visible"/>
                                      </p:to>
                                    </p:set>
                                    <p:anim calcmode="lin" valueType="num">
                                      <p:cBhvr additive="base">
                                        <p:cTn id="33" dur="1000" fill="hold"/>
                                        <p:tgtEl>
                                          <p:spTgt spid="65550"/>
                                        </p:tgtEl>
                                        <p:attrNameLst>
                                          <p:attrName>ppt_x</p:attrName>
                                        </p:attrNameLst>
                                      </p:cBhvr>
                                      <p:tavLst>
                                        <p:tav tm="0">
                                          <p:val>
                                            <p:strVal val="#ppt_x"/>
                                          </p:val>
                                        </p:tav>
                                        <p:tav tm="100000">
                                          <p:val>
                                            <p:strVal val="#ppt_x"/>
                                          </p:val>
                                        </p:tav>
                                      </p:tavLst>
                                    </p:anim>
                                    <p:anim calcmode="lin" valueType="num">
                                      <p:cBhvr additive="base">
                                        <p:cTn id="34" dur="1000" fill="hold"/>
                                        <p:tgtEl>
                                          <p:spTgt spid="6555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65553"/>
                                        </p:tgtEl>
                                        <p:attrNameLst>
                                          <p:attrName>style.visibility</p:attrName>
                                        </p:attrNameLst>
                                      </p:cBhvr>
                                      <p:to>
                                        <p:strVal val="visible"/>
                                      </p:to>
                                    </p:set>
                                    <p:anim calcmode="lin" valueType="num">
                                      <p:cBhvr additive="base">
                                        <p:cTn id="39" dur="1000" fill="hold"/>
                                        <p:tgtEl>
                                          <p:spTgt spid="65553"/>
                                        </p:tgtEl>
                                        <p:attrNameLst>
                                          <p:attrName>ppt_x</p:attrName>
                                        </p:attrNameLst>
                                      </p:cBhvr>
                                      <p:tavLst>
                                        <p:tav tm="0">
                                          <p:val>
                                            <p:strVal val="#ppt_x"/>
                                          </p:val>
                                        </p:tav>
                                        <p:tav tm="100000">
                                          <p:val>
                                            <p:strVal val="#ppt_x"/>
                                          </p:val>
                                        </p:tav>
                                      </p:tavLst>
                                    </p:anim>
                                    <p:anim calcmode="lin" valueType="num">
                                      <p:cBhvr additive="base">
                                        <p:cTn id="40" dur="1000" fill="hold"/>
                                        <p:tgtEl>
                                          <p:spTgt spid="65553"/>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7" presetClass="entr" presetSubtype="4" fill="hold" grpId="0" nodeType="clickEffect">
                                  <p:stCondLst>
                                    <p:cond delay="0"/>
                                  </p:stCondLst>
                                  <p:childTnLst>
                                    <p:set>
                                      <p:cBhvr>
                                        <p:cTn id="44" dur="1" fill="hold">
                                          <p:stCondLst>
                                            <p:cond delay="0"/>
                                          </p:stCondLst>
                                        </p:cTn>
                                        <p:tgtEl>
                                          <p:spTgt spid="65552"/>
                                        </p:tgtEl>
                                        <p:attrNameLst>
                                          <p:attrName>style.visibility</p:attrName>
                                        </p:attrNameLst>
                                      </p:cBhvr>
                                      <p:to>
                                        <p:strVal val="visible"/>
                                      </p:to>
                                    </p:set>
                                    <p:anim calcmode="lin" valueType="num">
                                      <p:cBhvr additive="base">
                                        <p:cTn id="45" dur="1000" fill="hold"/>
                                        <p:tgtEl>
                                          <p:spTgt spid="65552"/>
                                        </p:tgtEl>
                                        <p:attrNameLst>
                                          <p:attrName>ppt_x</p:attrName>
                                        </p:attrNameLst>
                                      </p:cBhvr>
                                      <p:tavLst>
                                        <p:tav tm="0">
                                          <p:val>
                                            <p:strVal val="#ppt_x"/>
                                          </p:val>
                                        </p:tav>
                                        <p:tav tm="100000">
                                          <p:val>
                                            <p:strVal val="#ppt_x"/>
                                          </p:val>
                                        </p:tav>
                                      </p:tavLst>
                                    </p:anim>
                                    <p:anim calcmode="lin" valueType="num">
                                      <p:cBhvr additive="base">
                                        <p:cTn id="46" dur="1000" fill="hold"/>
                                        <p:tgtEl>
                                          <p:spTgt spid="655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p:bldP spid="65546" grpId="0" animBg="1"/>
      <p:bldP spid="65547" grpId="0" animBg="1"/>
      <p:bldP spid="65552" grpId="0" animBg="1"/>
      <p:bldP spid="6555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60" name="Text Box 4">
            <a:extLst>
              <a:ext uri="{FF2B5EF4-FFF2-40B4-BE49-F238E27FC236}">
                <a16:creationId xmlns:a16="http://schemas.microsoft.com/office/drawing/2014/main" id="{2681FAF2-76F8-4DCB-886A-898A1ADB480F}"/>
              </a:ext>
            </a:extLst>
          </p:cNvPr>
          <p:cNvSpPr txBox="1">
            <a:spLocks noChangeArrowheads="1"/>
          </p:cNvSpPr>
          <p:nvPr/>
        </p:nvSpPr>
        <p:spPr bwMode="auto">
          <a:xfrm>
            <a:off x="36000" y="40944"/>
            <a:ext cx="9072000" cy="936000"/>
          </a:xfrm>
          <a:prstGeom prst="rect">
            <a:avLst/>
          </a:prstGeom>
          <a:noFill/>
          <a:ln w="12700" algn="ctr">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800">
                <a:latin typeface="Comic Sans MS" panose="030F0702030302020204" pitchFamily="66" charset="0"/>
                <a:cs typeface="Courier New" panose="02070309020205020404" pitchFamily="49" charset="0"/>
              </a:rPr>
              <a:t>Formalizzazione delle caratteristiche geometrico-descrittive (2)</a:t>
            </a:r>
          </a:p>
        </p:txBody>
      </p:sp>
      <p:sp>
        <p:nvSpPr>
          <p:cNvPr id="70661" name="Text Box 5">
            <a:extLst>
              <a:ext uri="{FF2B5EF4-FFF2-40B4-BE49-F238E27FC236}">
                <a16:creationId xmlns:a16="http://schemas.microsoft.com/office/drawing/2014/main" id="{A8BC065E-39A4-4EBF-AC55-3D0EEEE39453}"/>
              </a:ext>
            </a:extLst>
          </p:cNvPr>
          <p:cNvSpPr txBox="1">
            <a:spLocks noChangeArrowheads="1"/>
          </p:cNvSpPr>
          <p:nvPr/>
        </p:nvSpPr>
        <p:spPr bwMode="auto">
          <a:xfrm>
            <a:off x="36000" y="1053814"/>
            <a:ext cx="9072000" cy="530225"/>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a:latin typeface="Comic Sans MS" panose="030F0702030302020204" pitchFamily="66" charset="0"/>
                <a:cs typeface="Courier New" panose="02070309020205020404" pitchFamily="49" charset="0"/>
              </a:rPr>
              <a:t>Poiché la retta, per sua natura infinita, si muove parallelamente a se stessa in uno spazio infinito, possiamo dimensionare il piano come spazio </a:t>
            </a:r>
            <a:r>
              <a:rPr kumimoji="0" lang="it-IT" altLang="it-IT" sz="1400">
                <a:latin typeface="Symbol" panose="05050102010706020507" pitchFamily="18" charset="2"/>
                <a:cs typeface="Courier New" panose="02070309020205020404" pitchFamily="49" charset="0"/>
              </a:rPr>
              <a:t>¥</a:t>
            </a:r>
            <a:r>
              <a:rPr kumimoji="0" lang="it-IT" altLang="it-IT" sz="1400" baseline="30000">
                <a:latin typeface="Comic Sans MS" panose="030F0702030302020204" pitchFamily="66" charset="0"/>
                <a:cs typeface="Courier New" panose="02070309020205020404" pitchFamily="49" charset="0"/>
              </a:rPr>
              <a:t>2</a:t>
            </a:r>
            <a:r>
              <a:rPr kumimoji="0" lang="it-IT" altLang="it-IT" sz="1400">
                <a:latin typeface="Comic Sans MS" panose="030F0702030302020204" pitchFamily="66" charset="0"/>
                <a:cs typeface="Courier New" panose="02070309020205020404" pitchFamily="49" charset="0"/>
              </a:rPr>
              <a:t> </a:t>
            </a:r>
          </a:p>
        </p:txBody>
      </p:sp>
      <p:sp>
        <p:nvSpPr>
          <p:cNvPr id="70662" name="Text Box 6">
            <a:extLst>
              <a:ext uri="{FF2B5EF4-FFF2-40B4-BE49-F238E27FC236}">
                <a16:creationId xmlns:a16="http://schemas.microsoft.com/office/drawing/2014/main" id="{77C5A03B-EC69-4978-A662-178A6E29E7B4}"/>
              </a:ext>
            </a:extLst>
          </p:cNvPr>
          <p:cNvSpPr txBox="1">
            <a:spLocks noChangeArrowheads="1"/>
          </p:cNvSpPr>
          <p:nvPr/>
        </p:nvSpPr>
        <p:spPr bwMode="auto">
          <a:xfrm>
            <a:off x="36000" y="1638985"/>
            <a:ext cx="9072000" cy="561975"/>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a:latin typeface="Comic Sans MS" panose="030F0702030302020204" pitchFamily="66" charset="0"/>
                <a:cs typeface="Courier New" panose="02070309020205020404" pitchFamily="49" charset="0"/>
              </a:rPr>
              <a:t>Per quanto detto possiamo generalizzare e sintetizzare il concetto espresso con la seguente formalizzazione insiemistica del piano</a:t>
            </a:r>
            <a:r>
              <a:rPr kumimoji="0" lang="it-IT" altLang="it-IT" sz="1600" b="1">
                <a:latin typeface="Comic Sans MS" panose="030F0702030302020204" pitchFamily="66" charset="0"/>
                <a:cs typeface="Courier New" panose="02070309020205020404" pitchFamily="49" charset="0"/>
              </a:rPr>
              <a:t> </a:t>
            </a:r>
          </a:p>
        </p:txBody>
      </p:sp>
      <p:sp>
        <p:nvSpPr>
          <p:cNvPr id="28681" name="Rectangle 8">
            <a:extLst>
              <a:ext uri="{FF2B5EF4-FFF2-40B4-BE49-F238E27FC236}">
                <a16:creationId xmlns:a16="http://schemas.microsoft.com/office/drawing/2014/main" id="{E3C4D603-8259-40B1-9E67-7BDBF258F4D8}"/>
              </a:ext>
            </a:extLst>
          </p:cNvPr>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70663" name="Object 7">
            <a:extLst>
              <a:ext uri="{FF2B5EF4-FFF2-40B4-BE49-F238E27FC236}">
                <a16:creationId xmlns:a16="http://schemas.microsoft.com/office/drawing/2014/main" id="{2DE9DC1A-1224-41A5-9A32-96FA1850BBB9}"/>
              </a:ext>
            </a:extLst>
          </p:cNvPr>
          <p:cNvGraphicFramePr>
            <a:graphicFrameLocks noChangeAspect="1"/>
          </p:cNvGraphicFramePr>
          <p:nvPr>
            <p:extLst>
              <p:ext uri="{D42A27DB-BD31-4B8C-83A1-F6EECF244321}">
                <p14:modId xmlns:p14="http://schemas.microsoft.com/office/powerpoint/2010/main" val="3060007263"/>
              </p:ext>
            </p:extLst>
          </p:nvPr>
        </p:nvGraphicFramePr>
        <p:xfrm>
          <a:off x="40944" y="2262255"/>
          <a:ext cx="5292000" cy="605965"/>
        </p:xfrm>
        <a:graphic>
          <a:graphicData uri="http://schemas.openxmlformats.org/presentationml/2006/ole">
            <mc:AlternateContent xmlns:mc="http://schemas.openxmlformats.org/markup-compatibility/2006">
              <mc:Choice xmlns:v="urn:schemas-microsoft-com:vml" Requires="v">
                <p:oleObj spid="_x0000_s28883" name="Equation" r:id="rId3" imgW="2159000" imgH="254000" progId="Equation.3">
                  <p:embed/>
                </p:oleObj>
              </mc:Choice>
              <mc:Fallback>
                <p:oleObj name="Equation" r:id="rId3" imgW="2159000" imgH="254000" progId="Equation.3">
                  <p:embed/>
                  <p:pic>
                    <p:nvPicPr>
                      <p:cNvPr id="0" name="Picture 1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4" y="2262255"/>
                        <a:ext cx="5292000" cy="605965"/>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28682" name="Rectangle 9">
            <a:extLst>
              <a:ext uri="{FF2B5EF4-FFF2-40B4-BE49-F238E27FC236}">
                <a16:creationId xmlns:a16="http://schemas.microsoft.com/office/drawing/2014/main" id="{437DB8B7-C43B-48F7-A98C-E69D1451F296}"/>
              </a:ext>
            </a:extLst>
          </p:cNvPr>
          <p:cNvSpPr>
            <a:spLocks noChangeArrowheads="1"/>
          </p:cNvSpPr>
          <p:nvPr/>
        </p:nvSpPr>
        <p:spPr bwMode="auto">
          <a:xfrm>
            <a:off x="0" y="3552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70666" name="Rectangle 10">
            <a:extLst>
              <a:ext uri="{FF2B5EF4-FFF2-40B4-BE49-F238E27FC236}">
                <a16:creationId xmlns:a16="http://schemas.microsoft.com/office/drawing/2014/main" id="{ED4C50B7-FD76-4DB2-AD25-B72012ECB1DB}"/>
              </a:ext>
            </a:extLst>
          </p:cNvPr>
          <p:cNvSpPr>
            <a:spLocks noChangeArrowheads="1"/>
          </p:cNvSpPr>
          <p:nvPr/>
        </p:nvSpPr>
        <p:spPr bwMode="auto">
          <a:xfrm>
            <a:off x="5397831" y="2260028"/>
            <a:ext cx="3705225" cy="593725"/>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600">
                <a:latin typeface="Comic Sans MS" panose="030F0702030302020204" pitchFamily="66" charset="0"/>
                <a:cs typeface="Courier New" panose="02070309020205020404" pitchFamily="49" charset="0"/>
              </a:rPr>
              <a:t>dove i simboli acquistano il significato esplicitato di seguito</a:t>
            </a:r>
            <a:r>
              <a:rPr kumimoji="0" lang="it-IT" altLang="it-IT" sz="1600" b="1">
                <a:latin typeface="Comic Sans MS" panose="030F0702030302020204" pitchFamily="66" charset="0"/>
                <a:cs typeface="Courier New" panose="02070309020205020404" pitchFamily="49" charset="0"/>
              </a:rPr>
              <a:t> </a:t>
            </a:r>
          </a:p>
        </p:txBody>
      </p:sp>
      <p:sp>
        <p:nvSpPr>
          <p:cNvPr id="28684" name="Text Box 11">
            <a:extLst>
              <a:ext uri="{FF2B5EF4-FFF2-40B4-BE49-F238E27FC236}">
                <a16:creationId xmlns:a16="http://schemas.microsoft.com/office/drawing/2014/main" id="{108DEFF2-2200-4F59-8519-38637A5D2BB8}"/>
              </a:ext>
            </a:extLst>
          </p:cNvPr>
          <p:cNvSpPr txBox="1">
            <a:spLocks noChangeArrowheads="1"/>
          </p:cNvSpPr>
          <p:nvPr/>
        </p:nvSpPr>
        <p:spPr bwMode="auto">
          <a:xfrm>
            <a:off x="188913" y="3279775"/>
            <a:ext cx="5153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endParaRPr kumimoji="0" lang="it-IT" altLang="it-IT" sz="1600" b="1">
              <a:solidFill>
                <a:srgbClr val="000000"/>
              </a:solidFill>
              <a:latin typeface="Comic Sans MS" panose="030F0702030302020204" pitchFamily="66" charset="0"/>
              <a:cs typeface="Courier New" panose="02070309020205020404" pitchFamily="49" charset="0"/>
            </a:endParaRPr>
          </a:p>
        </p:txBody>
      </p:sp>
      <p:sp>
        <p:nvSpPr>
          <p:cNvPr id="70669" name="Text Box 13">
            <a:extLst>
              <a:ext uri="{FF2B5EF4-FFF2-40B4-BE49-F238E27FC236}">
                <a16:creationId xmlns:a16="http://schemas.microsoft.com/office/drawing/2014/main" id="{0B678BEA-EA10-4741-AE61-34D5728F1E52}"/>
              </a:ext>
            </a:extLst>
          </p:cNvPr>
          <p:cNvSpPr txBox="1">
            <a:spLocks noChangeArrowheads="1"/>
          </p:cNvSpPr>
          <p:nvPr/>
        </p:nvSpPr>
        <p:spPr bwMode="auto">
          <a:xfrm>
            <a:off x="4430949" y="2911828"/>
            <a:ext cx="4680000" cy="349250"/>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b="1">
                <a:latin typeface="Comic Sans MS" panose="030F0702030302020204" pitchFamily="66" charset="0"/>
                <a:cs typeface="Courier New" panose="02070309020205020404" pitchFamily="49" charset="0"/>
              </a:rPr>
              <a:t>che si recita come di seguito</a:t>
            </a:r>
            <a:r>
              <a:rPr kumimoji="0" lang="it-IT" altLang="it-IT" sz="1600" b="1">
                <a:solidFill>
                  <a:srgbClr val="000000"/>
                </a:solidFill>
                <a:latin typeface="Comic Sans MS" panose="030F0702030302020204" pitchFamily="66" charset="0"/>
                <a:cs typeface="Courier New" panose="02070309020205020404" pitchFamily="49" charset="0"/>
              </a:rPr>
              <a:t> </a:t>
            </a:r>
          </a:p>
        </p:txBody>
      </p:sp>
      <p:sp>
        <p:nvSpPr>
          <p:cNvPr id="70670" name="Text Box 14">
            <a:extLst>
              <a:ext uri="{FF2B5EF4-FFF2-40B4-BE49-F238E27FC236}">
                <a16:creationId xmlns:a16="http://schemas.microsoft.com/office/drawing/2014/main" id="{9197BF30-2E37-4FB0-B61C-84A254946505}"/>
              </a:ext>
            </a:extLst>
          </p:cNvPr>
          <p:cNvSpPr txBox="1">
            <a:spLocks noChangeArrowheads="1"/>
          </p:cNvSpPr>
          <p:nvPr/>
        </p:nvSpPr>
        <p:spPr bwMode="auto">
          <a:xfrm>
            <a:off x="4430949" y="3311621"/>
            <a:ext cx="4680000" cy="923330"/>
          </a:xfrm>
          <a:prstGeom prst="rect">
            <a:avLst/>
          </a:prstGeom>
          <a:solidFill>
            <a:srgbClr val="FFFFCC"/>
          </a:solidFill>
          <a:ln w="12700" algn="ctr">
            <a:solidFill>
              <a:srgbClr val="33CCFF"/>
            </a:solidFill>
            <a:miter lim="800000"/>
            <a:headEnd/>
            <a:tailEnd/>
          </a:ln>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b="1" dirty="0">
                <a:solidFill>
                  <a:schemeClr val="bg1"/>
                </a:solidFill>
                <a:latin typeface="Comic Sans MS" panose="030F0702030302020204" pitchFamily="66" charset="0"/>
                <a:cs typeface="Courier New" panose="02070309020205020404" pitchFamily="49" charset="0"/>
              </a:rPr>
              <a:t>Per ogni retta in movimento orientato e definito nello spazio, esiste una ed una sola superficie piana detta  "piano" </a:t>
            </a:r>
          </a:p>
        </p:txBody>
      </p:sp>
      <p:sp>
        <p:nvSpPr>
          <p:cNvPr id="70671" name="Text Box 15">
            <a:extLst>
              <a:ext uri="{FF2B5EF4-FFF2-40B4-BE49-F238E27FC236}">
                <a16:creationId xmlns:a16="http://schemas.microsoft.com/office/drawing/2014/main" id="{A2C62064-2385-4DB7-8173-261FE151F74C}"/>
              </a:ext>
            </a:extLst>
          </p:cNvPr>
          <p:cNvSpPr txBox="1">
            <a:spLocks noChangeArrowheads="1"/>
          </p:cNvSpPr>
          <p:nvPr/>
        </p:nvSpPr>
        <p:spPr bwMode="auto">
          <a:xfrm>
            <a:off x="36000" y="4288638"/>
            <a:ext cx="9072000" cy="1584000"/>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it-IT" altLang="it-IT" sz="1800" dirty="0">
                <a:latin typeface="Comic Sans MS" panose="030F0702030302020204" pitchFamily="66" charset="0"/>
                <a:cs typeface="Courier New" panose="02070309020205020404" pitchFamily="49" charset="0"/>
              </a:rPr>
              <a:t>Definito quanto alle pagine precedenti, si possono sintetizzare le caratterizzazioni insiemistiche-geometrico-descrittive di questo terzo elemento con la seguente formula</a:t>
            </a:r>
            <a:r>
              <a:rPr kumimoji="0" lang="it-IT" altLang="it-IT" sz="1800" b="1" dirty="0">
                <a:latin typeface="Comic Sans MS" panose="030F0702030302020204" pitchFamily="66" charset="0"/>
                <a:cs typeface="Courier New" panose="02070309020205020404" pitchFamily="49" charset="0"/>
              </a:rPr>
              <a:t> </a:t>
            </a:r>
          </a:p>
        </p:txBody>
      </p:sp>
      <p:sp>
        <p:nvSpPr>
          <p:cNvPr id="28689" name="Rectangle 18">
            <a:extLst>
              <a:ext uri="{FF2B5EF4-FFF2-40B4-BE49-F238E27FC236}">
                <a16:creationId xmlns:a16="http://schemas.microsoft.com/office/drawing/2014/main" id="{F1A1FDE8-2D39-4182-9E98-647C7682C8CA}"/>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70673" name="Object 17">
            <a:extLst>
              <a:ext uri="{FF2B5EF4-FFF2-40B4-BE49-F238E27FC236}">
                <a16:creationId xmlns:a16="http://schemas.microsoft.com/office/drawing/2014/main" id="{D30CB715-2316-41C8-ABD7-4327A3618F6D}"/>
              </a:ext>
            </a:extLst>
          </p:cNvPr>
          <p:cNvGraphicFramePr>
            <a:graphicFrameLocks noChangeAspect="1"/>
          </p:cNvGraphicFramePr>
          <p:nvPr>
            <p:extLst>
              <p:ext uri="{D42A27DB-BD31-4B8C-83A1-F6EECF244321}">
                <p14:modId xmlns:p14="http://schemas.microsoft.com/office/powerpoint/2010/main" val="809467494"/>
              </p:ext>
            </p:extLst>
          </p:nvPr>
        </p:nvGraphicFramePr>
        <p:xfrm>
          <a:off x="60346" y="5211403"/>
          <a:ext cx="4140000" cy="619730"/>
        </p:xfrm>
        <a:graphic>
          <a:graphicData uri="http://schemas.openxmlformats.org/presentationml/2006/ole">
            <mc:AlternateContent xmlns:mc="http://schemas.openxmlformats.org/markup-compatibility/2006">
              <mc:Choice xmlns:v="urn:schemas-microsoft-com:vml" Requires="v">
                <p:oleObj spid="_x0000_s28884" name="Equation" r:id="rId5" imgW="2870200" imgH="431800" progId="Equation.3">
                  <p:embed/>
                </p:oleObj>
              </mc:Choice>
              <mc:Fallback>
                <p:oleObj name="Equation" r:id="rId5" imgW="2870200" imgH="431800" progId="Equation.3">
                  <p:embed/>
                  <p:pic>
                    <p:nvPicPr>
                      <p:cNvPr id="0" name="Picture 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46" y="5211403"/>
                        <a:ext cx="4140000" cy="619730"/>
                      </a:xfrm>
                      <a:prstGeom prst="rect">
                        <a:avLst/>
                      </a:prstGeom>
                      <a:solidFill>
                        <a:srgbClr val="FFFFCC"/>
                      </a:solidFill>
                      <a:ln w="12700">
                        <a:solidFill>
                          <a:schemeClr val="tx1"/>
                        </a:solidFill>
                        <a:miter lim="800000"/>
                        <a:headEnd/>
                        <a:tailEnd/>
                      </a:ln>
                    </p:spPr>
                  </p:pic>
                </p:oleObj>
              </mc:Fallback>
            </mc:AlternateContent>
          </a:graphicData>
        </a:graphic>
      </p:graphicFrame>
      <p:sp>
        <p:nvSpPr>
          <p:cNvPr id="70676" name="Text Box 20">
            <a:extLst>
              <a:ext uri="{FF2B5EF4-FFF2-40B4-BE49-F238E27FC236}">
                <a16:creationId xmlns:a16="http://schemas.microsoft.com/office/drawing/2014/main" id="{75BF2685-DE61-46E6-93C4-E23EEEAEE0B1}"/>
              </a:ext>
            </a:extLst>
          </p:cNvPr>
          <p:cNvSpPr txBox="1">
            <a:spLocks noChangeArrowheads="1"/>
          </p:cNvSpPr>
          <p:nvPr/>
        </p:nvSpPr>
        <p:spPr bwMode="auto">
          <a:xfrm>
            <a:off x="36000" y="5928318"/>
            <a:ext cx="9072000" cy="877163"/>
          </a:xfrm>
          <a:prstGeom prst="rect">
            <a:avLst/>
          </a:prstGeom>
          <a:solidFill>
            <a:srgbClr val="FFFFCC"/>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700" dirty="0">
                <a:solidFill>
                  <a:srgbClr val="FF5050"/>
                </a:solidFill>
                <a:latin typeface="Comic Sans MS" panose="030F0702030302020204" pitchFamily="66" charset="0"/>
                <a:cs typeface="Courier New" panose="02070309020205020404" pitchFamily="49" charset="0"/>
              </a:rPr>
              <a:t>Per ogni retta in movimento definito ed orientato si genera una superficie chiamata “piano” che è costituita dalla sommatoria orientata e infinita dell’insieme delle posizioni che la retta r occupa muovendosi nello spazio secondo una direzione definita e orientata</a:t>
            </a:r>
            <a:r>
              <a:rPr kumimoji="0" lang="it-IT" altLang="it-IT" sz="1700" dirty="0">
                <a:solidFill>
                  <a:srgbClr val="000000"/>
                </a:solidFill>
                <a:latin typeface="Comic Sans MS" panose="030F0702030302020204" pitchFamily="66" charset="0"/>
                <a:cs typeface="Courier New" panose="02070309020205020404" pitchFamily="49" charset="0"/>
              </a:rPr>
              <a:t> </a:t>
            </a:r>
          </a:p>
        </p:txBody>
      </p:sp>
      <p:sp>
        <p:nvSpPr>
          <p:cNvPr id="70677" name="Text Box 21">
            <a:extLst>
              <a:ext uri="{FF2B5EF4-FFF2-40B4-BE49-F238E27FC236}">
                <a16:creationId xmlns:a16="http://schemas.microsoft.com/office/drawing/2014/main" id="{59A69C41-9F21-4BF1-83A4-587B5C737A47}"/>
              </a:ext>
            </a:extLst>
          </p:cNvPr>
          <p:cNvSpPr txBox="1">
            <a:spLocks noChangeArrowheads="1"/>
          </p:cNvSpPr>
          <p:nvPr/>
        </p:nvSpPr>
        <p:spPr bwMode="auto">
          <a:xfrm>
            <a:off x="4283189" y="5099474"/>
            <a:ext cx="4824000" cy="742950"/>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dirty="0">
                <a:latin typeface="Comic Sans MS" panose="030F0702030302020204" pitchFamily="66" charset="0"/>
                <a:cs typeface="Courier New" panose="02070309020205020404" pitchFamily="49" charset="0"/>
              </a:rPr>
              <a:t>dove i simboli hanno il significato  esplicitato nelle pagine precedenti e la formula può essere enunciata come di seguito</a:t>
            </a:r>
            <a:r>
              <a:rPr kumimoji="0" lang="it-IT" altLang="it-IT" sz="1400" b="1" dirty="0">
                <a:latin typeface="Comic Sans MS" panose="030F0702030302020204" pitchFamily="66" charset="0"/>
                <a:cs typeface="Courier New" panose="02070309020205020404" pitchFamily="49" charset="0"/>
              </a:rPr>
              <a:t> </a:t>
            </a:r>
          </a:p>
        </p:txBody>
      </p:sp>
      <p:sp>
        <p:nvSpPr>
          <p:cNvPr id="28693" name="Rectangle 23">
            <a:extLst>
              <a:ext uri="{FF2B5EF4-FFF2-40B4-BE49-F238E27FC236}">
                <a16:creationId xmlns:a16="http://schemas.microsoft.com/office/drawing/2014/main" id="{636FAE46-7CCF-4DFB-B550-5D485AB857C6}"/>
              </a:ext>
            </a:extLst>
          </p:cNvPr>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28694" name="Rectangle 25">
            <a:extLst>
              <a:ext uri="{FF2B5EF4-FFF2-40B4-BE49-F238E27FC236}">
                <a16:creationId xmlns:a16="http://schemas.microsoft.com/office/drawing/2014/main" id="{9DFB469D-F208-429E-9500-29705F8C452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pSp>
        <p:nvGrpSpPr>
          <p:cNvPr id="2" name="Gruppo 1">
            <a:extLst>
              <a:ext uri="{FF2B5EF4-FFF2-40B4-BE49-F238E27FC236}">
                <a16:creationId xmlns:a16="http://schemas.microsoft.com/office/drawing/2014/main" id="{F07B36BB-E496-4895-B5C1-991A02C00939}"/>
              </a:ext>
            </a:extLst>
          </p:cNvPr>
          <p:cNvGrpSpPr/>
          <p:nvPr/>
        </p:nvGrpSpPr>
        <p:grpSpPr>
          <a:xfrm>
            <a:off x="33051" y="2908718"/>
            <a:ext cx="4354512" cy="1323975"/>
            <a:chOff x="188913" y="3140075"/>
            <a:chExt cx="4354512" cy="1323975"/>
          </a:xfrm>
        </p:grpSpPr>
        <p:sp>
          <p:nvSpPr>
            <p:cNvPr id="70668" name="Text Box 12">
              <a:extLst>
                <a:ext uri="{FF2B5EF4-FFF2-40B4-BE49-F238E27FC236}">
                  <a16:creationId xmlns:a16="http://schemas.microsoft.com/office/drawing/2014/main" id="{5C858BF8-A07A-4B34-B148-C6528C4496DA}"/>
                </a:ext>
              </a:extLst>
            </p:cNvPr>
            <p:cNvSpPr txBox="1">
              <a:spLocks noChangeArrowheads="1"/>
            </p:cNvSpPr>
            <p:nvPr/>
          </p:nvSpPr>
          <p:spPr bwMode="auto">
            <a:xfrm>
              <a:off x="188913" y="3140075"/>
              <a:ext cx="4354512" cy="1323975"/>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000" b="1">
                  <a:solidFill>
                    <a:srgbClr val="000000"/>
                  </a:solidFill>
                  <a:latin typeface="Symbol" panose="05050102010706020507" pitchFamily="18" charset="2"/>
                  <a:cs typeface="Courier New" panose="02070309020205020404" pitchFamily="49" charset="0"/>
                </a:rPr>
                <a:t>"</a:t>
              </a:r>
              <a:r>
                <a:rPr kumimoji="0" lang="it-IT" altLang="it-IT" sz="1000" b="1">
                  <a:solidFill>
                    <a:srgbClr val="000000"/>
                  </a:solidFill>
                  <a:latin typeface="Comic Sans MS" panose="030F0702030302020204" pitchFamily="66" charset="0"/>
                  <a:cs typeface="Courier New" panose="02070309020205020404" pitchFamily="49" charset="0"/>
                </a:rPr>
                <a:t>   = Quantificatore insiemistico universale (Per ogni).</a:t>
              </a:r>
            </a:p>
            <a:p>
              <a:pPr eaLnBrk="1" hangingPunct="1"/>
              <a:r>
                <a:rPr kumimoji="0" lang="it-IT" altLang="it-IT" sz="1000" b="1">
                  <a:solidFill>
                    <a:srgbClr val="000000"/>
                  </a:solidFill>
                  <a:latin typeface="Comic Sans MS" panose="030F0702030302020204" pitchFamily="66" charset="0"/>
                  <a:cs typeface="Courier New" panose="02070309020205020404" pitchFamily="49" charset="0"/>
                </a:rPr>
                <a:t>     = Retta in movimento orientato e definito.</a:t>
              </a:r>
              <a:endParaRPr kumimoji="0" lang="it-IT" altLang="it-IT" sz="1000" b="1">
                <a:solidFill>
                  <a:srgbClr val="000000"/>
                </a:solidFill>
                <a:latin typeface="Comic Sans MS" panose="030F0702030302020204" pitchFamily="66" charset="0"/>
                <a:cs typeface="Courier New" panose="02070309020205020404" pitchFamily="49" charset="0"/>
                <a:sym typeface="Symbol" panose="05050102010706020507" pitchFamily="18" charset="2"/>
              </a:endParaRPr>
            </a:p>
            <a:p>
              <a:pPr eaLnBrk="1" hangingPunct="1"/>
              <a:r>
                <a:rPr kumimoji="0" lang="it-IT" altLang="it-IT" sz="1000" b="1">
                  <a:solidFill>
                    <a:srgbClr val="000000"/>
                  </a:solidFill>
                  <a:latin typeface="Comic Sans MS" panose="030F0702030302020204" pitchFamily="66" charset="0"/>
                  <a:cs typeface="Courier New" panose="02070309020205020404" pitchFamily="49" charset="0"/>
                  <a:sym typeface="Symbol" panose="05050102010706020507" pitchFamily="18" charset="2"/>
                </a:rPr>
                <a:t></a:t>
              </a:r>
              <a:r>
                <a:rPr kumimoji="0" lang="it-IT" altLang="it-IT" sz="1000" b="1">
                  <a:solidFill>
                    <a:srgbClr val="000000"/>
                  </a:solidFill>
                  <a:latin typeface="Comic Sans MS" panose="030F0702030302020204" pitchFamily="66" charset="0"/>
                  <a:cs typeface="Courier New" panose="02070309020205020404" pitchFamily="49" charset="0"/>
                </a:rPr>
                <a:t>   = Appartiene</a:t>
              </a:r>
            </a:p>
            <a:p>
              <a:pPr eaLnBrk="1" hangingPunct="1"/>
              <a:r>
                <a:rPr kumimoji="0" lang="it-IT" altLang="it-IT" sz="1000" b="1">
                  <a:solidFill>
                    <a:srgbClr val="000000"/>
                  </a:solidFill>
                  <a:latin typeface="Comic Sans MS" panose="030F0702030302020204" pitchFamily="66" charset="0"/>
                  <a:cs typeface="Courier New" panose="02070309020205020404" pitchFamily="49" charset="0"/>
                </a:rPr>
                <a:t>W  = Spazio</a:t>
              </a:r>
            </a:p>
            <a:p>
              <a:pPr eaLnBrk="1" hangingPunct="1"/>
              <a:r>
                <a:rPr kumimoji="0" lang="it-IT" altLang="it-IT" sz="1000" b="1">
                  <a:solidFill>
                    <a:srgbClr val="000000"/>
                  </a:solidFill>
                  <a:latin typeface="Symbol" panose="05050102010706020507" pitchFamily="18" charset="2"/>
                  <a:cs typeface="Courier New" panose="02070309020205020404" pitchFamily="49" charset="0"/>
                </a:rPr>
                <a:t>Þ   </a:t>
              </a:r>
              <a:r>
                <a:rPr kumimoji="0" lang="it-IT" altLang="it-IT" sz="1000" b="1">
                  <a:solidFill>
                    <a:srgbClr val="000000"/>
                  </a:solidFill>
                  <a:latin typeface="Comic Sans MS" panose="030F0702030302020204" pitchFamily="66" charset="0"/>
                  <a:cs typeface="Courier New" panose="02070309020205020404" pitchFamily="49" charset="0"/>
                </a:rPr>
                <a:t>= Implicazione logica.</a:t>
              </a:r>
            </a:p>
            <a:p>
              <a:pPr eaLnBrk="1" hangingPunct="1"/>
              <a:r>
                <a:rPr kumimoji="0" lang="it-IT" altLang="it-IT" sz="1000" b="1">
                  <a:solidFill>
                    <a:srgbClr val="000000"/>
                  </a:solidFill>
                  <a:latin typeface="Symbol" panose="05050102010706020507" pitchFamily="18" charset="2"/>
                  <a:cs typeface="Courier New" panose="02070309020205020404" pitchFamily="49" charset="0"/>
                </a:rPr>
                <a:t>$!   </a:t>
              </a:r>
              <a:r>
                <a:rPr kumimoji="0" lang="it-IT" altLang="it-IT" sz="1000" b="1">
                  <a:solidFill>
                    <a:srgbClr val="000000"/>
                  </a:solidFill>
                  <a:latin typeface="Comic Sans MS" panose="030F0702030302020204" pitchFamily="66" charset="0"/>
                  <a:cs typeface="Courier New" panose="02070309020205020404" pitchFamily="49" charset="0"/>
                </a:rPr>
                <a:t>= Quantificatore insiemistico esistenziale (Esiste ed è unico).</a:t>
              </a:r>
            </a:p>
            <a:p>
              <a:pPr eaLnBrk="1" hangingPunct="1"/>
              <a:r>
                <a:rPr kumimoji="0" lang="it-IT" altLang="it-IT" sz="1000" b="1">
                  <a:solidFill>
                    <a:srgbClr val="000000"/>
                  </a:solidFill>
                  <a:latin typeface="Comic Sans MS" panose="030F0702030302020204" pitchFamily="66" charset="0"/>
                  <a:cs typeface="Courier New" panose="02070309020205020404" pitchFamily="49" charset="0"/>
                </a:rPr>
                <a:t>    = Piano inteso come elemento geometrico bidimensionale.</a:t>
              </a:r>
            </a:p>
            <a:p>
              <a:pPr eaLnBrk="1" hangingPunct="1"/>
              <a:r>
                <a:rPr kumimoji="0" lang="it-IT" altLang="it-IT" sz="1000" b="1">
                  <a:solidFill>
                    <a:srgbClr val="000000"/>
                  </a:solidFill>
                  <a:latin typeface="Comic Sans MS" panose="030F0702030302020204" pitchFamily="66" charset="0"/>
                  <a:cs typeface="Courier New" panose="02070309020205020404" pitchFamily="49" charset="0"/>
                </a:rPr>
                <a:t>  | = Quantificazione insiemistico universale (tale che).</a:t>
              </a:r>
            </a:p>
          </p:txBody>
        </p:sp>
        <p:graphicFrame>
          <p:nvGraphicFramePr>
            <p:cNvPr id="70678" name="Object 22">
              <a:extLst>
                <a:ext uri="{FF2B5EF4-FFF2-40B4-BE49-F238E27FC236}">
                  <a16:creationId xmlns:a16="http://schemas.microsoft.com/office/drawing/2014/main" id="{906E3887-982C-4DA4-9201-A9CBA9A7B65C}"/>
                </a:ext>
              </a:extLst>
            </p:cNvPr>
            <p:cNvGraphicFramePr>
              <a:graphicFrameLocks noChangeAspect="1"/>
            </p:cNvGraphicFramePr>
            <p:nvPr>
              <p:extLst>
                <p:ext uri="{D42A27DB-BD31-4B8C-83A1-F6EECF244321}">
                  <p14:modId xmlns:p14="http://schemas.microsoft.com/office/powerpoint/2010/main" val="3408697552"/>
                </p:ext>
              </p:extLst>
            </p:nvPr>
          </p:nvGraphicFramePr>
          <p:xfrm>
            <a:off x="284163" y="3321050"/>
            <a:ext cx="123825" cy="228600"/>
          </p:xfrm>
          <a:graphic>
            <a:graphicData uri="http://schemas.openxmlformats.org/presentationml/2006/ole">
              <mc:AlternateContent xmlns:mc="http://schemas.openxmlformats.org/markup-compatibility/2006">
                <mc:Choice xmlns:v="urn:schemas-microsoft-com:vml" Requires="v">
                  <p:oleObj spid="_x0000_s28885" name="Equation" r:id="rId7" imgW="127055" imgH="228699" progId="Equation.3">
                    <p:embed/>
                  </p:oleObj>
                </mc:Choice>
                <mc:Fallback>
                  <p:oleObj name="Equation" r:id="rId7" imgW="127055" imgH="228699" progId="Equation.3">
                    <p:embed/>
                    <p:pic>
                      <p:nvPicPr>
                        <p:cNvPr id="0" name="Picture 1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163" y="3321050"/>
                          <a:ext cx="1238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80" name="Object 24">
              <a:extLst>
                <a:ext uri="{FF2B5EF4-FFF2-40B4-BE49-F238E27FC236}">
                  <a16:creationId xmlns:a16="http://schemas.microsoft.com/office/drawing/2014/main" id="{F7100BC0-D16A-4D47-A0BE-22FA30A53732}"/>
                </a:ext>
              </a:extLst>
            </p:cNvPr>
            <p:cNvGraphicFramePr>
              <a:graphicFrameLocks noChangeAspect="1"/>
            </p:cNvGraphicFramePr>
            <p:nvPr>
              <p:extLst>
                <p:ext uri="{D42A27DB-BD31-4B8C-83A1-F6EECF244321}">
                  <p14:modId xmlns:p14="http://schemas.microsoft.com/office/powerpoint/2010/main" val="2301988677"/>
                </p:ext>
              </p:extLst>
            </p:nvPr>
          </p:nvGraphicFramePr>
          <p:xfrm>
            <a:off x="246063" y="4098925"/>
            <a:ext cx="266700" cy="200025"/>
          </p:xfrm>
          <a:graphic>
            <a:graphicData uri="http://schemas.openxmlformats.org/presentationml/2006/ole">
              <mc:AlternateContent xmlns:mc="http://schemas.openxmlformats.org/markup-compatibility/2006">
                <mc:Choice xmlns:v="urn:schemas-microsoft-com:vml" Requires="v">
                  <p:oleObj spid="_x0000_s28886" name="Equation" r:id="rId9" imgW="266700" imgH="203200" progId="Equation.3">
                    <p:embed/>
                  </p:oleObj>
                </mc:Choice>
                <mc:Fallback>
                  <p:oleObj name="Equation" r:id="rId9" imgW="266700" imgH="203200" progId="Equation.3">
                    <p:embed/>
                    <p:pic>
                      <p:nvPicPr>
                        <p:cNvPr id="0" name="Picture 1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063" y="4098925"/>
                          <a:ext cx="266700"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additive="base">
                                        <p:cTn id="7" dur="1000" fill="hold"/>
                                        <p:tgtEl>
                                          <p:spTgt spid="70661"/>
                                        </p:tgtEl>
                                        <p:attrNameLst>
                                          <p:attrName>ppt_x</p:attrName>
                                        </p:attrNameLst>
                                      </p:cBhvr>
                                      <p:tavLst>
                                        <p:tav tm="0">
                                          <p:val>
                                            <p:strVal val="#ppt_x"/>
                                          </p:val>
                                        </p:tav>
                                        <p:tav tm="100000">
                                          <p:val>
                                            <p:strVal val="#ppt_x"/>
                                          </p:val>
                                        </p:tav>
                                      </p:tavLst>
                                    </p:anim>
                                    <p:anim calcmode="lin" valueType="num">
                                      <p:cBhvr additive="base">
                                        <p:cTn id="8" dur="1000" fill="hold"/>
                                        <p:tgtEl>
                                          <p:spTgt spid="706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70662"/>
                                        </p:tgtEl>
                                        <p:attrNameLst>
                                          <p:attrName>style.visibility</p:attrName>
                                        </p:attrNameLst>
                                      </p:cBhvr>
                                      <p:to>
                                        <p:strVal val="visible"/>
                                      </p:to>
                                    </p:set>
                                    <p:anim calcmode="lin" valueType="num">
                                      <p:cBhvr additive="base">
                                        <p:cTn id="13" dur="1000" fill="hold"/>
                                        <p:tgtEl>
                                          <p:spTgt spid="70662"/>
                                        </p:tgtEl>
                                        <p:attrNameLst>
                                          <p:attrName>ppt_x</p:attrName>
                                        </p:attrNameLst>
                                      </p:cBhvr>
                                      <p:tavLst>
                                        <p:tav tm="0">
                                          <p:val>
                                            <p:strVal val="#ppt_x"/>
                                          </p:val>
                                        </p:tav>
                                        <p:tav tm="100000">
                                          <p:val>
                                            <p:strVal val="#ppt_x"/>
                                          </p:val>
                                        </p:tav>
                                      </p:tavLst>
                                    </p:anim>
                                    <p:anim calcmode="lin" valueType="num">
                                      <p:cBhvr additive="base">
                                        <p:cTn id="14" dur="1000" fill="hold"/>
                                        <p:tgtEl>
                                          <p:spTgt spid="7066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nodeType="clickEffect">
                                  <p:stCondLst>
                                    <p:cond delay="0"/>
                                  </p:stCondLst>
                                  <p:childTnLst>
                                    <p:set>
                                      <p:cBhvr>
                                        <p:cTn id="18" dur="1" fill="hold">
                                          <p:stCondLst>
                                            <p:cond delay="0"/>
                                          </p:stCondLst>
                                        </p:cTn>
                                        <p:tgtEl>
                                          <p:spTgt spid="70663"/>
                                        </p:tgtEl>
                                        <p:attrNameLst>
                                          <p:attrName>style.visibility</p:attrName>
                                        </p:attrNameLst>
                                      </p:cBhvr>
                                      <p:to>
                                        <p:strVal val="visible"/>
                                      </p:to>
                                    </p:set>
                                    <p:anim calcmode="lin" valueType="num">
                                      <p:cBhvr additive="base">
                                        <p:cTn id="19" dur="1000" fill="hold"/>
                                        <p:tgtEl>
                                          <p:spTgt spid="70663"/>
                                        </p:tgtEl>
                                        <p:attrNameLst>
                                          <p:attrName>ppt_x</p:attrName>
                                        </p:attrNameLst>
                                      </p:cBhvr>
                                      <p:tavLst>
                                        <p:tav tm="0">
                                          <p:val>
                                            <p:strVal val="0-#ppt_w/2"/>
                                          </p:val>
                                        </p:tav>
                                        <p:tav tm="100000">
                                          <p:val>
                                            <p:strVal val="#ppt_x"/>
                                          </p:val>
                                        </p:tav>
                                      </p:tavLst>
                                    </p:anim>
                                    <p:anim calcmode="lin" valueType="num">
                                      <p:cBhvr additive="base">
                                        <p:cTn id="20" dur="1000" fill="hold"/>
                                        <p:tgtEl>
                                          <p:spTgt spid="7066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70666"/>
                                        </p:tgtEl>
                                        <p:attrNameLst>
                                          <p:attrName>style.visibility</p:attrName>
                                        </p:attrNameLst>
                                      </p:cBhvr>
                                      <p:to>
                                        <p:strVal val="visible"/>
                                      </p:to>
                                    </p:set>
                                    <p:anim calcmode="lin" valueType="num">
                                      <p:cBhvr additive="base">
                                        <p:cTn id="25" dur="1000" fill="hold"/>
                                        <p:tgtEl>
                                          <p:spTgt spid="70666"/>
                                        </p:tgtEl>
                                        <p:attrNameLst>
                                          <p:attrName>ppt_x</p:attrName>
                                        </p:attrNameLst>
                                      </p:cBhvr>
                                      <p:tavLst>
                                        <p:tav tm="0">
                                          <p:val>
                                            <p:strVal val="1+#ppt_w/2"/>
                                          </p:val>
                                        </p:tav>
                                        <p:tav tm="100000">
                                          <p:val>
                                            <p:strVal val="#ppt_x"/>
                                          </p:val>
                                        </p:tav>
                                      </p:tavLst>
                                    </p:anim>
                                    <p:anim calcmode="lin" valueType="num">
                                      <p:cBhvr additive="base">
                                        <p:cTn id="26" dur="1000" fill="hold"/>
                                        <p:tgtEl>
                                          <p:spTgt spid="7066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1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7" presetClass="entr" presetSubtype="2" fill="hold" grpId="0" nodeType="clickEffect">
                                  <p:stCondLst>
                                    <p:cond delay="0"/>
                                  </p:stCondLst>
                                  <p:childTnLst>
                                    <p:set>
                                      <p:cBhvr>
                                        <p:cTn id="35" dur="1" fill="hold">
                                          <p:stCondLst>
                                            <p:cond delay="0"/>
                                          </p:stCondLst>
                                        </p:cTn>
                                        <p:tgtEl>
                                          <p:spTgt spid="70669"/>
                                        </p:tgtEl>
                                        <p:attrNameLst>
                                          <p:attrName>style.visibility</p:attrName>
                                        </p:attrNameLst>
                                      </p:cBhvr>
                                      <p:to>
                                        <p:strVal val="visible"/>
                                      </p:to>
                                    </p:set>
                                    <p:anim calcmode="lin" valueType="num">
                                      <p:cBhvr additive="base">
                                        <p:cTn id="36" dur="1000" fill="hold"/>
                                        <p:tgtEl>
                                          <p:spTgt spid="70669"/>
                                        </p:tgtEl>
                                        <p:attrNameLst>
                                          <p:attrName>ppt_x</p:attrName>
                                        </p:attrNameLst>
                                      </p:cBhvr>
                                      <p:tavLst>
                                        <p:tav tm="0">
                                          <p:val>
                                            <p:strVal val="1+#ppt_w/2"/>
                                          </p:val>
                                        </p:tav>
                                        <p:tav tm="100000">
                                          <p:val>
                                            <p:strVal val="#ppt_x"/>
                                          </p:val>
                                        </p:tav>
                                      </p:tavLst>
                                    </p:anim>
                                    <p:anim calcmode="lin" valueType="num">
                                      <p:cBhvr additive="base">
                                        <p:cTn id="37" dur="1000" fill="hold"/>
                                        <p:tgtEl>
                                          <p:spTgt spid="70669"/>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7" presetClass="entr" presetSubtype="2" fill="hold" grpId="0" nodeType="clickEffect">
                                  <p:stCondLst>
                                    <p:cond delay="0"/>
                                  </p:stCondLst>
                                  <p:childTnLst>
                                    <p:set>
                                      <p:cBhvr>
                                        <p:cTn id="41" dur="1" fill="hold">
                                          <p:stCondLst>
                                            <p:cond delay="0"/>
                                          </p:stCondLst>
                                        </p:cTn>
                                        <p:tgtEl>
                                          <p:spTgt spid="70670"/>
                                        </p:tgtEl>
                                        <p:attrNameLst>
                                          <p:attrName>style.visibility</p:attrName>
                                        </p:attrNameLst>
                                      </p:cBhvr>
                                      <p:to>
                                        <p:strVal val="visible"/>
                                      </p:to>
                                    </p:set>
                                    <p:anim calcmode="lin" valueType="num">
                                      <p:cBhvr additive="base">
                                        <p:cTn id="42" dur="1000" fill="hold"/>
                                        <p:tgtEl>
                                          <p:spTgt spid="70670"/>
                                        </p:tgtEl>
                                        <p:attrNameLst>
                                          <p:attrName>ppt_x</p:attrName>
                                        </p:attrNameLst>
                                      </p:cBhvr>
                                      <p:tavLst>
                                        <p:tav tm="0">
                                          <p:val>
                                            <p:strVal val="1+#ppt_w/2"/>
                                          </p:val>
                                        </p:tav>
                                        <p:tav tm="100000">
                                          <p:val>
                                            <p:strVal val="#ppt_x"/>
                                          </p:val>
                                        </p:tav>
                                      </p:tavLst>
                                    </p:anim>
                                    <p:anim calcmode="lin" valueType="num">
                                      <p:cBhvr additive="base">
                                        <p:cTn id="43" dur="1000" fill="hold"/>
                                        <p:tgtEl>
                                          <p:spTgt spid="70670"/>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4" fill="hold" grpId="0" nodeType="clickEffect">
                                  <p:stCondLst>
                                    <p:cond delay="0"/>
                                  </p:stCondLst>
                                  <p:childTnLst>
                                    <p:set>
                                      <p:cBhvr>
                                        <p:cTn id="47" dur="1" fill="hold">
                                          <p:stCondLst>
                                            <p:cond delay="0"/>
                                          </p:stCondLst>
                                        </p:cTn>
                                        <p:tgtEl>
                                          <p:spTgt spid="70671"/>
                                        </p:tgtEl>
                                        <p:attrNameLst>
                                          <p:attrName>style.visibility</p:attrName>
                                        </p:attrNameLst>
                                      </p:cBhvr>
                                      <p:to>
                                        <p:strVal val="visible"/>
                                      </p:to>
                                    </p:set>
                                    <p:anim calcmode="lin" valueType="num">
                                      <p:cBhvr additive="base">
                                        <p:cTn id="48" dur="1000" fill="hold"/>
                                        <p:tgtEl>
                                          <p:spTgt spid="70671"/>
                                        </p:tgtEl>
                                        <p:attrNameLst>
                                          <p:attrName>ppt_x</p:attrName>
                                        </p:attrNameLst>
                                      </p:cBhvr>
                                      <p:tavLst>
                                        <p:tav tm="0">
                                          <p:val>
                                            <p:strVal val="#ppt_x"/>
                                          </p:val>
                                        </p:tav>
                                        <p:tav tm="100000">
                                          <p:val>
                                            <p:strVal val="#ppt_x"/>
                                          </p:val>
                                        </p:tav>
                                      </p:tavLst>
                                    </p:anim>
                                    <p:anim calcmode="lin" valueType="num">
                                      <p:cBhvr additive="base">
                                        <p:cTn id="49" dur="1000" fill="hold"/>
                                        <p:tgtEl>
                                          <p:spTgt spid="70671"/>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7" presetClass="entr" presetSubtype="8" fill="hold" nodeType="clickEffect">
                                  <p:stCondLst>
                                    <p:cond delay="0"/>
                                  </p:stCondLst>
                                  <p:childTnLst>
                                    <p:set>
                                      <p:cBhvr>
                                        <p:cTn id="53" dur="1" fill="hold">
                                          <p:stCondLst>
                                            <p:cond delay="0"/>
                                          </p:stCondLst>
                                        </p:cTn>
                                        <p:tgtEl>
                                          <p:spTgt spid="70673"/>
                                        </p:tgtEl>
                                        <p:attrNameLst>
                                          <p:attrName>style.visibility</p:attrName>
                                        </p:attrNameLst>
                                      </p:cBhvr>
                                      <p:to>
                                        <p:strVal val="visible"/>
                                      </p:to>
                                    </p:set>
                                    <p:anim calcmode="lin" valueType="num">
                                      <p:cBhvr additive="base">
                                        <p:cTn id="54" dur="1000" fill="hold"/>
                                        <p:tgtEl>
                                          <p:spTgt spid="70673"/>
                                        </p:tgtEl>
                                        <p:attrNameLst>
                                          <p:attrName>ppt_x</p:attrName>
                                        </p:attrNameLst>
                                      </p:cBhvr>
                                      <p:tavLst>
                                        <p:tav tm="0">
                                          <p:val>
                                            <p:strVal val="0-#ppt_w/2"/>
                                          </p:val>
                                        </p:tav>
                                        <p:tav tm="100000">
                                          <p:val>
                                            <p:strVal val="#ppt_x"/>
                                          </p:val>
                                        </p:tav>
                                      </p:tavLst>
                                    </p:anim>
                                    <p:anim calcmode="lin" valueType="num">
                                      <p:cBhvr additive="base">
                                        <p:cTn id="55" dur="1000" fill="hold"/>
                                        <p:tgtEl>
                                          <p:spTgt spid="70673"/>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7" presetClass="entr" presetSubtype="2" fill="hold" grpId="0" nodeType="clickEffect">
                                  <p:stCondLst>
                                    <p:cond delay="0"/>
                                  </p:stCondLst>
                                  <p:childTnLst>
                                    <p:set>
                                      <p:cBhvr>
                                        <p:cTn id="59" dur="1" fill="hold">
                                          <p:stCondLst>
                                            <p:cond delay="0"/>
                                          </p:stCondLst>
                                        </p:cTn>
                                        <p:tgtEl>
                                          <p:spTgt spid="70677"/>
                                        </p:tgtEl>
                                        <p:attrNameLst>
                                          <p:attrName>style.visibility</p:attrName>
                                        </p:attrNameLst>
                                      </p:cBhvr>
                                      <p:to>
                                        <p:strVal val="visible"/>
                                      </p:to>
                                    </p:set>
                                    <p:anim calcmode="lin" valueType="num">
                                      <p:cBhvr additive="base">
                                        <p:cTn id="60" dur="1000" fill="hold"/>
                                        <p:tgtEl>
                                          <p:spTgt spid="70677"/>
                                        </p:tgtEl>
                                        <p:attrNameLst>
                                          <p:attrName>ppt_x</p:attrName>
                                        </p:attrNameLst>
                                      </p:cBhvr>
                                      <p:tavLst>
                                        <p:tav tm="0">
                                          <p:val>
                                            <p:strVal val="1+#ppt_w/2"/>
                                          </p:val>
                                        </p:tav>
                                        <p:tav tm="100000">
                                          <p:val>
                                            <p:strVal val="#ppt_x"/>
                                          </p:val>
                                        </p:tav>
                                      </p:tavLst>
                                    </p:anim>
                                    <p:anim calcmode="lin" valueType="num">
                                      <p:cBhvr additive="base">
                                        <p:cTn id="61" dur="1000" fill="hold"/>
                                        <p:tgtEl>
                                          <p:spTgt spid="70677"/>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7" presetClass="entr" presetSubtype="4" fill="hold" grpId="0" nodeType="clickEffect">
                                  <p:stCondLst>
                                    <p:cond delay="0"/>
                                  </p:stCondLst>
                                  <p:childTnLst>
                                    <p:set>
                                      <p:cBhvr>
                                        <p:cTn id="65" dur="1" fill="hold">
                                          <p:stCondLst>
                                            <p:cond delay="0"/>
                                          </p:stCondLst>
                                        </p:cTn>
                                        <p:tgtEl>
                                          <p:spTgt spid="70676"/>
                                        </p:tgtEl>
                                        <p:attrNameLst>
                                          <p:attrName>style.visibility</p:attrName>
                                        </p:attrNameLst>
                                      </p:cBhvr>
                                      <p:to>
                                        <p:strVal val="visible"/>
                                      </p:to>
                                    </p:set>
                                    <p:anim calcmode="lin" valueType="num">
                                      <p:cBhvr additive="base">
                                        <p:cTn id="66" dur="1000" fill="hold"/>
                                        <p:tgtEl>
                                          <p:spTgt spid="70676"/>
                                        </p:tgtEl>
                                        <p:attrNameLst>
                                          <p:attrName>ppt_x</p:attrName>
                                        </p:attrNameLst>
                                      </p:cBhvr>
                                      <p:tavLst>
                                        <p:tav tm="0">
                                          <p:val>
                                            <p:strVal val="#ppt_x"/>
                                          </p:val>
                                        </p:tav>
                                        <p:tav tm="100000">
                                          <p:val>
                                            <p:strVal val="#ppt_x"/>
                                          </p:val>
                                        </p:tav>
                                      </p:tavLst>
                                    </p:anim>
                                    <p:anim calcmode="lin" valueType="num">
                                      <p:cBhvr additive="base">
                                        <p:cTn id="67" dur="1000" fill="hold"/>
                                        <p:tgtEl>
                                          <p:spTgt spid="70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2" grpId="0" animBg="1"/>
      <p:bldP spid="70666" grpId="0" animBg="1"/>
      <p:bldP spid="70669" grpId="0" animBg="1"/>
      <p:bldP spid="70670" grpId="0" animBg="1"/>
      <p:bldP spid="70671" grpId="0" animBg="1"/>
      <p:bldP spid="70676" grpId="0" animBg="1"/>
      <p:bldP spid="7067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2" name="Rectangle 14">
            <a:extLst>
              <a:ext uri="{FF2B5EF4-FFF2-40B4-BE49-F238E27FC236}">
                <a16:creationId xmlns:a16="http://schemas.microsoft.com/office/drawing/2014/main" id="{4EC2BBAD-01F3-451A-A77E-94B193F5CBE2}"/>
              </a:ext>
            </a:extLst>
          </p:cNvPr>
          <p:cNvSpPr>
            <a:spLocks noChangeArrowheads="1"/>
          </p:cNvSpPr>
          <p:nvPr/>
        </p:nvSpPr>
        <p:spPr bwMode="auto">
          <a:xfrm>
            <a:off x="0" y="315960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72723" name="Text Box 19">
            <a:extLst>
              <a:ext uri="{FF2B5EF4-FFF2-40B4-BE49-F238E27FC236}">
                <a16:creationId xmlns:a16="http://schemas.microsoft.com/office/drawing/2014/main" id="{F6A000A6-A5F0-4991-8AB1-8452C7D2B0CD}"/>
              </a:ext>
            </a:extLst>
          </p:cNvPr>
          <p:cNvSpPr txBox="1">
            <a:spLocks noChangeArrowheads="1"/>
          </p:cNvSpPr>
          <p:nvPr/>
        </p:nvSpPr>
        <p:spPr bwMode="auto">
          <a:xfrm>
            <a:off x="36000" y="33051"/>
            <a:ext cx="9072000" cy="531813"/>
          </a:xfrm>
          <a:prstGeom prst="rect">
            <a:avLst/>
          </a:prstGeom>
          <a:noFill/>
          <a:ln w="12700" algn="ctr">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800" b="1">
                <a:latin typeface="Comic Sans MS" panose="030F0702030302020204" pitchFamily="66" charset="0"/>
                <a:cs typeface="Courier New" panose="02070309020205020404" pitchFamily="49" charset="0"/>
              </a:rPr>
              <a:t>Elementi necessari alla definizione di un piano (1)</a:t>
            </a:r>
            <a:r>
              <a:rPr kumimoji="0" lang="it-IT" altLang="it-IT" sz="2800" b="1">
                <a:solidFill>
                  <a:srgbClr val="33CCFF"/>
                </a:solidFill>
                <a:latin typeface="Comic Sans MS" panose="030F0702030302020204" pitchFamily="66" charset="0"/>
                <a:cs typeface="Courier New" panose="02070309020205020404" pitchFamily="49" charset="0"/>
              </a:rPr>
              <a:t> </a:t>
            </a:r>
          </a:p>
        </p:txBody>
      </p:sp>
      <p:sp>
        <p:nvSpPr>
          <p:cNvPr id="72724" name="Text Box 20">
            <a:extLst>
              <a:ext uri="{FF2B5EF4-FFF2-40B4-BE49-F238E27FC236}">
                <a16:creationId xmlns:a16="http://schemas.microsoft.com/office/drawing/2014/main" id="{68D6E305-313C-4CC6-8C5C-A6D83CD358E9}"/>
              </a:ext>
            </a:extLst>
          </p:cNvPr>
          <p:cNvSpPr txBox="1">
            <a:spLocks noChangeArrowheads="1"/>
          </p:cNvSpPr>
          <p:nvPr/>
        </p:nvSpPr>
        <p:spPr bwMode="auto">
          <a:xfrm>
            <a:off x="36000" y="589822"/>
            <a:ext cx="9072000" cy="955675"/>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a:latin typeface="Comic Sans MS" panose="030F0702030302020204" pitchFamily="66" charset="0"/>
                <a:cs typeface="Courier New" panose="02070309020205020404" pitchFamily="49" charset="0"/>
              </a:rPr>
              <a:t>Sulla base delle considerazioni sviluppate relativamente alla superficie piana intesa in senso dinamico, per definire, univocamente, un piano possiamo fare riferimento a quattro metodi utilizzabili a seconda delle situazioni grafiche che si presentano o delle necessità descrittive o in relazione all'economia grafica, se l'elaborazione si presenta complessa </a:t>
            </a:r>
          </a:p>
        </p:txBody>
      </p:sp>
      <p:sp>
        <p:nvSpPr>
          <p:cNvPr id="72726" name="Text Box 22">
            <a:extLst>
              <a:ext uri="{FF2B5EF4-FFF2-40B4-BE49-F238E27FC236}">
                <a16:creationId xmlns:a16="http://schemas.microsoft.com/office/drawing/2014/main" id="{95D31F56-B07A-4985-BEF3-83BABE299AAF}"/>
              </a:ext>
            </a:extLst>
          </p:cNvPr>
          <p:cNvSpPr txBox="1">
            <a:spLocks noChangeArrowheads="1"/>
          </p:cNvSpPr>
          <p:nvPr/>
        </p:nvSpPr>
        <p:spPr bwMode="auto">
          <a:xfrm>
            <a:off x="33050" y="2950053"/>
            <a:ext cx="5040000" cy="593725"/>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it-IT" altLang="it-IT" sz="1600">
                <a:solidFill>
                  <a:srgbClr val="000000"/>
                </a:solidFill>
                <a:latin typeface="Comic Sans MS" panose="030F0702030302020204" pitchFamily="66" charset="0"/>
                <a:cs typeface="Courier New" panose="02070309020205020404" pitchFamily="49" charset="0"/>
              </a:rPr>
              <a:t>La formalizzazione specifica insiemistica e descrittiva assume l’aspetto seguente</a:t>
            </a:r>
          </a:p>
        </p:txBody>
      </p:sp>
      <p:graphicFrame>
        <p:nvGraphicFramePr>
          <p:cNvPr id="72727" name="Object 23">
            <a:extLst>
              <a:ext uri="{FF2B5EF4-FFF2-40B4-BE49-F238E27FC236}">
                <a16:creationId xmlns:a16="http://schemas.microsoft.com/office/drawing/2014/main" id="{A5AE2730-6EF0-4A94-8181-E0963EA3E2EA}"/>
              </a:ext>
            </a:extLst>
          </p:cNvPr>
          <p:cNvGraphicFramePr>
            <a:graphicFrameLocks noGrp="1" noChangeAspect="1"/>
          </p:cNvGraphicFramePr>
          <p:nvPr>
            <p:ph sz="half" idx="1"/>
            <p:extLst>
              <p:ext uri="{D42A27DB-BD31-4B8C-83A1-F6EECF244321}">
                <p14:modId xmlns:p14="http://schemas.microsoft.com/office/powerpoint/2010/main" val="1481813779"/>
              </p:ext>
            </p:extLst>
          </p:nvPr>
        </p:nvGraphicFramePr>
        <p:xfrm>
          <a:off x="5245386" y="1629253"/>
          <a:ext cx="3865563" cy="1905000"/>
        </p:xfrm>
        <a:graphic>
          <a:graphicData uri="http://schemas.openxmlformats.org/presentationml/2006/ole">
            <mc:AlternateContent xmlns:mc="http://schemas.openxmlformats.org/markup-compatibility/2006">
              <mc:Choice xmlns:v="urn:schemas-microsoft-com:vml" Requires="v">
                <p:oleObj spid="_x0000_s29968" r:id="rId3" imgW="2128434" imgH="1042413" progId="">
                  <p:embed/>
                </p:oleObj>
              </mc:Choice>
              <mc:Fallback>
                <p:oleObj r:id="rId3" imgW="2128434" imgH="1042413" progId="">
                  <p:embed/>
                  <p:pic>
                    <p:nvPicPr>
                      <p:cNvPr id="0" name="Picture 19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386" y="1629253"/>
                        <a:ext cx="3865563" cy="1905000"/>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72729" name="Object 25">
            <a:extLst>
              <a:ext uri="{FF2B5EF4-FFF2-40B4-BE49-F238E27FC236}">
                <a16:creationId xmlns:a16="http://schemas.microsoft.com/office/drawing/2014/main" id="{E6BE453C-F8D1-4FC6-91DF-8BC17ADF8733}"/>
              </a:ext>
            </a:extLst>
          </p:cNvPr>
          <p:cNvGraphicFramePr>
            <a:graphicFrameLocks noChangeAspect="1"/>
          </p:cNvGraphicFramePr>
          <p:nvPr>
            <p:extLst>
              <p:ext uri="{D42A27DB-BD31-4B8C-83A1-F6EECF244321}">
                <p14:modId xmlns:p14="http://schemas.microsoft.com/office/powerpoint/2010/main" val="276973030"/>
              </p:ext>
            </p:extLst>
          </p:nvPr>
        </p:nvGraphicFramePr>
        <p:xfrm>
          <a:off x="36000" y="3624740"/>
          <a:ext cx="9072000" cy="392064"/>
        </p:xfrm>
        <a:graphic>
          <a:graphicData uri="http://schemas.openxmlformats.org/presentationml/2006/ole">
            <mc:AlternateContent xmlns:mc="http://schemas.openxmlformats.org/markup-compatibility/2006">
              <mc:Choice xmlns:v="urn:schemas-microsoft-com:vml" Requires="v">
                <p:oleObj spid="_x0000_s29969" name="Equation" r:id="rId5" imgW="4356100" imgH="190500" progId="Equation.3">
                  <p:embed/>
                </p:oleObj>
              </mc:Choice>
              <mc:Fallback>
                <p:oleObj name="Equation" r:id="rId5" imgW="4356100" imgH="190500" progId="Equation.3">
                  <p:embed/>
                  <p:pic>
                    <p:nvPicPr>
                      <p:cNvPr id="0" name="Picture 1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 y="3624740"/>
                        <a:ext cx="9072000" cy="392064"/>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72732" name="Text Box 28">
            <a:extLst>
              <a:ext uri="{FF2B5EF4-FFF2-40B4-BE49-F238E27FC236}">
                <a16:creationId xmlns:a16="http://schemas.microsoft.com/office/drawing/2014/main" id="{C640EC50-FB90-4367-AB24-75AE57CDA256}"/>
              </a:ext>
            </a:extLst>
          </p:cNvPr>
          <p:cNvSpPr txBox="1">
            <a:spLocks noChangeArrowheads="1"/>
          </p:cNvSpPr>
          <p:nvPr/>
        </p:nvSpPr>
        <p:spPr bwMode="auto">
          <a:xfrm>
            <a:off x="33051" y="4801710"/>
            <a:ext cx="5040000" cy="838200"/>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it-IT" altLang="it-IT" sz="1600" dirty="0">
                <a:solidFill>
                  <a:srgbClr val="000000"/>
                </a:solidFill>
                <a:latin typeface="Comic Sans MS" panose="030F0702030302020204" pitchFamily="66" charset="0"/>
                <a:cs typeface="Courier New" panose="02070309020205020404" pitchFamily="49" charset="0"/>
              </a:rPr>
              <a:t>Un piano può essere univocamente determinato se vengono assegnati una retta r ed un punto esterno a  questa A </a:t>
            </a:r>
            <a:r>
              <a:rPr kumimoji="0" lang="it-IT" altLang="it-IT" sz="1600" dirty="0">
                <a:solidFill>
                  <a:srgbClr val="000000"/>
                </a:solidFill>
                <a:latin typeface="Symbol" panose="05050102010706020507" pitchFamily="18" charset="2"/>
                <a:cs typeface="Courier New" panose="02070309020205020404" pitchFamily="49" charset="0"/>
              </a:rPr>
              <a:t>Ï</a:t>
            </a:r>
            <a:r>
              <a:rPr kumimoji="0" lang="it-IT" altLang="it-IT" sz="1600" dirty="0">
                <a:solidFill>
                  <a:srgbClr val="000000"/>
                </a:solidFill>
                <a:latin typeface="Comic Sans MS" panose="030F0702030302020204" pitchFamily="66" charset="0"/>
                <a:cs typeface="Courier New" panose="02070309020205020404" pitchFamily="49" charset="0"/>
              </a:rPr>
              <a:t> r (Fig.33)</a:t>
            </a:r>
            <a:r>
              <a:rPr kumimoji="0" lang="it-IT" altLang="it-IT" sz="1600" b="1" dirty="0">
                <a:solidFill>
                  <a:srgbClr val="000000"/>
                </a:solidFill>
                <a:latin typeface="Comic Sans MS" panose="030F0702030302020204" pitchFamily="66" charset="0"/>
                <a:cs typeface="Courier New" panose="02070309020205020404" pitchFamily="49" charset="0"/>
              </a:rPr>
              <a:t> </a:t>
            </a:r>
          </a:p>
        </p:txBody>
      </p:sp>
      <p:sp>
        <p:nvSpPr>
          <p:cNvPr id="72733" name="Text Box 29">
            <a:extLst>
              <a:ext uri="{FF2B5EF4-FFF2-40B4-BE49-F238E27FC236}">
                <a16:creationId xmlns:a16="http://schemas.microsoft.com/office/drawing/2014/main" id="{D41E5799-7E3A-47C2-B012-68723256E663}"/>
              </a:ext>
            </a:extLst>
          </p:cNvPr>
          <p:cNvSpPr txBox="1">
            <a:spLocks noChangeArrowheads="1"/>
          </p:cNvSpPr>
          <p:nvPr/>
        </p:nvSpPr>
        <p:spPr bwMode="auto">
          <a:xfrm>
            <a:off x="33051" y="5717698"/>
            <a:ext cx="5040000" cy="593725"/>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it-IT" altLang="it-IT" sz="1600" dirty="0">
                <a:solidFill>
                  <a:srgbClr val="000000"/>
                </a:solidFill>
                <a:latin typeface="Comic Sans MS" panose="030F0702030302020204" pitchFamily="66" charset="0"/>
                <a:cs typeface="Courier New" panose="02070309020205020404" pitchFamily="49" charset="0"/>
              </a:rPr>
              <a:t>La formalizzazione specifica insiemistica e descrittiva assume l’aspetto seguente</a:t>
            </a:r>
          </a:p>
        </p:txBody>
      </p:sp>
      <p:graphicFrame>
        <p:nvGraphicFramePr>
          <p:cNvPr id="72734" name="Object 30">
            <a:extLst>
              <a:ext uri="{FF2B5EF4-FFF2-40B4-BE49-F238E27FC236}">
                <a16:creationId xmlns:a16="http://schemas.microsoft.com/office/drawing/2014/main" id="{81948FD1-AEF3-4CF3-9A7A-BFF675B73D72}"/>
              </a:ext>
            </a:extLst>
          </p:cNvPr>
          <p:cNvGraphicFramePr>
            <a:graphicFrameLocks noGrp="1" noChangeAspect="1"/>
          </p:cNvGraphicFramePr>
          <p:nvPr>
            <p:ph sz="half" idx="2"/>
            <p:extLst>
              <p:ext uri="{D42A27DB-BD31-4B8C-83A1-F6EECF244321}">
                <p14:modId xmlns:p14="http://schemas.microsoft.com/office/powerpoint/2010/main" val="997484348"/>
              </p:ext>
            </p:extLst>
          </p:nvPr>
        </p:nvGraphicFramePr>
        <p:xfrm>
          <a:off x="5300949" y="4390548"/>
          <a:ext cx="3810000" cy="1920875"/>
        </p:xfrm>
        <a:graphic>
          <a:graphicData uri="http://schemas.openxmlformats.org/presentationml/2006/ole">
            <mc:AlternateContent xmlns:mc="http://schemas.openxmlformats.org/markup-compatibility/2006">
              <mc:Choice xmlns:v="urn:schemas-microsoft-com:vml" Requires="v">
                <p:oleObj spid="_x0000_s29970" r:id="rId7" imgW="1819116" imgH="891009" progId="">
                  <p:embed/>
                </p:oleObj>
              </mc:Choice>
              <mc:Fallback>
                <p:oleObj r:id="rId7" imgW="1819116" imgH="891009" progId="">
                  <p:embed/>
                  <p:pic>
                    <p:nvPicPr>
                      <p:cNvPr id="0" name="Picture 196"/>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0949" y="4390548"/>
                        <a:ext cx="3810000" cy="1920875"/>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72738" name="Object 34">
            <a:extLst>
              <a:ext uri="{FF2B5EF4-FFF2-40B4-BE49-F238E27FC236}">
                <a16:creationId xmlns:a16="http://schemas.microsoft.com/office/drawing/2014/main" id="{3D3A23D4-3C97-49D5-BD3A-1BBE5DC91E78}"/>
              </a:ext>
            </a:extLst>
          </p:cNvPr>
          <p:cNvGraphicFramePr>
            <a:graphicFrameLocks noChangeAspect="1"/>
          </p:cNvGraphicFramePr>
          <p:nvPr>
            <p:extLst>
              <p:ext uri="{D42A27DB-BD31-4B8C-83A1-F6EECF244321}">
                <p14:modId xmlns:p14="http://schemas.microsoft.com/office/powerpoint/2010/main" val="231688775"/>
              </p:ext>
            </p:extLst>
          </p:nvPr>
        </p:nvGraphicFramePr>
        <p:xfrm>
          <a:off x="36000" y="6387619"/>
          <a:ext cx="9072000" cy="397363"/>
        </p:xfrm>
        <a:graphic>
          <a:graphicData uri="http://schemas.openxmlformats.org/presentationml/2006/ole">
            <mc:AlternateContent xmlns:mc="http://schemas.openxmlformats.org/markup-compatibility/2006">
              <mc:Choice xmlns:v="urn:schemas-microsoft-com:vml" Requires="v">
                <p:oleObj spid="_x0000_s29971" name="Equation" r:id="rId9" imgW="4356100" imgH="190500" progId="Equation.3">
                  <p:embed/>
                </p:oleObj>
              </mc:Choice>
              <mc:Fallback>
                <p:oleObj name="Equation" r:id="rId9" imgW="4356100" imgH="190500" progId="Equation.3">
                  <p:embed/>
                  <p:pic>
                    <p:nvPicPr>
                      <p:cNvPr id="0" name="Picture 1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00" y="6387619"/>
                        <a:ext cx="9072000" cy="397363"/>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29709" name="Rectangle 36">
            <a:extLst>
              <a:ext uri="{FF2B5EF4-FFF2-40B4-BE49-F238E27FC236}">
                <a16:creationId xmlns:a16="http://schemas.microsoft.com/office/drawing/2014/main" id="{3D150D20-B660-4047-80A0-B86496F23F49}"/>
              </a:ext>
            </a:extLst>
          </p:cNvPr>
          <p:cNvSpPr>
            <a:spLocks noChangeArrowheads="1"/>
          </p:cNvSpPr>
          <p:nvPr/>
        </p:nvSpPr>
        <p:spPr bwMode="auto">
          <a:xfrm>
            <a:off x="0" y="346916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72741" name="Text Box 37">
            <a:extLst>
              <a:ext uri="{FF2B5EF4-FFF2-40B4-BE49-F238E27FC236}">
                <a16:creationId xmlns:a16="http://schemas.microsoft.com/office/drawing/2014/main" id="{96FFC016-9F37-4BA1-8080-BA545F350F3A}"/>
              </a:ext>
            </a:extLst>
          </p:cNvPr>
          <p:cNvSpPr txBox="1">
            <a:spLocks noChangeArrowheads="1"/>
          </p:cNvSpPr>
          <p:nvPr/>
        </p:nvSpPr>
        <p:spPr bwMode="auto">
          <a:xfrm>
            <a:off x="33050" y="1619728"/>
            <a:ext cx="5040000" cy="379412"/>
          </a:xfrm>
          <a:prstGeom prst="rect">
            <a:avLst/>
          </a:prstGeom>
          <a:solidFill>
            <a:srgbClr val="FFFFCC"/>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b="1">
                <a:solidFill>
                  <a:srgbClr val="000000"/>
                </a:solidFill>
                <a:latin typeface="Comic Sans MS" panose="030F0702030302020204" pitchFamily="66" charset="0"/>
                <a:cs typeface="Courier New" panose="02070309020205020404" pitchFamily="49" charset="0"/>
              </a:rPr>
              <a:t>1° metodo</a:t>
            </a:r>
          </a:p>
        </p:txBody>
      </p:sp>
      <p:sp>
        <p:nvSpPr>
          <p:cNvPr id="72742" name="Text Box 38">
            <a:extLst>
              <a:ext uri="{FF2B5EF4-FFF2-40B4-BE49-F238E27FC236}">
                <a16:creationId xmlns:a16="http://schemas.microsoft.com/office/drawing/2014/main" id="{A6B02AD0-8E3E-41C9-8C94-52E2F359ED1C}"/>
              </a:ext>
            </a:extLst>
          </p:cNvPr>
          <p:cNvSpPr txBox="1">
            <a:spLocks noChangeArrowheads="1"/>
          </p:cNvSpPr>
          <p:nvPr/>
        </p:nvSpPr>
        <p:spPr bwMode="auto">
          <a:xfrm>
            <a:off x="33051" y="4379435"/>
            <a:ext cx="5040000" cy="379413"/>
          </a:xfrm>
          <a:prstGeom prst="rect">
            <a:avLst/>
          </a:prstGeom>
          <a:solidFill>
            <a:srgbClr val="FFFFCC"/>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b="1">
                <a:solidFill>
                  <a:srgbClr val="000000"/>
                </a:solidFill>
                <a:latin typeface="Comic Sans MS" panose="030F0702030302020204" pitchFamily="66" charset="0"/>
                <a:cs typeface="Courier New" panose="02070309020205020404" pitchFamily="49" charset="0"/>
              </a:rPr>
              <a:t>2° metodo</a:t>
            </a:r>
          </a:p>
        </p:txBody>
      </p:sp>
      <p:sp>
        <p:nvSpPr>
          <p:cNvPr id="2" name="Rectangle 85">
            <a:extLst>
              <a:ext uri="{FF2B5EF4-FFF2-40B4-BE49-F238E27FC236}">
                <a16:creationId xmlns:a16="http://schemas.microsoft.com/office/drawing/2014/main" id="{407BD033-E979-43F7-A954-307B5FA9D9AD}"/>
              </a:ext>
            </a:extLst>
          </p:cNvPr>
          <p:cNvSpPr>
            <a:spLocks noChangeArrowheads="1"/>
          </p:cNvSpPr>
          <p:nvPr/>
        </p:nvSpPr>
        <p:spPr bwMode="auto">
          <a:xfrm>
            <a:off x="281940" y="-16212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4" name="Gruppo 3">
            <a:extLst>
              <a:ext uri="{FF2B5EF4-FFF2-40B4-BE49-F238E27FC236}">
                <a16:creationId xmlns:a16="http://schemas.microsoft.com/office/drawing/2014/main" id="{0917C82E-769E-47A2-AED4-BDD7FDD6DD74}"/>
              </a:ext>
            </a:extLst>
          </p:cNvPr>
          <p:cNvGrpSpPr/>
          <p:nvPr/>
        </p:nvGrpSpPr>
        <p:grpSpPr>
          <a:xfrm>
            <a:off x="32274" y="2061336"/>
            <a:ext cx="5040000" cy="838200"/>
            <a:chOff x="32274" y="2061336"/>
            <a:chExt cx="5040000" cy="838200"/>
          </a:xfrm>
        </p:grpSpPr>
        <p:sp>
          <p:nvSpPr>
            <p:cNvPr id="72725" name="Text Box 21">
              <a:extLst>
                <a:ext uri="{FF2B5EF4-FFF2-40B4-BE49-F238E27FC236}">
                  <a16:creationId xmlns:a16="http://schemas.microsoft.com/office/drawing/2014/main" id="{1FB5E8DD-3B9F-4831-93A3-AB1A9AB887E4}"/>
                </a:ext>
              </a:extLst>
            </p:cNvPr>
            <p:cNvSpPr txBox="1">
              <a:spLocks noChangeArrowheads="1"/>
            </p:cNvSpPr>
            <p:nvPr/>
          </p:nvSpPr>
          <p:spPr bwMode="auto">
            <a:xfrm>
              <a:off x="32274" y="2061336"/>
              <a:ext cx="5040000" cy="838200"/>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600" dirty="0">
                  <a:solidFill>
                    <a:srgbClr val="000000"/>
                  </a:solidFill>
                  <a:latin typeface="Comic Sans MS" panose="030F0702030302020204" pitchFamily="66" charset="0"/>
                  <a:cs typeface="Courier New" panose="02070309020205020404" pitchFamily="49" charset="0"/>
                </a:rPr>
                <a:t>Un piano resta univocamente determinato se vengono assegnati tre punti non allineati e  non  coincidenti A   B   C   (Fig.32).</a:t>
              </a:r>
              <a:endParaRPr kumimoji="0" lang="it-IT" altLang="it-IT" sz="1600" b="1" dirty="0">
                <a:solidFill>
                  <a:srgbClr val="000000"/>
                </a:solidFill>
                <a:latin typeface="Comic Sans MS" panose="030F0702030302020204" pitchFamily="66" charset="0"/>
                <a:cs typeface="Courier New" panose="02070309020205020404" pitchFamily="49" charset="0"/>
              </a:endParaRPr>
            </a:p>
          </p:txBody>
        </p:sp>
        <p:graphicFrame>
          <p:nvGraphicFramePr>
            <p:cNvPr id="3" name="Oggetto 2">
              <a:extLst>
                <a:ext uri="{FF2B5EF4-FFF2-40B4-BE49-F238E27FC236}">
                  <a16:creationId xmlns:a16="http://schemas.microsoft.com/office/drawing/2014/main" id="{BDAEFC02-F03E-4692-9898-E4DDFAD726F3}"/>
                </a:ext>
              </a:extLst>
            </p:cNvPr>
            <p:cNvGraphicFramePr>
              <a:graphicFrameLocks noChangeAspect="1"/>
            </p:cNvGraphicFramePr>
            <p:nvPr>
              <p:extLst>
                <p:ext uri="{D42A27DB-BD31-4B8C-83A1-F6EECF244321}">
                  <p14:modId xmlns:p14="http://schemas.microsoft.com/office/powerpoint/2010/main" val="2785480560"/>
                </p:ext>
              </p:extLst>
            </p:nvPr>
          </p:nvGraphicFramePr>
          <p:xfrm>
            <a:off x="1336188" y="2559633"/>
            <a:ext cx="252000" cy="319200"/>
          </p:xfrm>
          <a:graphic>
            <a:graphicData uri="http://schemas.openxmlformats.org/presentationml/2006/ole">
              <mc:AlternateContent xmlns:mc="http://schemas.openxmlformats.org/markup-compatibility/2006">
                <mc:Choice xmlns:v="urn:schemas-microsoft-com:vml" Requires="v">
                  <p:oleObj spid="_x0000_s29972" name="Equazione" r:id="rId11" imgW="139579" imgH="177646" progId="Equation.3">
                    <p:embed/>
                  </p:oleObj>
                </mc:Choice>
                <mc:Fallback>
                  <p:oleObj name="Equazione" r:id="rId11" imgW="139579" imgH="177646" progId="Equation.3">
                    <p:embed/>
                    <p:pic>
                      <p:nvPicPr>
                        <p:cNvPr id="0" name="Picture 1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6188" y="2559633"/>
                          <a:ext cx="252000" cy="3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ggetto 17">
              <a:extLst>
                <a:ext uri="{FF2B5EF4-FFF2-40B4-BE49-F238E27FC236}">
                  <a16:creationId xmlns:a16="http://schemas.microsoft.com/office/drawing/2014/main" id="{CD8A2043-AA45-427C-97FF-37874519AD16}"/>
                </a:ext>
              </a:extLst>
            </p:cNvPr>
            <p:cNvGraphicFramePr>
              <a:graphicFrameLocks noChangeAspect="1"/>
            </p:cNvGraphicFramePr>
            <p:nvPr>
              <p:extLst>
                <p:ext uri="{D42A27DB-BD31-4B8C-83A1-F6EECF244321}">
                  <p14:modId xmlns:p14="http://schemas.microsoft.com/office/powerpoint/2010/main" val="1217128529"/>
                </p:ext>
              </p:extLst>
            </p:nvPr>
          </p:nvGraphicFramePr>
          <p:xfrm>
            <a:off x="1634524" y="2549891"/>
            <a:ext cx="252000" cy="319200"/>
          </p:xfrm>
          <a:graphic>
            <a:graphicData uri="http://schemas.openxmlformats.org/presentationml/2006/ole">
              <mc:AlternateContent xmlns:mc="http://schemas.openxmlformats.org/markup-compatibility/2006">
                <mc:Choice xmlns:v="urn:schemas-microsoft-com:vml" Requires="v">
                  <p:oleObj spid="_x0000_s29973" name="Equazione" r:id="rId13" imgW="139579" imgH="177646" progId="Equation.3">
                    <p:embed/>
                  </p:oleObj>
                </mc:Choice>
                <mc:Fallback>
                  <p:oleObj name="Equazione" r:id="rId13" imgW="139579" imgH="177646" progId="Equation.3">
                    <p:embed/>
                    <p:pic>
                      <p:nvPicPr>
                        <p:cNvPr id="0" name="Picture 19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4524" y="2549891"/>
                          <a:ext cx="252000" cy="3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2724"/>
                                        </p:tgtEl>
                                        <p:attrNameLst>
                                          <p:attrName>style.visibility</p:attrName>
                                        </p:attrNameLst>
                                      </p:cBhvr>
                                      <p:to>
                                        <p:strVal val="visible"/>
                                      </p:to>
                                    </p:set>
                                    <p:anim calcmode="lin" valueType="num">
                                      <p:cBhvr additive="base">
                                        <p:cTn id="7" dur="1000" fill="hold"/>
                                        <p:tgtEl>
                                          <p:spTgt spid="72724"/>
                                        </p:tgtEl>
                                        <p:attrNameLst>
                                          <p:attrName>ppt_x</p:attrName>
                                        </p:attrNameLst>
                                      </p:cBhvr>
                                      <p:tavLst>
                                        <p:tav tm="0">
                                          <p:val>
                                            <p:strVal val="#ppt_x"/>
                                          </p:val>
                                        </p:tav>
                                        <p:tav tm="100000">
                                          <p:val>
                                            <p:strVal val="#ppt_x"/>
                                          </p:val>
                                        </p:tav>
                                      </p:tavLst>
                                    </p:anim>
                                    <p:anim calcmode="lin" valueType="num">
                                      <p:cBhvr additive="base">
                                        <p:cTn id="8" dur="1000" fill="hold"/>
                                        <p:tgtEl>
                                          <p:spTgt spid="727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741"/>
                                        </p:tgtEl>
                                        <p:attrNameLst>
                                          <p:attrName>style.visibility</p:attrName>
                                        </p:attrNameLst>
                                      </p:cBhvr>
                                      <p:to>
                                        <p:strVal val="visible"/>
                                      </p:to>
                                    </p:set>
                                    <p:animEffect transition="in" filter="wipe(left)">
                                      <p:cBhvr>
                                        <p:cTn id="13" dur="1000"/>
                                        <p:tgtEl>
                                          <p:spTgt spid="727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2" fill="hold" nodeType="clickEffect">
                                  <p:stCondLst>
                                    <p:cond delay="0"/>
                                  </p:stCondLst>
                                  <p:childTnLst>
                                    <p:set>
                                      <p:cBhvr>
                                        <p:cTn id="22" dur="1" fill="hold">
                                          <p:stCondLst>
                                            <p:cond delay="0"/>
                                          </p:stCondLst>
                                        </p:cTn>
                                        <p:tgtEl>
                                          <p:spTgt spid="72727"/>
                                        </p:tgtEl>
                                        <p:attrNameLst>
                                          <p:attrName>style.visibility</p:attrName>
                                        </p:attrNameLst>
                                      </p:cBhvr>
                                      <p:to>
                                        <p:strVal val="visible"/>
                                      </p:to>
                                    </p:set>
                                    <p:anim calcmode="lin" valueType="num">
                                      <p:cBhvr additive="base">
                                        <p:cTn id="23" dur="1000" fill="hold"/>
                                        <p:tgtEl>
                                          <p:spTgt spid="72727"/>
                                        </p:tgtEl>
                                        <p:attrNameLst>
                                          <p:attrName>ppt_x</p:attrName>
                                        </p:attrNameLst>
                                      </p:cBhvr>
                                      <p:tavLst>
                                        <p:tav tm="0">
                                          <p:val>
                                            <p:strVal val="1+#ppt_w/2"/>
                                          </p:val>
                                        </p:tav>
                                        <p:tav tm="100000">
                                          <p:val>
                                            <p:strVal val="#ppt_x"/>
                                          </p:val>
                                        </p:tav>
                                      </p:tavLst>
                                    </p:anim>
                                    <p:anim calcmode="lin" valueType="num">
                                      <p:cBhvr additive="base">
                                        <p:cTn id="24" dur="1000" fill="hold"/>
                                        <p:tgtEl>
                                          <p:spTgt spid="7272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8" fill="hold" grpId="0" nodeType="clickEffect">
                                  <p:stCondLst>
                                    <p:cond delay="0"/>
                                  </p:stCondLst>
                                  <p:childTnLst>
                                    <p:set>
                                      <p:cBhvr>
                                        <p:cTn id="28" dur="1" fill="hold">
                                          <p:stCondLst>
                                            <p:cond delay="0"/>
                                          </p:stCondLst>
                                        </p:cTn>
                                        <p:tgtEl>
                                          <p:spTgt spid="72726"/>
                                        </p:tgtEl>
                                        <p:attrNameLst>
                                          <p:attrName>style.visibility</p:attrName>
                                        </p:attrNameLst>
                                      </p:cBhvr>
                                      <p:to>
                                        <p:strVal val="visible"/>
                                      </p:to>
                                    </p:set>
                                    <p:anim calcmode="lin" valueType="num">
                                      <p:cBhvr additive="base">
                                        <p:cTn id="29" dur="1000" fill="hold"/>
                                        <p:tgtEl>
                                          <p:spTgt spid="72726"/>
                                        </p:tgtEl>
                                        <p:attrNameLst>
                                          <p:attrName>ppt_x</p:attrName>
                                        </p:attrNameLst>
                                      </p:cBhvr>
                                      <p:tavLst>
                                        <p:tav tm="0">
                                          <p:val>
                                            <p:strVal val="0-#ppt_w/2"/>
                                          </p:val>
                                        </p:tav>
                                        <p:tav tm="100000">
                                          <p:val>
                                            <p:strVal val="#ppt_x"/>
                                          </p:val>
                                        </p:tav>
                                      </p:tavLst>
                                    </p:anim>
                                    <p:anim calcmode="lin" valueType="num">
                                      <p:cBhvr additive="base">
                                        <p:cTn id="30" dur="1000" fill="hold"/>
                                        <p:tgtEl>
                                          <p:spTgt spid="7272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8" fill="hold" nodeType="clickEffect">
                                  <p:stCondLst>
                                    <p:cond delay="0"/>
                                  </p:stCondLst>
                                  <p:childTnLst>
                                    <p:set>
                                      <p:cBhvr>
                                        <p:cTn id="34" dur="1" fill="hold">
                                          <p:stCondLst>
                                            <p:cond delay="0"/>
                                          </p:stCondLst>
                                        </p:cTn>
                                        <p:tgtEl>
                                          <p:spTgt spid="72729"/>
                                        </p:tgtEl>
                                        <p:attrNameLst>
                                          <p:attrName>style.visibility</p:attrName>
                                        </p:attrNameLst>
                                      </p:cBhvr>
                                      <p:to>
                                        <p:strVal val="visible"/>
                                      </p:to>
                                    </p:set>
                                    <p:anim calcmode="lin" valueType="num">
                                      <p:cBhvr additive="base">
                                        <p:cTn id="35" dur="1000" fill="hold"/>
                                        <p:tgtEl>
                                          <p:spTgt spid="72729"/>
                                        </p:tgtEl>
                                        <p:attrNameLst>
                                          <p:attrName>ppt_x</p:attrName>
                                        </p:attrNameLst>
                                      </p:cBhvr>
                                      <p:tavLst>
                                        <p:tav tm="0">
                                          <p:val>
                                            <p:strVal val="0-#ppt_w/2"/>
                                          </p:val>
                                        </p:tav>
                                        <p:tav tm="100000">
                                          <p:val>
                                            <p:strVal val="#ppt_x"/>
                                          </p:val>
                                        </p:tav>
                                      </p:tavLst>
                                    </p:anim>
                                    <p:anim calcmode="lin" valueType="num">
                                      <p:cBhvr additive="base">
                                        <p:cTn id="36" dur="1000" fill="hold"/>
                                        <p:tgtEl>
                                          <p:spTgt spid="7272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8" fill="hold" grpId="0" nodeType="clickEffect">
                                  <p:stCondLst>
                                    <p:cond delay="0"/>
                                  </p:stCondLst>
                                  <p:childTnLst>
                                    <p:set>
                                      <p:cBhvr>
                                        <p:cTn id="40" dur="1" fill="hold">
                                          <p:stCondLst>
                                            <p:cond delay="0"/>
                                          </p:stCondLst>
                                        </p:cTn>
                                        <p:tgtEl>
                                          <p:spTgt spid="72742"/>
                                        </p:tgtEl>
                                        <p:attrNameLst>
                                          <p:attrName>style.visibility</p:attrName>
                                        </p:attrNameLst>
                                      </p:cBhvr>
                                      <p:to>
                                        <p:strVal val="visible"/>
                                      </p:to>
                                    </p:set>
                                    <p:anim calcmode="lin" valueType="num">
                                      <p:cBhvr additive="base">
                                        <p:cTn id="41" dur="1000" fill="hold"/>
                                        <p:tgtEl>
                                          <p:spTgt spid="72742"/>
                                        </p:tgtEl>
                                        <p:attrNameLst>
                                          <p:attrName>ppt_x</p:attrName>
                                        </p:attrNameLst>
                                      </p:cBhvr>
                                      <p:tavLst>
                                        <p:tav tm="0">
                                          <p:val>
                                            <p:strVal val="0-#ppt_w/2"/>
                                          </p:val>
                                        </p:tav>
                                        <p:tav tm="100000">
                                          <p:val>
                                            <p:strVal val="#ppt_x"/>
                                          </p:val>
                                        </p:tav>
                                      </p:tavLst>
                                    </p:anim>
                                    <p:anim calcmode="lin" valueType="num">
                                      <p:cBhvr additive="base">
                                        <p:cTn id="42" dur="1000" fill="hold"/>
                                        <p:tgtEl>
                                          <p:spTgt spid="72742"/>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7" presetClass="entr" presetSubtype="8" fill="hold" grpId="0" nodeType="clickEffect">
                                  <p:stCondLst>
                                    <p:cond delay="0"/>
                                  </p:stCondLst>
                                  <p:childTnLst>
                                    <p:set>
                                      <p:cBhvr>
                                        <p:cTn id="46" dur="1" fill="hold">
                                          <p:stCondLst>
                                            <p:cond delay="0"/>
                                          </p:stCondLst>
                                        </p:cTn>
                                        <p:tgtEl>
                                          <p:spTgt spid="72732"/>
                                        </p:tgtEl>
                                        <p:attrNameLst>
                                          <p:attrName>style.visibility</p:attrName>
                                        </p:attrNameLst>
                                      </p:cBhvr>
                                      <p:to>
                                        <p:strVal val="visible"/>
                                      </p:to>
                                    </p:set>
                                    <p:anim calcmode="lin" valueType="num">
                                      <p:cBhvr additive="base">
                                        <p:cTn id="47" dur="1000" fill="hold"/>
                                        <p:tgtEl>
                                          <p:spTgt spid="72732"/>
                                        </p:tgtEl>
                                        <p:attrNameLst>
                                          <p:attrName>ppt_x</p:attrName>
                                        </p:attrNameLst>
                                      </p:cBhvr>
                                      <p:tavLst>
                                        <p:tav tm="0">
                                          <p:val>
                                            <p:strVal val="0-#ppt_w/2"/>
                                          </p:val>
                                        </p:tav>
                                        <p:tav tm="100000">
                                          <p:val>
                                            <p:strVal val="#ppt_x"/>
                                          </p:val>
                                        </p:tav>
                                      </p:tavLst>
                                    </p:anim>
                                    <p:anim calcmode="lin" valueType="num">
                                      <p:cBhvr additive="base">
                                        <p:cTn id="48" dur="1000" fill="hold"/>
                                        <p:tgtEl>
                                          <p:spTgt spid="72732"/>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7" presetClass="entr" presetSubtype="2" fill="hold" nodeType="clickEffect">
                                  <p:stCondLst>
                                    <p:cond delay="0"/>
                                  </p:stCondLst>
                                  <p:childTnLst>
                                    <p:set>
                                      <p:cBhvr>
                                        <p:cTn id="52" dur="1" fill="hold">
                                          <p:stCondLst>
                                            <p:cond delay="0"/>
                                          </p:stCondLst>
                                        </p:cTn>
                                        <p:tgtEl>
                                          <p:spTgt spid="72734"/>
                                        </p:tgtEl>
                                        <p:attrNameLst>
                                          <p:attrName>style.visibility</p:attrName>
                                        </p:attrNameLst>
                                      </p:cBhvr>
                                      <p:to>
                                        <p:strVal val="visible"/>
                                      </p:to>
                                    </p:set>
                                    <p:anim calcmode="lin" valueType="num">
                                      <p:cBhvr additive="base">
                                        <p:cTn id="53" dur="1000" fill="hold"/>
                                        <p:tgtEl>
                                          <p:spTgt spid="72734"/>
                                        </p:tgtEl>
                                        <p:attrNameLst>
                                          <p:attrName>ppt_x</p:attrName>
                                        </p:attrNameLst>
                                      </p:cBhvr>
                                      <p:tavLst>
                                        <p:tav tm="0">
                                          <p:val>
                                            <p:strVal val="1+#ppt_w/2"/>
                                          </p:val>
                                        </p:tav>
                                        <p:tav tm="100000">
                                          <p:val>
                                            <p:strVal val="#ppt_x"/>
                                          </p:val>
                                        </p:tav>
                                      </p:tavLst>
                                    </p:anim>
                                    <p:anim calcmode="lin" valueType="num">
                                      <p:cBhvr additive="base">
                                        <p:cTn id="54" dur="1000" fill="hold"/>
                                        <p:tgtEl>
                                          <p:spTgt spid="72734"/>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7" presetClass="entr" presetSubtype="8" fill="hold" grpId="0" nodeType="clickEffect">
                                  <p:stCondLst>
                                    <p:cond delay="0"/>
                                  </p:stCondLst>
                                  <p:childTnLst>
                                    <p:set>
                                      <p:cBhvr>
                                        <p:cTn id="58" dur="1" fill="hold">
                                          <p:stCondLst>
                                            <p:cond delay="0"/>
                                          </p:stCondLst>
                                        </p:cTn>
                                        <p:tgtEl>
                                          <p:spTgt spid="72733"/>
                                        </p:tgtEl>
                                        <p:attrNameLst>
                                          <p:attrName>style.visibility</p:attrName>
                                        </p:attrNameLst>
                                      </p:cBhvr>
                                      <p:to>
                                        <p:strVal val="visible"/>
                                      </p:to>
                                    </p:set>
                                    <p:anim calcmode="lin" valueType="num">
                                      <p:cBhvr additive="base">
                                        <p:cTn id="59" dur="1000" fill="hold"/>
                                        <p:tgtEl>
                                          <p:spTgt spid="72733"/>
                                        </p:tgtEl>
                                        <p:attrNameLst>
                                          <p:attrName>ppt_x</p:attrName>
                                        </p:attrNameLst>
                                      </p:cBhvr>
                                      <p:tavLst>
                                        <p:tav tm="0">
                                          <p:val>
                                            <p:strVal val="0-#ppt_w/2"/>
                                          </p:val>
                                        </p:tav>
                                        <p:tav tm="100000">
                                          <p:val>
                                            <p:strVal val="#ppt_x"/>
                                          </p:val>
                                        </p:tav>
                                      </p:tavLst>
                                    </p:anim>
                                    <p:anim calcmode="lin" valueType="num">
                                      <p:cBhvr additive="base">
                                        <p:cTn id="60" dur="1000" fill="hold"/>
                                        <p:tgtEl>
                                          <p:spTgt spid="72733"/>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7" presetClass="entr" presetSubtype="8" fill="hold" nodeType="clickEffect">
                                  <p:stCondLst>
                                    <p:cond delay="0"/>
                                  </p:stCondLst>
                                  <p:childTnLst>
                                    <p:set>
                                      <p:cBhvr>
                                        <p:cTn id="64" dur="1" fill="hold">
                                          <p:stCondLst>
                                            <p:cond delay="0"/>
                                          </p:stCondLst>
                                        </p:cTn>
                                        <p:tgtEl>
                                          <p:spTgt spid="72738"/>
                                        </p:tgtEl>
                                        <p:attrNameLst>
                                          <p:attrName>style.visibility</p:attrName>
                                        </p:attrNameLst>
                                      </p:cBhvr>
                                      <p:to>
                                        <p:strVal val="visible"/>
                                      </p:to>
                                    </p:set>
                                    <p:anim calcmode="lin" valueType="num">
                                      <p:cBhvr additive="base">
                                        <p:cTn id="65" dur="1000" fill="hold"/>
                                        <p:tgtEl>
                                          <p:spTgt spid="72738"/>
                                        </p:tgtEl>
                                        <p:attrNameLst>
                                          <p:attrName>ppt_x</p:attrName>
                                        </p:attrNameLst>
                                      </p:cBhvr>
                                      <p:tavLst>
                                        <p:tav tm="0">
                                          <p:val>
                                            <p:strVal val="0-#ppt_w/2"/>
                                          </p:val>
                                        </p:tav>
                                        <p:tav tm="100000">
                                          <p:val>
                                            <p:strVal val="#ppt_x"/>
                                          </p:val>
                                        </p:tav>
                                      </p:tavLst>
                                    </p:anim>
                                    <p:anim calcmode="lin" valueType="num">
                                      <p:cBhvr additive="base">
                                        <p:cTn id="66" dur="1000" fill="hold"/>
                                        <p:tgtEl>
                                          <p:spTgt spid="727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4" grpId="0" animBg="1"/>
      <p:bldP spid="72726" grpId="0" animBg="1"/>
      <p:bldP spid="72732" grpId="0" animBg="1"/>
      <p:bldP spid="72733" grpId="0" animBg="1"/>
      <p:bldP spid="72741" grpId="0" animBg="1"/>
      <p:bldP spid="7274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4" name="Rectangle 4">
            <a:extLst>
              <a:ext uri="{FF2B5EF4-FFF2-40B4-BE49-F238E27FC236}">
                <a16:creationId xmlns:a16="http://schemas.microsoft.com/office/drawing/2014/main" id="{F50FF28D-335D-4EC0-B91E-F70661A9DA65}"/>
              </a:ext>
            </a:extLst>
          </p:cNvPr>
          <p:cNvSpPr>
            <a:spLocks noChangeArrowheads="1"/>
          </p:cNvSpPr>
          <p:nvPr/>
        </p:nvSpPr>
        <p:spPr bwMode="auto">
          <a:xfrm>
            <a:off x="36000" y="32274"/>
            <a:ext cx="9072000" cy="531812"/>
          </a:xfrm>
          <a:prstGeom prst="rect">
            <a:avLst/>
          </a:prstGeom>
          <a:noFill/>
          <a:ln w="12700" algn="ctr">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2800" b="1">
                <a:latin typeface="Comic Sans MS" panose="030F0702030302020204" pitchFamily="66" charset="0"/>
                <a:cs typeface="Courier New" panose="02070309020205020404" pitchFamily="49" charset="0"/>
              </a:rPr>
              <a:t>Elementi necessari alla definizione di un piano (2)</a:t>
            </a:r>
          </a:p>
        </p:txBody>
      </p:sp>
      <p:sp>
        <p:nvSpPr>
          <p:cNvPr id="71686" name="Rectangle 6">
            <a:extLst>
              <a:ext uri="{FF2B5EF4-FFF2-40B4-BE49-F238E27FC236}">
                <a16:creationId xmlns:a16="http://schemas.microsoft.com/office/drawing/2014/main" id="{ED572664-B386-4CAF-936E-FCF376E865CC}"/>
              </a:ext>
            </a:extLst>
          </p:cNvPr>
          <p:cNvSpPr>
            <a:spLocks noChangeArrowheads="1"/>
          </p:cNvSpPr>
          <p:nvPr/>
        </p:nvSpPr>
        <p:spPr bwMode="auto">
          <a:xfrm>
            <a:off x="32274" y="2179484"/>
            <a:ext cx="5040000" cy="593725"/>
          </a:xfrm>
          <a:prstGeom prst="rect">
            <a:avLst/>
          </a:prstGeom>
          <a:solidFill>
            <a:schemeClr val="tx1"/>
          </a:solidFill>
          <a:ln w="12700" algn="ctr">
            <a:solidFill>
              <a:srgbClr val="33CCFF"/>
            </a:solidFill>
            <a:miter lim="800000"/>
            <a:headEnd/>
            <a:tailEnd/>
          </a:ln>
        </p:spPr>
        <p:txBody>
          <a:bodyPr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600" dirty="0">
                <a:solidFill>
                  <a:srgbClr val="000000"/>
                </a:solidFill>
                <a:latin typeface="Comic Sans MS" panose="030F0702030302020204" pitchFamily="66" charset="0"/>
                <a:cs typeface="Courier New" panose="02070309020205020404" pitchFamily="49" charset="0"/>
              </a:rPr>
              <a:t>La formalizzazione specifica insiemistica assume l’aspetto seguente</a:t>
            </a:r>
            <a:r>
              <a:rPr kumimoji="0" lang="it-IT" altLang="it-IT" sz="1600" b="1" dirty="0">
                <a:solidFill>
                  <a:srgbClr val="000000"/>
                </a:solidFill>
                <a:latin typeface="Comic Sans MS" panose="030F0702030302020204" pitchFamily="66" charset="0"/>
                <a:cs typeface="Courier New" panose="02070309020205020404" pitchFamily="49" charset="0"/>
              </a:rPr>
              <a:t> </a:t>
            </a:r>
          </a:p>
        </p:txBody>
      </p:sp>
      <p:graphicFrame>
        <p:nvGraphicFramePr>
          <p:cNvPr id="71687" name="Object 7">
            <a:extLst>
              <a:ext uri="{FF2B5EF4-FFF2-40B4-BE49-F238E27FC236}">
                <a16:creationId xmlns:a16="http://schemas.microsoft.com/office/drawing/2014/main" id="{85524C62-3A7E-474D-81DB-A029A609918A}"/>
              </a:ext>
            </a:extLst>
          </p:cNvPr>
          <p:cNvGraphicFramePr>
            <a:graphicFrameLocks noGrp="1" noChangeAspect="1"/>
          </p:cNvGraphicFramePr>
          <p:nvPr>
            <p:ph sz="half" idx="1"/>
            <p:extLst>
              <p:ext uri="{D42A27DB-BD31-4B8C-83A1-F6EECF244321}">
                <p14:modId xmlns:p14="http://schemas.microsoft.com/office/powerpoint/2010/main" val="2647301715"/>
              </p:ext>
            </p:extLst>
          </p:nvPr>
        </p:nvGraphicFramePr>
        <p:xfrm>
          <a:off x="5258863" y="669062"/>
          <a:ext cx="3852863" cy="2138363"/>
        </p:xfrm>
        <a:graphic>
          <a:graphicData uri="http://schemas.openxmlformats.org/presentationml/2006/ole">
            <mc:AlternateContent xmlns:mc="http://schemas.openxmlformats.org/markup-compatibility/2006">
              <mc:Choice xmlns:v="urn:schemas-microsoft-com:vml" Requires="v">
                <p:oleObj spid="_x0000_s30948" r:id="rId3" imgW="1855515" imgH="908760" progId="">
                  <p:embed/>
                </p:oleObj>
              </mc:Choice>
              <mc:Fallback>
                <p:oleObj r:id="rId3" imgW="1855515" imgH="908760" progId="">
                  <p:embed/>
                  <p:pic>
                    <p:nvPicPr>
                      <p:cNvPr id="0" name="Picture 16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8863" y="669062"/>
                        <a:ext cx="3852863" cy="2138363"/>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71689" name="Object 9">
            <a:extLst>
              <a:ext uri="{FF2B5EF4-FFF2-40B4-BE49-F238E27FC236}">
                <a16:creationId xmlns:a16="http://schemas.microsoft.com/office/drawing/2014/main" id="{71B26B05-31D6-49E3-BB31-4147B65DB6D7}"/>
              </a:ext>
            </a:extLst>
          </p:cNvPr>
          <p:cNvGraphicFramePr>
            <a:graphicFrameLocks noChangeAspect="1"/>
          </p:cNvGraphicFramePr>
          <p:nvPr>
            <p:extLst>
              <p:ext uri="{D42A27DB-BD31-4B8C-83A1-F6EECF244321}">
                <p14:modId xmlns:p14="http://schemas.microsoft.com/office/powerpoint/2010/main" val="2926695917"/>
              </p:ext>
            </p:extLst>
          </p:nvPr>
        </p:nvGraphicFramePr>
        <p:xfrm>
          <a:off x="36000" y="2875869"/>
          <a:ext cx="9072000" cy="414147"/>
        </p:xfrm>
        <a:graphic>
          <a:graphicData uri="http://schemas.openxmlformats.org/presentationml/2006/ole">
            <mc:AlternateContent xmlns:mc="http://schemas.openxmlformats.org/markup-compatibility/2006">
              <mc:Choice xmlns:v="urn:schemas-microsoft-com:vml" Requires="v">
                <p:oleObj spid="_x0000_s30949" name="Equation" r:id="rId5" imgW="4216400" imgH="190500" progId="Equation.3">
                  <p:embed/>
                </p:oleObj>
              </mc:Choice>
              <mc:Fallback>
                <p:oleObj name="Equation" r:id="rId5" imgW="4216400" imgH="190500" progId="Equation.3">
                  <p:embed/>
                  <p:pic>
                    <p:nvPicPr>
                      <p:cNvPr id="0" name="Picture 1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 y="2875869"/>
                        <a:ext cx="9072000" cy="414147"/>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71692" name="Text Box 12">
            <a:extLst>
              <a:ext uri="{FF2B5EF4-FFF2-40B4-BE49-F238E27FC236}">
                <a16:creationId xmlns:a16="http://schemas.microsoft.com/office/drawing/2014/main" id="{9EAFDC63-7CA1-423B-AEE9-E4BE3E2AACBB}"/>
              </a:ext>
            </a:extLst>
          </p:cNvPr>
          <p:cNvSpPr txBox="1">
            <a:spLocks noChangeArrowheads="1"/>
          </p:cNvSpPr>
          <p:nvPr/>
        </p:nvSpPr>
        <p:spPr bwMode="auto">
          <a:xfrm>
            <a:off x="32273" y="663591"/>
            <a:ext cx="5040000" cy="379412"/>
          </a:xfrm>
          <a:prstGeom prst="rect">
            <a:avLst/>
          </a:prstGeom>
          <a:solidFill>
            <a:srgbClr val="FFFFCC"/>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b="1">
                <a:solidFill>
                  <a:srgbClr val="000000"/>
                </a:solidFill>
                <a:latin typeface="Comic Sans MS" panose="030F0702030302020204" pitchFamily="66" charset="0"/>
                <a:cs typeface="Courier New" panose="02070309020205020404" pitchFamily="49" charset="0"/>
              </a:rPr>
              <a:t>3° metodo</a:t>
            </a:r>
          </a:p>
        </p:txBody>
      </p:sp>
      <p:sp>
        <p:nvSpPr>
          <p:cNvPr id="71693" name="Text Box 13">
            <a:extLst>
              <a:ext uri="{FF2B5EF4-FFF2-40B4-BE49-F238E27FC236}">
                <a16:creationId xmlns:a16="http://schemas.microsoft.com/office/drawing/2014/main" id="{1F723CC1-1484-42D4-B713-B4B8C6519E55}"/>
              </a:ext>
            </a:extLst>
          </p:cNvPr>
          <p:cNvSpPr txBox="1">
            <a:spLocks noChangeArrowheads="1"/>
          </p:cNvSpPr>
          <p:nvPr/>
        </p:nvSpPr>
        <p:spPr bwMode="auto">
          <a:xfrm>
            <a:off x="32274" y="3803650"/>
            <a:ext cx="5040000" cy="379413"/>
          </a:xfrm>
          <a:prstGeom prst="rect">
            <a:avLst/>
          </a:prstGeom>
          <a:solidFill>
            <a:srgbClr val="FFFFCC"/>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b="1">
                <a:solidFill>
                  <a:srgbClr val="000000"/>
                </a:solidFill>
                <a:latin typeface="Comic Sans MS" panose="030F0702030302020204" pitchFamily="66" charset="0"/>
                <a:cs typeface="Courier New" panose="02070309020205020404" pitchFamily="49" charset="0"/>
              </a:rPr>
              <a:t>4° metodo</a:t>
            </a:r>
          </a:p>
        </p:txBody>
      </p:sp>
      <p:sp>
        <p:nvSpPr>
          <p:cNvPr id="71694" name="Text Box 14">
            <a:extLst>
              <a:ext uri="{FF2B5EF4-FFF2-40B4-BE49-F238E27FC236}">
                <a16:creationId xmlns:a16="http://schemas.microsoft.com/office/drawing/2014/main" id="{0B334E73-4C83-428C-9B8D-12F74756E87A}"/>
              </a:ext>
            </a:extLst>
          </p:cNvPr>
          <p:cNvSpPr txBox="1">
            <a:spLocks noChangeArrowheads="1"/>
          </p:cNvSpPr>
          <p:nvPr/>
        </p:nvSpPr>
        <p:spPr bwMode="auto">
          <a:xfrm>
            <a:off x="32273" y="4346406"/>
            <a:ext cx="5040000" cy="838200"/>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a:solidFill>
                  <a:srgbClr val="000000"/>
                </a:solidFill>
                <a:latin typeface="Comic Sans MS" panose="030F0702030302020204" pitchFamily="66" charset="0"/>
                <a:cs typeface="Courier New" panose="02070309020205020404" pitchFamily="49" charset="0"/>
              </a:rPr>
              <a:t>Un piano può essere univocamente definito se vengono assegnate due rette incidenti  a </a:t>
            </a:r>
            <a:r>
              <a:rPr kumimoji="0" lang="it-IT" altLang="it-IT" sz="1600">
                <a:solidFill>
                  <a:srgbClr val="000000"/>
                </a:solidFill>
                <a:latin typeface="Symbol" panose="05050102010706020507" pitchFamily="18" charset="2"/>
                <a:cs typeface="Courier New" panose="02070309020205020404" pitchFamily="49" charset="0"/>
              </a:rPr>
              <a:t>Ç</a:t>
            </a:r>
            <a:r>
              <a:rPr kumimoji="0" lang="it-IT" altLang="it-IT" sz="1600">
                <a:solidFill>
                  <a:srgbClr val="000000"/>
                </a:solidFill>
                <a:latin typeface="Comic Sans MS" panose="030F0702030302020204" pitchFamily="66" charset="0"/>
                <a:cs typeface="Courier New" panose="02070309020205020404" pitchFamily="49" charset="0"/>
              </a:rPr>
              <a:t> b (Fig.35) </a:t>
            </a:r>
          </a:p>
        </p:txBody>
      </p:sp>
      <p:sp>
        <p:nvSpPr>
          <p:cNvPr id="71695" name="Text Box 15">
            <a:extLst>
              <a:ext uri="{FF2B5EF4-FFF2-40B4-BE49-F238E27FC236}">
                <a16:creationId xmlns:a16="http://schemas.microsoft.com/office/drawing/2014/main" id="{0D195424-EB17-4829-BED6-EEC2B6BD4ABA}"/>
              </a:ext>
            </a:extLst>
          </p:cNvPr>
          <p:cNvSpPr txBox="1">
            <a:spLocks noChangeArrowheads="1"/>
          </p:cNvSpPr>
          <p:nvPr/>
        </p:nvSpPr>
        <p:spPr bwMode="auto">
          <a:xfrm>
            <a:off x="32273" y="5356378"/>
            <a:ext cx="5040000" cy="593725"/>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a:solidFill>
                  <a:srgbClr val="000000"/>
                </a:solidFill>
                <a:latin typeface="Comic Sans MS" panose="030F0702030302020204" pitchFamily="66" charset="0"/>
                <a:cs typeface="Courier New" panose="02070309020205020404" pitchFamily="49" charset="0"/>
              </a:rPr>
              <a:t>La formalizzazione specifica insiemistica assume l’aspetto seguente</a:t>
            </a:r>
            <a:r>
              <a:rPr kumimoji="0" lang="it-IT" altLang="it-IT" sz="1600" b="1">
                <a:solidFill>
                  <a:srgbClr val="000000"/>
                </a:solidFill>
                <a:latin typeface="Comic Sans MS" panose="030F0702030302020204" pitchFamily="66" charset="0"/>
                <a:cs typeface="Courier New" panose="02070309020205020404" pitchFamily="49" charset="0"/>
              </a:rPr>
              <a:t> </a:t>
            </a:r>
          </a:p>
        </p:txBody>
      </p:sp>
      <p:graphicFrame>
        <p:nvGraphicFramePr>
          <p:cNvPr id="71696" name="Object 16">
            <a:extLst>
              <a:ext uri="{FF2B5EF4-FFF2-40B4-BE49-F238E27FC236}">
                <a16:creationId xmlns:a16="http://schemas.microsoft.com/office/drawing/2014/main" id="{93A3909B-7DC1-47D1-A738-47BBB986DC7D}"/>
              </a:ext>
            </a:extLst>
          </p:cNvPr>
          <p:cNvGraphicFramePr>
            <a:graphicFrameLocks noGrp="1" noChangeAspect="1"/>
          </p:cNvGraphicFramePr>
          <p:nvPr>
            <p:ph sz="half" idx="2"/>
            <p:extLst>
              <p:ext uri="{D42A27DB-BD31-4B8C-83A1-F6EECF244321}">
                <p14:modId xmlns:p14="http://schemas.microsoft.com/office/powerpoint/2010/main" val="544628432"/>
              </p:ext>
            </p:extLst>
          </p:nvPr>
        </p:nvGraphicFramePr>
        <p:xfrm>
          <a:off x="5223726" y="3819001"/>
          <a:ext cx="3888000" cy="2177280"/>
        </p:xfrm>
        <a:graphic>
          <a:graphicData uri="http://schemas.openxmlformats.org/presentationml/2006/ole">
            <mc:AlternateContent xmlns:mc="http://schemas.openxmlformats.org/markup-compatibility/2006">
              <mc:Choice xmlns:v="urn:schemas-microsoft-com:vml" Requires="v">
                <p:oleObj spid="_x0000_s30950" r:id="rId7" imgW="1939137" imgH="949634" progId="">
                  <p:embed/>
                </p:oleObj>
              </mc:Choice>
              <mc:Fallback>
                <p:oleObj r:id="rId7" imgW="1939137" imgH="949634" progId="">
                  <p:embed/>
                  <p:pic>
                    <p:nvPicPr>
                      <p:cNvPr id="0" name="Picture 165"/>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3726" y="3819001"/>
                        <a:ext cx="3888000" cy="2177280"/>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71699" name="Object 19">
            <a:extLst>
              <a:ext uri="{FF2B5EF4-FFF2-40B4-BE49-F238E27FC236}">
                <a16:creationId xmlns:a16="http://schemas.microsoft.com/office/drawing/2014/main" id="{A14B323E-1606-4DAB-87B0-BA4C2EB3BCDD}"/>
              </a:ext>
            </a:extLst>
          </p:cNvPr>
          <p:cNvGraphicFramePr>
            <a:graphicFrameLocks noChangeAspect="1"/>
          </p:cNvGraphicFramePr>
          <p:nvPr>
            <p:extLst>
              <p:ext uri="{D42A27DB-BD31-4B8C-83A1-F6EECF244321}">
                <p14:modId xmlns:p14="http://schemas.microsoft.com/office/powerpoint/2010/main" val="1559682891"/>
              </p:ext>
            </p:extLst>
          </p:nvPr>
        </p:nvGraphicFramePr>
        <p:xfrm>
          <a:off x="36000" y="6092841"/>
          <a:ext cx="9072000" cy="491486"/>
        </p:xfrm>
        <a:graphic>
          <a:graphicData uri="http://schemas.openxmlformats.org/presentationml/2006/ole">
            <mc:AlternateContent xmlns:mc="http://schemas.openxmlformats.org/markup-compatibility/2006">
              <mc:Choice xmlns:v="urn:schemas-microsoft-com:vml" Requires="v">
                <p:oleObj spid="_x0000_s30951" name="Equation" r:id="rId9" imgW="3517900" imgH="190500" progId="Equation.3">
                  <p:embed/>
                </p:oleObj>
              </mc:Choice>
              <mc:Fallback>
                <p:oleObj name="Equation" r:id="rId9" imgW="3517900" imgH="190500" progId="Equation.3">
                  <p:embed/>
                  <p:pic>
                    <p:nvPicPr>
                      <p:cNvPr id="0" name="Picture 16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00" y="6092841"/>
                        <a:ext cx="9072000" cy="491486"/>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0733" name="Rectangle 21">
            <a:extLst>
              <a:ext uri="{FF2B5EF4-FFF2-40B4-BE49-F238E27FC236}">
                <a16:creationId xmlns:a16="http://schemas.microsoft.com/office/drawing/2014/main" id="{4405F518-121B-478A-A3DE-50921511D3BA}"/>
              </a:ext>
            </a:extLst>
          </p:cNvPr>
          <p:cNvSpPr>
            <a:spLocks noChangeArrowheads="1"/>
          </p:cNvSpPr>
          <p:nvPr/>
        </p:nvSpPr>
        <p:spPr bwMode="auto">
          <a:xfrm>
            <a:off x="0" y="3405912"/>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pSp>
        <p:nvGrpSpPr>
          <p:cNvPr id="2" name="Gruppo 1">
            <a:extLst>
              <a:ext uri="{FF2B5EF4-FFF2-40B4-BE49-F238E27FC236}">
                <a16:creationId xmlns:a16="http://schemas.microsoft.com/office/drawing/2014/main" id="{2794E5E3-4F0C-4875-B8E5-9BD16E8C5E73}"/>
              </a:ext>
            </a:extLst>
          </p:cNvPr>
          <p:cNvGrpSpPr/>
          <p:nvPr/>
        </p:nvGrpSpPr>
        <p:grpSpPr>
          <a:xfrm>
            <a:off x="32273" y="1124749"/>
            <a:ext cx="5040000" cy="954107"/>
            <a:chOff x="32273" y="1124749"/>
            <a:chExt cx="5040000" cy="954107"/>
          </a:xfrm>
        </p:grpSpPr>
        <p:sp>
          <p:nvSpPr>
            <p:cNvPr id="71685" name="Text Box 5">
              <a:extLst>
                <a:ext uri="{FF2B5EF4-FFF2-40B4-BE49-F238E27FC236}">
                  <a16:creationId xmlns:a16="http://schemas.microsoft.com/office/drawing/2014/main" id="{D4DAE4B7-4A5B-4027-B6BE-E5CF8D188C3E}"/>
                </a:ext>
              </a:extLst>
            </p:cNvPr>
            <p:cNvSpPr txBox="1">
              <a:spLocks noChangeArrowheads="1"/>
            </p:cNvSpPr>
            <p:nvPr/>
          </p:nvSpPr>
          <p:spPr bwMode="auto">
            <a:xfrm>
              <a:off x="32273" y="1124749"/>
              <a:ext cx="5040000" cy="954107"/>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dirty="0">
                  <a:solidFill>
                    <a:srgbClr val="000000"/>
                  </a:solidFill>
                  <a:latin typeface="Comic Sans MS" panose="030F0702030302020204" pitchFamily="66" charset="0"/>
                  <a:cs typeface="Courier New" panose="02070309020205020404" pitchFamily="49" charset="0"/>
                </a:rPr>
                <a:t>Un piano può essere univocamente definito se vengono date due rette parallele e distinte  a//b;</a:t>
              </a:r>
            </a:p>
            <a:p>
              <a:pPr algn="ctr" eaLnBrk="1" hangingPunct="1">
                <a:spcBef>
                  <a:spcPct val="50000"/>
                </a:spcBef>
              </a:pPr>
              <a:r>
                <a:rPr kumimoji="0" lang="it-IT" altLang="it-IT" sz="1600" dirty="0">
                  <a:solidFill>
                    <a:srgbClr val="000000"/>
                  </a:solidFill>
                  <a:latin typeface="Comic Sans MS" panose="030F0702030302020204" pitchFamily="66" charset="0"/>
                  <a:cs typeface="Courier New" panose="02070309020205020404" pitchFamily="49" charset="0"/>
                </a:rPr>
                <a:t> a    b (Fig.34</a:t>
              </a:r>
              <a:r>
                <a:rPr kumimoji="0" lang="it-IT" altLang="it-IT" sz="1600" b="1" dirty="0">
                  <a:solidFill>
                    <a:srgbClr val="000000"/>
                  </a:solidFill>
                  <a:latin typeface="Comic Sans MS" panose="030F0702030302020204" pitchFamily="66" charset="0"/>
                  <a:cs typeface="Courier New" panose="02070309020205020404" pitchFamily="49" charset="0"/>
                </a:rPr>
                <a:t> </a:t>
              </a:r>
            </a:p>
          </p:txBody>
        </p:sp>
        <p:graphicFrame>
          <p:nvGraphicFramePr>
            <p:cNvPr id="14" name="Oggetto 13">
              <a:extLst>
                <a:ext uri="{FF2B5EF4-FFF2-40B4-BE49-F238E27FC236}">
                  <a16:creationId xmlns:a16="http://schemas.microsoft.com/office/drawing/2014/main" id="{ADC584A8-6AC0-46D3-8921-E7D30C9F9BD8}"/>
                </a:ext>
              </a:extLst>
            </p:cNvPr>
            <p:cNvGraphicFramePr>
              <a:graphicFrameLocks noChangeAspect="1"/>
            </p:cNvGraphicFramePr>
            <p:nvPr>
              <p:extLst>
                <p:ext uri="{D42A27DB-BD31-4B8C-83A1-F6EECF244321}">
                  <p14:modId xmlns:p14="http://schemas.microsoft.com/office/powerpoint/2010/main" val="1132687021"/>
                </p:ext>
              </p:extLst>
            </p:nvPr>
          </p:nvGraphicFramePr>
          <p:xfrm>
            <a:off x="2098758" y="1748226"/>
            <a:ext cx="252000" cy="319200"/>
          </p:xfrm>
          <a:graphic>
            <a:graphicData uri="http://schemas.openxmlformats.org/presentationml/2006/ole">
              <mc:AlternateContent xmlns:mc="http://schemas.openxmlformats.org/markup-compatibility/2006">
                <mc:Choice xmlns:v="urn:schemas-microsoft-com:vml" Requires="v">
                  <p:oleObj spid="_x0000_s30952" name="Equazione" r:id="rId11" imgW="139579" imgH="177646" progId="Equation.3">
                    <p:embed/>
                  </p:oleObj>
                </mc:Choice>
                <mc:Fallback>
                  <p:oleObj name="Equazione" r:id="rId11" imgW="139579" imgH="177646" progId="Equation.3">
                    <p:embed/>
                    <p:pic>
                      <p:nvPicPr>
                        <p:cNvPr id="0" name="Picture 16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98758" y="1748226"/>
                          <a:ext cx="252000" cy="3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71692"/>
                                        </p:tgtEl>
                                        <p:attrNameLst>
                                          <p:attrName>style.visibility</p:attrName>
                                        </p:attrNameLst>
                                      </p:cBhvr>
                                      <p:to>
                                        <p:strVal val="visible"/>
                                      </p:to>
                                    </p:set>
                                    <p:anim calcmode="lin" valueType="num">
                                      <p:cBhvr additive="base">
                                        <p:cTn id="7" dur="1000" fill="hold"/>
                                        <p:tgtEl>
                                          <p:spTgt spid="71692"/>
                                        </p:tgtEl>
                                        <p:attrNameLst>
                                          <p:attrName>ppt_x</p:attrName>
                                        </p:attrNameLst>
                                      </p:cBhvr>
                                      <p:tavLst>
                                        <p:tav tm="0">
                                          <p:val>
                                            <p:strVal val="0-#ppt_w/2"/>
                                          </p:val>
                                        </p:tav>
                                        <p:tav tm="100000">
                                          <p:val>
                                            <p:strVal val="#ppt_x"/>
                                          </p:val>
                                        </p:tav>
                                      </p:tavLst>
                                    </p:anim>
                                    <p:anim calcmode="lin" valueType="num">
                                      <p:cBhvr additive="base">
                                        <p:cTn id="8" dur="1000" fill="hold"/>
                                        <p:tgtEl>
                                          <p:spTgt spid="716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2" fill="hold" nodeType="clickEffect">
                                  <p:stCondLst>
                                    <p:cond delay="0"/>
                                  </p:stCondLst>
                                  <p:childTnLst>
                                    <p:set>
                                      <p:cBhvr>
                                        <p:cTn id="17" dur="1" fill="hold">
                                          <p:stCondLst>
                                            <p:cond delay="0"/>
                                          </p:stCondLst>
                                        </p:cTn>
                                        <p:tgtEl>
                                          <p:spTgt spid="71687"/>
                                        </p:tgtEl>
                                        <p:attrNameLst>
                                          <p:attrName>style.visibility</p:attrName>
                                        </p:attrNameLst>
                                      </p:cBhvr>
                                      <p:to>
                                        <p:strVal val="visible"/>
                                      </p:to>
                                    </p:set>
                                    <p:anim calcmode="lin" valueType="num">
                                      <p:cBhvr additive="base">
                                        <p:cTn id="18" dur="1000" fill="hold"/>
                                        <p:tgtEl>
                                          <p:spTgt spid="71687"/>
                                        </p:tgtEl>
                                        <p:attrNameLst>
                                          <p:attrName>ppt_x</p:attrName>
                                        </p:attrNameLst>
                                      </p:cBhvr>
                                      <p:tavLst>
                                        <p:tav tm="0">
                                          <p:val>
                                            <p:strVal val="1+#ppt_w/2"/>
                                          </p:val>
                                        </p:tav>
                                        <p:tav tm="100000">
                                          <p:val>
                                            <p:strVal val="#ppt_x"/>
                                          </p:val>
                                        </p:tav>
                                      </p:tavLst>
                                    </p:anim>
                                    <p:anim calcmode="lin" valueType="num">
                                      <p:cBhvr additive="base">
                                        <p:cTn id="19" dur="1000" fill="hold"/>
                                        <p:tgtEl>
                                          <p:spTgt spid="7168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8" fill="hold" grpId="0" nodeType="clickEffect">
                                  <p:stCondLst>
                                    <p:cond delay="0"/>
                                  </p:stCondLst>
                                  <p:childTnLst>
                                    <p:set>
                                      <p:cBhvr>
                                        <p:cTn id="23" dur="1" fill="hold">
                                          <p:stCondLst>
                                            <p:cond delay="0"/>
                                          </p:stCondLst>
                                        </p:cTn>
                                        <p:tgtEl>
                                          <p:spTgt spid="71686"/>
                                        </p:tgtEl>
                                        <p:attrNameLst>
                                          <p:attrName>style.visibility</p:attrName>
                                        </p:attrNameLst>
                                      </p:cBhvr>
                                      <p:to>
                                        <p:strVal val="visible"/>
                                      </p:to>
                                    </p:set>
                                    <p:anim calcmode="lin" valueType="num">
                                      <p:cBhvr additive="base">
                                        <p:cTn id="24" dur="1000" fill="hold"/>
                                        <p:tgtEl>
                                          <p:spTgt spid="71686"/>
                                        </p:tgtEl>
                                        <p:attrNameLst>
                                          <p:attrName>ppt_x</p:attrName>
                                        </p:attrNameLst>
                                      </p:cBhvr>
                                      <p:tavLst>
                                        <p:tav tm="0">
                                          <p:val>
                                            <p:strVal val="0-#ppt_w/2"/>
                                          </p:val>
                                        </p:tav>
                                        <p:tav tm="100000">
                                          <p:val>
                                            <p:strVal val="#ppt_x"/>
                                          </p:val>
                                        </p:tav>
                                      </p:tavLst>
                                    </p:anim>
                                    <p:anim calcmode="lin" valueType="num">
                                      <p:cBhvr additive="base">
                                        <p:cTn id="25" dur="1000" fill="hold"/>
                                        <p:tgtEl>
                                          <p:spTgt spid="7168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8" fill="hold" nodeType="clickEffect">
                                  <p:stCondLst>
                                    <p:cond delay="0"/>
                                  </p:stCondLst>
                                  <p:childTnLst>
                                    <p:set>
                                      <p:cBhvr>
                                        <p:cTn id="29" dur="1" fill="hold">
                                          <p:stCondLst>
                                            <p:cond delay="0"/>
                                          </p:stCondLst>
                                        </p:cTn>
                                        <p:tgtEl>
                                          <p:spTgt spid="71689"/>
                                        </p:tgtEl>
                                        <p:attrNameLst>
                                          <p:attrName>style.visibility</p:attrName>
                                        </p:attrNameLst>
                                      </p:cBhvr>
                                      <p:to>
                                        <p:strVal val="visible"/>
                                      </p:to>
                                    </p:set>
                                    <p:anim calcmode="lin" valueType="num">
                                      <p:cBhvr additive="base">
                                        <p:cTn id="30" dur="1000" fill="hold"/>
                                        <p:tgtEl>
                                          <p:spTgt spid="71689"/>
                                        </p:tgtEl>
                                        <p:attrNameLst>
                                          <p:attrName>ppt_x</p:attrName>
                                        </p:attrNameLst>
                                      </p:cBhvr>
                                      <p:tavLst>
                                        <p:tav tm="0">
                                          <p:val>
                                            <p:strVal val="0-#ppt_w/2"/>
                                          </p:val>
                                        </p:tav>
                                        <p:tav tm="100000">
                                          <p:val>
                                            <p:strVal val="#ppt_x"/>
                                          </p:val>
                                        </p:tav>
                                      </p:tavLst>
                                    </p:anim>
                                    <p:anim calcmode="lin" valueType="num">
                                      <p:cBhvr additive="base">
                                        <p:cTn id="31" dur="1000" fill="hold"/>
                                        <p:tgtEl>
                                          <p:spTgt spid="7168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8" fill="hold" grpId="0" nodeType="clickEffect">
                                  <p:stCondLst>
                                    <p:cond delay="0"/>
                                  </p:stCondLst>
                                  <p:childTnLst>
                                    <p:set>
                                      <p:cBhvr>
                                        <p:cTn id="35" dur="1" fill="hold">
                                          <p:stCondLst>
                                            <p:cond delay="0"/>
                                          </p:stCondLst>
                                        </p:cTn>
                                        <p:tgtEl>
                                          <p:spTgt spid="71693"/>
                                        </p:tgtEl>
                                        <p:attrNameLst>
                                          <p:attrName>style.visibility</p:attrName>
                                        </p:attrNameLst>
                                      </p:cBhvr>
                                      <p:to>
                                        <p:strVal val="visible"/>
                                      </p:to>
                                    </p:set>
                                    <p:anim calcmode="lin" valueType="num">
                                      <p:cBhvr additive="base">
                                        <p:cTn id="36" dur="1000" fill="hold"/>
                                        <p:tgtEl>
                                          <p:spTgt spid="71693"/>
                                        </p:tgtEl>
                                        <p:attrNameLst>
                                          <p:attrName>ppt_x</p:attrName>
                                        </p:attrNameLst>
                                      </p:cBhvr>
                                      <p:tavLst>
                                        <p:tav tm="0">
                                          <p:val>
                                            <p:strVal val="0-#ppt_w/2"/>
                                          </p:val>
                                        </p:tav>
                                        <p:tav tm="100000">
                                          <p:val>
                                            <p:strVal val="#ppt_x"/>
                                          </p:val>
                                        </p:tav>
                                      </p:tavLst>
                                    </p:anim>
                                    <p:anim calcmode="lin" valueType="num">
                                      <p:cBhvr additive="base">
                                        <p:cTn id="37" dur="1000" fill="hold"/>
                                        <p:tgtEl>
                                          <p:spTgt spid="71693"/>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7" presetClass="entr" presetSubtype="8" fill="hold" grpId="0" nodeType="clickEffect">
                                  <p:stCondLst>
                                    <p:cond delay="0"/>
                                  </p:stCondLst>
                                  <p:childTnLst>
                                    <p:set>
                                      <p:cBhvr>
                                        <p:cTn id="41" dur="1" fill="hold">
                                          <p:stCondLst>
                                            <p:cond delay="0"/>
                                          </p:stCondLst>
                                        </p:cTn>
                                        <p:tgtEl>
                                          <p:spTgt spid="71694"/>
                                        </p:tgtEl>
                                        <p:attrNameLst>
                                          <p:attrName>style.visibility</p:attrName>
                                        </p:attrNameLst>
                                      </p:cBhvr>
                                      <p:to>
                                        <p:strVal val="visible"/>
                                      </p:to>
                                    </p:set>
                                    <p:anim calcmode="lin" valueType="num">
                                      <p:cBhvr additive="base">
                                        <p:cTn id="42" dur="1000" fill="hold"/>
                                        <p:tgtEl>
                                          <p:spTgt spid="71694"/>
                                        </p:tgtEl>
                                        <p:attrNameLst>
                                          <p:attrName>ppt_x</p:attrName>
                                        </p:attrNameLst>
                                      </p:cBhvr>
                                      <p:tavLst>
                                        <p:tav tm="0">
                                          <p:val>
                                            <p:strVal val="0-#ppt_w/2"/>
                                          </p:val>
                                        </p:tav>
                                        <p:tav tm="100000">
                                          <p:val>
                                            <p:strVal val="#ppt_x"/>
                                          </p:val>
                                        </p:tav>
                                      </p:tavLst>
                                    </p:anim>
                                    <p:anim calcmode="lin" valueType="num">
                                      <p:cBhvr additive="base">
                                        <p:cTn id="43" dur="1000" fill="hold"/>
                                        <p:tgtEl>
                                          <p:spTgt spid="71694"/>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2" fill="hold" nodeType="clickEffect">
                                  <p:stCondLst>
                                    <p:cond delay="0"/>
                                  </p:stCondLst>
                                  <p:childTnLst>
                                    <p:set>
                                      <p:cBhvr>
                                        <p:cTn id="47" dur="1" fill="hold">
                                          <p:stCondLst>
                                            <p:cond delay="0"/>
                                          </p:stCondLst>
                                        </p:cTn>
                                        <p:tgtEl>
                                          <p:spTgt spid="71696"/>
                                        </p:tgtEl>
                                        <p:attrNameLst>
                                          <p:attrName>style.visibility</p:attrName>
                                        </p:attrNameLst>
                                      </p:cBhvr>
                                      <p:to>
                                        <p:strVal val="visible"/>
                                      </p:to>
                                    </p:set>
                                    <p:anim calcmode="lin" valueType="num">
                                      <p:cBhvr additive="base">
                                        <p:cTn id="48" dur="1000" fill="hold"/>
                                        <p:tgtEl>
                                          <p:spTgt spid="71696"/>
                                        </p:tgtEl>
                                        <p:attrNameLst>
                                          <p:attrName>ppt_x</p:attrName>
                                        </p:attrNameLst>
                                      </p:cBhvr>
                                      <p:tavLst>
                                        <p:tav tm="0">
                                          <p:val>
                                            <p:strVal val="1+#ppt_w/2"/>
                                          </p:val>
                                        </p:tav>
                                        <p:tav tm="100000">
                                          <p:val>
                                            <p:strVal val="#ppt_x"/>
                                          </p:val>
                                        </p:tav>
                                      </p:tavLst>
                                    </p:anim>
                                    <p:anim calcmode="lin" valueType="num">
                                      <p:cBhvr additive="base">
                                        <p:cTn id="49" dur="1000" fill="hold"/>
                                        <p:tgtEl>
                                          <p:spTgt spid="71696"/>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7" presetClass="entr" presetSubtype="8" fill="hold" grpId="0" nodeType="clickEffect">
                                  <p:stCondLst>
                                    <p:cond delay="0"/>
                                  </p:stCondLst>
                                  <p:childTnLst>
                                    <p:set>
                                      <p:cBhvr>
                                        <p:cTn id="53" dur="1" fill="hold">
                                          <p:stCondLst>
                                            <p:cond delay="0"/>
                                          </p:stCondLst>
                                        </p:cTn>
                                        <p:tgtEl>
                                          <p:spTgt spid="71695"/>
                                        </p:tgtEl>
                                        <p:attrNameLst>
                                          <p:attrName>style.visibility</p:attrName>
                                        </p:attrNameLst>
                                      </p:cBhvr>
                                      <p:to>
                                        <p:strVal val="visible"/>
                                      </p:to>
                                    </p:set>
                                    <p:anim calcmode="lin" valueType="num">
                                      <p:cBhvr additive="base">
                                        <p:cTn id="54" dur="1000" fill="hold"/>
                                        <p:tgtEl>
                                          <p:spTgt spid="71695"/>
                                        </p:tgtEl>
                                        <p:attrNameLst>
                                          <p:attrName>ppt_x</p:attrName>
                                        </p:attrNameLst>
                                      </p:cBhvr>
                                      <p:tavLst>
                                        <p:tav tm="0">
                                          <p:val>
                                            <p:strVal val="0-#ppt_w/2"/>
                                          </p:val>
                                        </p:tav>
                                        <p:tav tm="100000">
                                          <p:val>
                                            <p:strVal val="#ppt_x"/>
                                          </p:val>
                                        </p:tav>
                                      </p:tavLst>
                                    </p:anim>
                                    <p:anim calcmode="lin" valueType="num">
                                      <p:cBhvr additive="base">
                                        <p:cTn id="55" dur="1000" fill="hold"/>
                                        <p:tgtEl>
                                          <p:spTgt spid="71695"/>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7" presetClass="entr" presetSubtype="8" fill="hold" nodeType="clickEffect">
                                  <p:stCondLst>
                                    <p:cond delay="0"/>
                                  </p:stCondLst>
                                  <p:childTnLst>
                                    <p:set>
                                      <p:cBhvr>
                                        <p:cTn id="59" dur="1" fill="hold">
                                          <p:stCondLst>
                                            <p:cond delay="0"/>
                                          </p:stCondLst>
                                        </p:cTn>
                                        <p:tgtEl>
                                          <p:spTgt spid="71699"/>
                                        </p:tgtEl>
                                        <p:attrNameLst>
                                          <p:attrName>style.visibility</p:attrName>
                                        </p:attrNameLst>
                                      </p:cBhvr>
                                      <p:to>
                                        <p:strVal val="visible"/>
                                      </p:to>
                                    </p:set>
                                    <p:anim calcmode="lin" valueType="num">
                                      <p:cBhvr additive="base">
                                        <p:cTn id="60" dur="1000" fill="hold"/>
                                        <p:tgtEl>
                                          <p:spTgt spid="71699"/>
                                        </p:tgtEl>
                                        <p:attrNameLst>
                                          <p:attrName>ppt_x</p:attrName>
                                        </p:attrNameLst>
                                      </p:cBhvr>
                                      <p:tavLst>
                                        <p:tav tm="0">
                                          <p:val>
                                            <p:strVal val="0-#ppt_w/2"/>
                                          </p:val>
                                        </p:tav>
                                        <p:tav tm="100000">
                                          <p:val>
                                            <p:strVal val="#ppt_x"/>
                                          </p:val>
                                        </p:tav>
                                      </p:tavLst>
                                    </p:anim>
                                    <p:anim calcmode="lin" valueType="num">
                                      <p:cBhvr additive="base">
                                        <p:cTn id="61" dur="1000" fill="hold"/>
                                        <p:tgtEl>
                                          <p:spTgt spid="716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animBg="1"/>
      <p:bldP spid="71692" grpId="0" animBg="1"/>
      <p:bldP spid="71693" grpId="0" animBg="1"/>
      <p:bldP spid="71694" grpId="0" animBg="1"/>
      <p:bldP spid="7169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Text Box 4">
            <a:extLst>
              <a:ext uri="{FF2B5EF4-FFF2-40B4-BE49-F238E27FC236}">
                <a16:creationId xmlns:a16="http://schemas.microsoft.com/office/drawing/2014/main" id="{2B5322DE-6CC8-4C9C-A3D8-A1558CA04BB5}"/>
              </a:ext>
            </a:extLst>
          </p:cNvPr>
          <p:cNvSpPr txBox="1">
            <a:spLocks noChangeArrowheads="1"/>
          </p:cNvSpPr>
          <p:nvPr/>
        </p:nvSpPr>
        <p:spPr bwMode="auto">
          <a:xfrm>
            <a:off x="36000" y="0"/>
            <a:ext cx="9072000" cy="439737"/>
          </a:xfrm>
          <a:prstGeom prst="rect">
            <a:avLst/>
          </a:prstGeom>
          <a:noFill/>
          <a:ln w="12700" algn="ctr">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r" eaLnBrk="1" hangingPunct="1">
              <a:spcBef>
                <a:spcPct val="50000"/>
              </a:spcBef>
            </a:pPr>
            <a:r>
              <a:rPr kumimoji="0" lang="it-IT" altLang="it-IT" sz="2200">
                <a:latin typeface="Comic Sans MS" panose="030F0702030302020204" pitchFamily="66" charset="0"/>
                <a:cs typeface="Courier New" panose="02070309020205020404" pitchFamily="49" charset="0"/>
              </a:rPr>
              <a:t>Il semipiano: caratteristiche geometriche e descrittive</a:t>
            </a:r>
            <a:r>
              <a:rPr kumimoji="0" lang="it-IT" altLang="it-IT" sz="1600" b="1">
                <a:latin typeface="Comic Sans MS" panose="030F0702030302020204" pitchFamily="66" charset="0"/>
                <a:cs typeface="Courier New" panose="02070309020205020404" pitchFamily="49" charset="0"/>
              </a:rPr>
              <a:t> </a:t>
            </a:r>
          </a:p>
        </p:txBody>
      </p:sp>
      <p:sp>
        <p:nvSpPr>
          <p:cNvPr id="77829" name="Text Box 5">
            <a:extLst>
              <a:ext uri="{FF2B5EF4-FFF2-40B4-BE49-F238E27FC236}">
                <a16:creationId xmlns:a16="http://schemas.microsoft.com/office/drawing/2014/main" id="{3B8660DB-05CD-4220-9F6F-24835677D4BD}"/>
              </a:ext>
            </a:extLst>
          </p:cNvPr>
          <p:cNvSpPr txBox="1">
            <a:spLocks noChangeArrowheads="1"/>
          </p:cNvSpPr>
          <p:nvPr/>
        </p:nvSpPr>
        <p:spPr bwMode="auto">
          <a:xfrm>
            <a:off x="36000" y="468313"/>
            <a:ext cx="9072000" cy="400110"/>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000" b="1" dirty="0">
                <a:latin typeface="Comic Sans MS" panose="030F0702030302020204" pitchFamily="66" charset="0"/>
                <a:cs typeface="Courier New" panose="02070309020205020404" pitchFamily="49" charset="0"/>
              </a:rPr>
              <a:t>CARATTERISTICHE DINAMICHE DEL SEMIPIANO </a:t>
            </a:r>
          </a:p>
        </p:txBody>
      </p:sp>
      <p:sp>
        <p:nvSpPr>
          <p:cNvPr id="77830" name="Text Box 6">
            <a:extLst>
              <a:ext uri="{FF2B5EF4-FFF2-40B4-BE49-F238E27FC236}">
                <a16:creationId xmlns:a16="http://schemas.microsoft.com/office/drawing/2014/main" id="{10177B09-7426-4CD8-AAF1-80EC2CC3883C}"/>
              </a:ext>
            </a:extLst>
          </p:cNvPr>
          <p:cNvSpPr txBox="1">
            <a:spLocks noChangeArrowheads="1"/>
          </p:cNvSpPr>
          <p:nvPr/>
        </p:nvSpPr>
        <p:spPr bwMode="auto">
          <a:xfrm>
            <a:off x="34290" y="931228"/>
            <a:ext cx="4346575" cy="1571625"/>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600" dirty="0">
                <a:solidFill>
                  <a:srgbClr val="000000"/>
                </a:solidFill>
                <a:latin typeface="Comic Sans MS" panose="030F0702030302020204" pitchFamily="66" charset="0"/>
                <a:cs typeface="Courier New" panose="02070309020205020404" pitchFamily="49" charset="0"/>
              </a:rPr>
              <a:t>Se, sul piano come sopra definito, viene individuata una retta a dalla quale, per un motivo qualsiasi, si analizza il piano stesso,  allora    si genera l’elemento geometrico in discussione, denominato "semipiano" (Fig.36).</a:t>
            </a:r>
          </a:p>
        </p:txBody>
      </p:sp>
      <p:graphicFrame>
        <p:nvGraphicFramePr>
          <p:cNvPr id="77831" name="Object 7">
            <a:extLst>
              <a:ext uri="{FF2B5EF4-FFF2-40B4-BE49-F238E27FC236}">
                <a16:creationId xmlns:a16="http://schemas.microsoft.com/office/drawing/2014/main" id="{A515A1C1-8197-4E35-B51E-470FB67EEA7C}"/>
              </a:ext>
            </a:extLst>
          </p:cNvPr>
          <p:cNvGraphicFramePr>
            <a:graphicFrameLocks noGrp="1" noChangeAspect="1"/>
          </p:cNvGraphicFramePr>
          <p:nvPr>
            <p:ph/>
            <p:extLst>
              <p:ext uri="{D42A27DB-BD31-4B8C-83A1-F6EECF244321}">
                <p14:modId xmlns:p14="http://schemas.microsoft.com/office/powerpoint/2010/main" val="2036725270"/>
              </p:ext>
            </p:extLst>
          </p:nvPr>
        </p:nvGraphicFramePr>
        <p:xfrm>
          <a:off x="4465710" y="910585"/>
          <a:ext cx="4644000" cy="3108050"/>
        </p:xfrm>
        <a:graphic>
          <a:graphicData uri="http://schemas.openxmlformats.org/presentationml/2006/ole">
            <mc:AlternateContent xmlns:mc="http://schemas.openxmlformats.org/markup-compatibility/2006">
              <mc:Choice xmlns:v="urn:schemas-microsoft-com:vml" Requires="v">
                <p:oleObj spid="_x0000_s31801" r:id="rId3" imgW="1939137" imgH="949634" progId="">
                  <p:embed/>
                </p:oleObj>
              </mc:Choice>
              <mc:Fallback>
                <p:oleObj r:id="rId3" imgW="1939137" imgH="949634" progId="">
                  <p:embed/>
                  <p:pic>
                    <p:nvPicPr>
                      <p:cNvPr id="0" name="Picture 4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710" y="910585"/>
                        <a:ext cx="4644000" cy="3108050"/>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77833" name="Text Box 9">
            <a:extLst>
              <a:ext uri="{FF2B5EF4-FFF2-40B4-BE49-F238E27FC236}">
                <a16:creationId xmlns:a16="http://schemas.microsoft.com/office/drawing/2014/main" id="{4E37B6A9-3506-43C4-A796-97B54DEFCA22}"/>
              </a:ext>
            </a:extLst>
          </p:cNvPr>
          <p:cNvSpPr txBox="1">
            <a:spLocks noChangeArrowheads="1"/>
          </p:cNvSpPr>
          <p:nvPr/>
        </p:nvSpPr>
        <p:spPr bwMode="auto">
          <a:xfrm>
            <a:off x="34290" y="4556125"/>
            <a:ext cx="4359275" cy="1082675"/>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dirty="0">
                <a:solidFill>
                  <a:srgbClr val="000000"/>
                </a:solidFill>
                <a:latin typeface="Comic Sans MS" panose="030F0702030302020204" pitchFamily="66" charset="0"/>
                <a:cs typeface="Courier New" panose="02070309020205020404" pitchFamily="49" charset="0"/>
              </a:rPr>
              <a:t>La retta da cui si analizza la porzione di piano si chiama "retta origine del semipiano" e si caratterizza come "elemento geometrico reale” (retta reale) </a:t>
            </a:r>
          </a:p>
        </p:txBody>
      </p:sp>
      <p:sp>
        <p:nvSpPr>
          <p:cNvPr id="77834" name="Text Box 10">
            <a:extLst>
              <a:ext uri="{FF2B5EF4-FFF2-40B4-BE49-F238E27FC236}">
                <a16:creationId xmlns:a16="http://schemas.microsoft.com/office/drawing/2014/main" id="{C6E9CA50-A459-43ED-B4DB-7527A8410528}"/>
              </a:ext>
            </a:extLst>
          </p:cNvPr>
          <p:cNvSpPr txBox="1">
            <a:spLocks noChangeArrowheads="1"/>
          </p:cNvSpPr>
          <p:nvPr/>
        </p:nvSpPr>
        <p:spPr bwMode="auto">
          <a:xfrm>
            <a:off x="4465710" y="4101783"/>
            <a:ext cx="4644000" cy="1548000"/>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a:solidFill>
                  <a:srgbClr val="000000"/>
                </a:solidFill>
                <a:latin typeface="Comic Sans MS" panose="030F0702030302020204" pitchFamily="66" charset="0"/>
                <a:cs typeface="Courier New" panose="02070309020205020404" pitchFamily="49" charset="0"/>
              </a:rPr>
              <a:t>Per il resto, il piano, non ha altri elementi reali identificativi data la sua caratteristica fisica di essere costituito da una retta (monodimensionale ed infinita) che si sposta parallelamente a se stessa secondo una direzione anch'essa infinita</a:t>
            </a:r>
            <a:r>
              <a:rPr kumimoji="0" lang="it-IT" altLang="it-IT" sz="1600" b="1">
                <a:solidFill>
                  <a:srgbClr val="000000"/>
                </a:solidFill>
                <a:latin typeface="Comic Sans MS" panose="030F0702030302020204" pitchFamily="66" charset="0"/>
                <a:cs typeface="Courier New" panose="02070309020205020404" pitchFamily="49" charset="0"/>
              </a:rPr>
              <a:t> </a:t>
            </a:r>
          </a:p>
        </p:txBody>
      </p:sp>
      <p:sp>
        <p:nvSpPr>
          <p:cNvPr id="77835" name="Text Box 11">
            <a:extLst>
              <a:ext uri="{FF2B5EF4-FFF2-40B4-BE49-F238E27FC236}">
                <a16:creationId xmlns:a16="http://schemas.microsoft.com/office/drawing/2014/main" id="{6321D3C7-20CC-42EA-84B0-190DD6261634}"/>
              </a:ext>
            </a:extLst>
          </p:cNvPr>
          <p:cNvSpPr txBox="1">
            <a:spLocks noChangeArrowheads="1"/>
          </p:cNvSpPr>
          <p:nvPr/>
        </p:nvSpPr>
        <p:spPr bwMode="auto">
          <a:xfrm>
            <a:off x="36000" y="5788978"/>
            <a:ext cx="9072000" cy="1015663"/>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000" dirty="0">
                <a:solidFill>
                  <a:srgbClr val="000000"/>
                </a:solidFill>
                <a:latin typeface="Comic Sans MS" panose="030F0702030302020204" pitchFamily="66" charset="0"/>
                <a:cs typeface="Courier New" panose="02070309020205020404" pitchFamily="49" charset="0"/>
              </a:rPr>
              <a:t>Poiché, infine, la retta che genera dinamicamente il piano può essere comunque orientata, anche la “retta origine del semipiano" può essere comunque orientata nello spazio</a:t>
            </a:r>
            <a:r>
              <a:rPr kumimoji="0" lang="it-IT" altLang="it-IT" sz="2000" b="1" dirty="0">
                <a:solidFill>
                  <a:srgbClr val="000000"/>
                </a:solidFill>
                <a:latin typeface="Comic Sans MS" panose="030F0702030302020204" pitchFamily="66" charset="0"/>
                <a:cs typeface="Courier New" panose="02070309020205020404" pitchFamily="49" charset="0"/>
              </a:rPr>
              <a:t> </a:t>
            </a:r>
          </a:p>
        </p:txBody>
      </p:sp>
      <p:sp>
        <p:nvSpPr>
          <p:cNvPr id="77836" name="Text Box 12">
            <a:extLst>
              <a:ext uri="{FF2B5EF4-FFF2-40B4-BE49-F238E27FC236}">
                <a16:creationId xmlns:a16="http://schemas.microsoft.com/office/drawing/2014/main" id="{88AB8600-B43D-496D-AD15-32DA2684CB7B}"/>
              </a:ext>
            </a:extLst>
          </p:cNvPr>
          <p:cNvSpPr txBox="1">
            <a:spLocks noChangeArrowheads="1"/>
          </p:cNvSpPr>
          <p:nvPr/>
        </p:nvSpPr>
        <p:spPr bwMode="auto">
          <a:xfrm>
            <a:off x="34290" y="2614295"/>
            <a:ext cx="4333875" cy="1816100"/>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600" dirty="0">
                <a:solidFill>
                  <a:srgbClr val="000000"/>
                </a:solidFill>
                <a:latin typeface="Comic Sans MS" panose="030F0702030302020204" pitchFamily="66" charset="0"/>
                <a:cs typeface="Courier New" panose="02070309020205020404" pitchFamily="49" charset="0"/>
              </a:rPr>
              <a:t>Il piano, infatti, resta diviso, così operando, in due parti, ciascuna delle quali si chiama semipiano e viene indicato sinteticamente come </a:t>
            </a:r>
            <a:r>
              <a:rPr kumimoji="0" lang="it-IT" altLang="it-IT" sz="1600" dirty="0">
                <a:solidFill>
                  <a:srgbClr val="000000"/>
                </a:solidFill>
                <a:latin typeface="Symbol" panose="05050102010706020507" pitchFamily="18" charset="2"/>
                <a:cs typeface="Courier New" panose="02070309020205020404" pitchFamily="49" charset="0"/>
              </a:rPr>
              <a:t>p</a:t>
            </a:r>
            <a:r>
              <a:rPr kumimoji="0" lang="it-IT" altLang="it-IT" sz="1600" dirty="0">
                <a:solidFill>
                  <a:srgbClr val="000000"/>
                </a:solidFill>
                <a:latin typeface="Comic Sans MS" panose="030F0702030302020204" pitchFamily="66" charset="0"/>
                <a:cs typeface="Courier New" panose="02070309020205020404" pitchFamily="49" charset="0"/>
              </a:rPr>
              <a:t>/2.</a:t>
            </a:r>
          </a:p>
          <a:p>
            <a:pPr eaLnBrk="1" hangingPunct="1"/>
            <a:r>
              <a:rPr kumimoji="0" lang="it-IT" altLang="it-IT" sz="1600" dirty="0">
                <a:solidFill>
                  <a:srgbClr val="000000"/>
                </a:solidFill>
                <a:latin typeface="Comic Sans MS" panose="030F0702030302020204" pitchFamily="66" charset="0"/>
                <a:cs typeface="Courier New" panose="02070309020205020404" pitchFamily="49" charset="0"/>
              </a:rPr>
              <a:t>Definiti gli elementi geometrici, descriviamo come di seguito gli specifici aspetti fisici.</a:t>
            </a:r>
            <a:endParaRPr kumimoji="0" lang="it-IT" altLang="it-IT" sz="1600" b="1" dirty="0">
              <a:solidFill>
                <a:srgbClr val="000000"/>
              </a:solidFill>
              <a:latin typeface="Comic Sans MS" panose="030F0702030302020204" pitchFamily="66" charset="0"/>
              <a:cs typeface="Courier New" panose="02070309020205020404" pitchFamily="49" charset="0"/>
            </a:endParaRPr>
          </a:p>
        </p:txBody>
      </p:sp>
      <p:sp>
        <p:nvSpPr>
          <p:cNvPr id="31754" name="AutoShape 13">
            <a:hlinkClick r:id="rId5" action="ppaction://hlinksldjump" highlightClick="1"/>
            <a:extLst>
              <a:ext uri="{FF2B5EF4-FFF2-40B4-BE49-F238E27FC236}">
                <a16:creationId xmlns:a16="http://schemas.microsoft.com/office/drawing/2014/main" id="{AED63A76-68D8-4620-92F6-8DE1F59EEAAF}"/>
              </a:ext>
            </a:extLst>
          </p:cNvPr>
          <p:cNvSpPr>
            <a:spLocks noChangeArrowheads="1"/>
          </p:cNvSpPr>
          <p:nvPr/>
        </p:nvSpPr>
        <p:spPr bwMode="auto">
          <a:xfrm>
            <a:off x="95250" y="33655"/>
            <a:ext cx="1104900" cy="385763"/>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Sommario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 calcmode="lin" valueType="num">
                                      <p:cBhvr additive="base">
                                        <p:cTn id="7" dur="1000" fill="hold"/>
                                        <p:tgtEl>
                                          <p:spTgt spid="77829"/>
                                        </p:tgtEl>
                                        <p:attrNameLst>
                                          <p:attrName>ppt_x</p:attrName>
                                        </p:attrNameLst>
                                      </p:cBhvr>
                                      <p:tavLst>
                                        <p:tav tm="0">
                                          <p:val>
                                            <p:strVal val="0-#ppt_w/2"/>
                                          </p:val>
                                        </p:tav>
                                        <p:tav tm="100000">
                                          <p:val>
                                            <p:strVal val="#ppt_x"/>
                                          </p:val>
                                        </p:tav>
                                      </p:tavLst>
                                    </p:anim>
                                    <p:anim calcmode="lin" valueType="num">
                                      <p:cBhvr additive="base">
                                        <p:cTn id="8" dur="1000" fill="hold"/>
                                        <p:tgtEl>
                                          <p:spTgt spid="778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77830"/>
                                        </p:tgtEl>
                                        <p:attrNameLst>
                                          <p:attrName>style.visibility</p:attrName>
                                        </p:attrNameLst>
                                      </p:cBhvr>
                                      <p:to>
                                        <p:strVal val="visible"/>
                                      </p:to>
                                    </p:set>
                                    <p:anim calcmode="lin" valueType="num">
                                      <p:cBhvr additive="base">
                                        <p:cTn id="13" dur="1000" fill="hold"/>
                                        <p:tgtEl>
                                          <p:spTgt spid="77830"/>
                                        </p:tgtEl>
                                        <p:attrNameLst>
                                          <p:attrName>ppt_x</p:attrName>
                                        </p:attrNameLst>
                                      </p:cBhvr>
                                      <p:tavLst>
                                        <p:tav tm="0">
                                          <p:val>
                                            <p:strVal val="0-#ppt_w/2"/>
                                          </p:val>
                                        </p:tav>
                                        <p:tav tm="100000">
                                          <p:val>
                                            <p:strVal val="#ppt_x"/>
                                          </p:val>
                                        </p:tav>
                                      </p:tavLst>
                                    </p:anim>
                                    <p:anim calcmode="lin" valueType="num">
                                      <p:cBhvr additive="base">
                                        <p:cTn id="14" dur="1000" fill="hold"/>
                                        <p:tgtEl>
                                          <p:spTgt spid="778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nodeType="clickEffect">
                                  <p:stCondLst>
                                    <p:cond delay="0"/>
                                  </p:stCondLst>
                                  <p:childTnLst>
                                    <p:set>
                                      <p:cBhvr>
                                        <p:cTn id="18" dur="1" fill="hold">
                                          <p:stCondLst>
                                            <p:cond delay="0"/>
                                          </p:stCondLst>
                                        </p:cTn>
                                        <p:tgtEl>
                                          <p:spTgt spid="77831"/>
                                        </p:tgtEl>
                                        <p:attrNameLst>
                                          <p:attrName>style.visibility</p:attrName>
                                        </p:attrNameLst>
                                      </p:cBhvr>
                                      <p:to>
                                        <p:strVal val="visible"/>
                                      </p:to>
                                    </p:set>
                                    <p:anim calcmode="lin" valueType="num">
                                      <p:cBhvr additive="base">
                                        <p:cTn id="19" dur="1000" fill="hold"/>
                                        <p:tgtEl>
                                          <p:spTgt spid="77831"/>
                                        </p:tgtEl>
                                        <p:attrNameLst>
                                          <p:attrName>ppt_x</p:attrName>
                                        </p:attrNameLst>
                                      </p:cBhvr>
                                      <p:tavLst>
                                        <p:tav tm="0">
                                          <p:val>
                                            <p:strVal val="1+#ppt_w/2"/>
                                          </p:val>
                                        </p:tav>
                                        <p:tav tm="100000">
                                          <p:val>
                                            <p:strVal val="#ppt_x"/>
                                          </p:val>
                                        </p:tav>
                                      </p:tavLst>
                                    </p:anim>
                                    <p:anim calcmode="lin" valueType="num">
                                      <p:cBhvr additive="base">
                                        <p:cTn id="20" dur="1000" fill="hold"/>
                                        <p:tgtEl>
                                          <p:spTgt spid="7783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77836"/>
                                        </p:tgtEl>
                                        <p:attrNameLst>
                                          <p:attrName>style.visibility</p:attrName>
                                        </p:attrNameLst>
                                      </p:cBhvr>
                                      <p:to>
                                        <p:strVal val="visible"/>
                                      </p:to>
                                    </p:set>
                                    <p:anim calcmode="lin" valueType="num">
                                      <p:cBhvr additive="base">
                                        <p:cTn id="25" dur="1000" fill="hold"/>
                                        <p:tgtEl>
                                          <p:spTgt spid="77836"/>
                                        </p:tgtEl>
                                        <p:attrNameLst>
                                          <p:attrName>ppt_x</p:attrName>
                                        </p:attrNameLst>
                                      </p:cBhvr>
                                      <p:tavLst>
                                        <p:tav tm="0">
                                          <p:val>
                                            <p:strVal val="0-#ppt_w/2"/>
                                          </p:val>
                                        </p:tav>
                                        <p:tav tm="100000">
                                          <p:val>
                                            <p:strVal val="#ppt_x"/>
                                          </p:val>
                                        </p:tav>
                                      </p:tavLst>
                                    </p:anim>
                                    <p:anim calcmode="lin" valueType="num">
                                      <p:cBhvr additive="base">
                                        <p:cTn id="26" dur="1000" fill="hold"/>
                                        <p:tgtEl>
                                          <p:spTgt spid="7783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77833"/>
                                        </p:tgtEl>
                                        <p:attrNameLst>
                                          <p:attrName>style.visibility</p:attrName>
                                        </p:attrNameLst>
                                      </p:cBhvr>
                                      <p:to>
                                        <p:strVal val="visible"/>
                                      </p:to>
                                    </p:set>
                                    <p:anim calcmode="lin" valueType="num">
                                      <p:cBhvr additive="base">
                                        <p:cTn id="31" dur="1000" fill="hold"/>
                                        <p:tgtEl>
                                          <p:spTgt spid="77833"/>
                                        </p:tgtEl>
                                        <p:attrNameLst>
                                          <p:attrName>ppt_x</p:attrName>
                                        </p:attrNameLst>
                                      </p:cBhvr>
                                      <p:tavLst>
                                        <p:tav tm="0">
                                          <p:val>
                                            <p:strVal val="0-#ppt_w/2"/>
                                          </p:val>
                                        </p:tav>
                                        <p:tav tm="100000">
                                          <p:val>
                                            <p:strVal val="#ppt_x"/>
                                          </p:val>
                                        </p:tav>
                                      </p:tavLst>
                                    </p:anim>
                                    <p:anim calcmode="lin" valueType="num">
                                      <p:cBhvr additive="base">
                                        <p:cTn id="32" dur="1000" fill="hold"/>
                                        <p:tgtEl>
                                          <p:spTgt spid="7783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77834"/>
                                        </p:tgtEl>
                                        <p:attrNameLst>
                                          <p:attrName>style.visibility</p:attrName>
                                        </p:attrNameLst>
                                      </p:cBhvr>
                                      <p:to>
                                        <p:strVal val="visible"/>
                                      </p:to>
                                    </p:set>
                                    <p:anim calcmode="lin" valueType="num">
                                      <p:cBhvr additive="base">
                                        <p:cTn id="37" dur="1000" fill="hold"/>
                                        <p:tgtEl>
                                          <p:spTgt spid="77834"/>
                                        </p:tgtEl>
                                        <p:attrNameLst>
                                          <p:attrName>ppt_x</p:attrName>
                                        </p:attrNameLst>
                                      </p:cBhvr>
                                      <p:tavLst>
                                        <p:tav tm="0">
                                          <p:val>
                                            <p:strVal val="1+#ppt_w/2"/>
                                          </p:val>
                                        </p:tav>
                                        <p:tav tm="100000">
                                          <p:val>
                                            <p:strVal val="#ppt_x"/>
                                          </p:val>
                                        </p:tav>
                                      </p:tavLst>
                                    </p:anim>
                                    <p:anim calcmode="lin" valueType="num">
                                      <p:cBhvr additive="base">
                                        <p:cTn id="38" dur="1000" fill="hold"/>
                                        <p:tgtEl>
                                          <p:spTgt spid="7783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77835"/>
                                        </p:tgtEl>
                                        <p:attrNameLst>
                                          <p:attrName>style.visibility</p:attrName>
                                        </p:attrNameLst>
                                      </p:cBhvr>
                                      <p:to>
                                        <p:strVal val="visible"/>
                                      </p:to>
                                    </p:set>
                                    <p:anim calcmode="lin" valueType="num">
                                      <p:cBhvr additive="base">
                                        <p:cTn id="43" dur="1000" fill="hold"/>
                                        <p:tgtEl>
                                          <p:spTgt spid="77835"/>
                                        </p:tgtEl>
                                        <p:attrNameLst>
                                          <p:attrName>ppt_x</p:attrName>
                                        </p:attrNameLst>
                                      </p:cBhvr>
                                      <p:tavLst>
                                        <p:tav tm="0">
                                          <p:val>
                                            <p:strVal val="#ppt_x"/>
                                          </p:val>
                                        </p:tav>
                                        <p:tav tm="100000">
                                          <p:val>
                                            <p:strVal val="#ppt_x"/>
                                          </p:val>
                                        </p:tav>
                                      </p:tavLst>
                                    </p:anim>
                                    <p:anim calcmode="lin" valueType="num">
                                      <p:cBhvr additive="base">
                                        <p:cTn id="44" dur="1000" fill="hold"/>
                                        <p:tgtEl>
                                          <p:spTgt spid="77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p:bldP spid="77830" grpId="0" animBg="1"/>
      <p:bldP spid="77833" grpId="0" animBg="1"/>
      <p:bldP spid="77834" grpId="0" animBg="1"/>
      <p:bldP spid="77835" grpId="0" animBg="1"/>
      <p:bldP spid="7783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2" name="Text Box 4">
            <a:extLst>
              <a:ext uri="{FF2B5EF4-FFF2-40B4-BE49-F238E27FC236}">
                <a16:creationId xmlns:a16="http://schemas.microsoft.com/office/drawing/2014/main" id="{32316C16-741B-4DE0-BDD1-84E626B17371}"/>
              </a:ext>
            </a:extLst>
          </p:cNvPr>
          <p:cNvSpPr txBox="1">
            <a:spLocks noChangeArrowheads="1"/>
          </p:cNvSpPr>
          <p:nvPr/>
        </p:nvSpPr>
        <p:spPr bwMode="auto">
          <a:xfrm>
            <a:off x="36000" y="38100"/>
            <a:ext cx="9072000" cy="349250"/>
          </a:xfrm>
          <a:prstGeom prst="rect">
            <a:avLst/>
          </a:prstGeom>
          <a:noFill/>
          <a:ln w="12700" algn="ctr">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b="1">
                <a:latin typeface="Comic Sans MS" panose="030F0702030302020204" pitchFamily="66" charset="0"/>
                <a:cs typeface="Courier New" panose="02070309020205020404" pitchFamily="49" charset="0"/>
              </a:rPr>
              <a:t>FORMALIZZAZIONE DELLE  CARATTERISTICHE GEOMETRICO-DESCRITTIVE (1)</a:t>
            </a:r>
          </a:p>
        </p:txBody>
      </p:sp>
      <p:sp>
        <p:nvSpPr>
          <p:cNvPr id="78854" name="Text Box 6">
            <a:extLst>
              <a:ext uri="{FF2B5EF4-FFF2-40B4-BE49-F238E27FC236}">
                <a16:creationId xmlns:a16="http://schemas.microsoft.com/office/drawing/2014/main" id="{C44074BD-304D-408B-A1CD-CABA62064903}"/>
              </a:ext>
            </a:extLst>
          </p:cNvPr>
          <p:cNvSpPr txBox="1">
            <a:spLocks noChangeArrowheads="1"/>
          </p:cNvSpPr>
          <p:nvPr/>
        </p:nvSpPr>
        <p:spPr bwMode="auto">
          <a:xfrm>
            <a:off x="38099" y="474663"/>
            <a:ext cx="3996000" cy="1944000"/>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700" dirty="0">
                <a:solidFill>
                  <a:srgbClr val="000000"/>
                </a:solidFill>
                <a:latin typeface="Comic Sans MS" panose="030F0702030302020204" pitchFamily="66" charset="0"/>
                <a:cs typeface="Courier New" panose="02070309020205020404" pitchFamily="49" charset="0"/>
              </a:rPr>
              <a:t>Sulla base delle caratteristiche dinamiche già analizzate l'enunciazione sintetica di questo elemento geometrico denominato "semipiano", sottoinsieme del piano, può sintetizzarsi con la seguente formalizzazione dinamico-descrittiva</a:t>
            </a:r>
            <a:r>
              <a:rPr kumimoji="0" lang="it-IT" altLang="it-IT" sz="1700" b="1" dirty="0">
                <a:solidFill>
                  <a:srgbClr val="000000"/>
                </a:solidFill>
                <a:latin typeface="Comic Sans MS" panose="030F0702030302020204" pitchFamily="66" charset="0"/>
                <a:cs typeface="Courier New" panose="02070309020205020404" pitchFamily="49" charset="0"/>
              </a:rPr>
              <a:t> </a:t>
            </a:r>
          </a:p>
        </p:txBody>
      </p:sp>
      <p:sp>
        <p:nvSpPr>
          <p:cNvPr id="32778" name="Rectangle 8">
            <a:extLst>
              <a:ext uri="{FF2B5EF4-FFF2-40B4-BE49-F238E27FC236}">
                <a16:creationId xmlns:a16="http://schemas.microsoft.com/office/drawing/2014/main" id="{05D3247B-5ECC-40DB-9C5E-B21D4FA1B941}"/>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78855" name="Object 7">
            <a:extLst>
              <a:ext uri="{FF2B5EF4-FFF2-40B4-BE49-F238E27FC236}">
                <a16:creationId xmlns:a16="http://schemas.microsoft.com/office/drawing/2014/main" id="{62B074C7-2C7B-4EDE-99BF-04AE3131A605}"/>
              </a:ext>
            </a:extLst>
          </p:cNvPr>
          <p:cNvGraphicFramePr>
            <a:graphicFrameLocks noChangeAspect="1"/>
          </p:cNvGraphicFramePr>
          <p:nvPr>
            <p:extLst>
              <p:ext uri="{D42A27DB-BD31-4B8C-83A1-F6EECF244321}">
                <p14:modId xmlns:p14="http://schemas.microsoft.com/office/powerpoint/2010/main" val="1617598799"/>
              </p:ext>
            </p:extLst>
          </p:nvPr>
        </p:nvGraphicFramePr>
        <p:xfrm>
          <a:off x="4086225" y="495300"/>
          <a:ext cx="3168000" cy="875629"/>
        </p:xfrm>
        <a:graphic>
          <a:graphicData uri="http://schemas.openxmlformats.org/presentationml/2006/ole">
            <mc:AlternateContent xmlns:mc="http://schemas.openxmlformats.org/markup-compatibility/2006">
              <mc:Choice xmlns:v="urn:schemas-microsoft-com:vml" Requires="v">
                <p:oleObj spid="_x0000_s33077" name="Equation" r:id="rId3" imgW="1422400" imgH="431800" progId="Equation.3">
                  <p:embed/>
                </p:oleObj>
              </mc:Choice>
              <mc:Fallback>
                <p:oleObj name="Equation" r:id="rId3" imgW="1422400" imgH="431800" progId="Equation.3">
                  <p:embed/>
                  <p:pic>
                    <p:nvPicPr>
                      <p:cNvPr id="0" name="Picture 2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225" y="495300"/>
                        <a:ext cx="3168000" cy="875629"/>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78858" name="Text Box 10">
            <a:extLst>
              <a:ext uri="{FF2B5EF4-FFF2-40B4-BE49-F238E27FC236}">
                <a16:creationId xmlns:a16="http://schemas.microsoft.com/office/drawing/2014/main" id="{767345F4-20F1-4328-B829-357B3387C5AA}"/>
              </a:ext>
            </a:extLst>
          </p:cNvPr>
          <p:cNvSpPr txBox="1">
            <a:spLocks noChangeArrowheads="1"/>
          </p:cNvSpPr>
          <p:nvPr/>
        </p:nvSpPr>
        <p:spPr bwMode="auto">
          <a:xfrm>
            <a:off x="7313856" y="667759"/>
            <a:ext cx="1800000" cy="349250"/>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b="1">
                <a:solidFill>
                  <a:srgbClr val="000000"/>
                </a:solidFill>
                <a:latin typeface="Comic Sans MS" panose="030F0702030302020204" pitchFamily="66" charset="0"/>
                <a:cs typeface="Courier New" panose="02070309020205020404" pitchFamily="49" charset="0"/>
              </a:rPr>
              <a:t>dove </a:t>
            </a:r>
          </a:p>
        </p:txBody>
      </p:sp>
      <p:sp>
        <p:nvSpPr>
          <p:cNvPr id="32781" name="Rectangle 13">
            <a:extLst>
              <a:ext uri="{FF2B5EF4-FFF2-40B4-BE49-F238E27FC236}">
                <a16:creationId xmlns:a16="http://schemas.microsoft.com/office/drawing/2014/main" id="{A97D18D8-8163-4BD7-8BE9-A75D34710F42}"/>
              </a:ext>
            </a:extLst>
          </p:cNvPr>
          <p:cNvSpPr>
            <a:spLocks noChangeArrowheads="1"/>
          </p:cNvSpPr>
          <p:nvPr/>
        </p:nvSpPr>
        <p:spPr bwMode="auto">
          <a:xfrm>
            <a:off x="0"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32782" name="Rectangle 15">
            <a:extLst>
              <a:ext uri="{FF2B5EF4-FFF2-40B4-BE49-F238E27FC236}">
                <a16:creationId xmlns:a16="http://schemas.microsoft.com/office/drawing/2014/main" id="{B03EC099-3B32-427E-BCE3-3A25C522841F}"/>
              </a:ext>
            </a:extLst>
          </p:cNvPr>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pSp>
        <p:nvGrpSpPr>
          <p:cNvPr id="2" name="Gruppo 1">
            <a:extLst>
              <a:ext uri="{FF2B5EF4-FFF2-40B4-BE49-F238E27FC236}">
                <a16:creationId xmlns:a16="http://schemas.microsoft.com/office/drawing/2014/main" id="{FE816D26-2132-4922-95DF-78A34F1F6D63}"/>
              </a:ext>
            </a:extLst>
          </p:cNvPr>
          <p:cNvGrpSpPr/>
          <p:nvPr/>
        </p:nvGrpSpPr>
        <p:grpSpPr>
          <a:xfrm>
            <a:off x="4145856" y="1406525"/>
            <a:ext cx="4968000" cy="1569660"/>
            <a:chOff x="4181856" y="1406525"/>
            <a:chExt cx="4932000" cy="1569660"/>
          </a:xfrm>
        </p:grpSpPr>
        <p:sp>
          <p:nvSpPr>
            <p:cNvPr id="78859" name="Text Box 11">
              <a:extLst>
                <a:ext uri="{FF2B5EF4-FFF2-40B4-BE49-F238E27FC236}">
                  <a16:creationId xmlns:a16="http://schemas.microsoft.com/office/drawing/2014/main" id="{A14CB0B9-C817-4CBB-9FD4-3C8539135BFE}"/>
                </a:ext>
              </a:extLst>
            </p:cNvPr>
            <p:cNvSpPr txBox="1">
              <a:spLocks noChangeArrowheads="1"/>
            </p:cNvSpPr>
            <p:nvPr/>
          </p:nvSpPr>
          <p:spPr bwMode="auto">
            <a:xfrm>
              <a:off x="4181856" y="1406525"/>
              <a:ext cx="4932000" cy="1569660"/>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200" dirty="0">
                  <a:solidFill>
                    <a:srgbClr val="000000"/>
                  </a:solidFill>
                  <a:latin typeface="Symbol" panose="05050102010706020507" pitchFamily="18" charset="2"/>
                  <a:cs typeface="Courier New" panose="02070309020205020404" pitchFamily="49" charset="0"/>
                </a:rPr>
                <a:t>p</a:t>
              </a:r>
              <a:r>
                <a:rPr kumimoji="0" lang="it-IT" altLang="it-IT" sz="1200" dirty="0">
                  <a:solidFill>
                    <a:srgbClr val="000000"/>
                  </a:solidFill>
                  <a:latin typeface="Comic Sans MS" panose="030F0702030302020204" pitchFamily="66" charset="0"/>
                  <a:cs typeface="Courier New" panose="02070309020205020404" pitchFamily="49" charset="0"/>
                </a:rPr>
                <a:t>/2  = Semipiano.</a:t>
              </a:r>
            </a:p>
            <a:p>
              <a:pPr eaLnBrk="1" hangingPunct="1"/>
              <a:r>
                <a:rPr kumimoji="0" lang="it-IT" altLang="it-IT" sz="1200" dirty="0">
                  <a:solidFill>
                    <a:srgbClr val="000000"/>
                  </a:solidFill>
                  <a:latin typeface="Comic Sans MS" panose="030F0702030302020204" pitchFamily="66" charset="0"/>
                  <a:cs typeface="Courier New" panose="02070309020205020404" pitchFamily="49" charset="0"/>
                </a:rPr>
                <a:t>        = Sommatoria  orientata  di  tutte  le    </a:t>
              </a:r>
            </a:p>
            <a:p>
              <a:pPr eaLnBrk="1" hangingPunct="1"/>
              <a:r>
                <a:rPr kumimoji="0" lang="it-IT" altLang="it-IT" sz="1200" dirty="0">
                  <a:solidFill>
                    <a:srgbClr val="000000"/>
                  </a:solidFill>
                  <a:latin typeface="Comic Sans MS" panose="030F0702030302020204" pitchFamily="66" charset="0"/>
                  <a:cs typeface="Courier New" panose="02070309020205020404" pitchFamily="49" charset="0"/>
                </a:rPr>
                <a:t>           posizioni  di  r in movimento nello spazio.</a:t>
              </a:r>
            </a:p>
            <a:p>
              <a:pPr eaLnBrk="1" hangingPunct="1"/>
              <a:r>
                <a:rPr kumimoji="0" lang="it-IT" altLang="it-IT" sz="1200" dirty="0">
                  <a:solidFill>
                    <a:srgbClr val="000000"/>
                  </a:solidFill>
                  <a:latin typeface="Comic Sans MS" panose="030F0702030302020204" pitchFamily="66" charset="0"/>
                  <a:cs typeface="Courier New" panose="02070309020205020404" pitchFamily="49" charset="0"/>
                </a:rPr>
                <a:t>        = Insieme  determinato  dalla  retta  dinamica  in  movimento  </a:t>
              </a:r>
            </a:p>
            <a:p>
              <a:pPr eaLnBrk="1" hangingPunct="1"/>
              <a:r>
                <a:rPr kumimoji="0" lang="it-IT" altLang="it-IT" sz="1200" dirty="0">
                  <a:solidFill>
                    <a:srgbClr val="000000"/>
                  </a:solidFill>
                  <a:latin typeface="Comic Sans MS" panose="030F0702030302020204" pitchFamily="66" charset="0"/>
                  <a:cs typeface="Courier New" panose="02070309020205020404" pitchFamily="49" charset="0"/>
                </a:rPr>
                <a:t>          definito ed orientato. (Parallelamente  a se stessa secondo </a:t>
              </a:r>
            </a:p>
            <a:p>
              <a:pPr eaLnBrk="1" hangingPunct="1"/>
              <a:r>
                <a:rPr kumimoji="0" lang="it-IT" altLang="it-IT" sz="1200" dirty="0">
                  <a:solidFill>
                    <a:srgbClr val="000000"/>
                  </a:solidFill>
                  <a:latin typeface="Comic Sans MS" panose="030F0702030302020204" pitchFamily="66" charset="0"/>
                  <a:cs typeface="Courier New" panose="02070309020205020404" pitchFamily="49" charset="0"/>
                </a:rPr>
                <a:t>          una direzione assegnata).</a:t>
              </a:r>
            </a:p>
            <a:p>
              <a:pPr eaLnBrk="1" hangingPunct="1"/>
              <a:r>
                <a:rPr kumimoji="0" lang="it-IT" altLang="it-IT" sz="1200" dirty="0">
                  <a:solidFill>
                    <a:srgbClr val="000000"/>
                  </a:solidFill>
                  <a:latin typeface="Comic Sans MS" panose="030F0702030302020204" pitchFamily="66" charset="0"/>
                  <a:cs typeface="Courier New" panose="02070309020205020404" pitchFamily="49" charset="0"/>
                </a:rPr>
                <a:t>    a    = Estremo della sommatoria ed origine reale del semipiano.</a:t>
              </a:r>
            </a:p>
            <a:p>
              <a:pPr eaLnBrk="1" hangingPunct="1"/>
              <a:r>
                <a:rPr kumimoji="0" lang="it-IT" altLang="it-IT" sz="1200" dirty="0">
                  <a:solidFill>
                    <a:srgbClr val="000000"/>
                  </a:solidFill>
                  <a:latin typeface="Comic Sans MS" panose="030F0702030302020204" pitchFamily="66" charset="0"/>
                  <a:cs typeface="Courier New" panose="02070309020205020404" pitchFamily="49" charset="0"/>
                </a:rPr>
                <a:t>n±</a:t>
              </a:r>
              <a:r>
                <a:rPr kumimoji="0" lang="it-IT" altLang="it-IT" sz="1200" dirty="0">
                  <a:solidFill>
                    <a:srgbClr val="000000"/>
                  </a:solidFill>
                  <a:latin typeface="Symbol" panose="05050102010706020507" pitchFamily="18" charset="2"/>
                  <a:cs typeface="Courier New" panose="02070309020205020404" pitchFamily="49" charset="0"/>
                </a:rPr>
                <a:t>¥</a:t>
              </a:r>
              <a:r>
                <a:rPr kumimoji="0" lang="it-IT" altLang="it-IT" sz="1200" dirty="0">
                  <a:solidFill>
                    <a:srgbClr val="000000"/>
                  </a:solidFill>
                  <a:latin typeface="Comic Sans MS" panose="030F0702030302020204" pitchFamily="66" charset="0"/>
                  <a:cs typeface="Courier New" panose="02070309020205020404" pitchFamily="49" charset="0"/>
                </a:rPr>
                <a:t>  = Estremo della sommatoria e retta impropria del semipiano </a:t>
              </a:r>
            </a:p>
          </p:txBody>
        </p:sp>
        <p:graphicFrame>
          <p:nvGraphicFramePr>
            <p:cNvPr id="78860" name="Object 12">
              <a:extLst>
                <a:ext uri="{FF2B5EF4-FFF2-40B4-BE49-F238E27FC236}">
                  <a16:creationId xmlns:a16="http://schemas.microsoft.com/office/drawing/2014/main" id="{41FFFC18-4B4F-4F1B-B8F5-804FB4DEF48A}"/>
                </a:ext>
              </a:extLst>
            </p:cNvPr>
            <p:cNvGraphicFramePr>
              <a:graphicFrameLocks noChangeAspect="1"/>
            </p:cNvGraphicFramePr>
            <p:nvPr>
              <p:extLst>
                <p:ext uri="{D42A27DB-BD31-4B8C-83A1-F6EECF244321}">
                  <p14:modId xmlns:p14="http://schemas.microsoft.com/office/powerpoint/2010/main" val="2899524352"/>
                </p:ext>
              </p:extLst>
            </p:nvPr>
          </p:nvGraphicFramePr>
          <p:xfrm>
            <a:off x="4375187" y="1619250"/>
            <a:ext cx="142875" cy="219075"/>
          </p:xfrm>
          <a:graphic>
            <a:graphicData uri="http://schemas.openxmlformats.org/presentationml/2006/ole">
              <mc:AlternateContent xmlns:mc="http://schemas.openxmlformats.org/markup-compatibility/2006">
                <mc:Choice xmlns:v="urn:schemas-microsoft-com:vml" Requires="v">
                  <p:oleObj spid="_x0000_s33078" name="Equation" r:id="rId5" imgW="152400" imgH="215900" progId="Equation.3">
                    <p:embed/>
                  </p:oleObj>
                </mc:Choice>
                <mc:Fallback>
                  <p:oleObj name="Equation" r:id="rId5" imgW="152400" imgH="215900" progId="Equation.3">
                    <p:embed/>
                    <p:pic>
                      <p:nvPicPr>
                        <p:cNvPr id="0" name="Picture 2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5187" y="1619250"/>
                          <a:ext cx="1428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62" name="Object 14">
              <a:extLst>
                <a:ext uri="{FF2B5EF4-FFF2-40B4-BE49-F238E27FC236}">
                  <a16:creationId xmlns:a16="http://schemas.microsoft.com/office/drawing/2014/main" id="{7CD002D8-FEC4-4F80-9725-73044A58B80C}"/>
                </a:ext>
              </a:extLst>
            </p:cNvPr>
            <p:cNvGraphicFramePr>
              <a:graphicFrameLocks noChangeAspect="1"/>
            </p:cNvGraphicFramePr>
            <p:nvPr>
              <p:extLst>
                <p:ext uri="{D42A27DB-BD31-4B8C-83A1-F6EECF244321}">
                  <p14:modId xmlns:p14="http://schemas.microsoft.com/office/powerpoint/2010/main" val="3331167815"/>
                </p:ext>
              </p:extLst>
            </p:nvPr>
          </p:nvGraphicFramePr>
          <p:xfrm>
            <a:off x="4276672" y="2007065"/>
            <a:ext cx="360000" cy="198947"/>
          </p:xfrm>
          <a:graphic>
            <a:graphicData uri="http://schemas.openxmlformats.org/presentationml/2006/ole">
              <mc:AlternateContent xmlns:mc="http://schemas.openxmlformats.org/markup-compatibility/2006">
                <mc:Choice xmlns:v="urn:schemas-microsoft-com:vml" Requires="v">
                  <p:oleObj spid="_x0000_s33079" name="Equation" r:id="rId7" imgW="368300" imgH="266700" progId="Equation.3">
                    <p:embed/>
                  </p:oleObj>
                </mc:Choice>
                <mc:Fallback>
                  <p:oleObj name="Equation" r:id="rId7" imgW="368300" imgH="266700" progId="Equation.3">
                    <p:embed/>
                    <p:pic>
                      <p:nvPicPr>
                        <p:cNvPr id="0" name="Picture 2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6672" y="2007065"/>
                          <a:ext cx="360000" cy="1989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8864" name="Text Box 16">
            <a:extLst>
              <a:ext uri="{FF2B5EF4-FFF2-40B4-BE49-F238E27FC236}">
                <a16:creationId xmlns:a16="http://schemas.microsoft.com/office/drawing/2014/main" id="{E5E07C2C-F019-4B49-8322-BAE5853B871D}"/>
              </a:ext>
            </a:extLst>
          </p:cNvPr>
          <p:cNvSpPr txBox="1">
            <a:spLocks noChangeArrowheads="1"/>
          </p:cNvSpPr>
          <p:nvPr/>
        </p:nvSpPr>
        <p:spPr bwMode="auto">
          <a:xfrm>
            <a:off x="36000" y="3016173"/>
            <a:ext cx="9072000" cy="838200"/>
          </a:xfrm>
          <a:prstGeom prst="rect">
            <a:avLst/>
          </a:prstGeom>
          <a:solidFill>
            <a:srgbClr val="FFFFCC"/>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b="1" dirty="0">
                <a:solidFill>
                  <a:srgbClr val="000000"/>
                </a:solidFill>
                <a:latin typeface="Comic Sans MS" panose="030F0702030302020204" pitchFamily="66" charset="0"/>
                <a:cs typeface="Courier New" panose="02070309020205020404" pitchFamily="49" charset="0"/>
              </a:rPr>
              <a:t> </a:t>
            </a:r>
            <a:r>
              <a:rPr kumimoji="0" lang="it-IT" altLang="it-IT" sz="1600" dirty="0">
                <a:solidFill>
                  <a:srgbClr val="FF5050"/>
                </a:solidFill>
                <a:latin typeface="Comic Sans MS" panose="030F0702030302020204" pitchFamily="66" charset="0"/>
                <a:cs typeface="Courier New" panose="02070309020205020404" pitchFamily="49" charset="0"/>
              </a:rPr>
              <a:t>Il semipiano </a:t>
            </a:r>
            <a:r>
              <a:rPr kumimoji="0" lang="it-IT" altLang="it-IT" sz="1600" dirty="0">
                <a:solidFill>
                  <a:srgbClr val="FF5050"/>
                </a:solidFill>
                <a:latin typeface="Symbol" panose="05050102010706020507" pitchFamily="18" charset="2"/>
                <a:cs typeface="Courier New" panose="02070309020205020404" pitchFamily="49" charset="0"/>
              </a:rPr>
              <a:t>p</a:t>
            </a:r>
            <a:r>
              <a:rPr kumimoji="0" lang="it-IT" altLang="it-IT" sz="1600" dirty="0">
                <a:solidFill>
                  <a:srgbClr val="FF5050"/>
                </a:solidFill>
                <a:latin typeface="Comic Sans MS" panose="030F0702030302020204" pitchFamily="66" charset="0"/>
                <a:cs typeface="Courier New" panose="02070309020205020404" pitchFamily="49" charset="0"/>
              </a:rPr>
              <a:t>/2 è costituito dalla sommatoria definita ed orientata dell’insieme delle posizioni di una retta r che si muove all'interno di una porzione di superficie piana avente per estremi una retta reale a ed una retta impropria n.</a:t>
            </a:r>
          </a:p>
        </p:txBody>
      </p:sp>
      <p:sp>
        <p:nvSpPr>
          <p:cNvPr id="78865" name="Text Box 17">
            <a:extLst>
              <a:ext uri="{FF2B5EF4-FFF2-40B4-BE49-F238E27FC236}">
                <a16:creationId xmlns:a16="http://schemas.microsoft.com/office/drawing/2014/main" id="{1F46927F-8A1F-4965-A458-1C8C9F43DC2C}"/>
              </a:ext>
            </a:extLst>
          </p:cNvPr>
          <p:cNvSpPr txBox="1">
            <a:spLocks noChangeArrowheads="1"/>
          </p:cNvSpPr>
          <p:nvPr/>
        </p:nvSpPr>
        <p:spPr bwMode="auto">
          <a:xfrm>
            <a:off x="30143" y="2595021"/>
            <a:ext cx="3996000" cy="349250"/>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b="1">
                <a:solidFill>
                  <a:srgbClr val="000000"/>
                </a:solidFill>
                <a:latin typeface="Comic Sans MS" panose="030F0702030302020204" pitchFamily="66" charset="0"/>
                <a:cs typeface="Courier New" panose="02070309020205020404" pitchFamily="49" charset="0"/>
              </a:rPr>
              <a:t>che si legge </a:t>
            </a:r>
          </a:p>
        </p:txBody>
      </p:sp>
      <p:sp>
        <p:nvSpPr>
          <p:cNvPr id="78866" name="Text Box 18">
            <a:extLst>
              <a:ext uri="{FF2B5EF4-FFF2-40B4-BE49-F238E27FC236}">
                <a16:creationId xmlns:a16="http://schemas.microsoft.com/office/drawing/2014/main" id="{170595BD-1B3A-4042-BB47-FF5ACC54FF69}"/>
              </a:ext>
            </a:extLst>
          </p:cNvPr>
          <p:cNvSpPr txBox="1">
            <a:spLocks noChangeArrowheads="1"/>
          </p:cNvSpPr>
          <p:nvPr/>
        </p:nvSpPr>
        <p:spPr bwMode="auto">
          <a:xfrm>
            <a:off x="36000" y="3905289"/>
            <a:ext cx="9072000" cy="317500"/>
          </a:xfrm>
          <a:prstGeom prst="rect">
            <a:avLst/>
          </a:prstGeom>
          <a:solidFill>
            <a:schemeClr val="bg1"/>
          </a:solidFill>
          <a:ln w="12700" algn="ctr">
            <a:solidFill>
              <a:schemeClr val="tx1"/>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a:latin typeface="Comic Sans MS" panose="030F0702030302020204" pitchFamily="66" charset="0"/>
                <a:cs typeface="Courier New" panose="02070309020205020404" pitchFamily="49" charset="0"/>
              </a:rPr>
              <a:t>Poiché quanto sopra è valido per ogni retta  è possibile generalizzare il concetto sintetizzandolo così</a:t>
            </a:r>
          </a:p>
        </p:txBody>
      </p:sp>
      <p:graphicFrame>
        <p:nvGraphicFramePr>
          <p:cNvPr id="78867" name="Object 19">
            <a:extLst>
              <a:ext uri="{FF2B5EF4-FFF2-40B4-BE49-F238E27FC236}">
                <a16:creationId xmlns:a16="http://schemas.microsoft.com/office/drawing/2014/main" id="{268A5E9E-A2A1-4E59-A066-1D9CABD78D33}"/>
              </a:ext>
            </a:extLst>
          </p:cNvPr>
          <p:cNvGraphicFramePr>
            <a:graphicFrameLocks noChangeAspect="1"/>
          </p:cNvGraphicFramePr>
          <p:nvPr>
            <p:extLst>
              <p:ext uri="{D42A27DB-BD31-4B8C-83A1-F6EECF244321}">
                <p14:modId xmlns:p14="http://schemas.microsoft.com/office/powerpoint/2010/main" val="2078198984"/>
              </p:ext>
            </p:extLst>
          </p:nvPr>
        </p:nvGraphicFramePr>
        <p:xfrm>
          <a:off x="30144" y="4281483"/>
          <a:ext cx="6120000" cy="407211"/>
        </p:xfrm>
        <a:graphic>
          <a:graphicData uri="http://schemas.openxmlformats.org/presentationml/2006/ole">
            <mc:AlternateContent xmlns:mc="http://schemas.openxmlformats.org/markup-compatibility/2006">
              <mc:Choice xmlns:v="urn:schemas-microsoft-com:vml" Requires="v">
                <p:oleObj spid="_x0000_s33080" name="Equation" r:id="rId9" imgW="4381500" imgH="254000" progId="Equation.3">
                  <p:embed/>
                </p:oleObj>
              </mc:Choice>
              <mc:Fallback>
                <p:oleObj name="Equation" r:id="rId9" imgW="4381500" imgH="254000" progId="Equation.3">
                  <p:embed/>
                  <p:pic>
                    <p:nvPicPr>
                      <p:cNvPr id="0" name="Picture 2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44" y="4281483"/>
                        <a:ext cx="6120000" cy="407211"/>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2787" name="Rectangle 21">
            <a:extLst>
              <a:ext uri="{FF2B5EF4-FFF2-40B4-BE49-F238E27FC236}">
                <a16:creationId xmlns:a16="http://schemas.microsoft.com/office/drawing/2014/main" id="{FB139A97-F675-4935-9AFA-3709F03EAF92}"/>
              </a:ext>
            </a:extLst>
          </p:cNvPr>
          <p:cNvSpPr>
            <a:spLocks noChangeArrowheads="1"/>
          </p:cNvSpPr>
          <p:nvPr/>
        </p:nvSpPr>
        <p:spPr bwMode="auto">
          <a:xfrm>
            <a:off x="0" y="3557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78870" name="Text Box 22">
            <a:extLst>
              <a:ext uri="{FF2B5EF4-FFF2-40B4-BE49-F238E27FC236}">
                <a16:creationId xmlns:a16="http://schemas.microsoft.com/office/drawing/2014/main" id="{0D542C36-8AB1-432B-9A5F-FCC0FF71E2BC}"/>
              </a:ext>
            </a:extLst>
          </p:cNvPr>
          <p:cNvSpPr txBox="1">
            <a:spLocks noChangeArrowheads="1"/>
          </p:cNvSpPr>
          <p:nvPr/>
        </p:nvSpPr>
        <p:spPr bwMode="auto">
          <a:xfrm>
            <a:off x="6203969" y="4286250"/>
            <a:ext cx="2909887" cy="349250"/>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200">
                <a:latin typeface="Comic Sans MS" panose="030F0702030302020204" pitchFamily="66" charset="0"/>
                <a:cs typeface="Courier New" panose="02070309020205020404" pitchFamily="49" charset="0"/>
              </a:rPr>
              <a:t>i simboli hanno i seguenti significati</a:t>
            </a:r>
            <a:r>
              <a:rPr kumimoji="0" lang="it-IT" altLang="it-IT" sz="1600" b="1">
                <a:solidFill>
                  <a:srgbClr val="000000"/>
                </a:solidFill>
                <a:latin typeface="Comic Sans MS" panose="030F0702030302020204" pitchFamily="66" charset="0"/>
                <a:cs typeface="Courier New" panose="02070309020205020404" pitchFamily="49" charset="0"/>
              </a:rPr>
              <a:t> </a:t>
            </a:r>
          </a:p>
        </p:txBody>
      </p:sp>
      <p:sp>
        <p:nvSpPr>
          <p:cNvPr id="32790" name="Rectangle 25">
            <a:extLst>
              <a:ext uri="{FF2B5EF4-FFF2-40B4-BE49-F238E27FC236}">
                <a16:creationId xmlns:a16="http://schemas.microsoft.com/office/drawing/2014/main" id="{5A53DA75-B19D-4CFA-941F-25BD3D293BB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pSp>
        <p:nvGrpSpPr>
          <p:cNvPr id="3" name="Gruppo 2">
            <a:extLst>
              <a:ext uri="{FF2B5EF4-FFF2-40B4-BE49-F238E27FC236}">
                <a16:creationId xmlns:a16="http://schemas.microsoft.com/office/drawing/2014/main" id="{B21DB637-F416-4A51-A85C-BCC71E6919D0}"/>
              </a:ext>
            </a:extLst>
          </p:cNvPr>
          <p:cNvGrpSpPr/>
          <p:nvPr/>
        </p:nvGrpSpPr>
        <p:grpSpPr>
          <a:xfrm>
            <a:off x="33453" y="4770106"/>
            <a:ext cx="3603625" cy="1019175"/>
            <a:chOff x="0" y="4751388"/>
            <a:chExt cx="3603625" cy="1019175"/>
          </a:xfrm>
        </p:grpSpPr>
        <p:sp>
          <p:nvSpPr>
            <p:cNvPr id="78871" name="Text Box 23">
              <a:extLst>
                <a:ext uri="{FF2B5EF4-FFF2-40B4-BE49-F238E27FC236}">
                  <a16:creationId xmlns:a16="http://schemas.microsoft.com/office/drawing/2014/main" id="{74C6988C-0D9C-457C-A5B9-C15C125FEEB8}"/>
                </a:ext>
              </a:extLst>
            </p:cNvPr>
            <p:cNvSpPr txBox="1">
              <a:spLocks noChangeArrowheads="1"/>
            </p:cNvSpPr>
            <p:nvPr/>
          </p:nvSpPr>
          <p:spPr bwMode="auto">
            <a:xfrm>
              <a:off x="0" y="4751388"/>
              <a:ext cx="3603625" cy="1019175"/>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000" dirty="0">
                  <a:solidFill>
                    <a:srgbClr val="000000"/>
                  </a:solidFill>
                  <a:latin typeface="Symbol" panose="05050102010706020507" pitchFamily="18" charset="2"/>
                  <a:cs typeface="Courier New" panose="02070309020205020404" pitchFamily="49" charset="0"/>
                </a:rPr>
                <a:t>"  </a:t>
              </a:r>
              <a:r>
                <a:rPr kumimoji="0" lang="it-IT" altLang="it-IT" sz="1000" dirty="0">
                  <a:solidFill>
                    <a:srgbClr val="000000"/>
                  </a:solidFill>
                  <a:latin typeface="Comic Sans MS" panose="030F0702030302020204" pitchFamily="66" charset="0"/>
                  <a:cs typeface="Courier New" panose="02070309020205020404" pitchFamily="49" charset="0"/>
                </a:rPr>
                <a:t>     = Quantificatore insiemistico universale (Per ogni).           </a:t>
              </a:r>
            </a:p>
            <a:p>
              <a:pPr eaLnBrk="1" hangingPunct="1"/>
              <a:r>
                <a:rPr kumimoji="0" lang="it-IT" altLang="it-IT" sz="1000" dirty="0">
                  <a:solidFill>
                    <a:srgbClr val="000000"/>
                  </a:solidFill>
                  <a:latin typeface="Comic Sans MS" panose="030F0702030302020204" pitchFamily="66" charset="0"/>
                  <a:cs typeface="Courier New" panose="02070309020205020404" pitchFamily="49" charset="0"/>
                </a:rPr>
                <a:t>a       = Retta origine reale del semipiano.</a:t>
              </a:r>
              <a:endParaRPr kumimoji="0" lang="it-IT" altLang="it-IT" sz="1000" dirty="0">
                <a:solidFill>
                  <a:srgbClr val="000000"/>
                </a:solidFill>
                <a:latin typeface="Comic Sans MS" panose="030F0702030302020204" pitchFamily="66" charset="0"/>
                <a:cs typeface="Courier New" panose="02070309020205020404" pitchFamily="49" charset="0"/>
                <a:sym typeface="Symbol" panose="05050102010706020507" pitchFamily="18" charset="2"/>
              </a:endParaRPr>
            </a:p>
            <a:p>
              <a:pPr eaLnBrk="1" hangingPunct="1"/>
              <a:r>
                <a:rPr kumimoji="0" lang="it-IT" altLang="it-IT" sz="1000" dirty="0">
                  <a:solidFill>
                    <a:srgbClr val="000000"/>
                  </a:solidFill>
                  <a:latin typeface="Comic Sans MS" panose="030F0702030302020204" pitchFamily="66" charset="0"/>
                  <a:cs typeface="Courier New" panose="02070309020205020404" pitchFamily="49" charset="0"/>
                  <a:sym typeface="Symbol" panose="05050102010706020507" pitchFamily="18" charset="2"/>
                </a:rPr>
                <a:t></a:t>
              </a:r>
              <a:r>
                <a:rPr kumimoji="0" lang="it-IT" altLang="it-IT" sz="1000" dirty="0">
                  <a:solidFill>
                    <a:srgbClr val="000000"/>
                  </a:solidFill>
                  <a:latin typeface="Comic Sans MS" panose="030F0702030302020204" pitchFamily="66" charset="0"/>
                  <a:cs typeface="Courier New" panose="02070309020205020404" pitchFamily="49" charset="0"/>
                </a:rPr>
                <a:t>      = Minore o uguale a.</a:t>
              </a:r>
            </a:p>
            <a:p>
              <a:pPr eaLnBrk="1" hangingPunct="1"/>
              <a:r>
                <a:rPr kumimoji="0" lang="it-IT" altLang="it-IT" sz="1000" dirty="0">
                  <a:solidFill>
                    <a:srgbClr val="000000"/>
                  </a:solidFill>
                  <a:latin typeface="Comic Sans MS" panose="030F0702030302020204" pitchFamily="66" charset="0"/>
                  <a:cs typeface="Courier New" panose="02070309020205020404" pitchFamily="49" charset="0"/>
                </a:rPr>
                <a:t>        = Retta dinamica in movimento definito </a:t>
              </a:r>
            </a:p>
            <a:p>
              <a:pPr eaLnBrk="1" hangingPunct="1"/>
              <a:r>
                <a:rPr kumimoji="0" lang="it-IT" altLang="it-IT" sz="1000" dirty="0">
                  <a:solidFill>
                    <a:srgbClr val="000000"/>
                  </a:solidFill>
                  <a:latin typeface="Comic Sans MS" panose="030F0702030302020204" pitchFamily="66" charset="0"/>
                  <a:cs typeface="Courier New" panose="02070309020205020404" pitchFamily="49" charset="0"/>
                </a:rPr>
                <a:t>n±</a:t>
              </a:r>
              <a:r>
                <a:rPr kumimoji="0" lang="it-IT" altLang="it-IT" sz="1400" baseline="30000" dirty="0">
                  <a:solidFill>
                    <a:srgbClr val="000000"/>
                  </a:solidFill>
                  <a:latin typeface="Symbol" panose="05050102010706020507" pitchFamily="18" charset="2"/>
                  <a:cs typeface="Courier New" panose="02070309020205020404" pitchFamily="49" charset="0"/>
                </a:rPr>
                <a:t>¥</a:t>
              </a:r>
              <a:r>
                <a:rPr kumimoji="0" lang="it-IT" altLang="it-IT" sz="1000" dirty="0">
                  <a:solidFill>
                    <a:srgbClr val="000000"/>
                  </a:solidFill>
                  <a:latin typeface="Comic Sans MS" panose="030F0702030302020204" pitchFamily="66" charset="0"/>
                  <a:cs typeface="Courier New" panose="02070309020205020404" pitchFamily="49" charset="0"/>
                </a:rPr>
                <a:t>  = Retta impropria del semipiano. </a:t>
              </a:r>
            </a:p>
            <a:p>
              <a:pPr eaLnBrk="1" hangingPunct="1"/>
              <a:r>
                <a:rPr kumimoji="0" lang="it-IT" altLang="it-IT" sz="1000" dirty="0">
                  <a:solidFill>
                    <a:srgbClr val="000000"/>
                  </a:solidFill>
                  <a:latin typeface="Comic Sans MS" panose="030F0702030302020204" pitchFamily="66" charset="0"/>
                  <a:cs typeface="Courier New" panose="02070309020205020404" pitchFamily="49" charset="0"/>
                  <a:sym typeface="Symbol" panose="05050102010706020507" pitchFamily="18" charset="2"/>
                </a:rPr>
                <a:t></a:t>
              </a:r>
              <a:r>
                <a:rPr kumimoji="0" lang="it-IT" altLang="it-IT" sz="1000" dirty="0">
                  <a:solidFill>
                    <a:srgbClr val="000000"/>
                  </a:solidFill>
                  <a:latin typeface="Comic Sans MS" panose="030F0702030302020204" pitchFamily="66" charset="0"/>
                  <a:cs typeface="Courier New" panose="02070309020205020404" pitchFamily="49" charset="0"/>
                </a:rPr>
                <a:t>      = Appartiene</a:t>
              </a:r>
            </a:p>
          </p:txBody>
        </p:sp>
        <p:graphicFrame>
          <p:nvGraphicFramePr>
            <p:cNvPr id="78872" name="Object 24">
              <a:extLst>
                <a:ext uri="{FF2B5EF4-FFF2-40B4-BE49-F238E27FC236}">
                  <a16:creationId xmlns:a16="http://schemas.microsoft.com/office/drawing/2014/main" id="{3F198355-C325-49BA-B0E1-9E1303E58EC9}"/>
                </a:ext>
              </a:extLst>
            </p:cNvPr>
            <p:cNvGraphicFramePr>
              <a:graphicFrameLocks noChangeAspect="1"/>
            </p:cNvGraphicFramePr>
            <p:nvPr>
              <p:extLst>
                <p:ext uri="{D42A27DB-BD31-4B8C-83A1-F6EECF244321}">
                  <p14:modId xmlns:p14="http://schemas.microsoft.com/office/powerpoint/2010/main" val="2453826179"/>
                </p:ext>
              </p:extLst>
            </p:nvPr>
          </p:nvGraphicFramePr>
          <p:xfrm>
            <a:off x="86585" y="5233810"/>
            <a:ext cx="97500" cy="180000"/>
          </p:xfrm>
          <a:graphic>
            <a:graphicData uri="http://schemas.openxmlformats.org/presentationml/2006/ole">
              <mc:AlternateContent xmlns:mc="http://schemas.openxmlformats.org/markup-compatibility/2006">
                <mc:Choice xmlns:v="urn:schemas-microsoft-com:vml" Requires="v">
                  <p:oleObj spid="_x0000_s33081" name="Equation" r:id="rId11" imgW="127055" imgH="228699" progId="Equation.3">
                    <p:embed/>
                  </p:oleObj>
                </mc:Choice>
                <mc:Fallback>
                  <p:oleObj name="Equation" r:id="rId11" imgW="127055" imgH="228699" progId="Equation.3">
                    <p:embed/>
                    <p:pic>
                      <p:nvPicPr>
                        <p:cNvPr id="0" name="Picture 2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585" y="5233810"/>
                          <a:ext cx="97500" cy="18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791" name="Rectangle 27">
            <a:extLst>
              <a:ext uri="{FF2B5EF4-FFF2-40B4-BE49-F238E27FC236}">
                <a16:creationId xmlns:a16="http://schemas.microsoft.com/office/drawing/2014/main" id="{B43056BE-E559-417A-B969-C43FBDC8B8C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78877" name="Text Box 29">
            <a:extLst>
              <a:ext uri="{FF2B5EF4-FFF2-40B4-BE49-F238E27FC236}">
                <a16:creationId xmlns:a16="http://schemas.microsoft.com/office/drawing/2014/main" id="{A40BC67A-6445-4267-A0F2-65C927FE2573}"/>
              </a:ext>
            </a:extLst>
          </p:cNvPr>
          <p:cNvSpPr txBox="1">
            <a:spLocks noChangeArrowheads="1"/>
          </p:cNvSpPr>
          <p:nvPr/>
        </p:nvSpPr>
        <p:spPr bwMode="auto">
          <a:xfrm>
            <a:off x="1643918" y="5873750"/>
            <a:ext cx="7452000" cy="923330"/>
          </a:xfrm>
          <a:prstGeom prst="rect">
            <a:avLst/>
          </a:prstGeom>
          <a:solidFill>
            <a:srgbClr val="FFFFCC"/>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dirty="0">
                <a:solidFill>
                  <a:srgbClr val="FF5050"/>
                </a:solidFill>
                <a:latin typeface="Comic Sans MS" panose="030F0702030302020204" pitchFamily="66" charset="0"/>
                <a:cs typeface="Courier New" panose="02070309020205020404" pitchFamily="49" charset="0"/>
              </a:rPr>
              <a:t>Per ogni retta in movimento definito ed orientato compreso tra una retta reale (a = origine) ed una retta impropria n±</a:t>
            </a:r>
            <a:r>
              <a:rPr kumimoji="0" lang="it-IT" altLang="it-IT" sz="1800" dirty="0">
                <a:solidFill>
                  <a:srgbClr val="FF5050"/>
                </a:solidFill>
                <a:latin typeface="Symbol" panose="05050102010706020507" pitchFamily="18" charset="2"/>
                <a:cs typeface="Courier New" panose="02070309020205020404" pitchFamily="49" charset="0"/>
              </a:rPr>
              <a:t>¥</a:t>
            </a:r>
            <a:r>
              <a:rPr kumimoji="0" lang="it-IT" altLang="it-IT" sz="1800" dirty="0">
                <a:solidFill>
                  <a:srgbClr val="FF5050"/>
                </a:solidFill>
                <a:latin typeface="Comic Sans MS" panose="030F0702030302020204" pitchFamily="66" charset="0"/>
                <a:cs typeface="Courier New" panose="02070309020205020404" pitchFamily="49" charset="0"/>
              </a:rPr>
              <a:t> esiste un solo insieme di rette, non vuoto, chiamato "semipiano"</a:t>
            </a:r>
            <a:r>
              <a:rPr kumimoji="0" lang="it-IT" altLang="it-IT" sz="1800" dirty="0">
                <a:solidFill>
                  <a:srgbClr val="000000"/>
                </a:solidFill>
                <a:latin typeface="Comic Sans MS" panose="030F0702030302020204" pitchFamily="66" charset="0"/>
                <a:cs typeface="Courier New" panose="02070309020205020404" pitchFamily="49" charset="0"/>
              </a:rPr>
              <a:t> </a:t>
            </a:r>
          </a:p>
        </p:txBody>
      </p:sp>
      <p:sp>
        <p:nvSpPr>
          <p:cNvPr id="78878" name="Text Box 30">
            <a:extLst>
              <a:ext uri="{FF2B5EF4-FFF2-40B4-BE49-F238E27FC236}">
                <a16:creationId xmlns:a16="http://schemas.microsoft.com/office/drawing/2014/main" id="{84642A90-6F5B-4896-A857-7DB0EC79C79B}"/>
              </a:ext>
            </a:extLst>
          </p:cNvPr>
          <p:cNvSpPr txBox="1">
            <a:spLocks noChangeArrowheads="1"/>
          </p:cNvSpPr>
          <p:nvPr/>
        </p:nvSpPr>
        <p:spPr bwMode="auto">
          <a:xfrm>
            <a:off x="33453" y="6131820"/>
            <a:ext cx="1549400" cy="349250"/>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b="1">
                <a:solidFill>
                  <a:srgbClr val="000000"/>
                </a:solidFill>
                <a:latin typeface="Comic Sans MS" panose="030F0702030302020204" pitchFamily="66" charset="0"/>
                <a:cs typeface="Courier New" panose="02070309020205020404" pitchFamily="49" charset="0"/>
              </a:rPr>
              <a:t>che si legge</a:t>
            </a:r>
            <a:r>
              <a:rPr kumimoji="0" lang="it-IT" altLang="it-IT" sz="1200" b="1">
                <a:solidFill>
                  <a:srgbClr val="000000"/>
                </a:solidFill>
                <a:latin typeface="Comic Sans MS" panose="030F0702030302020204" pitchFamily="66" charset="0"/>
                <a:cs typeface="Courier New" panose="02070309020205020404" pitchFamily="49" charset="0"/>
              </a:rPr>
              <a:t> </a:t>
            </a:r>
          </a:p>
        </p:txBody>
      </p:sp>
      <p:grpSp>
        <p:nvGrpSpPr>
          <p:cNvPr id="4" name="Gruppo 3">
            <a:extLst>
              <a:ext uri="{FF2B5EF4-FFF2-40B4-BE49-F238E27FC236}">
                <a16:creationId xmlns:a16="http://schemas.microsoft.com/office/drawing/2014/main" id="{A0B600EF-5539-488B-BF77-2D3B7EC6B2BA}"/>
              </a:ext>
            </a:extLst>
          </p:cNvPr>
          <p:cNvGrpSpPr/>
          <p:nvPr/>
        </p:nvGrpSpPr>
        <p:grpSpPr>
          <a:xfrm>
            <a:off x="3710547" y="4774618"/>
            <a:ext cx="5400000" cy="1008000"/>
            <a:chOff x="3708000" y="4633240"/>
            <a:chExt cx="5436000" cy="984885"/>
          </a:xfrm>
        </p:grpSpPr>
        <p:sp>
          <p:nvSpPr>
            <p:cNvPr id="78876" name="Text Box 28">
              <a:extLst>
                <a:ext uri="{FF2B5EF4-FFF2-40B4-BE49-F238E27FC236}">
                  <a16:creationId xmlns:a16="http://schemas.microsoft.com/office/drawing/2014/main" id="{6052E54D-1F99-47FB-941F-46E4DF206DF6}"/>
                </a:ext>
              </a:extLst>
            </p:cNvPr>
            <p:cNvSpPr txBox="1">
              <a:spLocks noChangeArrowheads="1"/>
            </p:cNvSpPr>
            <p:nvPr/>
          </p:nvSpPr>
          <p:spPr bwMode="auto">
            <a:xfrm>
              <a:off x="3708000" y="4633240"/>
              <a:ext cx="5436000" cy="984885"/>
            </a:xfrm>
            <a:prstGeom prst="rect">
              <a:avLst/>
            </a:prstGeom>
            <a:solidFill>
              <a:schemeClr val="tx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000" dirty="0">
                  <a:solidFill>
                    <a:srgbClr val="000000"/>
                  </a:solidFill>
                  <a:latin typeface="Comic Sans MS" panose="030F0702030302020204" pitchFamily="66" charset="0"/>
                  <a:cs typeface="Courier New" panose="02070309020205020404" pitchFamily="49" charset="0"/>
                </a:rPr>
                <a:t>W        = Spazio</a:t>
              </a:r>
              <a:endParaRPr kumimoji="0" lang="it-IT" altLang="it-IT" sz="1000" dirty="0">
                <a:solidFill>
                  <a:srgbClr val="000000"/>
                </a:solidFill>
                <a:latin typeface="Comic Sans MS" panose="030F0702030302020204" pitchFamily="66" charset="0"/>
                <a:cs typeface="Courier New" panose="02070309020205020404" pitchFamily="49" charset="0"/>
                <a:sym typeface="Symbol" panose="05050102010706020507" pitchFamily="18" charset="2"/>
              </a:endParaRPr>
            </a:p>
            <a:p>
              <a:pPr eaLnBrk="1" hangingPunct="1"/>
              <a:r>
                <a:rPr kumimoji="0" lang="it-IT" altLang="it-IT" sz="1000" dirty="0">
                  <a:solidFill>
                    <a:srgbClr val="000000"/>
                  </a:solidFill>
                  <a:latin typeface="Comic Sans MS" panose="030F0702030302020204" pitchFamily="66" charset="0"/>
                  <a:cs typeface="Courier New" panose="02070309020205020404" pitchFamily="49" charset="0"/>
                  <a:sym typeface="Symbol" panose="05050102010706020507" pitchFamily="18" charset="2"/>
                </a:rPr>
                <a:t></a:t>
              </a:r>
              <a:r>
                <a:rPr kumimoji="0" lang="it-IT" altLang="it-IT" sz="1000" dirty="0">
                  <a:solidFill>
                    <a:srgbClr val="000000"/>
                  </a:solidFill>
                  <a:latin typeface="Comic Sans MS" panose="030F0702030302020204" pitchFamily="66" charset="0"/>
                  <a:cs typeface="Courier New" panose="02070309020205020404" pitchFamily="49" charset="0"/>
                </a:rPr>
                <a:t>        = Implicazione logica.</a:t>
              </a:r>
              <a:endParaRPr kumimoji="0" lang="it-IT" altLang="it-IT" sz="1000" dirty="0">
                <a:solidFill>
                  <a:srgbClr val="000000"/>
                </a:solidFill>
                <a:latin typeface="Comic Sans MS" panose="030F0702030302020204" pitchFamily="66" charset="0"/>
                <a:cs typeface="Courier New" panose="02070309020205020404" pitchFamily="49" charset="0"/>
                <a:sym typeface="Symbol" panose="05050102010706020507" pitchFamily="18" charset="2"/>
              </a:endParaRPr>
            </a:p>
            <a:p>
              <a:pPr eaLnBrk="1" hangingPunct="1"/>
              <a:r>
                <a:rPr kumimoji="0" lang="it-IT" altLang="it-IT" sz="1000" dirty="0">
                  <a:solidFill>
                    <a:srgbClr val="000000"/>
                  </a:solidFill>
                  <a:latin typeface="Comic Sans MS" panose="030F0702030302020204" pitchFamily="66" charset="0"/>
                  <a:cs typeface="Courier New" panose="02070309020205020404" pitchFamily="49" charset="0"/>
                  <a:sym typeface="Symbol" panose="05050102010706020507" pitchFamily="18" charset="2"/>
                </a:rPr>
                <a:t></a:t>
              </a:r>
              <a:r>
                <a:rPr kumimoji="0" lang="it-IT" altLang="it-IT" sz="1000" dirty="0">
                  <a:solidFill>
                    <a:srgbClr val="000000"/>
                  </a:solidFill>
                  <a:latin typeface="Comic Sans MS" panose="030F0702030302020204" pitchFamily="66" charset="0"/>
                  <a:cs typeface="Courier New" panose="02070309020205020404" pitchFamily="49" charset="0"/>
                </a:rPr>
                <a:t>!         = Quantificatore insiemistico esistenziale (Esiste ed è unico).</a:t>
              </a:r>
            </a:p>
            <a:p>
              <a:pPr eaLnBrk="1" hangingPunct="1"/>
              <a:r>
                <a:rPr kumimoji="0" lang="it-IT" altLang="it-IT" sz="1000" dirty="0">
                  <a:solidFill>
                    <a:srgbClr val="000000"/>
                  </a:solidFill>
                  <a:latin typeface="Comic Sans MS" panose="030F0702030302020204" pitchFamily="66" charset="0"/>
                  <a:cs typeface="Courier New" panose="02070309020205020404" pitchFamily="49" charset="0"/>
                </a:rPr>
                <a:t>|          = Quantificatore insiemistico universale (Tale che)</a:t>
              </a:r>
            </a:p>
            <a:p>
              <a:pPr eaLnBrk="1" hangingPunct="1"/>
              <a:r>
                <a:rPr kumimoji="0" lang="it-IT" altLang="it-IT" sz="1000" dirty="0">
                  <a:solidFill>
                    <a:srgbClr val="000000"/>
                  </a:solidFill>
                  <a:latin typeface="Comic Sans MS" panose="030F0702030302020204" pitchFamily="66" charset="0"/>
                  <a:cs typeface="Courier New" panose="02070309020205020404" pitchFamily="49" charset="0"/>
                </a:rPr>
                <a:t>            = Insieme semipiano</a:t>
              </a:r>
              <a:r>
                <a:rPr kumimoji="0" lang="it-IT" altLang="it-IT" sz="1600" dirty="0">
                  <a:solidFill>
                    <a:srgbClr val="000000"/>
                  </a:solidFill>
                  <a:latin typeface="Comic Sans MS" panose="030F0702030302020204" pitchFamily="66" charset="0"/>
                  <a:cs typeface="Courier New" panose="02070309020205020404" pitchFamily="49" charset="0"/>
                </a:rPr>
                <a:t>.</a:t>
              </a:r>
              <a:endParaRPr kumimoji="0" lang="it-IT" altLang="it-IT" sz="1600" b="1" dirty="0">
                <a:solidFill>
                  <a:srgbClr val="000000"/>
                </a:solidFill>
                <a:latin typeface="Comic Sans MS" panose="030F0702030302020204" pitchFamily="66" charset="0"/>
                <a:cs typeface="Courier New" panose="02070309020205020404" pitchFamily="49" charset="0"/>
              </a:endParaRPr>
            </a:p>
          </p:txBody>
        </p:sp>
        <p:graphicFrame>
          <p:nvGraphicFramePr>
            <p:cNvPr id="78874" name="Object 26">
              <a:extLst>
                <a:ext uri="{FF2B5EF4-FFF2-40B4-BE49-F238E27FC236}">
                  <a16:creationId xmlns:a16="http://schemas.microsoft.com/office/drawing/2014/main" id="{58D3F63E-68CA-4B54-8AEB-4245E2028D0F}"/>
                </a:ext>
              </a:extLst>
            </p:cNvPr>
            <p:cNvGraphicFramePr>
              <a:graphicFrameLocks noChangeAspect="1"/>
            </p:cNvGraphicFramePr>
            <p:nvPr>
              <p:extLst>
                <p:ext uri="{D42A27DB-BD31-4B8C-83A1-F6EECF244321}">
                  <p14:modId xmlns:p14="http://schemas.microsoft.com/office/powerpoint/2010/main" val="2202642995"/>
                </p:ext>
              </p:extLst>
            </p:nvPr>
          </p:nvGraphicFramePr>
          <p:xfrm>
            <a:off x="3708000" y="5350009"/>
            <a:ext cx="457200" cy="190500"/>
          </p:xfrm>
          <a:graphic>
            <a:graphicData uri="http://schemas.openxmlformats.org/presentationml/2006/ole">
              <mc:AlternateContent xmlns:mc="http://schemas.openxmlformats.org/markup-compatibility/2006">
                <mc:Choice xmlns:v="urn:schemas-microsoft-com:vml" Requires="v">
                  <p:oleObj spid="_x0000_s33082" name="Equation" r:id="rId13" imgW="494870" imgH="215713" progId="Equation.3">
                    <p:embed/>
                  </p:oleObj>
                </mc:Choice>
                <mc:Fallback>
                  <p:oleObj name="Equation" r:id="rId13" imgW="494870" imgH="215713" progId="Equation.3">
                    <p:embed/>
                    <p:pic>
                      <p:nvPicPr>
                        <p:cNvPr id="0" name="Picture 2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8000" y="5350009"/>
                          <a:ext cx="4572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 calcmode="lin" valueType="num">
                                      <p:cBhvr additive="base">
                                        <p:cTn id="7" dur="1000" fill="hold"/>
                                        <p:tgtEl>
                                          <p:spTgt spid="78854"/>
                                        </p:tgtEl>
                                        <p:attrNameLst>
                                          <p:attrName>ppt_x</p:attrName>
                                        </p:attrNameLst>
                                      </p:cBhvr>
                                      <p:tavLst>
                                        <p:tav tm="0">
                                          <p:val>
                                            <p:strVal val="0-#ppt_w/2"/>
                                          </p:val>
                                        </p:tav>
                                        <p:tav tm="100000">
                                          <p:val>
                                            <p:strVal val="#ppt_x"/>
                                          </p:val>
                                        </p:tav>
                                      </p:tavLst>
                                    </p:anim>
                                    <p:anim calcmode="lin" valueType="num">
                                      <p:cBhvr additive="base">
                                        <p:cTn id="8" dur="1000" fill="hold"/>
                                        <p:tgtEl>
                                          <p:spTgt spid="788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nodeType="clickEffect">
                                  <p:stCondLst>
                                    <p:cond delay="0"/>
                                  </p:stCondLst>
                                  <p:childTnLst>
                                    <p:set>
                                      <p:cBhvr>
                                        <p:cTn id="12" dur="1" fill="hold">
                                          <p:stCondLst>
                                            <p:cond delay="0"/>
                                          </p:stCondLst>
                                        </p:cTn>
                                        <p:tgtEl>
                                          <p:spTgt spid="78855"/>
                                        </p:tgtEl>
                                        <p:attrNameLst>
                                          <p:attrName>style.visibility</p:attrName>
                                        </p:attrNameLst>
                                      </p:cBhvr>
                                      <p:to>
                                        <p:strVal val="visible"/>
                                      </p:to>
                                    </p:set>
                                    <p:anim calcmode="lin" valueType="num">
                                      <p:cBhvr additive="base">
                                        <p:cTn id="13" dur="1000" fill="hold"/>
                                        <p:tgtEl>
                                          <p:spTgt spid="78855"/>
                                        </p:tgtEl>
                                        <p:attrNameLst>
                                          <p:attrName>ppt_x</p:attrName>
                                        </p:attrNameLst>
                                      </p:cBhvr>
                                      <p:tavLst>
                                        <p:tav tm="0">
                                          <p:val>
                                            <p:strVal val="1+#ppt_w/2"/>
                                          </p:val>
                                        </p:tav>
                                        <p:tav tm="100000">
                                          <p:val>
                                            <p:strVal val="#ppt_x"/>
                                          </p:val>
                                        </p:tav>
                                      </p:tavLst>
                                    </p:anim>
                                    <p:anim calcmode="lin" valueType="num">
                                      <p:cBhvr additive="base">
                                        <p:cTn id="14" dur="1000" fill="hold"/>
                                        <p:tgtEl>
                                          <p:spTgt spid="7885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78858"/>
                                        </p:tgtEl>
                                        <p:attrNameLst>
                                          <p:attrName>style.visibility</p:attrName>
                                        </p:attrNameLst>
                                      </p:cBhvr>
                                      <p:to>
                                        <p:strVal val="visible"/>
                                      </p:to>
                                    </p:set>
                                    <p:anim calcmode="lin" valueType="num">
                                      <p:cBhvr additive="base">
                                        <p:cTn id="19" dur="1000" fill="hold"/>
                                        <p:tgtEl>
                                          <p:spTgt spid="78858"/>
                                        </p:tgtEl>
                                        <p:attrNameLst>
                                          <p:attrName>ppt_x</p:attrName>
                                        </p:attrNameLst>
                                      </p:cBhvr>
                                      <p:tavLst>
                                        <p:tav tm="0">
                                          <p:val>
                                            <p:strVal val="1+#ppt_w/2"/>
                                          </p:val>
                                        </p:tav>
                                        <p:tav tm="100000">
                                          <p:val>
                                            <p:strVal val="#ppt_x"/>
                                          </p:val>
                                        </p:tav>
                                      </p:tavLst>
                                    </p:anim>
                                    <p:anim calcmode="lin" valueType="num">
                                      <p:cBhvr additive="base">
                                        <p:cTn id="20" dur="1000" fill="hold"/>
                                        <p:tgtEl>
                                          <p:spTgt spid="7885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ntr" presetSubtype="8" fill="hold" grpId="0" nodeType="clickEffect">
                                  <p:stCondLst>
                                    <p:cond delay="0"/>
                                  </p:stCondLst>
                                  <p:childTnLst>
                                    <p:set>
                                      <p:cBhvr>
                                        <p:cTn id="29" dur="1" fill="hold">
                                          <p:stCondLst>
                                            <p:cond delay="0"/>
                                          </p:stCondLst>
                                        </p:cTn>
                                        <p:tgtEl>
                                          <p:spTgt spid="78865"/>
                                        </p:tgtEl>
                                        <p:attrNameLst>
                                          <p:attrName>style.visibility</p:attrName>
                                        </p:attrNameLst>
                                      </p:cBhvr>
                                      <p:to>
                                        <p:strVal val="visible"/>
                                      </p:to>
                                    </p:set>
                                    <p:anim calcmode="lin" valueType="num">
                                      <p:cBhvr additive="base">
                                        <p:cTn id="30" dur="1000" fill="hold"/>
                                        <p:tgtEl>
                                          <p:spTgt spid="78865"/>
                                        </p:tgtEl>
                                        <p:attrNameLst>
                                          <p:attrName>ppt_x</p:attrName>
                                        </p:attrNameLst>
                                      </p:cBhvr>
                                      <p:tavLst>
                                        <p:tav tm="0">
                                          <p:val>
                                            <p:strVal val="0-#ppt_w/2"/>
                                          </p:val>
                                        </p:tav>
                                        <p:tav tm="100000">
                                          <p:val>
                                            <p:strVal val="#ppt_x"/>
                                          </p:val>
                                        </p:tav>
                                      </p:tavLst>
                                    </p:anim>
                                    <p:anim calcmode="lin" valueType="num">
                                      <p:cBhvr additive="base">
                                        <p:cTn id="31" dur="1000" fill="hold"/>
                                        <p:tgtEl>
                                          <p:spTgt spid="78865"/>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8" fill="hold" grpId="0" nodeType="clickEffect">
                                  <p:stCondLst>
                                    <p:cond delay="0"/>
                                  </p:stCondLst>
                                  <p:childTnLst>
                                    <p:set>
                                      <p:cBhvr>
                                        <p:cTn id="35" dur="1" fill="hold">
                                          <p:stCondLst>
                                            <p:cond delay="0"/>
                                          </p:stCondLst>
                                        </p:cTn>
                                        <p:tgtEl>
                                          <p:spTgt spid="78864"/>
                                        </p:tgtEl>
                                        <p:attrNameLst>
                                          <p:attrName>style.visibility</p:attrName>
                                        </p:attrNameLst>
                                      </p:cBhvr>
                                      <p:to>
                                        <p:strVal val="visible"/>
                                      </p:to>
                                    </p:set>
                                    <p:anim calcmode="lin" valueType="num">
                                      <p:cBhvr additive="base">
                                        <p:cTn id="36" dur="1000" fill="hold"/>
                                        <p:tgtEl>
                                          <p:spTgt spid="78864"/>
                                        </p:tgtEl>
                                        <p:attrNameLst>
                                          <p:attrName>ppt_x</p:attrName>
                                        </p:attrNameLst>
                                      </p:cBhvr>
                                      <p:tavLst>
                                        <p:tav tm="0">
                                          <p:val>
                                            <p:strVal val="0-#ppt_w/2"/>
                                          </p:val>
                                        </p:tav>
                                        <p:tav tm="100000">
                                          <p:val>
                                            <p:strVal val="#ppt_x"/>
                                          </p:val>
                                        </p:tav>
                                      </p:tavLst>
                                    </p:anim>
                                    <p:anim calcmode="lin" valueType="num">
                                      <p:cBhvr additive="base">
                                        <p:cTn id="37" dur="1000" fill="hold"/>
                                        <p:tgtEl>
                                          <p:spTgt spid="78864"/>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7" presetClass="entr" presetSubtype="8" fill="hold" grpId="0" nodeType="clickEffect">
                                  <p:stCondLst>
                                    <p:cond delay="0"/>
                                  </p:stCondLst>
                                  <p:childTnLst>
                                    <p:set>
                                      <p:cBhvr>
                                        <p:cTn id="41" dur="1" fill="hold">
                                          <p:stCondLst>
                                            <p:cond delay="0"/>
                                          </p:stCondLst>
                                        </p:cTn>
                                        <p:tgtEl>
                                          <p:spTgt spid="78866"/>
                                        </p:tgtEl>
                                        <p:attrNameLst>
                                          <p:attrName>style.visibility</p:attrName>
                                        </p:attrNameLst>
                                      </p:cBhvr>
                                      <p:to>
                                        <p:strVal val="visible"/>
                                      </p:to>
                                    </p:set>
                                    <p:anim calcmode="lin" valueType="num">
                                      <p:cBhvr additive="base">
                                        <p:cTn id="42" dur="1000" fill="hold"/>
                                        <p:tgtEl>
                                          <p:spTgt spid="78866"/>
                                        </p:tgtEl>
                                        <p:attrNameLst>
                                          <p:attrName>ppt_x</p:attrName>
                                        </p:attrNameLst>
                                      </p:cBhvr>
                                      <p:tavLst>
                                        <p:tav tm="0">
                                          <p:val>
                                            <p:strVal val="0-#ppt_w/2"/>
                                          </p:val>
                                        </p:tav>
                                        <p:tav tm="100000">
                                          <p:val>
                                            <p:strVal val="#ppt_x"/>
                                          </p:val>
                                        </p:tav>
                                      </p:tavLst>
                                    </p:anim>
                                    <p:anim calcmode="lin" valueType="num">
                                      <p:cBhvr additive="base">
                                        <p:cTn id="43" dur="1000" fill="hold"/>
                                        <p:tgtEl>
                                          <p:spTgt spid="78866"/>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nodeType="clickEffect">
                                  <p:stCondLst>
                                    <p:cond delay="0"/>
                                  </p:stCondLst>
                                  <p:childTnLst>
                                    <p:set>
                                      <p:cBhvr>
                                        <p:cTn id="47" dur="1" fill="hold">
                                          <p:stCondLst>
                                            <p:cond delay="0"/>
                                          </p:stCondLst>
                                        </p:cTn>
                                        <p:tgtEl>
                                          <p:spTgt spid="78867"/>
                                        </p:tgtEl>
                                        <p:attrNameLst>
                                          <p:attrName>style.visibility</p:attrName>
                                        </p:attrNameLst>
                                      </p:cBhvr>
                                      <p:to>
                                        <p:strVal val="visible"/>
                                      </p:to>
                                    </p:set>
                                    <p:anim calcmode="lin" valueType="num">
                                      <p:cBhvr additive="base">
                                        <p:cTn id="48" dur="1000" fill="hold"/>
                                        <p:tgtEl>
                                          <p:spTgt spid="78867"/>
                                        </p:tgtEl>
                                        <p:attrNameLst>
                                          <p:attrName>ppt_x</p:attrName>
                                        </p:attrNameLst>
                                      </p:cBhvr>
                                      <p:tavLst>
                                        <p:tav tm="0">
                                          <p:val>
                                            <p:strVal val="0-#ppt_w/2"/>
                                          </p:val>
                                        </p:tav>
                                        <p:tav tm="100000">
                                          <p:val>
                                            <p:strVal val="#ppt_x"/>
                                          </p:val>
                                        </p:tav>
                                      </p:tavLst>
                                    </p:anim>
                                    <p:anim calcmode="lin" valueType="num">
                                      <p:cBhvr additive="base">
                                        <p:cTn id="49" dur="1000" fill="hold"/>
                                        <p:tgtEl>
                                          <p:spTgt spid="78867"/>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7" presetClass="entr" presetSubtype="2" fill="hold" grpId="0" nodeType="clickEffect">
                                  <p:stCondLst>
                                    <p:cond delay="0"/>
                                  </p:stCondLst>
                                  <p:childTnLst>
                                    <p:set>
                                      <p:cBhvr>
                                        <p:cTn id="53" dur="1" fill="hold">
                                          <p:stCondLst>
                                            <p:cond delay="0"/>
                                          </p:stCondLst>
                                        </p:cTn>
                                        <p:tgtEl>
                                          <p:spTgt spid="78870"/>
                                        </p:tgtEl>
                                        <p:attrNameLst>
                                          <p:attrName>style.visibility</p:attrName>
                                        </p:attrNameLst>
                                      </p:cBhvr>
                                      <p:to>
                                        <p:strVal val="visible"/>
                                      </p:to>
                                    </p:set>
                                    <p:anim calcmode="lin" valueType="num">
                                      <p:cBhvr additive="base">
                                        <p:cTn id="54" dur="1000" fill="hold"/>
                                        <p:tgtEl>
                                          <p:spTgt spid="78870"/>
                                        </p:tgtEl>
                                        <p:attrNameLst>
                                          <p:attrName>ppt_x</p:attrName>
                                        </p:attrNameLst>
                                      </p:cBhvr>
                                      <p:tavLst>
                                        <p:tav tm="0">
                                          <p:val>
                                            <p:strVal val="1+#ppt_w/2"/>
                                          </p:val>
                                        </p:tav>
                                        <p:tav tm="100000">
                                          <p:val>
                                            <p:strVal val="#ppt_x"/>
                                          </p:val>
                                        </p:tav>
                                      </p:tavLst>
                                    </p:anim>
                                    <p:anim calcmode="lin" valueType="num">
                                      <p:cBhvr additive="base">
                                        <p:cTn id="55" dur="1000" fill="hold"/>
                                        <p:tgtEl>
                                          <p:spTgt spid="78870"/>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1000"/>
                                        <p:tgtEl>
                                          <p:spTgt spid="3"/>
                                        </p:tgtEl>
                                      </p:cBhvr>
                                    </p:animEffect>
                                  </p:childTnLst>
                                </p:cTn>
                              </p:par>
                              <p:par>
                                <p:cTn id="61" presetID="22" presetClass="entr" presetSubtype="8"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left)">
                                      <p:cBhvr>
                                        <p:cTn id="63" dur="10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7" presetClass="entr" presetSubtype="4" fill="hold" grpId="0" nodeType="clickEffect">
                                  <p:stCondLst>
                                    <p:cond delay="0"/>
                                  </p:stCondLst>
                                  <p:childTnLst>
                                    <p:set>
                                      <p:cBhvr>
                                        <p:cTn id="67" dur="1" fill="hold">
                                          <p:stCondLst>
                                            <p:cond delay="0"/>
                                          </p:stCondLst>
                                        </p:cTn>
                                        <p:tgtEl>
                                          <p:spTgt spid="78878"/>
                                        </p:tgtEl>
                                        <p:attrNameLst>
                                          <p:attrName>style.visibility</p:attrName>
                                        </p:attrNameLst>
                                      </p:cBhvr>
                                      <p:to>
                                        <p:strVal val="visible"/>
                                      </p:to>
                                    </p:set>
                                    <p:anim calcmode="lin" valueType="num">
                                      <p:cBhvr additive="base">
                                        <p:cTn id="68" dur="1000" fill="hold"/>
                                        <p:tgtEl>
                                          <p:spTgt spid="78878"/>
                                        </p:tgtEl>
                                        <p:attrNameLst>
                                          <p:attrName>ppt_x</p:attrName>
                                        </p:attrNameLst>
                                      </p:cBhvr>
                                      <p:tavLst>
                                        <p:tav tm="0">
                                          <p:val>
                                            <p:strVal val="#ppt_x"/>
                                          </p:val>
                                        </p:tav>
                                        <p:tav tm="100000">
                                          <p:val>
                                            <p:strVal val="#ppt_x"/>
                                          </p:val>
                                        </p:tav>
                                      </p:tavLst>
                                    </p:anim>
                                    <p:anim calcmode="lin" valueType="num">
                                      <p:cBhvr additive="base">
                                        <p:cTn id="69" dur="1000" fill="hold"/>
                                        <p:tgtEl>
                                          <p:spTgt spid="78878"/>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78877"/>
                                        </p:tgtEl>
                                        <p:attrNameLst>
                                          <p:attrName>style.visibility</p:attrName>
                                        </p:attrNameLst>
                                      </p:cBhvr>
                                      <p:to>
                                        <p:strVal val="visible"/>
                                      </p:to>
                                    </p:set>
                                    <p:anim calcmode="lin" valueType="num">
                                      <p:cBhvr additive="base">
                                        <p:cTn id="74" dur="1000"/>
                                        <p:tgtEl>
                                          <p:spTgt spid="78877"/>
                                        </p:tgtEl>
                                        <p:attrNameLst>
                                          <p:attrName>ppt_x</p:attrName>
                                        </p:attrNameLst>
                                      </p:cBhvr>
                                      <p:tavLst>
                                        <p:tav tm="0">
                                          <p:val>
                                            <p:strVal val="#ppt_x-#ppt_w*1.125000"/>
                                          </p:val>
                                        </p:tav>
                                        <p:tav tm="100000">
                                          <p:val>
                                            <p:strVal val="#ppt_x"/>
                                          </p:val>
                                        </p:tav>
                                      </p:tavLst>
                                    </p:anim>
                                    <p:animEffect transition="in" filter="wipe(right)">
                                      <p:cBhvr>
                                        <p:cTn id="75" dur="1000"/>
                                        <p:tgtEl>
                                          <p:spTgt spid="78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animBg="1"/>
      <p:bldP spid="78858" grpId="0" animBg="1"/>
      <p:bldP spid="78864" grpId="0" animBg="1"/>
      <p:bldP spid="78865" grpId="0" animBg="1"/>
      <p:bldP spid="78866" grpId="0" animBg="1"/>
      <p:bldP spid="78870" grpId="0" animBg="1"/>
      <p:bldP spid="78877" grpId="0" animBg="1"/>
      <p:bldP spid="7887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6" name="Text Box 4">
            <a:extLst>
              <a:ext uri="{FF2B5EF4-FFF2-40B4-BE49-F238E27FC236}">
                <a16:creationId xmlns:a16="http://schemas.microsoft.com/office/drawing/2014/main" id="{9FF1B369-2B0E-48C5-A940-F5A73F163D00}"/>
              </a:ext>
            </a:extLst>
          </p:cNvPr>
          <p:cNvSpPr txBox="1">
            <a:spLocks noChangeArrowheads="1"/>
          </p:cNvSpPr>
          <p:nvPr/>
        </p:nvSpPr>
        <p:spPr bwMode="auto">
          <a:xfrm>
            <a:off x="36000" y="40944"/>
            <a:ext cx="9072000" cy="349250"/>
          </a:xfrm>
          <a:prstGeom prst="rect">
            <a:avLst/>
          </a:prstGeom>
          <a:noFill/>
          <a:ln w="12700" algn="ctr">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b="1">
                <a:latin typeface="Comic Sans MS" panose="030F0702030302020204" pitchFamily="66" charset="0"/>
                <a:cs typeface="Courier New" panose="02070309020205020404" pitchFamily="49" charset="0"/>
              </a:rPr>
              <a:t>FORMALIZZAZIONE DELLE  CARATTERISTICHE GEOMETRICO-DESCRITTIVE (2)</a:t>
            </a:r>
          </a:p>
        </p:txBody>
      </p:sp>
      <p:sp>
        <p:nvSpPr>
          <p:cNvPr id="79877" name="Text Box 5">
            <a:extLst>
              <a:ext uri="{FF2B5EF4-FFF2-40B4-BE49-F238E27FC236}">
                <a16:creationId xmlns:a16="http://schemas.microsoft.com/office/drawing/2014/main" id="{C62CF310-A60D-441B-891C-63BA2FB600EC}"/>
              </a:ext>
            </a:extLst>
          </p:cNvPr>
          <p:cNvSpPr txBox="1">
            <a:spLocks noChangeArrowheads="1"/>
          </p:cNvSpPr>
          <p:nvPr/>
        </p:nvSpPr>
        <p:spPr bwMode="auto">
          <a:xfrm>
            <a:off x="36000" y="633412"/>
            <a:ext cx="9072000" cy="1080000"/>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000" dirty="0">
                <a:latin typeface="Comic Sans MS" panose="030F0702030302020204" pitchFamily="66" charset="0"/>
                <a:cs typeface="Courier New" panose="02070309020205020404" pitchFamily="49" charset="0"/>
              </a:rPr>
              <a:t>Precisato quanto ai paragrafi precedenti, si può sintetizzare la caratterizzazione insiemistica-geometrico-descrittiva di questo sottoinsieme  secondo la seguente formalizzazione </a:t>
            </a:r>
          </a:p>
        </p:txBody>
      </p:sp>
      <p:sp>
        <p:nvSpPr>
          <p:cNvPr id="79881" name="Text Box 9">
            <a:extLst>
              <a:ext uri="{FF2B5EF4-FFF2-40B4-BE49-F238E27FC236}">
                <a16:creationId xmlns:a16="http://schemas.microsoft.com/office/drawing/2014/main" id="{64563FCC-4DEF-41B2-BB51-ECD60134030A}"/>
              </a:ext>
            </a:extLst>
          </p:cNvPr>
          <p:cNvSpPr txBox="1">
            <a:spLocks noChangeArrowheads="1"/>
          </p:cNvSpPr>
          <p:nvPr/>
        </p:nvSpPr>
        <p:spPr bwMode="auto">
          <a:xfrm>
            <a:off x="36000" y="3126140"/>
            <a:ext cx="9072000" cy="792000"/>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000">
                <a:latin typeface="Comic Sans MS" panose="030F0702030302020204" pitchFamily="66" charset="0"/>
                <a:cs typeface="Courier New" panose="02070309020205020404" pitchFamily="49" charset="0"/>
              </a:rPr>
              <a:t>dove i simboli hanno il significato già esplicitato e la formula si espone come di seguito </a:t>
            </a:r>
          </a:p>
        </p:txBody>
      </p:sp>
      <p:sp>
        <p:nvSpPr>
          <p:cNvPr id="79882" name="Text Box 10">
            <a:extLst>
              <a:ext uri="{FF2B5EF4-FFF2-40B4-BE49-F238E27FC236}">
                <a16:creationId xmlns:a16="http://schemas.microsoft.com/office/drawing/2014/main" id="{1D9D7529-EDE9-433D-BAA7-D3C50358DE8A}"/>
              </a:ext>
            </a:extLst>
          </p:cNvPr>
          <p:cNvSpPr txBox="1">
            <a:spLocks noChangeArrowheads="1"/>
          </p:cNvSpPr>
          <p:nvPr/>
        </p:nvSpPr>
        <p:spPr bwMode="auto">
          <a:xfrm>
            <a:off x="36000" y="4084563"/>
            <a:ext cx="9072000" cy="2677656"/>
          </a:xfrm>
          <a:prstGeom prst="rect">
            <a:avLst/>
          </a:prstGeom>
          <a:solidFill>
            <a:srgbClr val="FFFFCC"/>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dirty="0">
                <a:solidFill>
                  <a:srgbClr val="FF5050"/>
                </a:solidFill>
                <a:latin typeface="Comic Sans MS" panose="030F0702030302020204" pitchFamily="66" charset="0"/>
                <a:cs typeface="Courier New" panose="02070309020205020404" pitchFamily="49" charset="0"/>
              </a:rPr>
              <a:t>Ogni retta in movimento orientato e definito tra un estremo reale ed un estremo improprio implica la formazione dell’elemento geometrico “semipiano” costituito dalla sommatoria orientata, estesa dalla retta a, detta origine del semipiano, ad una retta impropria n±</a:t>
            </a:r>
            <a:r>
              <a:rPr kumimoji="0" lang="it-IT" altLang="it-IT" baseline="30000" dirty="0">
                <a:solidFill>
                  <a:srgbClr val="FF5050"/>
                </a:solidFill>
                <a:latin typeface="Symbol" panose="05050102010706020507" pitchFamily="18" charset="2"/>
                <a:cs typeface="Courier New" panose="02070309020205020404" pitchFamily="49" charset="0"/>
              </a:rPr>
              <a:t>¥</a:t>
            </a:r>
            <a:r>
              <a:rPr kumimoji="0" lang="it-IT" altLang="it-IT" dirty="0">
                <a:solidFill>
                  <a:srgbClr val="FF5050"/>
                </a:solidFill>
                <a:latin typeface="Comic Sans MS" panose="030F0702030302020204" pitchFamily="66" charset="0"/>
                <a:cs typeface="Courier New" panose="02070309020205020404" pitchFamily="49" charset="0"/>
              </a:rPr>
              <a:t>, dell’insieme delle infinite posizioni della retta r in movimento definito ed orientato nello spazio </a:t>
            </a:r>
          </a:p>
        </p:txBody>
      </p:sp>
      <p:sp>
        <p:nvSpPr>
          <p:cNvPr id="33799" name="Rectangle 13">
            <a:extLst>
              <a:ext uri="{FF2B5EF4-FFF2-40B4-BE49-F238E27FC236}">
                <a16:creationId xmlns:a16="http://schemas.microsoft.com/office/drawing/2014/main" id="{F6107535-DA75-4EDD-BB6D-0E424E7F641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79884" name="Object 12">
            <a:extLst>
              <a:ext uri="{FF2B5EF4-FFF2-40B4-BE49-F238E27FC236}">
                <a16:creationId xmlns:a16="http://schemas.microsoft.com/office/drawing/2014/main" id="{EEA4BB40-8D68-4340-81DE-BDE85298049C}"/>
              </a:ext>
            </a:extLst>
          </p:cNvPr>
          <p:cNvGraphicFramePr>
            <a:graphicFrameLocks noChangeAspect="1"/>
          </p:cNvGraphicFramePr>
          <p:nvPr>
            <p:extLst>
              <p:ext uri="{D42A27DB-BD31-4B8C-83A1-F6EECF244321}">
                <p14:modId xmlns:p14="http://schemas.microsoft.com/office/powerpoint/2010/main" val="1687718763"/>
              </p:ext>
            </p:extLst>
          </p:nvPr>
        </p:nvGraphicFramePr>
        <p:xfrm>
          <a:off x="36000" y="1946275"/>
          <a:ext cx="9072000" cy="1028107"/>
        </p:xfrm>
        <a:graphic>
          <a:graphicData uri="http://schemas.openxmlformats.org/presentationml/2006/ole">
            <mc:AlternateContent xmlns:mc="http://schemas.openxmlformats.org/markup-compatibility/2006">
              <mc:Choice xmlns:v="urn:schemas-microsoft-com:vml" Requires="v">
                <p:oleObj spid="_x0000_s33844" name="Equation" r:id="rId3" imgW="4406900" imgH="431800" progId="Equation.3">
                  <p:embed/>
                </p:oleObj>
              </mc:Choice>
              <mc:Fallback>
                <p:oleObj name="Equation" r:id="rId3" imgW="4406900" imgH="431800" progId="Equation.3">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 y="1946275"/>
                        <a:ext cx="9072000" cy="1028107"/>
                      </a:xfrm>
                      <a:prstGeom prst="rect">
                        <a:avLst/>
                      </a:prstGeom>
                      <a:solidFill>
                        <a:srgbClr val="FFFFCC"/>
                      </a:solidFill>
                      <a:ln w="12700">
                        <a:solidFill>
                          <a:srgbClr val="000000"/>
                        </a:solidFill>
                        <a:miter lim="800000"/>
                        <a:headEnd/>
                        <a:tailEnd/>
                      </a:ln>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79877">
                                            <p:txEl>
                                              <p:charRg st="4294967295" end="4294967295"/>
                                            </p:txEl>
                                          </p:spTgt>
                                        </p:tgtEl>
                                        <p:attrNameLst>
                                          <p:attrName>style.visibility</p:attrName>
                                        </p:attrNameLst>
                                      </p:cBhvr>
                                      <p:to>
                                        <p:strVal val="visible"/>
                                      </p:to>
                                    </p:set>
                                    <p:anim calcmode="lin" valueType="num">
                                      <p:cBhvr additive="base">
                                        <p:cTn id="7" dur="1000" fill="hold"/>
                                        <p:tgtEl>
                                          <p:spTgt spid="79877">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9877">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79884"/>
                                        </p:tgtEl>
                                        <p:attrNameLst>
                                          <p:attrName>style.visibility</p:attrName>
                                        </p:attrNameLst>
                                      </p:cBhvr>
                                      <p:to>
                                        <p:strVal val="visible"/>
                                      </p:to>
                                    </p:set>
                                    <p:anim calcmode="lin" valueType="num">
                                      <p:cBhvr additive="base">
                                        <p:cTn id="13" dur="1000" fill="hold"/>
                                        <p:tgtEl>
                                          <p:spTgt spid="79884"/>
                                        </p:tgtEl>
                                        <p:attrNameLst>
                                          <p:attrName>ppt_x</p:attrName>
                                        </p:attrNameLst>
                                      </p:cBhvr>
                                      <p:tavLst>
                                        <p:tav tm="0">
                                          <p:val>
                                            <p:strVal val="0-#ppt_w/2"/>
                                          </p:val>
                                        </p:tav>
                                        <p:tav tm="100000">
                                          <p:val>
                                            <p:strVal val="#ppt_x"/>
                                          </p:val>
                                        </p:tav>
                                      </p:tavLst>
                                    </p:anim>
                                    <p:anim calcmode="lin" valueType="num">
                                      <p:cBhvr additive="base">
                                        <p:cTn id="14" dur="1000" fill="hold"/>
                                        <p:tgtEl>
                                          <p:spTgt spid="7988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79881">
                                            <p:txEl>
                                              <p:pRg st="0" end="0"/>
                                            </p:txEl>
                                          </p:spTgt>
                                        </p:tgtEl>
                                        <p:attrNameLst>
                                          <p:attrName>style.visibility</p:attrName>
                                        </p:attrNameLst>
                                      </p:cBhvr>
                                      <p:to>
                                        <p:strVal val="visible"/>
                                      </p:to>
                                    </p:set>
                                    <p:anim calcmode="lin" valueType="num">
                                      <p:cBhvr additive="base">
                                        <p:cTn id="19" dur="1000" fill="hold"/>
                                        <p:tgtEl>
                                          <p:spTgt spid="79881">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98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79882"/>
                                        </p:tgtEl>
                                        <p:attrNameLst>
                                          <p:attrName>style.visibility</p:attrName>
                                        </p:attrNameLst>
                                      </p:cBhvr>
                                      <p:to>
                                        <p:strVal val="visible"/>
                                      </p:to>
                                    </p:set>
                                    <p:anim calcmode="lin" valueType="num">
                                      <p:cBhvr additive="base">
                                        <p:cTn id="25" dur="1000" fill="hold"/>
                                        <p:tgtEl>
                                          <p:spTgt spid="79882"/>
                                        </p:tgtEl>
                                        <p:attrNameLst>
                                          <p:attrName>ppt_x</p:attrName>
                                        </p:attrNameLst>
                                      </p:cBhvr>
                                      <p:tavLst>
                                        <p:tav tm="0">
                                          <p:val>
                                            <p:strVal val="#ppt_x"/>
                                          </p:val>
                                        </p:tav>
                                        <p:tav tm="100000">
                                          <p:val>
                                            <p:strVal val="#ppt_x"/>
                                          </p:val>
                                        </p:tav>
                                      </p:tavLst>
                                    </p:anim>
                                    <p:anim calcmode="lin" valueType="num">
                                      <p:cBhvr additive="base">
                                        <p:cTn id="26" dur="1000" fill="hold"/>
                                        <p:tgtEl>
                                          <p:spTgt spid="798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utoUpdateAnimBg="0"/>
      <p:bldP spid="79881" grpId="0" build="p" autoUpdateAnimBg="0"/>
      <p:bldP spid="7988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0" name="Text Box 4">
            <a:extLst>
              <a:ext uri="{FF2B5EF4-FFF2-40B4-BE49-F238E27FC236}">
                <a16:creationId xmlns:a16="http://schemas.microsoft.com/office/drawing/2014/main" id="{20C88B4D-3040-4C65-A5DD-4979A7EA3D49}"/>
              </a:ext>
            </a:extLst>
          </p:cNvPr>
          <p:cNvSpPr txBox="1">
            <a:spLocks noChangeArrowheads="1"/>
          </p:cNvSpPr>
          <p:nvPr/>
        </p:nvSpPr>
        <p:spPr bwMode="auto">
          <a:xfrm>
            <a:off x="36000" y="40944"/>
            <a:ext cx="9072000" cy="469900"/>
          </a:xfrm>
          <a:prstGeom prst="rect">
            <a:avLst/>
          </a:prstGeom>
          <a:noFill/>
          <a:ln w="12700" algn="ctr">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a:latin typeface="Comic Sans MS" panose="030F0702030302020204" pitchFamily="66" charset="0"/>
                <a:cs typeface="Courier New" panose="02070309020205020404" pitchFamily="49" charset="0"/>
              </a:rPr>
              <a:t>Tipologia del piano geometrico (1)</a:t>
            </a:r>
          </a:p>
        </p:txBody>
      </p:sp>
      <p:sp>
        <p:nvSpPr>
          <p:cNvPr id="80901" name="Text Box 5">
            <a:extLst>
              <a:ext uri="{FF2B5EF4-FFF2-40B4-BE49-F238E27FC236}">
                <a16:creationId xmlns:a16="http://schemas.microsoft.com/office/drawing/2014/main" id="{3222CEE0-D80B-4B96-A3B9-E2F6C9731011}"/>
              </a:ext>
            </a:extLst>
          </p:cNvPr>
          <p:cNvSpPr txBox="1">
            <a:spLocks noChangeArrowheads="1"/>
          </p:cNvSpPr>
          <p:nvPr/>
        </p:nvSpPr>
        <p:spPr bwMode="auto">
          <a:xfrm>
            <a:off x="36000" y="620402"/>
            <a:ext cx="9072000" cy="707886"/>
          </a:xfrm>
          <a:prstGeom prst="rect">
            <a:avLst/>
          </a:prstGeom>
          <a:noFill/>
          <a:ln w="12700" algn="ctr">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600" b="1" dirty="0">
                <a:latin typeface="Comic Sans MS" panose="030F0702030302020204" pitchFamily="66" charset="0"/>
                <a:cs typeface="Courier New" panose="02070309020205020404" pitchFamily="49" charset="0"/>
              </a:rPr>
              <a:t>TIPOLOGIA  DEL  PIANO  IN  RELAZIONE  AGLI ELEMENTI GENERATORI:</a:t>
            </a:r>
          </a:p>
          <a:p>
            <a:pPr algn="ctr" eaLnBrk="1" hangingPunct="1"/>
            <a:r>
              <a:rPr kumimoji="0" lang="it-IT" altLang="it-IT" sz="1600" b="1" dirty="0">
                <a:solidFill>
                  <a:srgbClr val="33CCFF"/>
                </a:solidFill>
                <a:latin typeface="Comic Sans MS" panose="030F0702030302020204" pitchFamily="66" charset="0"/>
                <a:cs typeface="Courier New" panose="02070309020205020404" pitchFamily="49" charset="0"/>
              </a:rPr>
              <a:t>       </a:t>
            </a:r>
            <a:r>
              <a:rPr kumimoji="0" lang="it-IT" altLang="it-IT" b="1" dirty="0">
                <a:latin typeface="Comic Sans MS" panose="030F0702030302020204" pitchFamily="66" charset="0"/>
                <a:cs typeface="Courier New" panose="02070309020205020404" pitchFamily="49" charset="0"/>
              </a:rPr>
              <a:t>IL PIANO RIGATO</a:t>
            </a:r>
          </a:p>
        </p:txBody>
      </p:sp>
      <p:sp>
        <p:nvSpPr>
          <p:cNvPr id="80902" name="Text Box 6">
            <a:extLst>
              <a:ext uri="{FF2B5EF4-FFF2-40B4-BE49-F238E27FC236}">
                <a16:creationId xmlns:a16="http://schemas.microsoft.com/office/drawing/2014/main" id="{316D3C85-9DE7-42A8-AE1B-E3A3E94B2D27}"/>
              </a:ext>
            </a:extLst>
          </p:cNvPr>
          <p:cNvSpPr txBox="1">
            <a:spLocks noChangeArrowheads="1"/>
          </p:cNvSpPr>
          <p:nvPr/>
        </p:nvSpPr>
        <p:spPr bwMode="auto">
          <a:xfrm>
            <a:off x="40944" y="1501730"/>
            <a:ext cx="4284000" cy="3231654"/>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700" dirty="0">
                <a:latin typeface="Comic Sans MS" panose="030F0702030302020204" pitchFamily="66" charset="0"/>
                <a:cs typeface="Courier New" panose="02070309020205020404" pitchFamily="49" charset="0"/>
              </a:rPr>
              <a:t>Tenendo conto delle specifiche caratteristiche geometriche dinamiche e descrittive dell'elemento in trattazione, se immaginiamo la superficie piana come determinata da una retta in movimento definito ed orientato (Fig. 37)  (la retta può essere comunque orientata ma si muove parallelamente a se stessa secondo una direzione definita), avremmo la formalizzazione  descrittiva del piano, come quella già esaminata.</a:t>
            </a:r>
          </a:p>
        </p:txBody>
      </p:sp>
      <p:graphicFrame>
        <p:nvGraphicFramePr>
          <p:cNvPr id="80903" name="Object 7">
            <a:extLst>
              <a:ext uri="{FF2B5EF4-FFF2-40B4-BE49-F238E27FC236}">
                <a16:creationId xmlns:a16="http://schemas.microsoft.com/office/drawing/2014/main" id="{609CA0F0-D5BC-4F70-A573-6F895E1FAAC0}"/>
              </a:ext>
            </a:extLst>
          </p:cNvPr>
          <p:cNvGraphicFramePr>
            <a:graphicFrameLocks noGrp="1" noChangeAspect="1"/>
          </p:cNvGraphicFramePr>
          <p:nvPr>
            <p:ph/>
            <p:extLst>
              <p:ext uri="{D42A27DB-BD31-4B8C-83A1-F6EECF244321}">
                <p14:modId xmlns:p14="http://schemas.microsoft.com/office/powerpoint/2010/main" val="565810670"/>
              </p:ext>
            </p:extLst>
          </p:nvPr>
        </p:nvGraphicFramePr>
        <p:xfrm>
          <a:off x="4368464" y="1536961"/>
          <a:ext cx="4752000" cy="3171885"/>
        </p:xfrm>
        <a:graphic>
          <a:graphicData uri="http://schemas.openxmlformats.org/presentationml/2006/ole">
            <mc:AlternateContent xmlns:mc="http://schemas.openxmlformats.org/markup-compatibility/2006">
              <mc:Choice xmlns:v="urn:schemas-microsoft-com:vml" Requires="v">
                <p:oleObj spid="_x0000_s34918" r:id="rId3" imgW="1939064" imgH="949634" progId="">
                  <p:embed/>
                </p:oleObj>
              </mc:Choice>
              <mc:Fallback>
                <p:oleObj r:id="rId3" imgW="1939064" imgH="949634" progId="">
                  <p:embed/>
                  <p:pic>
                    <p:nvPicPr>
                      <p:cNvPr id="0" name="Picture 7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464" y="1536961"/>
                        <a:ext cx="4752000" cy="3171885"/>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4823" name="Rectangle 11">
            <a:extLst>
              <a:ext uri="{FF2B5EF4-FFF2-40B4-BE49-F238E27FC236}">
                <a16:creationId xmlns:a16="http://schemas.microsoft.com/office/drawing/2014/main" id="{1EA77AB9-98DA-456A-9154-B1AA1D5A4674}"/>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80906" name="Object 10">
            <a:extLst>
              <a:ext uri="{FF2B5EF4-FFF2-40B4-BE49-F238E27FC236}">
                <a16:creationId xmlns:a16="http://schemas.microsoft.com/office/drawing/2014/main" id="{87897749-3761-46BF-B3D0-90E767F624FA}"/>
              </a:ext>
            </a:extLst>
          </p:cNvPr>
          <p:cNvGraphicFramePr>
            <a:graphicFrameLocks noChangeAspect="1"/>
          </p:cNvGraphicFramePr>
          <p:nvPr>
            <p:extLst>
              <p:ext uri="{D42A27DB-BD31-4B8C-83A1-F6EECF244321}">
                <p14:modId xmlns:p14="http://schemas.microsoft.com/office/powerpoint/2010/main" val="2796694247"/>
              </p:ext>
            </p:extLst>
          </p:nvPr>
        </p:nvGraphicFramePr>
        <p:xfrm>
          <a:off x="40944" y="4850012"/>
          <a:ext cx="3672000" cy="1301023"/>
        </p:xfrm>
        <a:graphic>
          <a:graphicData uri="http://schemas.openxmlformats.org/presentationml/2006/ole">
            <mc:AlternateContent xmlns:mc="http://schemas.openxmlformats.org/markup-compatibility/2006">
              <mc:Choice xmlns:v="urn:schemas-microsoft-com:vml" Requires="v">
                <p:oleObj spid="_x0000_s34919" name="Equation" r:id="rId5" imgW="1206500" imgH="431800" progId="Equation.3">
                  <p:embed/>
                </p:oleObj>
              </mc:Choice>
              <mc:Fallback>
                <p:oleObj name="Equation" r:id="rId5" imgW="1206500" imgH="431800" progId="Equation.3">
                  <p:embed/>
                  <p:pic>
                    <p:nvPicPr>
                      <p:cNvPr id="0" name="Picture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44" y="4850012"/>
                        <a:ext cx="3672000" cy="1301023"/>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4824" name="Rectangle 12">
            <a:extLst>
              <a:ext uri="{FF2B5EF4-FFF2-40B4-BE49-F238E27FC236}">
                <a16:creationId xmlns:a16="http://schemas.microsoft.com/office/drawing/2014/main" id="{7759462E-EC91-4E72-80B9-92F8C6A92E88}"/>
              </a:ext>
            </a:extLst>
          </p:cNvPr>
          <p:cNvSpPr>
            <a:spLocks noChangeArrowheads="1"/>
          </p:cNvSpPr>
          <p:nvPr/>
        </p:nvSpPr>
        <p:spPr bwMode="auto">
          <a:xfrm>
            <a:off x="0" y="3643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80909" name="Text Box 13">
            <a:extLst>
              <a:ext uri="{FF2B5EF4-FFF2-40B4-BE49-F238E27FC236}">
                <a16:creationId xmlns:a16="http://schemas.microsoft.com/office/drawing/2014/main" id="{CAF0CA52-4575-4D2F-B869-798576A766DC}"/>
              </a:ext>
            </a:extLst>
          </p:cNvPr>
          <p:cNvSpPr txBox="1">
            <a:spLocks noChangeArrowheads="1"/>
          </p:cNvSpPr>
          <p:nvPr/>
        </p:nvSpPr>
        <p:spPr bwMode="auto">
          <a:xfrm>
            <a:off x="3775056" y="4975902"/>
            <a:ext cx="5328000" cy="1015663"/>
          </a:xfrm>
          <a:prstGeom prst="rect">
            <a:avLst/>
          </a:prstGeom>
          <a:solidFill>
            <a:schemeClr val="bg1"/>
          </a:solidFill>
          <a:ln w="12700" algn="ctr">
            <a:solidFill>
              <a:srgbClr val="33CCFF"/>
            </a:solidFill>
            <a:miter lim="800000"/>
            <a:headEnd/>
            <a:tailEnd/>
          </a:ln>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000" dirty="0">
                <a:latin typeface="Comic Sans MS" panose="030F0702030302020204" pitchFamily="66" charset="0"/>
                <a:cs typeface="Courier New" panose="02070309020205020404" pitchFamily="49" charset="0"/>
              </a:rPr>
              <a:t>Conseguentemente a questa natura si dirà di essere in presenza di un elemento geometrico definito </a:t>
            </a:r>
          </a:p>
        </p:txBody>
      </p:sp>
      <p:sp>
        <p:nvSpPr>
          <p:cNvPr id="80910" name="Text Box 14">
            <a:extLst>
              <a:ext uri="{FF2B5EF4-FFF2-40B4-BE49-F238E27FC236}">
                <a16:creationId xmlns:a16="http://schemas.microsoft.com/office/drawing/2014/main" id="{ACB21DC9-E643-46A0-8454-5478E1F411A0}"/>
              </a:ext>
            </a:extLst>
          </p:cNvPr>
          <p:cNvSpPr txBox="1">
            <a:spLocks noChangeArrowheads="1"/>
          </p:cNvSpPr>
          <p:nvPr/>
        </p:nvSpPr>
        <p:spPr bwMode="auto">
          <a:xfrm>
            <a:off x="3263900" y="6188692"/>
            <a:ext cx="2616200" cy="584775"/>
          </a:xfrm>
          <a:prstGeom prst="rect">
            <a:avLst/>
          </a:prstGeom>
          <a:solidFill>
            <a:srgbClr val="FFFFCC"/>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3200" dirty="0">
                <a:solidFill>
                  <a:srgbClr val="FF5050"/>
                </a:solidFill>
                <a:latin typeface="Comic Sans MS" panose="030F0702030302020204" pitchFamily="66" charset="0"/>
                <a:cs typeface="Courier New" panose="02070309020205020404" pitchFamily="49" charset="0"/>
              </a:rPr>
              <a:t>piano rigato</a:t>
            </a:r>
          </a:p>
        </p:txBody>
      </p:sp>
      <p:sp>
        <p:nvSpPr>
          <p:cNvPr id="34827" name="AutoShape 15">
            <a:hlinkClick r:id="rId7" action="ppaction://hlinksldjump" highlightClick="1"/>
            <a:extLst>
              <a:ext uri="{FF2B5EF4-FFF2-40B4-BE49-F238E27FC236}">
                <a16:creationId xmlns:a16="http://schemas.microsoft.com/office/drawing/2014/main" id="{8CDE0CDE-E289-4E9D-8ACD-1EE1409B0384}"/>
              </a:ext>
            </a:extLst>
          </p:cNvPr>
          <p:cNvSpPr>
            <a:spLocks noChangeArrowheads="1"/>
          </p:cNvSpPr>
          <p:nvPr/>
        </p:nvSpPr>
        <p:spPr bwMode="auto">
          <a:xfrm>
            <a:off x="298450" y="78450"/>
            <a:ext cx="1104900" cy="385762"/>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Sommario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additive="base">
                                        <p:cTn id="7" dur="1000" fill="hold"/>
                                        <p:tgtEl>
                                          <p:spTgt spid="80901"/>
                                        </p:tgtEl>
                                        <p:attrNameLst>
                                          <p:attrName>ppt_x</p:attrName>
                                        </p:attrNameLst>
                                      </p:cBhvr>
                                      <p:tavLst>
                                        <p:tav tm="0">
                                          <p:val>
                                            <p:strVal val="#ppt_x"/>
                                          </p:val>
                                        </p:tav>
                                        <p:tav tm="100000">
                                          <p:val>
                                            <p:strVal val="#ppt_x"/>
                                          </p:val>
                                        </p:tav>
                                      </p:tavLst>
                                    </p:anim>
                                    <p:anim calcmode="lin" valueType="num">
                                      <p:cBhvr additive="base">
                                        <p:cTn id="8" dur="1000" fill="hold"/>
                                        <p:tgtEl>
                                          <p:spTgt spid="809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80902"/>
                                        </p:tgtEl>
                                        <p:attrNameLst>
                                          <p:attrName>style.visibility</p:attrName>
                                        </p:attrNameLst>
                                      </p:cBhvr>
                                      <p:to>
                                        <p:strVal val="visible"/>
                                      </p:to>
                                    </p:set>
                                    <p:anim calcmode="lin" valueType="num">
                                      <p:cBhvr additive="base">
                                        <p:cTn id="13" dur="1000" fill="hold"/>
                                        <p:tgtEl>
                                          <p:spTgt spid="80902"/>
                                        </p:tgtEl>
                                        <p:attrNameLst>
                                          <p:attrName>ppt_x</p:attrName>
                                        </p:attrNameLst>
                                      </p:cBhvr>
                                      <p:tavLst>
                                        <p:tav tm="0">
                                          <p:val>
                                            <p:strVal val="0-#ppt_w/2"/>
                                          </p:val>
                                        </p:tav>
                                        <p:tav tm="100000">
                                          <p:val>
                                            <p:strVal val="#ppt_x"/>
                                          </p:val>
                                        </p:tav>
                                      </p:tavLst>
                                    </p:anim>
                                    <p:anim calcmode="lin" valueType="num">
                                      <p:cBhvr additive="base">
                                        <p:cTn id="14" dur="1000" fill="hold"/>
                                        <p:tgtEl>
                                          <p:spTgt spid="8090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nodeType="clickEffect">
                                  <p:stCondLst>
                                    <p:cond delay="0"/>
                                  </p:stCondLst>
                                  <p:childTnLst>
                                    <p:set>
                                      <p:cBhvr>
                                        <p:cTn id="18" dur="1" fill="hold">
                                          <p:stCondLst>
                                            <p:cond delay="0"/>
                                          </p:stCondLst>
                                        </p:cTn>
                                        <p:tgtEl>
                                          <p:spTgt spid="80903"/>
                                        </p:tgtEl>
                                        <p:attrNameLst>
                                          <p:attrName>style.visibility</p:attrName>
                                        </p:attrNameLst>
                                      </p:cBhvr>
                                      <p:to>
                                        <p:strVal val="visible"/>
                                      </p:to>
                                    </p:set>
                                    <p:anim calcmode="lin" valueType="num">
                                      <p:cBhvr additive="base">
                                        <p:cTn id="19" dur="1000" fill="hold"/>
                                        <p:tgtEl>
                                          <p:spTgt spid="80903"/>
                                        </p:tgtEl>
                                        <p:attrNameLst>
                                          <p:attrName>ppt_x</p:attrName>
                                        </p:attrNameLst>
                                      </p:cBhvr>
                                      <p:tavLst>
                                        <p:tav tm="0">
                                          <p:val>
                                            <p:strVal val="1+#ppt_w/2"/>
                                          </p:val>
                                        </p:tav>
                                        <p:tav tm="100000">
                                          <p:val>
                                            <p:strVal val="#ppt_x"/>
                                          </p:val>
                                        </p:tav>
                                      </p:tavLst>
                                    </p:anim>
                                    <p:anim calcmode="lin" valueType="num">
                                      <p:cBhvr additive="base">
                                        <p:cTn id="20" dur="1000" fill="hold"/>
                                        <p:tgtEl>
                                          <p:spTgt spid="8090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80906"/>
                                        </p:tgtEl>
                                        <p:attrNameLst>
                                          <p:attrName>style.visibility</p:attrName>
                                        </p:attrNameLst>
                                      </p:cBhvr>
                                      <p:to>
                                        <p:strVal val="visible"/>
                                      </p:to>
                                    </p:set>
                                    <p:anim calcmode="lin" valueType="num">
                                      <p:cBhvr additive="base">
                                        <p:cTn id="25" dur="1000" fill="hold"/>
                                        <p:tgtEl>
                                          <p:spTgt spid="80906"/>
                                        </p:tgtEl>
                                        <p:attrNameLst>
                                          <p:attrName>ppt_x</p:attrName>
                                        </p:attrNameLst>
                                      </p:cBhvr>
                                      <p:tavLst>
                                        <p:tav tm="0">
                                          <p:val>
                                            <p:strVal val="#ppt_x"/>
                                          </p:val>
                                        </p:tav>
                                        <p:tav tm="100000">
                                          <p:val>
                                            <p:strVal val="#ppt_x"/>
                                          </p:val>
                                        </p:tav>
                                      </p:tavLst>
                                    </p:anim>
                                    <p:anim calcmode="lin" valueType="num">
                                      <p:cBhvr additive="base">
                                        <p:cTn id="26" dur="1000" fill="hold"/>
                                        <p:tgtEl>
                                          <p:spTgt spid="8090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80909"/>
                                        </p:tgtEl>
                                        <p:attrNameLst>
                                          <p:attrName>style.visibility</p:attrName>
                                        </p:attrNameLst>
                                      </p:cBhvr>
                                      <p:to>
                                        <p:strVal val="visible"/>
                                      </p:to>
                                    </p:set>
                                    <p:anim calcmode="lin" valueType="num">
                                      <p:cBhvr additive="base">
                                        <p:cTn id="31" dur="1000" fill="hold"/>
                                        <p:tgtEl>
                                          <p:spTgt spid="80909"/>
                                        </p:tgtEl>
                                        <p:attrNameLst>
                                          <p:attrName>ppt_x</p:attrName>
                                        </p:attrNameLst>
                                      </p:cBhvr>
                                      <p:tavLst>
                                        <p:tav tm="0">
                                          <p:val>
                                            <p:strVal val="#ppt_x"/>
                                          </p:val>
                                        </p:tav>
                                        <p:tav tm="100000">
                                          <p:val>
                                            <p:strVal val="#ppt_x"/>
                                          </p:val>
                                        </p:tav>
                                      </p:tavLst>
                                    </p:anim>
                                    <p:anim calcmode="lin" valueType="num">
                                      <p:cBhvr additive="base">
                                        <p:cTn id="32" dur="1000" fill="hold"/>
                                        <p:tgtEl>
                                          <p:spTgt spid="8090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80910"/>
                                        </p:tgtEl>
                                        <p:attrNameLst>
                                          <p:attrName>style.visibility</p:attrName>
                                        </p:attrNameLst>
                                      </p:cBhvr>
                                      <p:to>
                                        <p:strVal val="visible"/>
                                      </p:to>
                                    </p:set>
                                    <p:anim calcmode="lin" valueType="num">
                                      <p:cBhvr additive="base">
                                        <p:cTn id="37" dur="1000" fill="hold"/>
                                        <p:tgtEl>
                                          <p:spTgt spid="80910"/>
                                        </p:tgtEl>
                                        <p:attrNameLst>
                                          <p:attrName>ppt_x</p:attrName>
                                        </p:attrNameLst>
                                      </p:cBhvr>
                                      <p:tavLst>
                                        <p:tav tm="0">
                                          <p:val>
                                            <p:strVal val="#ppt_x"/>
                                          </p:val>
                                        </p:tav>
                                        <p:tav tm="100000">
                                          <p:val>
                                            <p:strVal val="#ppt_x"/>
                                          </p:val>
                                        </p:tav>
                                      </p:tavLst>
                                    </p:anim>
                                    <p:anim calcmode="lin" valueType="num">
                                      <p:cBhvr additive="base">
                                        <p:cTn id="38" dur="1000" fill="hold"/>
                                        <p:tgtEl>
                                          <p:spTgt spid="809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2" grpId="0" animBg="1"/>
      <p:bldP spid="80909" grpId="0" animBg="1"/>
      <p:bldP spid="8091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4" name="Text Box 4">
            <a:extLst>
              <a:ext uri="{FF2B5EF4-FFF2-40B4-BE49-F238E27FC236}">
                <a16:creationId xmlns:a16="http://schemas.microsoft.com/office/drawing/2014/main" id="{D405A47C-2BAE-4AE1-8566-18F61BD88940}"/>
              </a:ext>
            </a:extLst>
          </p:cNvPr>
          <p:cNvSpPr txBox="1">
            <a:spLocks noChangeArrowheads="1"/>
          </p:cNvSpPr>
          <p:nvPr/>
        </p:nvSpPr>
        <p:spPr bwMode="auto">
          <a:xfrm>
            <a:off x="36000" y="40944"/>
            <a:ext cx="9072000" cy="349250"/>
          </a:xfrm>
          <a:prstGeom prst="rect">
            <a:avLst/>
          </a:prstGeom>
          <a:noFill/>
          <a:ln w="12700" algn="ctr">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b="1">
                <a:solidFill>
                  <a:srgbClr val="33CCFF"/>
                </a:solidFill>
                <a:latin typeface="Comic Sans MS" panose="030F0702030302020204" pitchFamily="66" charset="0"/>
                <a:cs typeface="Courier New" panose="02070309020205020404" pitchFamily="49" charset="0"/>
              </a:rPr>
              <a:t>TIPOLOGIA DEL PIANO GEOMETRICO</a:t>
            </a:r>
            <a:r>
              <a:rPr kumimoji="0" lang="it-IT" altLang="it-IT" sz="1600" b="1">
                <a:solidFill>
                  <a:srgbClr val="000000"/>
                </a:solidFill>
                <a:latin typeface="Comic Sans MS" panose="030F0702030302020204" pitchFamily="66" charset="0"/>
                <a:cs typeface="Courier New" panose="02070309020205020404" pitchFamily="49" charset="0"/>
              </a:rPr>
              <a:t> </a:t>
            </a:r>
            <a:r>
              <a:rPr kumimoji="0" lang="it-IT" altLang="it-IT" sz="1600" b="1">
                <a:solidFill>
                  <a:srgbClr val="33CCFF"/>
                </a:solidFill>
                <a:latin typeface="Comic Sans MS" panose="030F0702030302020204" pitchFamily="66" charset="0"/>
                <a:cs typeface="Courier New" panose="02070309020205020404" pitchFamily="49" charset="0"/>
              </a:rPr>
              <a:t>(2)</a:t>
            </a:r>
          </a:p>
        </p:txBody>
      </p:sp>
      <p:sp>
        <p:nvSpPr>
          <p:cNvPr id="81925" name="Text Box 5">
            <a:extLst>
              <a:ext uri="{FF2B5EF4-FFF2-40B4-BE49-F238E27FC236}">
                <a16:creationId xmlns:a16="http://schemas.microsoft.com/office/drawing/2014/main" id="{6848ECEF-4161-4322-8489-F7235852202F}"/>
              </a:ext>
            </a:extLst>
          </p:cNvPr>
          <p:cNvSpPr txBox="1">
            <a:spLocks noChangeArrowheads="1"/>
          </p:cNvSpPr>
          <p:nvPr/>
        </p:nvSpPr>
        <p:spPr bwMode="auto">
          <a:xfrm>
            <a:off x="36000" y="450233"/>
            <a:ext cx="9072000" cy="677108"/>
          </a:xfrm>
          <a:prstGeom prst="rect">
            <a:avLst/>
          </a:prstGeom>
          <a:noFill/>
          <a:ln w="12700" algn="ctr">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600" b="1" dirty="0">
                <a:latin typeface="Comic Sans MS" panose="030F0702030302020204" pitchFamily="66" charset="0"/>
                <a:cs typeface="Courier New" panose="02070309020205020404" pitchFamily="49" charset="0"/>
              </a:rPr>
              <a:t>TIPOLOGIA  DEL  PIANO  IN  RELAZIONE  AGLI ELEMENTI GENERATORI:</a:t>
            </a:r>
          </a:p>
          <a:p>
            <a:pPr algn="ctr" eaLnBrk="1" hangingPunct="1"/>
            <a:r>
              <a:rPr kumimoji="0" lang="it-IT" altLang="it-IT" sz="1600" b="1" dirty="0">
                <a:latin typeface="Comic Sans MS" panose="030F0702030302020204" pitchFamily="66" charset="0"/>
                <a:cs typeface="Courier New" panose="02070309020205020404" pitchFamily="49" charset="0"/>
              </a:rPr>
              <a:t>       </a:t>
            </a:r>
            <a:r>
              <a:rPr kumimoji="0" lang="it-IT" altLang="it-IT" sz="2200" b="1" dirty="0">
                <a:latin typeface="Comic Sans MS" panose="030F0702030302020204" pitchFamily="66" charset="0"/>
                <a:cs typeface="Courier New" panose="02070309020205020404" pitchFamily="49" charset="0"/>
              </a:rPr>
              <a:t>IL PIANO PUNTEGGIATO</a:t>
            </a:r>
          </a:p>
        </p:txBody>
      </p:sp>
      <p:sp>
        <p:nvSpPr>
          <p:cNvPr id="81926" name="Text Box 6">
            <a:extLst>
              <a:ext uri="{FF2B5EF4-FFF2-40B4-BE49-F238E27FC236}">
                <a16:creationId xmlns:a16="http://schemas.microsoft.com/office/drawing/2014/main" id="{6EB7226A-382E-4626-A4F6-F3C720740192}"/>
              </a:ext>
            </a:extLst>
          </p:cNvPr>
          <p:cNvSpPr txBox="1">
            <a:spLocks noChangeArrowheads="1"/>
          </p:cNvSpPr>
          <p:nvPr/>
        </p:nvSpPr>
        <p:spPr bwMode="auto">
          <a:xfrm>
            <a:off x="40944" y="1165225"/>
            <a:ext cx="7416000" cy="774700"/>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a:latin typeface="Comic Sans MS" panose="030F0702030302020204" pitchFamily="66" charset="0"/>
                <a:cs typeface="Courier New" panose="02070309020205020404" pitchFamily="49" charset="0"/>
              </a:rPr>
              <a:t>Ricordiamo anche che, a sua volta, la retta che genera la superficie piana (piano rigato) è determinata da un punto anch'esso in movimento definito ed orientato nello spazio espresso dalla formula descrittiva già analizzata e trascritta di seguito</a:t>
            </a:r>
            <a:r>
              <a:rPr kumimoji="0" lang="it-IT" altLang="it-IT" sz="1600" b="1">
                <a:latin typeface="Comic Sans MS" panose="030F0702030302020204" pitchFamily="66" charset="0"/>
                <a:cs typeface="Courier New" panose="02070309020205020404" pitchFamily="49" charset="0"/>
              </a:rPr>
              <a:t> </a:t>
            </a:r>
          </a:p>
        </p:txBody>
      </p:sp>
      <p:sp>
        <p:nvSpPr>
          <p:cNvPr id="35850" name="Rectangle 8">
            <a:extLst>
              <a:ext uri="{FF2B5EF4-FFF2-40B4-BE49-F238E27FC236}">
                <a16:creationId xmlns:a16="http://schemas.microsoft.com/office/drawing/2014/main" id="{88A86D97-0517-4D4C-A089-B304FFA5790F}"/>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81927" name="Object 7">
            <a:extLst>
              <a:ext uri="{FF2B5EF4-FFF2-40B4-BE49-F238E27FC236}">
                <a16:creationId xmlns:a16="http://schemas.microsoft.com/office/drawing/2014/main" id="{C24BC09D-9D0A-4CBF-B0ED-2DD3448457FF}"/>
              </a:ext>
            </a:extLst>
          </p:cNvPr>
          <p:cNvGraphicFramePr>
            <a:graphicFrameLocks noChangeAspect="1"/>
          </p:cNvGraphicFramePr>
          <p:nvPr>
            <p:extLst>
              <p:ext uri="{D42A27DB-BD31-4B8C-83A1-F6EECF244321}">
                <p14:modId xmlns:p14="http://schemas.microsoft.com/office/powerpoint/2010/main" val="421150919"/>
              </p:ext>
            </p:extLst>
          </p:nvPr>
        </p:nvGraphicFramePr>
        <p:xfrm>
          <a:off x="7507618" y="1158875"/>
          <a:ext cx="1595438" cy="811213"/>
        </p:xfrm>
        <a:graphic>
          <a:graphicData uri="http://schemas.openxmlformats.org/presentationml/2006/ole">
            <mc:AlternateContent xmlns:mc="http://schemas.openxmlformats.org/markup-compatibility/2006">
              <mc:Choice xmlns:v="urn:schemas-microsoft-com:vml" Requires="v">
                <p:oleObj spid="_x0000_s36094" name="Equation" r:id="rId3" imgW="1282700" imgH="431800" progId="Equation.3">
                  <p:embed/>
                </p:oleObj>
              </mc:Choice>
              <mc:Fallback>
                <p:oleObj name="Equation" r:id="rId3" imgW="1282700" imgH="431800" progId="Equation.3">
                  <p:embed/>
                  <p:pic>
                    <p:nvPicPr>
                      <p:cNvPr id="0"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7618" y="1158875"/>
                        <a:ext cx="1595438" cy="811213"/>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5851" name="Rectangle 9">
            <a:extLst>
              <a:ext uri="{FF2B5EF4-FFF2-40B4-BE49-F238E27FC236}">
                <a16:creationId xmlns:a16="http://schemas.microsoft.com/office/drawing/2014/main" id="{3D45DA33-FBCB-4764-A9A4-F36104156723}"/>
              </a:ext>
            </a:extLst>
          </p:cNvPr>
          <p:cNvSpPr>
            <a:spLocks noChangeArrowheads="1"/>
          </p:cNvSpPr>
          <p:nvPr/>
        </p:nvSpPr>
        <p:spPr bwMode="auto">
          <a:xfrm>
            <a:off x="0" y="3643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81930" name="Object 10">
            <a:extLst>
              <a:ext uri="{FF2B5EF4-FFF2-40B4-BE49-F238E27FC236}">
                <a16:creationId xmlns:a16="http://schemas.microsoft.com/office/drawing/2014/main" id="{5F8D4C2A-78F1-475F-9154-89E0474FCE1E}"/>
              </a:ext>
            </a:extLst>
          </p:cNvPr>
          <p:cNvGraphicFramePr>
            <a:graphicFrameLocks noGrp="1" noChangeAspect="1"/>
          </p:cNvGraphicFramePr>
          <p:nvPr>
            <p:ph/>
            <p:extLst>
              <p:ext uri="{D42A27DB-BD31-4B8C-83A1-F6EECF244321}">
                <p14:modId xmlns:p14="http://schemas.microsoft.com/office/powerpoint/2010/main" val="2965859603"/>
              </p:ext>
            </p:extLst>
          </p:nvPr>
        </p:nvGraphicFramePr>
        <p:xfrm>
          <a:off x="40944" y="2032000"/>
          <a:ext cx="3865563" cy="1865313"/>
        </p:xfrm>
        <a:graphic>
          <a:graphicData uri="http://schemas.openxmlformats.org/presentationml/2006/ole">
            <mc:AlternateContent xmlns:mc="http://schemas.openxmlformats.org/markup-compatibility/2006">
              <mc:Choice xmlns:v="urn:schemas-microsoft-com:vml" Requires="v">
                <p:oleObj spid="_x0000_s36095" r:id="rId5" imgW="1939064" imgH="949634" progId="">
                  <p:embed/>
                </p:oleObj>
              </mc:Choice>
              <mc:Fallback>
                <p:oleObj r:id="rId5" imgW="1939064" imgH="949634" progId="">
                  <p:embed/>
                  <p:pic>
                    <p:nvPicPr>
                      <p:cNvPr id="0" name="Picture 19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44" y="2032000"/>
                        <a:ext cx="3865563" cy="1865313"/>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81932" name="Text Box 12">
            <a:extLst>
              <a:ext uri="{FF2B5EF4-FFF2-40B4-BE49-F238E27FC236}">
                <a16:creationId xmlns:a16="http://schemas.microsoft.com/office/drawing/2014/main" id="{64080503-0CB8-4E32-B529-65E42D0ED0C7}"/>
              </a:ext>
            </a:extLst>
          </p:cNvPr>
          <p:cNvSpPr txBox="1">
            <a:spLocks noChangeArrowheads="1"/>
          </p:cNvSpPr>
          <p:nvPr/>
        </p:nvSpPr>
        <p:spPr bwMode="auto">
          <a:xfrm>
            <a:off x="4135056" y="2019300"/>
            <a:ext cx="4968000" cy="955675"/>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a:latin typeface="Comic Sans MS" panose="030F0702030302020204" pitchFamily="66" charset="0"/>
                <a:cs typeface="Courier New" panose="02070309020205020404" pitchFamily="49" charset="0"/>
              </a:rPr>
              <a:t>Pertanto, anche il piano, a sua volta, può essere riguardato come una superficie costituita da punti; anzi da un punto che si muove in modo tale da generare una retta che a sua volta genera la superficie piana</a:t>
            </a:r>
            <a:r>
              <a:rPr kumimoji="0" lang="it-IT" altLang="it-IT" sz="1400" b="1">
                <a:latin typeface="Comic Sans MS" panose="030F0702030302020204" pitchFamily="66" charset="0"/>
                <a:cs typeface="Courier New" panose="02070309020205020404" pitchFamily="49" charset="0"/>
              </a:rPr>
              <a:t>.</a:t>
            </a:r>
          </a:p>
        </p:txBody>
      </p:sp>
      <p:sp>
        <p:nvSpPr>
          <p:cNvPr id="81933" name="Text Box 13">
            <a:extLst>
              <a:ext uri="{FF2B5EF4-FFF2-40B4-BE49-F238E27FC236}">
                <a16:creationId xmlns:a16="http://schemas.microsoft.com/office/drawing/2014/main" id="{6A91D010-D312-47A9-B7C6-B5FA156CEE71}"/>
              </a:ext>
            </a:extLst>
          </p:cNvPr>
          <p:cNvSpPr txBox="1">
            <a:spLocks noChangeArrowheads="1"/>
          </p:cNvSpPr>
          <p:nvPr/>
        </p:nvSpPr>
        <p:spPr bwMode="auto">
          <a:xfrm>
            <a:off x="4129749" y="3185451"/>
            <a:ext cx="2772000" cy="584775"/>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it-IT" altLang="it-IT" sz="1600" dirty="0">
                <a:latin typeface="Comic Sans MS" panose="030F0702030302020204" pitchFamily="66" charset="0"/>
                <a:cs typeface="Courier New" panose="02070309020205020404" pitchFamily="49" charset="0"/>
              </a:rPr>
              <a:t>Data, infatti, l’espressione relativa al “piano rigato”</a:t>
            </a:r>
          </a:p>
        </p:txBody>
      </p:sp>
      <p:sp>
        <p:nvSpPr>
          <p:cNvPr id="35854" name="Rectangle 15">
            <a:extLst>
              <a:ext uri="{FF2B5EF4-FFF2-40B4-BE49-F238E27FC236}">
                <a16:creationId xmlns:a16="http://schemas.microsoft.com/office/drawing/2014/main" id="{FD822E45-D954-49A0-B924-11B488CB0009}"/>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81934" name="Object 14">
            <a:extLst>
              <a:ext uri="{FF2B5EF4-FFF2-40B4-BE49-F238E27FC236}">
                <a16:creationId xmlns:a16="http://schemas.microsoft.com/office/drawing/2014/main" id="{12B34928-3982-4D41-9D9F-33B3F58C6980}"/>
              </a:ext>
            </a:extLst>
          </p:cNvPr>
          <p:cNvGraphicFramePr>
            <a:graphicFrameLocks noChangeAspect="1"/>
          </p:cNvGraphicFramePr>
          <p:nvPr>
            <p:extLst>
              <p:ext uri="{D42A27DB-BD31-4B8C-83A1-F6EECF244321}">
                <p14:modId xmlns:p14="http://schemas.microsoft.com/office/powerpoint/2010/main" val="1639792071"/>
              </p:ext>
            </p:extLst>
          </p:nvPr>
        </p:nvGraphicFramePr>
        <p:xfrm>
          <a:off x="6926594" y="3025775"/>
          <a:ext cx="2176462" cy="958850"/>
        </p:xfrm>
        <a:graphic>
          <a:graphicData uri="http://schemas.openxmlformats.org/presentationml/2006/ole">
            <mc:AlternateContent xmlns:mc="http://schemas.openxmlformats.org/markup-compatibility/2006">
              <mc:Choice xmlns:v="urn:schemas-microsoft-com:vml" Requires="v">
                <p:oleObj spid="_x0000_s36096" name="Equazione" r:id="rId7" imgW="1002960" imgH="431640" progId="Equation.3">
                  <p:embed/>
                </p:oleObj>
              </mc:Choice>
              <mc:Fallback>
                <p:oleObj name="Equazione" r:id="rId7" imgW="1002960" imgH="431640" progId="Equation.3">
                  <p:embed/>
                  <p:pic>
                    <p:nvPicPr>
                      <p:cNvPr id="0" name="Picture 1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6594" y="3025775"/>
                        <a:ext cx="2176462" cy="958850"/>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5855" name="Rectangle 16">
            <a:extLst>
              <a:ext uri="{FF2B5EF4-FFF2-40B4-BE49-F238E27FC236}">
                <a16:creationId xmlns:a16="http://schemas.microsoft.com/office/drawing/2014/main" id="{7BCFEDBA-0B73-468A-854F-26B85BE9D251}"/>
              </a:ext>
            </a:extLst>
          </p:cNvPr>
          <p:cNvSpPr>
            <a:spLocks noChangeArrowheads="1"/>
          </p:cNvSpPr>
          <p:nvPr/>
        </p:nvSpPr>
        <p:spPr bwMode="auto">
          <a:xfrm>
            <a:off x="0" y="3643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81937" name="Text Box 17">
            <a:extLst>
              <a:ext uri="{FF2B5EF4-FFF2-40B4-BE49-F238E27FC236}">
                <a16:creationId xmlns:a16="http://schemas.microsoft.com/office/drawing/2014/main" id="{B1DBEF56-AADC-46BE-9BB5-A9B9D9FE36F8}"/>
              </a:ext>
            </a:extLst>
          </p:cNvPr>
          <p:cNvSpPr txBox="1">
            <a:spLocks noChangeArrowheads="1"/>
          </p:cNvSpPr>
          <p:nvPr/>
        </p:nvSpPr>
        <p:spPr bwMode="auto">
          <a:xfrm>
            <a:off x="0" y="3949083"/>
            <a:ext cx="3883025" cy="561975"/>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a:latin typeface="Comic Sans MS" panose="030F0702030302020204" pitchFamily="66" charset="0"/>
                <a:cs typeface="Courier New" panose="02070309020205020404" pitchFamily="49" charset="0"/>
              </a:rPr>
              <a:t> ricordando che la retta dinamica è espressa  come “retta punteggiata”</a:t>
            </a:r>
            <a:r>
              <a:rPr kumimoji="0" lang="it-IT" altLang="it-IT" sz="1600" b="1">
                <a:latin typeface="Comic Sans MS" panose="030F0702030302020204" pitchFamily="66" charset="0"/>
                <a:cs typeface="Courier New" panose="02070309020205020404" pitchFamily="49" charset="0"/>
              </a:rPr>
              <a:t> </a:t>
            </a:r>
          </a:p>
        </p:txBody>
      </p:sp>
      <p:sp>
        <p:nvSpPr>
          <p:cNvPr id="35857" name="Rectangle 19">
            <a:extLst>
              <a:ext uri="{FF2B5EF4-FFF2-40B4-BE49-F238E27FC236}">
                <a16:creationId xmlns:a16="http://schemas.microsoft.com/office/drawing/2014/main" id="{742E1B6C-2854-41D2-9D8A-77F08BF989F1}"/>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81938" name="Object 18">
            <a:extLst>
              <a:ext uri="{FF2B5EF4-FFF2-40B4-BE49-F238E27FC236}">
                <a16:creationId xmlns:a16="http://schemas.microsoft.com/office/drawing/2014/main" id="{410C76B2-F61B-469E-B43C-BCBEA42D577E}"/>
              </a:ext>
            </a:extLst>
          </p:cNvPr>
          <p:cNvGraphicFramePr>
            <a:graphicFrameLocks noChangeAspect="1"/>
          </p:cNvGraphicFramePr>
          <p:nvPr>
            <p:extLst>
              <p:ext uri="{D42A27DB-BD31-4B8C-83A1-F6EECF244321}">
                <p14:modId xmlns:p14="http://schemas.microsoft.com/office/powerpoint/2010/main" val="330617457"/>
              </p:ext>
            </p:extLst>
          </p:nvPr>
        </p:nvGraphicFramePr>
        <p:xfrm>
          <a:off x="4142141" y="3910013"/>
          <a:ext cx="1860550" cy="977900"/>
        </p:xfrm>
        <a:graphic>
          <a:graphicData uri="http://schemas.openxmlformats.org/presentationml/2006/ole">
            <mc:AlternateContent xmlns:mc="http://schemas.openxmlformats.org/markup-compatibility/2006">
              <mc:Choice xmlns:v="urn:schemas-microsoft-com:vml" Requires="v">
                <p:oleObj spid="_x0000_s36097" name="Equation" r:id="rId9" imgW="1193800" imgH="431800" progId="Equation.3">
                  <p:embed/>
                </p:oleObj>
              </mc:Choice>
              <mc:Fallback>
                <p:oleObj name="Equation" r:id="rId9" imgW="1193800" imgH="431800" progId="Equation.3">
                  <p:embed/>
                  <p:pic>
                    <p:nvPicPr>
                      <p:cNvPr id="0" name="Picture 1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2141" y="3910013"/>
                        <a:ext cx="1860550" cy="977900"/>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5858" name="Rectangle 20">
            <a:extLst>
              <a:ext uri="{FF2B5EF4-FFF2-40B4-BE49-F238E27FC236}">
                <a16:creationId xmlns:a16="http://schemas.microsoft.com/office/drawing/2014/main" id="{8BE3309C-7B2B-40E7-B7BD-28D5079E5188}"/>
              </a:ext>
            </a:extLst>
          </p:cNvPr>
          <p:cNvSpPr>
            <a:spLocks noChangeArrowheads="1"/>
          </p:cNvSpPr>
          <p:nvPr/>
        </p:nvSpPr>
        <p:spPr bwMode="auto">
          <a:xfrm>
            <a:off x="0" y="3643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81941" name="Text Box 21">
            <a:extLst>
              <a:ext uri="{FF2B5EF4-FFF2-40B4-BE49-F238E27FC236}">
                <a16:creationId xmlns:a16="http://schemas.microsoft.com/office/drawing/2014/main" id="{F7F14953-EF86-4AA4-990A-D0C8A7CA261E}"/>
              </a:ext>
            </a:extLst>
          </p:cNvPr>
          <p:cNvSpPr txBox="1">
            <a:spLocks noChangeArrowheads="1"/>
          </p:cNvSpPr>
          <p:nvPr/>
        </p:nvSpPr>
        <p:spPr bwMode="auto">
          <a:xfrm>
            <a:off x="6043056" y="4157663"/>
            <a:ext cx="3060000" cy="584775"/>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dirty="0">
                <a:latin typeface="Comic Sans MS" panose="030F0702030302020204" pitchFamily="66" charset="0"/>
                <a:cs typeface="Courier New" panose="02070309020205020404" pitchFamily="49" charset="0"/>
              </a:rPr>
              <a:t>sostituendo  si determina la seguente espressione</a:t>
            </a:r>
          </a:p>
        </p:txBody>
      </p:sp>
      <p:sp>
        <p:nvSpPr>
          <p:cNvPr id="35860" name="Rectangle 24">
            <a:extLst>
              <a:ext uri="{FF2B5EF4-FFF2-40B4-BE49-F238E27FC236}">
                <a16:creationId xmlns:a16="http://schemas.microsoft.com/office/drawing/2014/main" id="{02B3FD04-C193-4F87-99CF-7E2AFBBBAA52}"/>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35861" name="Rectangle 25">
            <a:extLst>
              <a:ext uri="{FF2B5EF4-FFF2-40B4-BE49-F238E27FC236}">
                <a16:creationId xmlns:a16="http://schemas.microsoft.com/office/drawing/2014/main" id="{BD888641-F186-45B2-991D-CB7CD0694922}"/>
              </a:ext>
            </a:extLst>
          </p:cNvPr>
          <p:cNvSpPr>
            <a:spLocks noChangeArrowheads="1"/>
          </p:cNvSpPr>
          <p:nvPr/>
        </p:nvSpPr>
        <p:spPr bwMode="auto">
          <a:xfrm>
            <a:off x="0" y="3643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81946" name="Text Box 26">
            <a:extLst>
              <a:ext uri="{FF2B5EF4-FFF2-40B4-BE49-F238E27FC236}">
                <a16:creationId xmlns:a16="http://schemas.microsoft.com/office/drawing/2014/main" id="{B0C574F5-BD2D-4023-A5CE-59898E835CEF}"/>
              </a:ext>
            </a:extLst>
          </p:cNvPr>
          <p:cNvSpPr txBox="1">
            <a:spLocks noChangeArrowheads="1"/>
          </p:cNvSpPr>
          <p:nvPr/>
        </p:nvSpPr>
        <p:spPr bwMode="auto">
          <a:xfrm>
            <a:off x="2964193" y="4943475"/>
            <a:ext cx="6138863" cy="530225"/>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a:latin typeface="Comic Sans MS" panose="030F0702030302020204" pitchFamily="66" charset="0"/>
                <a:cs typeface="Courier New" panose="02070309020205020404" pitchFamily="49" charset="0"/>
              </a:rPr>
              <a:t>mediante la quale possiamo indicare, simbolicamente, il “piano punteggiato” ”.(Fig.38) </a:t>
            </a:r>
          </a:p>
        </p:txBody>
      </p:sp>
      <p:sp>
        <p:nvSpPr>
          <p:cNvPr id="81947" name="Text Box 27">
            <a:extLst>
              <a:ext uri="{FF2B5EF4-FFF2-40B4-BE49-F238E27FC236}">
                <a16:creationId xmlns:a16="http://schemas.microsoft.com/office/drawing/2014/main" id="{4F002163-820F-43C9-B7E4-26A6432A8EF4}"/>
              </a:ext>
            </a:extLst>
          </p:cNvPr>
          <p:cNvSpPr txBox="1">
            <a:spLocks noChangeArrowheads="1"/>
          </p:cNvSpPr>
          <p:nvPr/>
        </p:nvSpPr>
        <p:spPr bwMode="auto">
          <a:xfrm>
            <a:off x="36000" y="5596863"/>
            <a:ext cx="9072000" cy="1203325"/>
          </a:xfrm>
          <a:prstGeom prst="rect">
            <a:avLst/>
          </a:prstGeom>
          <a:solidFill>
            <a:srgbClr val="FFFFCC"/>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dirty="0">
                <a:solidFill>
                  <a:srgbClr val="FF5050"/>
                </a:solidFill>
                <a:latin typeface="Comic Sans MS" panose="030F0702030302020204" pitchFamily="66" charset="0"/>
                <a:cs typeface="Courier New" panose="02070309020205020404" pitchFamily="49" charset="0"/>
              </a:rPr>
              <a:t>                                         Essendo il piano un “elemento geometrico bidimensionale”, la doppia </a:t>
            </a:r>
            <a:r>
              <a:rPr kumimoji="0" lang="it-IT" altLang="it-IT" sz="1800" dirty="0">
                <a:solidFill>
                  <a:srgbClr val="FF5050"/>
                </a:solidFill>
                <a:latin typeface="Comic Sans MS" panose="030F0702030302020204" pitchFamily="66" charset="0"/>
                <a:cs typeface="Courier New" panose="02070309020205020404" pitchFamily="49" charset="0"/>
                <a:sym typeface="Symbol" panose="05050102010706020507" pitchFamily="18" charset="2"/>
              </a:rPr>
              <a:t></a:t>
            </a:r>
            <a:r>
              <a:rPr kumimoji="0" lang="it-IT" altLang="it-IT" sz="1800" dirty="0">
                <a:solidFill>
                  <a:srgbClr val="FF5050"/>
                </a:solidFill>
                <a:latin typeface="Comic Sans MS" panose="030F0702030302020204" pitchFamily="66" charset="0"/>
                <a:cs typeface="Courier New" panose="02070309020205020404" pitchFamily="49" charset="0"/>
              </a:rPr>
              <a:t> sta proprio a definire e dare significato a questa caratteristica, se si riporta la natura dell’elemento all’ente primario: al “punto geometrico” come ente generatore.</a:t>
            </a:r>
            <a:r>
              <a:rPr kumimoji="0" lang="it-IT" altLang="it-IT" sz="1600" dirty="0">
                <a:solidFill>
                  <a:srgbClr val="FF5050"/>
                </a:solidFill>
                <a:latin typeface="Comic Sans MS" panose="030F0702030302020204" pitchFamily="66" charset="0"/>
                <a:cs typeface="Courier New" panose="02070309020205020404" pitchFamily="49" charset="0"/>
              </a:rPr>
              <a:t> </a:t>
            </a:r>
          </a:p>
        </p:txBody>
      </p:sp>
      <p:graphicFrame>
        <p:nvGraphicFramePr>
          <p:cNvPr id="81943" name="Object 23">
            <a:extLst>
              <a:ext uri="{FF2B5EF4-FFF2-40B4-BE49-F238E27FC236}">
                <a16:creationId xmlns:a16="http://schemas.microsoft.com/office/drawing/2014/main" id="{BA8FDF57-D4CE-4E0F-BBF3-E7E33DA8BD5B}"/>
              </a:ext>
            </a:extLst>
          </p:cNvPr>
          <p:cNvGraphicFramePr>
            <a:graphicFrameLocks noChangeAspect="1"/>
          </p:cNvGraphicFramePr>
          <p:nvPr>
            <p:extLst>
              <p:ext uri="{D42A27DB-BD31-4B8C-83A1-F6EECF244321}">
                <p14:modId xmlns:p14="http://schemas.microsoft.com/office/powerpoint/2010/main" val="3941139842"/>
              </p:ext>
            </p:extLst>
          </p:nvPr>
        </p:nvGraphicFramePr>
        <p:xfrm>
          <a:off x="40944" y="4621565"/>
          <a:ext cx="2880000" cy="1229450"/>
        </p:xfrm>
        <a:graphic>
          <a:graphicData uri="http://schemas.openxmlformats.org/presentationml/2006/ole">
            <mc:AlternateContent xmlns:mc="http://schemas.openxmlformats.org/markup-compatibility/2006">
              <mc:Choice xmlns:v="urn:schemas-microsoft-com:vml" Requires="v">
                <p:oleObj spid="_x0000_s36098" name="Equation" r:id="rId11" imgW="1206500" imgH="431800" progId="Equation.3">
                  <p:embed/>
                </p:oleObj>
              </mc:Choice>
              <mc:Fallback>
                <p:oleObj name="Equation" r:id="rId11" imgW="1206500" imgH="431800" progId="Equation.3">
                  <p:embed/>
                  <p:pic>
                    <p:nvPicPr>
                      <p:cNvPr id="0" name="Picture 1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944" y="4621565"/>
                        <a:ext cx="2880000" cy="1229450"/>
                      </a:xfrm>
                      <a:prstGeom prst="rect">
                        <a:avLst/>
                      </a:prstGeom>
                      <a:solidFill>
                        <a:srgbClr val="FFFFCC"/>
                      </a:solidFill>
                      <a:ln w="12700">
                        <a:solidFill>
                          <a:srgbClr val="000000"/>
                        </a:solidFill>
                        <a:miter lim="800000"/>
                        <a:headEnd/>
                        <a:tailEnd/>
                      </a:ln>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additive="base">
                                        <p:cTn id="7" dur="1000" fill="hold"/>
                                        <p:tgtEl>
                                          <p:spTgt spid="81925"/>
                                        </p:tgtEl>
                                        <p:attrNameLst>
                                          <p:attrName>ppt_x</p:attrName>
                                        </p:attrNameLst>
                                      </p:cBhvr>
                                      <p:tavLst>
                                        <p:tav tm="0">
                                          <p:val>
                                            <p:strVal val="#ppt_x"/>
                                          </p:val>
                                        </p:tav>
                                        <p:tav tm="100000">
                                          <p:val>
                                            <p:strVal val="#ppt_x"/>
                                          </p:val>
                                        </p:tav>
                                      </p:tavLst>
                                    </p:anim>
                                    <p:anim calcmode="lin" valueType="num">
                                      <p:cBhvr additive="base">
                                        <p:cTn id="8" dur="1000" fill="hold"/>
                                        <p:tgtEl>
                                          <p:spTgt spid="819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81926"/>
                                        </p:tgtEl>
                                        <p:attrNameLst>
                                          <p:attrName>style.visibility</p:attrName>
                                        </p:attrNameLst>
                                      </p:cBhvr>
                                      <p:to>
                                        <p:strVal val="visible"/>
                                      </p:to>
                                    </p:set>
                                    <p:anim calcmode="lin" valueType="num">
                                      <p:cBhvr additive="base">
                                        <p:cTn id="13" dur="1000" fill="hold"/>
                                        <p:tgtEl>
                                          <p:spTgt spid="81926"/>
                                        </p:tgtEl>
                                        <p:attrNameLst>
                                          <p:attrName>ppt_x</p:attrName>
                                        </p:attrNameLst>
                                      </p:cBhvr>
                                      <p:tavLst>
                                        <p:tav tm="0">
                                          <p:val>
                                            <p:strVal val="0-#ppt_w/2"/>
                                          </p:val>
                                        </p:tav>
                                        <p:tav tm="100000">
                                          <p:val>
                                            <p:strVal val="#ppt_x"/>
                                          </p:val>
                                        </p:tav>
                                      </p:tavLst>
                                    </p:anim>
                                    <p:anim calcmode="lin" valueType="num">
                                      <p:cBhvr additive="base">
                                        <p:cTn id="14" dur="1000" fill="hold"/>
                                        <p:tgtEl>
                                          <p:spTgt spid="8192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nodeType="clickEffect">
                                  <p:stCondLst>
                                    <p:cond delay="0"/>
                                  </p:stCondLst>
                                  <p:childTnLst>
                                    <p:set>
                                      <p:cBhvr>
                                        <p:cTn id="18" dur="1" fill="hold">
                                          <p:stCondLst>
                                            <p:cond delay="0"/>
                                          </p:stCondLst>
                                        </p:cTn>
                                        <p:tgtEl>
                                          <p:spTgt spid="81927"/>
                                        </p:tgtEl>
                                        <p:attrNameLst>
                                          <p:attrName>style.visibility</p:attrName>
                                        </p:attrNameLst>
                                      </p:cBhvr>
                                      <p:to>
                                        <p:strVal val="visible"/>
                                      </p:to>
                                    </p:set>
                                    <p:anim calcmode="lin" valueType="num">
                                      <p:cBhvr additive="base">
                                        <p:cTn id="19" dur="1000" fill="hold"/>
                                        <p:tgtEl>
                                          <p:spTgt spid="81927"/>
                                        </p:tgtEl>
                                        <p:attrNameLst>
                                          <p:attrName>ppt_x</p:attrName>
                                        </p:attrNameLst>
                                      </p:cBhvr>
                                      <p:tavLst>
                                        <p:tav tm="0">
                                          <p:val>
                                            <p:strVal val="1+#ppt_w/2"/>
                                          </p:val>
                                        </p:tav>
                                        <p:tav tm="100000">
                                          <p:val>
                                            <p:strVal val="#ppt_x"/>
                                          </p:val>
                                        </p:tav>
                                      </p:tavLst>
                                    </p:anim>
                                    <p:anim calcmode="lin" valueType="num">
                                      <p:cBhvr additive="base">
                                        <p:cTn id="20" dur="1000" fill="hold"/>
                                        <p:tgtEl>
                                          <p:spTgt spid="8192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nodeType="clickEffect">
                                  <p:stCondLst>
                                    <p:cond delay="0"/>
                                  </p:stCondLst>
                                  <p:childTnLst>
                                    <p:set>
                                      <p:cBhvr>
                                        <p:cTn id="24" dur="1" fill="hold">
                                          <p:stCondLst>
                                            <p:cond delay="0"/>
                                          </p:stCondLst>
                                        </p:cTn>
                                        <p:tgtEl>
                                          <p:spTgt spid="81930"/>
                                        </p:tgtEl>
                                        <p:attrNameLst>
                                          <p:attrName>style.visibility</p:attrName>
                                        </p:attrNameLst>
                                      </p:cBhvr>
                                      <p:to>
                                        <p:strVal val="visible"/>
                                      </p:to>
                                    </p:set>
                                    <p:anim calcmode="lin" valueType="num">
                                      <p:cBhvr additive="base">
                                        <p:cTn id="25" dur="1000" fill="hold"/>
                                        <p:tgtEl>
                                          <p:spTgt spid="81930"/>
                                        </p:tgtEl>
                                        <p:attrNameLst>
                                          <p:attrName>ppt_x</p:attrName>
                                        </p:attrNameLst>
                                      </p:cBhvr>
                                      <p:tavLst>
                                        <p:tav tm="0">
                                          <p:val>
                                            <p:strVal val="0-#ppt_w/2"/>
                                          </p:val>
                                        </p:tav>
                                        <p:tav tm="100000">
                                          <p:val>
                                            <p:strVal val="#ppt_x"/>
                                          </p:val>
                                        </p:tav>
                                      </p:tavLst>
                                    </p:anim>
                                    <p:anim calcmode="lin" valueType="num">
                                      <p:cBhvr additive="base">
                                        <p:cTn id="26" dur="1000" fill="hold"/>
                                        <p:tgtEl>
                                          <p:spTgt spid="8193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81932"/>
                                        </p:tgtEl>
                                        <p:attrNameLst>
                                          <p:attrName>style.visibility</p:attrName>
                                        </p:attrNameLst>
                                      </p:cBhvr>
                                      <p:to>
                                        <p:strVal val="visible"/>
                                      </p:to>
                                    </p:set>
                                    <p:anim calcmode="lin" valueType="num">
                                      <p:cBhvr additive="base">
                                        <p:cTn id="31" dur="1000" fill="hold"/>
                                        <p:tgtEl>
                                          <p:spTgt spid="81932"/>
                                        </p:tgtEl>
                                        <p:attrNameLst>
                                          <p:attrName>ppt_x</p:attrName>
                                        </p:attrNameLst>
                                      </p:cBhvr>
                                      <p:tavLst>
                                        <p:tav tm="0">
                                          <p:val>
                                            <p:strVal val="1+#ppt_w/2"/>
                                          </p:val>
                                        </p:tav>
                                        <p:tav tm="100000">
                                          <p:val>
                                            <p:strVal val="#ppt_x"/>
                                          </p:val>
                                        </p:tav>
                                      </p:tavLst>
                                    </p:anim>
                                    <p:anim calcmode="lin" valueType="num">
                                      <p:cBhvr additive="base">
                                        <p:cTn id="32" dur="1000" fill="hold"/>
                                        <p:tgtEl>
                                          <p:spTgt spid="8193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81933"/>
                                        </p:tgtEl>
                                        <p:attrNameLst>
                                          <p:attrName>style.visibility</p:attrName>
                                        </p:attrNameLst>
                                      </p:cBhvr>
                                      <p:to>
                                        <p:strVal val="visible"/>
                                      </p:to>
                                    </p:set>
                                    <p:anim calcmode="lin" valueType="num">
                                      <p:cBhvr additive="base">
                                        <p:cTn id="37" dur="1000" fill="hold"/>
                                        <p:tgtEl>
                                          <p:spTgt spid="81933"/>
                                        </p:tgtEl>
                                        <p:attrNameLst>
                                          <p:attrName>ppt_x</p:attrName>
                                        </p:attrNameLst>
                                      </p:cBhvr>
                                      <p:tavLst>
                                        <p:tav tm="0">
                                          <p:val>
                                            <p:strVal val="1+#ppt_w/2"/>
                                          </p:val>
                                        </p:tav>
                                        <p:tav tm="100000">
                                          <p:val>
                                            <p:strVal val="#ppt_x"/>
                                          </p:val>
                                        </p:tav>
                                      </p:tavLst>
                                    </p:anim>
                                    <p:anim calcmode="lin" valueType="num">
                                      <p:cBhvr additive="base">
                                        <p:cTn id="38" dur="1000" fill="hold"/>
                                        <p:tgtEl>
                                          <p:spTgt spid="8193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2" fill="hold" nodeType="clickEffect">
                                  <p:stCondLst>
                                    <p:cond delay="0"/>
                                  </p:stCondLst>
                                  <p:childTnLst>
                                    <p:set>
                                      <p:cBhvr>
                                        <p:cTn id="42" dur="1" fill="hold">
                                          <p:stCondLst>
                                            <p:cond delay="0"/>
                                          </p:stCondLst>
                                        </p:cTn>
                                        <p:tgtEl>
                                          <p:spTgt spid="81934"/>
                                        </p:tgtEl>
                                        <p:attrNameLst>
                                          <p:attrName>style.visibility</p:attrName>
                                        </p:attrNameLst>
                                      </p:cBhvr>
                                      <p:to>
                                        <p:strVal val="visible"/>
                                      </p:to>
                                    </p:set>
                                    <p:anim calcmode="lin" valueType="num">
                                      <p:cBhvr additive="base">
                                        <p:cTn id="43" dur="1000" fill="hold"/>
                                        <p:tgtEl>
                                          <p:spTgt spid="81934"/>
                                        </p:tgtEl>
                                        <p:attrNameLst>
                                          <p:attrName>ppt_x</p:attrName>
                                        </p:attrNameLst>
                                      </p:cBhvr>
                                      <p:tavLst>
                                        <p:tav tm="0">
                                          <p:val>
                                            <p:strVal val="1+#ppt_w/2"/>
                                          </p:val>
                                        </p:tav>
                                        <p:tav tm="100000">
                                          <p:val>
                                            <p:strVal val="#ppt_x"/>
                                          </p:val>
                                        </p:tav>
                                      </p:tavLst>
                                    </p:anim>
                                    <p:anim calcmode="lin" valueType="num">
                                      <p:cBhvr additive="base">
                                        <p:cTn id="44" dur="1000" fill="hold"/>
                                        <p:tgtEl>
                                          <p:spTgt spid="8193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8" fill="hold" grpId="0" nodeType="clickEffect">
                                  <p:stCondLst>
                                    <p:cond delay="0"/>
                                  </p:stCondLst>
                                  <p:childTnLst>
                                    <p:set>
                                      <p:cBhvr>
                                        <p:cTn id="48" dur="1" fill="hold">
                                          <p:stCondLst>
                                            <p:cond delay="0"/>
                                          </p:stCondLst>
                                        </p:cTn>
                                        <p:tgtEl>
                                          <p:spTgt spid="81937"/>
                                        </p:tgtEl>
                                        <p:attrNameLst>
                                          <p:attrName>style.visibility</p:attrName>
                                        </p:attrNameLst>
                                      </p:cBhvr>
                                      <p:to>
                                        <p:strVal val="visible"/>
                                      </p:to>
                                    </p:set>
                                    <p:anim calcmode="lin" valueType="num">
                                      <p:cBhvr additive="base">
                                        <p:cTn id="49" dur="1000" fill="hold"/>
                                        <p:tgtEl>
                                          <p:spTgt spid="81937"/>
                                        </p:tgtEl>
                                        <p:attrNameLst>
                                          <p:attrName>ppt_x</p:attrName>
                                        </p:attrNameLst>
                                      </p:cBhvr>
                                      <p:tavLst>
                                        <p:tav tm="0">
                                          <p:val>
                                            <p:strVal val="0-#ppt_w/2"/>
                                          </p:val>
                                        </p:tav>
                                        <p:tav tm="100000">
                                          <p:val>
                                            <p:strVal val="#ppt_x"/>
                                          </p:val>
                                        </p:tav>
                                      </p:tavLst>
                                    </p:anim>
                                    <p:anim calcmode="lin" valueType="num">
                                      <p:cBhvr additive="base">
                                        <p:cTn id="50" dur="1000" fill="hold"/>
                                        <p:tgtEl>
                                          <p:spTgt spid="8193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4" fill="hold" nodeType="clickEffect">
                                  <p:stCondLst>
                                    <p:cond delay="0"/>
                                  </p:stCondLst>
                                  <p:childTnLst>
                                    <p:set>
                                      <p:cBhvr>
                                        <p:cTn id="54" dur="1" fill="hold">
                                          <p:stCondLst>
                                            <p:cond delay="0"/>
                                          </p:stCondLst>
                                        </p:cTn>
                                        <p:tgtEl>
                                          <p:spTgt spid="81938"/>
                                        </p:tgtEl>
                                        <p:attrNameLst>
                                          <p:attrName>style.visibility</p:attrName>
                                        </p:attrNameLst>
                                      </p:cBhvr>
                                      <p:to>
                                        <p:strVal val="visible"/>
                                      </p:to>
                                    </p:set>
                                    <p:anim calcmode="lin" valueType="num">
                                      <p:cBhvr additive="base">
                                        <p:cTn id="55" dur="1000" fill="hold"/>
                                        <p:tgtEl>
                                          <p:spTgt spid="81938"/>
                                        </p:tgtEl>
                                        <p:attrNameLst>
                                          <p:attrName>ppt_x</p:attrName>
                                        </p:attrNameLst>
                                      </p:cBhvr>
                                      <p:tavLst>
                                        <p:tav tm="0">
                                          <p:val>
                                            <p:strVal val="#ppt_x"/>
                                          </p:val>
                                        </p:tav>
                                        <p:tav tm="100000">
                                          <p:val>
                                            <p:strVal val="#ppt_x"/>
                                          </p:val>
                                        </p:tav>
                                      </p:tavLst>
                                    </p:anim>
                                    <p:anim calcmode="lin" valueType="num">
                                      <p:cBhvr additive="base">
                                        <p:cTn id="56" dur="1000" fill="hold"/>
                                        <p:tgtEl>
                                          <p:spTgt spid="8193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7" presetClass="entr" presetSubtype="2" fill="hold" grpId="0" nodeType="clickEffect">
                                  <p:stCondLst>
                                    <p:cond delay="0"/>
                                  </p:stCondLst>
                                  <p:childTnLst>
                                    <p:set>
                                      <p:cBhvr>
                                        <p:cTn id="60" dur="1" fill="hold">
                                          <p:stCondLst>
                                            <p:cond delay="0"/>
                                          </p:stCondLst>
                                        </p:cTn>
                                        <p:tgtEl>
                                          <p:spTgt spid="81941"/>
                                        </p:tgtEl>
                                        <p:attrNameLst>
                                          <p:attrName>style.visibility</p:attrName>
                                        </p:attrNameLst>
                                      </p:cBhvr>
                                      <p:to>
                                        <p:strVal val="visible"/>
                                      </p:to>
                                    </p:set>
                                    <p:anim calcmode="lin" valueType="num">
                                      <p:cBhvr additive="base">
                                        <p:cTn id="61" dur="1000" fill="hold"/>
                                        <p:tgtEl>
                                          <p:spTgt spid="81941"/>
                                        </p:tgtEl>
                                        <p:attrNameLst>
                                          <p:attrName>ppt_x</p:attrName>
                                        </p:attrNameLst>
                                      </p:cBhvr>
                                      <p:tavLst>
                                        <p:tav tm="0">
                                          <p:val>
                                            <p:strVal val="1+#ppt_w/2"/>
                                          </p:val>
                                        </p:tav>
                                        <p:tav tm="100000">
                                          <p:val>
                                            <p:strVal val="#ppt_x"/>
                                          </p:val>
                                        </p:tav>
                                      </p:tavLst>
                                    </p:anim>
                                    <p:anim calcmode="lin" valueType="num">
                                      <p:cBhvr additive="base">
                                        <p:cTn id="62" dur="1000" fill="hold"/>
                                        <p:tgtEl>
                                          <p:spTgt spid="81941"/>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7" presetClass="entr" presetSubtype="4" fill="hold" nodeType="clickEffect">
                                  <p:stCondLst>
                                    <p:cond delay="0"/>
                                  </p:stCondLst>
                                  <p:childTnLst>
                                    <p:set>
                                      <p:cBhvr>
                                        <p:cTn id="66" dur="1" fill="hold">
                                          <p:stCondLst>
                                            <p:cond delay="0"/>
                                          </p:stCondLst>
                                        </p:cTn>
                                        <p:tgtEl>
                                          <p:spTgt spid="81943"/>
                                        </p:tgtEl>
                                        <p:attrNameLst>
                                          <p:attrName>style.visibility</p:attrName>
                                        </p:attrNameLst>
                                      </p:cBhvr>
                                      <p:to>
                                        <p:strVal val="visible"/>
                                      </p:to>
                                    </p:set>
                                    <p:anim calcmode="lin" valueType="num">
                                      <p:cBhvr additive="base">
                                        <p:cTn id="67" dur="1000" fill="hold"/>
                                        <p:tgtEl>
                                          <p:spTgt spid="81943"/>
                                        </p:tgtEl>
                                        <p:attrNameLst>
                                          <p:attrName>ppt_x</p:attrName>
                                        </p:attrNameLst>
                                      </p:cBhvr>
                                      <p:tavLst>
                                        <p:tav tm="0">
                                          <p:val>
                                            <p:strVal val="#ppt_x"/>
                                          </p:val>
                                        </p:tav>
                                        <p:tav tm="100000">
                                          <p:val>
                                            <p:strVal val="#ppt_x"/>
                                          </p:val>
                                        </p:tav>
                                      </p:tavLst>
                                    </p:anim>
                                    <p:anim calcmode="lin" valueType="num">
                                      <p:cBhvr additive="base">
                                        <p:cTn id="68" dur="1000" fill="hold"/>
                                        <p:tgtEl>
                                          <p:spTgt spid="8194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7" presetClass="entr" presetSubtype="2" fill="hold" grpId="0" nodeType="clickEffect">
                                  <p:stCondLst>
                                    <p:cond delay="0"/>
                                  </p:stCondLst>
                                  <p:childTnLst>
                                    <p:set>
                                      <p:cBhvr>
                                        <p:cTn id="72" dur="1" fill="hold">
                                          <p:stCondLst>
                                            <p:cond delay="0"/>
                                          </p:stCondLst>
                                        </p:cTn>
                                        <p:tgtEl>
                                          <p:spTgt spid="81946"/>
                                        </p:tgtEl>
                                        <p:attrNameLst>
                                          <p:attrName>style.visibility</p:attrName>
                                        </p:attrNameLst>
                                      </p:cBhvr>
                                      <p:to>
                                        <p:strVal val="visible"/>
                                      </p:to>
                                    </p:set>
                                    <p:anim calcmode="lin" valueType="num">
                                      <p:cBhvr additive="base">
                                        <p:cTn id="73" dur="1000" fill="hold"/>
                                        <p:tgtEl>
                                          <p:spTgt spid="81946"/>
                                        </p:tgtEl>
                                        <p:attrNameLst>
                                          <p:attrName>ppt_x</p:attrName>
                                        </p:attrNameLst>
                                      </p:cBhvr>
                                      <p:tavLst>
                                        <p:tav tm="0">
                                          <p:val>
                                            <p:strVal val="1+#ppt_w/2"/>
                                          </p:val>
                                        </p:tav>
                                        <p:tav tm="100000">
                                          <p:val>
                                            <p:strVal val="#ppt_x"/>
                                          </p:val>
                                        </p:tav>
                                      </p:tavLst>
                                    </p:anim>
                                    <p:anim calcmode="lin" valueType="num">
                                      <p:cBhvr additive="base">
                                        <p:cTn id="74" dur="1000" fill="hold"/>
                                        <p:tgtEl>
                                          <p:spTgt spid="81946"/>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81947"/>
                                        </p:tgtEl>
                                        <p:attrNameLst>
                                          <p:attrName>style.visibility</p:attrName>
                                        </p:attrNameLst>
                                      </p:cBhvr>
                                      <p:to>
                                        <p:strVal val="visible"/>
                                      </p:to>
                                    </p:set>
                                    <p:anim calcmode="lin" valueType="num">
                                      <p:cBhvr additive="base">
                                        <p:cTn id="79" dur="1000" fill="hold"/>
                                        <p:tgtEl>
                                          <p:spTgt spid="81947"/>
                                        </p:tgtEl>
                                        <p:attrNameLst>
                                          <p:attrName>ppt_x</p:attrName>
                                        </p:attrNameLst>
                                      </p:cBhvr>
                                      <p:tavLst>
                                        <p:tav tm="0">
                                          <p:val>
                                            <p:strVal val="#ppt_x"/>
                                          </p:val>
                                        </p:tav>
                                        <p:tav tm="100000">
                                          <p:val>
                                            <p:strVal val="#ppt_x"/>
                                          </p:val>
                                        </p:tav>
                                      </p:tavLst>
                                    </p:anim>
                                    <p:anim calcmode="lin" valueType="num">
                                      <p:cBhvr additive="base">
                                        <p:cTn id="80" dur="1000" fill="hold"/>
                                        <p:tgtEl>
                                          <p:spTgt spid="819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animBg="1"/>
      <p:bldP spid="81926" grpId="0" animBg="1"/>
      <p:bldP spid="81932" grpId="0" animBg="1"/>
      <p:bldP spid="81933" grpId="0" animBg="1"/>
      <p:bldP spid="81937" grpId="0" animBg="1"/>
      <p:bldP spid="81941" grpId="0" animBg="1"/>
      <p:bldP spid="81946" grpId="0" animBg="1"/>
      <p:bldP spid="8194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8" name="Text Box 4">
            <a:extLst>
              <a:ext uri="{FF2B5EF4-FFF2-40B4-BE49-F238E27FC236}">
                <a16:creationId xmlns:a16="http://schemas.microsoft.com/office/drawing/2014/main" id="{33B5F573-BFDD-4A2A-A576-CAA24A2A8B49}"/>
              </a:ext>
            </a:extLst>
          </p:cNvPr>
          <p:cNvSpPr txBox="1">
            <a:spLocks noChangeArrowheads="1"/>
          </p:cNvSpPr>
          <p:nvPr/>
        </p:nvSpPr>
        <p:spPr bwMode="auto">
          <a:xfrm>
            <a:off x="36000" y="40944"/>
            <a:ext cx="9072000" cy="466725"/>
          </a:xfrm>
          <a:prstGeom prst="rect">
            <a:avLst/>
          </a:prstGeom>
          <a:noFill/>
          <a:ln w="9525" algn="ctr">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r" eaLnBrk="1" hangingPunct="1">
              <a:spcBef>
                <a:spcPct val="50000"/>
              </a:spcBef>
            </a:pPr>
            <a:r>
              <a:rPr kumimoji="0" lang="it-IT" altLang="it-IT">
                <a:latin typeface="Comic Sans MS" panose="030F0702030302020204" pitchFamily="66" charset="0"/>
                <a:cs typeface="Courier New" panose="02070309020205020404" pitchFamily="49" charset="0"/>
              </a:rPr>
              <a:t>Caratterizzazioni dimensionali e formali del piano</a:t>
            </a:r>
            <a:r>
              <a:rPr kumimoji="0" lang="it-IT" altLang="it-IT" sz="1600" b="1">
                <a:solidFill>
                  <a:srgbClr val="33CCFF"/>
                </a:solidFill>
                <a:latin typeface="Comic Sans MS" panose="030F0702030302020204" pitchFamily="66" charset="0"/>
                <a:cs typeface="Courier New" panose="02070309020205020404" pitchFamily="49" charset="0"/>
              </a:rPr>
              <a:t> </a:t>
            </a:r>
          </a:p>
        </p:txBody>
      </p:sp>
      <p:sp>
        <p:nvSpPr>
          <p:cNvPr id="86021" name="Text Box 5">
            <a:extLst>
              <a:ext uri="{FF2B5EF4-FFF2-40B4-BE49-F238E27FC236}">
                <a16:creationId xmlns:a16="http://schemas.microsoft.com/office/drawing/2014/main" id="{9F6005AF-9B50-40AF-8159-CB155AC25177}"/>
              </a:ext>
            </a:extLst>
          </p:cNvPr>
          <p:cNvSpPr txBox="1">
            <a:spLocks noChangeArrowheads="1"/>
          </p:cNvSpPr>
          <p:nvPr/>
        </p:nvSpPr>
        <p:spPr bwMode="auto">
          <a:xfrm>
            <a:off x="36000" y="631825"/>
            <a:ext cx="9072000" cy="409575"/>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2000">
                <a:latin typeface="Comic Sans MS" panose="030F0702030302020204" pitchFamily="66" charset="0"/>
                <a:cs typeface="Courier New" panose="02070309020205020404" pitchFamily="49" charset="0"/>
              </a:rPr>
              <a:t>Le due espressioni sintetiche relative al piano</a:t>
            </a:r>
            <a:r>
              <a:rPr kumimoji="0" lang="it-IT" altLang="it-IT" sz="1600" b="1">
                <a:solidFill>
                  <a:srgbClr val="000000"/>
                </a:solidFill>
                <a:latin typeface="Comic Sans MS" panose="030F0702030302020204" pitchFamily="66" charset="0"/>
                <a:cs typeface="Courier New" panose="02070309020205020404" pitchFamily="49" charset="0"/>
              </a:rPr>
              <a:t>  </a:t>
            </a:r>
          </a:p>
        </p:txBody>
      </p:sp>
      <p:sp>
        <p:nvSpPr>
          <p:cNvPr id="36870" name="Rectangle 7">
            <a:extLst>
              <a:ext uri="{FF2B5EF4-FFF2-40B4-BE49-F238E27FC236}">
                <a16:creationId xmlns:a16="http://schemas.microsoft.com/office/drawing/2014/main" id="{89B9953E-8CC8-479A-B097-716A010D90B0}"/>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86022" name="Object 6">
            <a:extLst>
              <a:ext uri="{FF2B5EF4-FFF2-40B4-BE49-F238E27FC236}">
                <a16:creationId xmlns:a16="http://schemas.microsoft.com/office/drawing/2014/main" id="{FB2D6468-FC2A-40A5-99DA-FEC33BB47B9A}"/>
              </a:ext>
            </a:extLst>
          </p:cNvPr>
          <p:cNvGraphicFramePr>
            <a:graphicFrameLocks noChangeAspect="1"/>
          </p:cNvGraphicFramePr>
          <p:nvPr>
            <p:extLst>
              <p:ext uri="{D42A27DB-BD31-4B8C-83A1-F6EECF244321}">
                <p14:modId xmlns:p14="http://schemas.microsoft.com/office/powerpoint/2010/main" val="443006493"/>
              </p:ext>
            </p:extLst>
          </p:nvPr>
        </p:nvGraphicFramePr>
        <p:xfrm>
          <a:off x="1269624" y="2193925"/>
          <a:ext cx="2192338" cy="795338"/>
        </p:xfrm>
        <a:graphic>
          <a:graphicData uri="http://schemas.openxmlformats.org/presentationml/2006/ole">
            <mc:AlternateContent xmlns:mc="http://schemas.openxmlformats.org/markup-compatibility/2006">
              <mc:Choice xmlns:v="urn:schemas-microsoft-com:vml" Requires="v">
                <p:oleObj spid="_x0000_s36973" name="Equation" r:id="rId3" imgW="1180588" imgH="431613" progId="Equation.3">
                  <p:embed/>
                </p:oleObj>
              </mc:Choice>
              <mc:Fallback>
                <p:oleObj name="Equation" r:id="rId3" imgW="1180588" imgH="431613" progId="Equation.3">
                  <p:embed/>
                  <p:pic>
                    <p:nvPicPr>
                      <p:cNvPr id="0" name="Picture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624" y="2193925"/>
                        <a:ext cx="2192338" cy="795338"/>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6871" name="Rectangle 8">
            <a:extLst>
              <a:ext uri="{FF2B5EF4-FFF2-40B4-BE49-F238E27FC236}">
                <a16:creationId xmlns:a16="http://schemas.microsoft.com/office/drawing/2014/main" id="{8F3A9A2E-392B-49FF-90D4-3E7599855257}"/>
              </a:ext>
            </a:extLst>
          </p:cNvPr>
          <p:cNvSpPr>
            <a:spLocks noChangeArrowheads="1"/>
          </p:cNvSpPr>
          <p:nvPr/>
        </p:nvSpPr>
        <p:spPr bwMode="auto">
          <a:xfrm>
            <a:off x="0" y="3643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36872" name="Rectangle 10">
            <a:extLst>
              <a:ext uri="{FF2B5EF4-FFF2-40B4-BE49-F238E27FC236}">
                <a16:creationId xmlns:a16="http://schemas.microsoft.com/office/drawing/2014/main" id="{B8B9C8F5-EDE2-48D5-BA4A-AA8816A3160E}"/>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86025" name="Object 9">
            <a:extLst>
              <a:ext uri="{FF2B5EF4-FFF2-40B4-BE49-F238E27FC236}">
                <a16:creationId xmlns:a16="http://schemas.microsoft.com/office/drawing/2014/main" id="{D8D63A1E-1E47-433E-BA65-BF1B77AC5C0A}"/>
              </a:ext>
            </a:extLst>
          </p:cNvPr>
          <p:cNvGraphicFramePr>
            <a:graphicFrameLocks noChangeAspect="1"/>
          </p:cNvGraphicFramePr>
          <p:nvPr/>
        </p:nvGraphicFramePr>
        <p:xfrm>
          <a:off x="5359400" y="2160588"/>
          <a:ext cx="2427288" cy="860425"/>
        </p:xfrm>
        <a:graphic>
          <a:graphicData uri="http://schemas.openxmlformats.org/presentationml/2006/ole">
            <mc:AlternateContent xmlns:mc="http://schemas.openxmlformats.org/markup-compatibility/2006">
              <mc:Choice xmlns:v="urn:schemas-microsoft-com:vml" Requires="v">
                <p:oleObj spid="_x0000_s36974" name="Equation" r:id="rId5" imgW="1206500" imgH="431800" progId="Equation.3">
                  <p:embed/>
                </p:oleObj>
              </mc:Choice>
              <mc:Fallback>
                <p:oleObj name="Equation" r:id="rId5" imgW="1206500" imgH="431800" progId="Equation.3">
                  <p:embed/>
                  <p:pic>
                    <p:nvPicPr>
                      <p:cNvPr id="0" name="Picture 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9400" y="2160588"/>
                        <a:ext cx="2427288" cy="860425"/>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6873" name="Rectangle 11">
            <a:extLst>
              <a:ext uri="{FF2B5EF4-FFF2-40B4-BE49-F238E27FC236}">
                <a16:creationId xmlns:a16="http://schemas.microsoft.com/office/drawing/2014/main" id="{3F8660F0-1E4C-4AC8-9248-1823161DF412}"/>
              </a:ext>
            </a:extLst>
          </p:cNvPr>
          <p:cNvSpPr>
            <a:spLocks noChangeArrowheads="1"/>
          </p:cNvSpPr>
          <p:nvPr/>
        </p:nvSpPr>
        <p:spPr bwMode="auto">
          <a:xfrm>
            <a:off x="0" y="3643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86028" name="Text Box 12">
            <a:extLst>
              <a:ext uri="{FF2B5EF4-FFF2-40B4-BE49-F238E27FC236}">
                <a16:creationId xmlns:a16="http://schemas.microsoft.com/office/drawing/2014/main" id="{96601D1A-E8F9-4C72-B3E2-9EB1EC7050DF}"/>
              </a:ext>
            </a:extLst>
          </p:cNvPr>
          <p:cNvSpPr txBox="1">
            <a:spLocks noChangeArrowheads="1"/>
          </p:cNvSpPr>
          <p:nvPr/>
        </p:nvSpPr>
        <p:spPr bwMode="auto">
          <a:xfrm>
            <a:off x="36000" y="3163888"/>
            <a:ext cx="9072000" cy="349250"/>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a:latin typeface="Comic Sans MS" panose="030F0702030302020204" pitchFamily="66" charset="0"/>
                <a:cs typeface="Courier New" panose="02070309020205020404" pitchFamily="49" charset="0"/>
              </a:rPr>
              <a:t>evidenziano le specifiche caratteristiche geometriche</a:t>
            </a:r>
            <a:r>
              <a:rPr kumimoji="0" lang="it-IT" altLang="it-IT" sz="1400">
                <a:latin typeface="Comic Sans MS" panose="030F0702030302020204" pitchFamily="66" charset="0"/>
                <a:cs typeface="Courier New" panose="02070309020205020404" pitchFamily="49" charset="0"/>
              </a:rPr>
              <a:t> </a:t>
            </a:r>
          </a:p>
        </p:txBody>
      </p:sp>
      <p:sp>
        <p:nvSpPr>
          <p:cNvPr id="86029" name="Text Box 13">
            <a:extLst>
              <a:ext uri="{FF2B5EF4-FFF2-40B4-BE49-F238E27FC236}">
                <a16:creationId xmlns:a16="http://schemas.microsoft.com/office/drawing/2014/main" id="{E716EBCB-F006-4B85-9D0A-330EB440CEE6}"/>
              </a:ext>
            </a:extLst>
          </p:cNvPr>
          <p:cNvSpPr txBox="1">
            <a:spLocks noChangeArrowheads="1"/>
          </p:cNvSpPr>
          <p:nvPr/>
        </p:nvSpPr>
        <p:spPr bwMode="auto">
          <a:xfrm>
            <a:off x="1263274" y="1749425"/>
            <a:ext cx="2222500" cy="349250"/>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b="1">
                <a:latin typeface="Comic Sans MS" panose="030F0702030302020204" pitchFamily="66" charset="0"/>
                <a:cs typeface="Courier New" panose="02070309020205020404" pitchFamily="49" charset="0"/>
              </a:rPr>
              <a:t>Piano rigato</a:t>
            </a:r>
          </a:p>
        </p:txBody>
      </p:sp>
      <p:sp>
        <p:nvSpPr>
          <p:cNvPr id="86030" name="Text Box 14">
            <a:extLst>
              <a:ext uri="{FF2B5EF4-FFF2-40B4-BE49-F238E27FC236}">
                <a16:creationId xmlns:a16="http://schemas.microsoft.com/office/drawing/2014/main" id="{333D5F0C-B14E-4EED-8969-424C054BEB97}"/>
              </a:ext>
            </a:extLst>
          </p:cNvPr>
          <p:cNvSpPr txBox="1">
            <a:spLocks noChangeArrowheads="1"/>
          </p:cNvSpPr>
          <p:nvPr/>
        </p:nvSpPr>
        <p:spPr bwMode="auto">
          <a:xfrm>
            <a:off x="5338763" y="1719263"/>
            <a:ext cx="2446337" cy="349250"/>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600" b="1">
                <a:latin typeface="Comic Sans MS" panose="030F0702030302020204" pitchFamily="66" charset="0"/>
                <a:cs typeface="Courier New" panose="02070309020205020404" pitchFamily="49" charset="0"/>
              </a:rPr>
              <a:t>Piano punteggiato</a:t>
            </a:r>
          </a:p>
        </p:txBody>
      </p:sp>
      <p:sp>
        <p:nvSpPr>
          <p:cNvPr id="86031" name="Text Box 15">
            <a:extLst>
              <a:ext uri="{FF2B5EF4-FFF2-40B4-BE49-F238E27FC236}">
                <a16:creationId xmlns:a16="http://schemas.microsoft.com/office/drawing/2014/main" id="{F84F6C20-C688-4BAB-AAC5-68949E7E3BEB}"/>
              </a:ext>
            </a:extLst>
          </p:cNvPr>
          <p:cNvSpPr txBox="1">
            <a:spLocks noChangeArrowheads="1"/>
          </p:cNvSpPr>
          <p:nvPr/>
        </p:nvSpPr>
        <p:spPr bwMode="auto">
          <a:xfrm>
            <a:off x="36000" y="3583627"/>
            <a:ext cx="9072000" cy="923330"/>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dirty="0">
                <a:latin typeface="Comic Sans MS" panose="030F0702030302020204" pitchFamily="66" charset="0"/>
                <a:cs typeface="Courier New" panose="02070309020205020404" pitchFamily="49" charset="0"/>
              </a:rPr>
              <a:t>Pertanto, stante le caratterizzazioni esposte e le relative determinazioni geometriche, il piano, come elemento bidimensionale della geometria in generale e della geometria descrittiva in particolare si caratterizza essere </a:t>
            </a:r>
          </a:p>
        </p:txBody>
      </p:sp>
      <p:sp>
        <p:nvSpPr>
          <p:cNvPr id="86032" name="Text Box 16">
            <a:extLst>
              <a:ext uri="{FF2B5EF4-FFF2-40B4-BE49-F238E27FC236}">
                <a16:creationId xmlns:a16="http://schemas.microsoft.com/office/drawing/2014/main" id="{3B5C37F4-6E2A-4455-A2A0-2C8DF92A6336}"/>
              </a:ext>
            </a:extLst>
          </p:cNvPr>
          <p:cNvSpPr txBox="1">
            <a:spLocks noChangeArrowheads="1"/>
          </p:cNvSpPr>
          <p:nvPr/>
        </p:nvSpPr>
        <p:spPr bwMode="auto">
          <a:xfrm>
            <a:off x="2415381" y="4567614"/>
            <a:ext cx="4313238" cy="1017587"/>
          </a:xfrm>
          <a:prstGeom prst="rect">
            <a:avLst/>
          </a:prstGeom>
          <a:solidFill>
            <a:schemeClr val="bg1">
              <a:alpha val="50195"/>
            </a:schemeClr>
          </a:solidFill>
          <a:ln w="3175">
            <a:solidFill>
              <a:schemeClr val="tx1"/>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endParaRPr kumimoji="0" lang="it-IT" altLang="it-IT" sz="1600" b="1">
              <a:latin typeface="Comic Sans MS" panose="030F0702030302020204" pitchFamily="66" charset="0"/>
              <a:cs typeface="Courier New" panose="02070309020205020404" pitchFamily="49" charset="0"/>
            </a:endParaRPr>
          </a:p>
        </p:txBody>
      </p:sp>
      <p:sp>
        <p:nvSpPr>
          <p:cNvPr id="86033" name="Text Box 17">
            <a:extLst>
              <a:ext uri="{FF2B5EF4-FFF2-40B4-BE49-F238E27FC236}">
                <a16:creationId xmlns:a16="http://schemas.microsoft.com/office/drawing/2014/main" id="{4C5594BB-996C-4671-B31F-CD1F360BF388}"/>
              </a:ext>
            </a:extLst>
          </p:cNvPr>
          <p:cNvSpPr txBox="1">
            <a:spLocks noChangeArrowheads="1"/>
          </p:cNvSpPr>
          <p:nvPr/>
        </p:nvSpPr>
        <p:spPr bwMode="auto">
          <a:xfrm>
            <a:off x="36000" y="5854700"/>
            <a:ext cx="9072000" cy="928688"/>
          </a:xfrm>
          <a:prstGeom prst="rect">
            <a:avLst/>
          </a:prstGeom>
          <a:solidFill>
            <a:schemeClr val="bg1"/>
          </a:solidFill>
          <a:ln w="12700" algn="ctr">
            <a:solidFill>
              <a:srgbClr val="33CCFF"/>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a:latin typeface="Comic Sans MS" panose="030F0702030302020204" pitchFamily="66" charset="0"/>
                <a:cs typeface="Courier New" panose="02070309020205020404" pitchFamily="49" charset="0"/>
              </a:rPr>
              <a:t>Per questi suoi aspetti e queste  caratteristiche descrittive, in tutti i disegni, il contorno di un piano sarà sempre costituito da una linea curva qualunque, come nei disegni già eseguiti. </a:t>
            </a:r>
          </a:p>
        </p:txBody>
      </p:sp>
      <p:sp>
        <p:nvSpPr>
          <p:cNvPr id="86035" name="AutoShape 19">
            <a:extLst>
              <a:ext uri="{FF2B5EF4-FFF2-40B4-BE49-F238E27FC236}">
                <a16:creationId xmlns:a16="http://schemas.microsoft.com/office/drawing/2014/main" id="{EC1C82AF-679E-4D05-A8FA-964BB9371DB0}"/>
              </a:ext>
            </a:extLst>
          </p:cNvPr>
          <p:cNvSpPr>
            <a:spLocks noChangeArrowheads="1"/>
          </p:cNvSpPr>
          <p:nvPr/>
        </p:nvSpPr>
        <p:spPr bwMode="auto">
          <a:xfrm>
            <a:off x="6272213" y="1087438"/>
            <a:ext cx="746125" cy="576262"/>
          </a:xfrm>
          <a:prstGeom prst="downArrow">
            <a:avLst>
              <a:gd name="adj1" fmla="val 50000"/>
              <a:gd name="adj2" fmla="val 25000"/>
            </a:avLst>
          </a:prstGeom>
          <a:solidFill>
            <a:srgbClr val="FF5050"/>
          </a:solidFill>
          <a:ln w="3175" algn="ctr">
            <a:solidFill>
              <a:schemeClr val="tx1"/>
            </a:solidFill>
            <a:miter lim="800000"/>
            <a:headEnd/>
            <a:tailEnd/>
          </a:ln>
        </p:spPr>
        <p:txBody>
          <a:bodyPr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86036" name="AutoShape 20">
            <a:extLst>
              <a:ext uri="{FF2B5EF4-FFF2-40B4-BE49-F238E27FC236}">
                <a16:creationId xmlns:a16="http://schemas.microsoft.com/office/drawing/2014/main" id="{BAEA99AA-8BC1-45C7-B163-E492E8735303}"/>
              </a:ext>
            </a:extLst>
          </p:cNvPr>
          <p:cNvSpPr>
            <a:spLocks noChangeArrowheads="1"/>
          </p:cNvSpPr>
          <p:nvPr/>
        </p:nvSpPr>
        <p:spPr bwMode="auto">
          <a:xfrm>
            <a:off x="1895099" y="1092200"/>
            <a:ext cx="746125" cy="576263"/>
          </a:xfrm>
          <a:prstGeom prst="downArrow">
            <a:avLst>
              <a:gd name="adj1" fmla="val 50000"/>
              <a:gd name="adj2" fmla="val 25000"/>
            </a:avLst>
          </a:prstGeom>
          <a:solidFill>
            <a:srgbClr val="FF5050"/>
          </a:solidFill>
          <a:ln w="3175" algn="ctr">
            <a:solidFill>
              <a:schemeClr val="tx1"/>
            </a:solidFill>
            <a:miter lim="800000"/>
            <a:headEnd/>
            <a:tailEnd/>
          </a:ln>
        </p:spPr>
        <p:txBody>
          <a:bodyPr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86038" name="Text Box 22">
            <a:extLst>
              <a:ext uri="{FF2B5EF4-FFF2-40B4-BE49-F238E27FC236}">
                <a16:creationId xmlns:a16="http://schemas.microsoft.com/office/drawing/2014/main" id="{43522DE5-F58B-4E3E-B487-B5433B8D36C4}"/>
              </a:ext>
            </a:extLst>
          </p:cNvPr>
          <p:cNvSpPr txBox="1">
            <a:spLocks noChangeArrowheads="1"/>
          </p:cNvSpPr>
          <p:nvPr/>
        </p:nvSpPr>
        <p:spPr bwMode="auto">
          <a:xfrm>
            <a:off x="2467769" y="5049905"/>
            <a:ext cx="42084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dirty="0">
                <a:solidFill>
                  <a:schemeClr val="accent2"/>
                </a:solidFill>
                <a:latin typeface="Comic Sans MS" panose="030F0702030302020204" pitchFamily="66" charset="0"/>
                <a:cs typeface="Courier New" panose="02070309020205020404" pitchFamily="49" charset="0"/>
              </a:rPr>
              <a:t>morfologicamente indefinito</a:t>
            </a:r>
            <a:r>
              <a:rPr kumimoji="0" lang="it-IT" altLang="it-IT" sz="2800" b="1" dirty="0">
                <a:solidFill>
                  <a:srgbClr val="000000"/>
                </a:solidFill>
                <a:latin typeface="Comic Sans MS" panose="030F0702030302020204" pitchFamily="66" charset="0"/>
                <a:cs typeface="Courier New" panose="02070309020205020404" pitchFamily="49" charset="0"/>
              </a:rPr>
              <a:t> </a:t>
            </a:r>
          </a:p>
        </p:txBody>
      </p:sp>
      <p:sp>
        <p:nvSpPr>
          <p:cNvPr id="86039" name="Text Box 23">
            <a:extLst>
              <a:ext uri="{FF2B5EF4-FFF2-40B4-BE49-F238E27FC236}">
                <a16:creationId xmlns:a16="http://schemas.microsoft.com/office/drawing/2014/main" id="{749ED448-5EBF-4835-BE6A-7795FF573CEE}"/>
              </a:ext>
            </a:extLst>
          </p:cNvPr>
          <p:cNvSpPr txBox="1">
            <a:spLocks noChangeArrowheads="1"/>
          </p:cNvSpPr>
          <p:nvPr/>
        </p:nvSpPr>
        <p:spPr bwMode="auto">
          <a:xfrm>
            <a:off x="2439194" y="4601569"/>
            <a:ext cx="4265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dirty="0">
                <a:solidFill>
                  <a:schemeClr val="accent2"/>
                </a:solidFill>
                <a:latin typeface="Comic Sans MS" panose="030F0702030302020204" pitchFamily="66" charset="0"/>
                <a:cs typeface="Courier New" panose="02070309020205020404" pitchFamily="49" charset="0"/>
              </a:rPr>
              <a:t>dimensionalmente infinito</a:t>
            </a:r>
            <a:r>
              <a:rPr kumimoji="0" lang="it-IT" altLang="it-IT" sz="2000" dirty="0">
                <a:solidFill>
                  <a:schemeClr val="accent2"/>
                </a:solidFill>
                <a:latin typeface="Comic Sans MS" panose="030F0702030302020204" pitchFamily="66" charset="0"/>
                <a:cs typeface="Courier New" panose="02070309020205020404" pitchFamily="49" charset="0"/>
              </a:rPr>
              <a:t> </a:t>
            </a:r>
          </a:p>
        </p:txBody>
      </p:sp>
      <p:sp>
        <p:nvSpPr>
          <p:cNvPr id="36884" name="AutoShape 24">
            <a:hlinkClick r:id="rId7" action="ppaction://hlinksldjump" highlightClick="1"/>
            <a:extLst>
              <a:ext uri="{FF2B5EF4-FFF2-40B4-BE49-F238E27FC236}">
                <a16:creationId xmlns:a16="http://schemas.microsoft.com/office/drawing/2014/main" id="{9A3F58D1-174A-44F2-B465-793FE5B0487B}"/>
              </a:ext>
            </a:extLst>
          </p:cNvPr>
          <p:cNvSpPr>
            <a:spLocks noChangeArrowheads="1"/>
          </p:cNvSpPr>
          <p:nvPr/>
        </p:nvSpPr>
        <p:spPr bwMode="auto">
          <a:xfrm>
            <a:off x="119747" y="79089"/>
            <a:ext cx="1104900" cy="385763"/>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Sommario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additive="base">
                                        <p:cTn id="7" dur="1000" fill="hold"/>
                                        <p:tgtEl>
                                          <p:spTgt spid="86021"/>
                                        </p:tgtEl>
                                        <p:attrNameLst>
                                          <p:attrName>ppt_x</p:attrName>
                                        </p:attrNameLst>
                                      </p:cBhvr>
                                      <p:tavLst>
                                        <p:tav tm="0">
                                          <p:val>
                                            <p:strVal val="#ppt_x"/>
                                          </p:val>
                                        </p:tav>
                                        <p:tav tm="100000">
                                          <p:val>
                                            <p:strVal val="#ppt_x"/>
                                          </p:val>
                                        </p:tav>
                                      </p:tavLst>
                                    </p:anim>
                                    <p:anim calcmode="lin" valueType="num">
                                      <p:cBhvr additive="base">
                                        <p:cTn id="8" dur="1000" fill="hold"/>
                                        <p:tgtEl>
                                          <p:spTgt spid="860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86036"/>
                                        </p:tgtEl>
                                        <p:attrNameLst>
                                          <p:attrName>style.visibility</p:attrName>
                                        </p:attrNameLst>
                                      </p:cBhvr>
                                      <p:to>
                                        <p:strVal val="visible"/>
                                      </p:to>
                                    </p:set>
                                    <p:anim calcmode="lin" valueType="num">
                                      <p:cBhvr additive="base">
                                        <p:cTn id="13" dur="1000" fill="hold"/>
                                        <p:tgtEl>
                                          <p:spTgt spid="86036"/>
                                        </p:tgtEl>
                                        <p:attrNameLst>
                                          <p:attrName>ppt_x</p:attrName>
                                        </p:attrNameLst>
                                      </p:cBhvr>
                                      <p:tavLst>
                                        <p:tav tm="0">
                                          <p:val>
                                            <p:strVal val="0-#ppt_w/2"/>
                                          </p:val>
                                        </p:tav>
                                        <p:tav tm="100000">
                                          <p:val>
                                            <p:strVal val="#ppt_x"/>
                                          </p:val>
                                        </p:tav>
                                      </p:tavLst>
                                    </p:anim>
                                    <p:anim calcmode="lin" valueType="num">
                                      <p:cBhvr additive="base">
                                        <p:cTn id="14" dur="1000" fill="hold"/>
                                        <p:tgtEl>
                                          <p:spTgt spid="860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86035"/>
                                        </p:tgtEl>
                                        <p:attrNameLst>
                                          <p:attrName>style.visibility</p:attrName>
                                        </p:attrNameLst>
                                      </p:cBhvr>
                                      <p:to>
                                        <p:strVal val="visible"/>
                                      </p:to>
                                    </p:set>
                                    <p:anim calcmode="lin" valueType="num">
                                      <p:cBhvr additive="base">
                                        <p:cTn id="19" dur="1000" fill="hold"/>
                                        <p:tgtEl>
                                          <p:spTgt spid="86035"/>
                                        </p:tgtEl>
                                        <p:attrNameLst>
                                          <p:attrName>ppt_x</p:attrName>
                                        </p:attrNameLst>
                                      </p:cBhvr>
                                      <p:tavLst>
                                        <p:tav tm="0">
                                          <p:val>
                                            <p:strVal val="1+#ppt_w/2"/>
                                          </p:val>
                                        </p:tav>
                                        <p:tav tm="100000">
                                          <p:val>
                                            <p:strVal val="#ppt_x"/>
                                          </p:val>
                                        </p:tav>
                                      </p:tavLst>
                                    </p:anim>
                                    <p:anim calcmode="lin" valueType="num">
                                      <p:cBhvr additive="base">
                                        <p:cTn id="20" dur="1000" fill="hold"/>
                                        <p:tgtEl>
                                          <p:spTgt spid="860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86029"/>
                                        </p:tgtEl>
                                        <p:attrNameLst>
                                          <p:attrName>style.visibility</p:attrName>
                                        </p:attrNameLst>
                                      </p:cBhvr>
                                      <p:to>
                                        <p:strVal val="visible"/>
                                      </p:to>
                                    </p:set>
                                    <p:anim calcmode="lin" valueType="num">
                                      <p:cBhvr additive="base">
                                        <p:cTn id="25" dur="1000" fill="hold"/>
                                        <p:tgtEl>
                                          <p:spTgt spid="86029"/>
                                        </p:tgtEl>
                                        <p:attrNameLst>
                                          <p:attrName>ppt_x</p:attrName>
                                        </p:attrNameLst>
                                      </p:cBhvr>
                                      <p:tavLst>
                                        <p:tav tm="0">
                                          <p:val>
                                            <p:strVal val="0-#ppt_w/2"/>
                                          </p:val>
                                        </p:tav>
                                        <p:tav tm="100000">
                                          <p:val>
                                            <p:strVal val="#ppt_x"/>
                                          </p:val>
                                        </p:tav>
                                      </p:tavLst>
                                    </p:anim>
                                    <p:anim calcmode="lin" valueType="num">
                                      <p:cBhvr additive="base">
                                        <p:cTn id="26" dur="1000" fill="hold"/>
                                        <p:tgtEl>
                                          <p:spTgt spid="8602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nodeType="clickEffect">
                                  <p:stCondLst>
                                    <p:cond delay="0"/>
                                  </p:stCondLst>
                                  <p:childTnLst>
                                    <p:set>
                                      <p:cBhvr>
                                        <p:cTn id="30" dur="1" fill="hold">
                                          <p:stCondLst>
                                            <p:cond delay="0"/>
                                          </p:stCondLst>
                                        </p:cTn>
                                        <p:tgtEl>
                                          <p:spTgt spid="86022"/>
                                        </p:tgtEl>
                                        <p:attrNameLst>
                                          <p:attrName>style.visibility</p:attrName>
                                        </p:attrNameLst>
                                      </p:cBhvr>
                                      <p:to>
                                        <p:strVal val="visible"/>
                                      </p:to>
                                    </p:set>
                                    <p:anim calcmode="lin" valueType="num">
                                      <p:cBhvr additive="base">
                                        <p:cTn id="31" dur="1000" fill="hold"/>
                                        <p:tgtEl>
                                          <p:spTgt spid="86022"/>
                                        </p:tgtEl>
                                        <p:attrNameLst>
                                          <p:attrName>ppt_x</p:attrName>
                                        </p:attrNameLst>
                                      </p:cBhvr>
                                      <p:tavLst>
                                        <p:tav tm="0">
                                          <p:val>
                                            <p:strVal val="0-#ppt_w/2"/>
                                          </p:val>
                                        </p:tav>
                                        <p:tav tm="100000">
                                          <p:val>
                                            <p:strVal val="#ppt_x"/>
                                          </p:val>
                                        </p:tav>
                                      </p:tavLst>
                                    </p:anim>
                                    <p:anim calcmode="lin" valueType="num">
                                      <p:cBhvr additive="base">
                                        <p:cTn id="32" dur="1000" fill="hold"/>
                                        <p:tgtEl>
                                          <p:spTgt spid="8602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86030"/>
                                        </p:tgtEl>
                                        <p:attrNameLst>
                                          <p:attrName>style.visibility</p:attrName>
                                        </p:attrNameLst>
                                      </p:cBhvr>
                                      <p:to>
                                        <p:strVal val="visible"/>
                                      </p:to>
                                    </p:set>
                                    <p:anim calcmode="lin" valueType="num">
                                      <p:cBhvr additive="base">
                                        <p:cTn id="37" dur="1000" fill="hold"/>
                                        <p:tgtEl>
                                          <p:spTgt spid="86030"/>
                                        </p:tgtEl>
                                        <p:attrNameLst>
                                          <p:attrName>ppt_x</p:attrName>
                                        </p:attrNameLst>
                                      </p:cBhvr>
                                      <p:tavLst>
                                        <p:tav tm="0">
                                          <p:val>
                                            <p:strVal val="1+#ppt_w/2"/>
                                          </p:val>
                                        </p:tav>
                                        <p:tav tm="100000">
                                          <p:val>
                                            <p:strVal val="#ppt_x"/>
                                          </p:val>
                                        </p:tav>
                                      </p:tavLst>
                                    </p:anim>
                                    <p:anim calcmode="lin" valueType="num">
                                      <p:cBhvr additive="base">
                                        <p:cTn id="38" dur="1000" fill="hold"/>
                                        <p:tgtEl>
                                          <p:spTgt spid="8603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2" fill="hold" nodeType="clickEffect">
                                  <p:stCondLst>
                                    <p:cond delay="0"/>
                                  </p:stCondLst>
                                  <p:childTnLst>
                                    <p:set>
                                      <p:cBhvr>
                                        <p:cTn id="42" dur="1" fill="hold">
                                          <p:stCondLst>
                                            <p:cond delay="0"/>
                                          </p:stCondLst>
                                        </p:cTn>
                                        <p:tgtEl>
                                          <p:spTgt spid="86025"/>
                                        </p:tgtEl>
                                        <p:attrNameLst>
                                          <p:attrName>style.visibility</p:attrName>
                                        </p:attrNameLst>
                                      </p:cBhvr>
                                      <p:to>
                                        <p:strVal val="visible"/>
                                      </p:to>
                                    </p:set>
                                    <p:anim calcmode="lin" valueType="num">
                                      <p:cBhvr additive="base">
                                        <p:cTn id="43" dur="1000" fill="hold"/>
                                        <p:tgtEl>
                                          <p:spTgt spid="86025"/>
                                        </p:tgtEl>
                                        <p:attrNameLst>
                                          <p:attrName>ppt_x</p:attrName>
                                        </p:attrNameLst>
                                      </p:cBhvr>
                                      <p:tavLst>
                                        <p:tav tm="0">
                                          <p:val>
                                            <p:strVal val="1+#ppt_w/2"/>
                                          </p:val>
                                        </p:tav>
                                        <p:tav tm="100000">
                                          <p:val>
                                            <p:strVal val="#ppt_x"/>
                                          </p:val>
                                        </p:tav>
                                      </p:tavLst>
                                    </p:anim>
                                    <p:anim calcmode="lin" valueType="num">
                                      <p:cBhvr additive="base">
                                        <p:cTn id="44" dur="1000" fill="hold"/>
                                        <p:tgtEl>
                                          <p:spTgt spid="8602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86028"/>
                                        </p:tgtEl>
                                        <p:attrNameLst>
                                          <p:attrName>style.visibility</p:attrName>
                                        </p:attrNameLst>
                                      </p:cBhvr>
                                      <p:to>
                                        <p:strVal val="visible"/>
                                      </p:to>
                                    </p:set>
                                    <p:anim calcmode="lin" valueType="num">
                                      <p:cBhvr additive="base">
                                        <p:cTn id="49" dur="1000" fill="hold"/>
                                        <p:tgtEl>
                                          <p:spTgt spid="86028"/>
                                        </p:tgtEl>
                                        <p:attrNameLst>
                                          <p:attrName>ppt_x</p:attrName>
                                        </p:attrNameLst>
                                      </p:cBhvr>
                                      <p:tavLst>
                                        <p:tav tm="0">
                                          <p:val>
                                            <p:strVal val="#ppt_x"/>
                                          </p:val>
                                        </p:tav>
                                        <p:tav tm="100000">
                                          <p:val>
                                            <p:strVal val="#ppt_x"/>
                                          </p:val>
                                        </p:tav>
                                      </p:tavLst>
                                    </p:anim>
                                    <p:anim calcmode="lin" valueType="num">
                                      <p:cBhvr additive="base">
                                        <p:cTn id="50" dur="1000" fill="hold"/>
                                        <p:tgtEl>
                                          <p:spTgt spid="8602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8" fill="hold" grpId="0" nodeType="clickEffect">
                                  <p:stCondLst>
                                    <p:cond delay="0"/>
                                  </p:stCondLst>
                                  <p:childTnLst>
                                    <p:set>
                                      <p:cBhvr>
                                        <p:cTn id="54" dur="1" fill="hold">
                                          <p:stCondLst>
                                            <p:cond delay="0"/>
                                          </p:stCondLst>
                                        </p:cTn>
                                        <p:tgtEl>
                                          <p:spTgt spid="86031"/>
                                        </p:tgtEl>
                                        <p:attrNameLst>
                                          <p:attrName>style.visibility</p:attrName>
                                        </p:attrNameLst>
                                      </p:cBhvr>
                                      <p:to>
                                        <p:strVal val="visible"/>
                                      </p:to>
                                    </p:set>
                                    <p:anim calcmode="lin" valueType="num">
                                      <p:cBhvr additive="base">
                                        <p:cTn id="55" dur="1000" fill="hold"/>
                                        <p:tgtEl>
                                          <p:spTgt spid="86031"/>
                                        </p:tgtEl>
                                        <p:attrNameLst>
                                          <p:attrName>ppt_x</p:attrName>
                                        </p:attrNameLst>
                                      </p:cBhvr>
                                      <p:tavLst>
                                        <p:tav tm="0">
                                          <p:val>
                                            <p:strVal val="0-#ppt_w/2"/>
                                          </p:val>
                                        </p:tav>
                                        <p:tav tm="100000">
                                          <p:val>
                                            <p:strVal val="#ppt_x"/>
                                          </p:val>
                                        </p:tav>
                                      </p:tavLst>
                                    </p:anim>
                                    <p:anim calcmode="lin" valueType="num">
                                      <p:cBhvr additive="base">
                                        <p:cTn id="56" dur="1000" fill="hold"/>
                                        <p:tgtEl>
                                          <p:spTgt spid="8603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86032"/>
                                        </p:tgtEl>
                                        <p:attrNameLst>
                                          <p:attrName>style.visibility</p:attrName>
                                        </p:attrNameLst>
                                      </p:cBhvr>
                                      <p:to>
                                        <p:strVal val="visible"/>
                                      </p:to>
                                    </p:set>
                                    <p:anim calcmode="lin" valueType="num">
                                      <p:cBhvr additive="base">
                                        <p:cTn id="61" dur="1000" fill="hold"/>
                                        <p:tgtEl>
                                          <p:spTgt spid="86032"/>
                                        </p:tgtEl>
                                        <p:attrNameLst>
                                          <p:attrName>ppt_x</p:attrName>
                                        </p:attrNameLst>
                                      </p:cBhvr>
                                      <p:tavLst>
                                        <p:tav tm="0">
                                          <p:val>
                                            <p:strVal val="#ppt_x"/>
                                          </p:val>
                                        </p:tav>
                                        <p:tav tm="100000">
                                          <p:val>
                                            <p:strVal val="#ppt_x"/>
                                          </p:val>
                                        </p:tav>
                                      </p:tavLst>
                                    </p:anim>
                                    <p:anim calcmode="lin" valueType="num">
                                      <p:cBhvr additive="base">
                                        <p:cTn id="62" dur="1000" fill="hold"/>
                                        <p:tgtEl>
                                          <p:spTgt spid="86032"/>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7" presetClass="entr" presetSubtype="4" fill="hold" grpId="0" nodeType="clickEffect">
                                  <p:stCondLst>
                                    <p:cond delay="0"/>
                                  </p:stCondLst>
                                  <p:childTnLst>
                                    <p:set>
                                      <p:cBhvr>
                                        <p:cTn id="66" dur="1" fill="hold">
                                          <p:stCondLst>
                                            <p:cond delay="0"/>
                                          </p:stCondLst>
                                        </p:cTn>
                                        <p:tgtEl>
                                          <p:spTgt spid="86039"/>
                                        </p:tgtEl>
                                        <p:attrNameLst>
                                          <p:attrName>style.visibility</p:attrName>
                                        </p:attrNameLst>
                                      </p:cBhvr>
                                      <p:to>
                                        <p:strVal val="visible"/>
                                      </p:to>
                                    </p:set>
                                    <p:anim calcmode="lin" valueType="num">
                                      <p:cBhvr additive="base">
                                        <p:cTn id="67" dur="1000" fill="hold"/>
                                        <p:tgtEl>
                                          <p:spTgt spid="86039"/>
                                        </p:tgtEl>
                                        <p:attrNameLst>
                                          <p:attrName>ppt_x</p:attrName>
                                        </p:attrNameLst>
                                      </p:cBhvr>
                                      <p:tavLst>
                                        <p:tav tm="0">
                                          <p:val>
                                            <p:strVal val="#ppt_x"/>
                                          </p:val>
                                        </p:tav>
                                        <p:tav tm="100000">
                                          <p:val>
                                            <p:strVal val="#ppt_x"/>
                                          </p:val>
                                        </p:tav>
                                      </p:tavLst>
                                    </p:anim>
                                    <p:anim calcmode="lin" valueType="num">
                                      <p:cBhvr additive="base">
                                        <p:cTn id="68" dur="1000" fill="hold"/>
                                        <p:tgtEl>
                                          <p:spTgt spid="86039"/>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7" presetClass="entr" presetSubtype="4" fill="hold" grpId="0" nodeType="clickEffect">
                                  <p:stCondLst>
                                    <p:cond delay="0"/>
                                  </p:stCondLst>
                                  <p:childTnLst>
                                    <p:set>
                                      <p:cBhvr>
                                        <p:cTn id="72" dur="1" fill="hold">
                                          <p:stCondLst>
                                            <p:cond delay="0"/>
                                          </p:stCondLst>
                                        </p:cTn>
                                        <p:tgtEl>
                                          <p:spTgt spid="86038"/>
                                        </p:tgtEl>
                                        <p:attrNameLst>
                                          <p:attrName>style.visibility</p:attrName>
                                        </p:attrNameLst>
                                      </p:cBhvr>
                                      <p:to>
                                        <p:strVal val="visible"/>
                                      </p:to>
                                    </p:set>
                                    <p:anim calcmode="lin" valueType="num">
                                      <p:cBhvr additive="base">
                                        <p:cTn id="73" dur="1000" fill="hold"/>
                                        <p:tgtEl>
                                          <p:spTgt spid="86038"/>
                                        </p:tgtEl>
                                        <p:attrNameLst>
                                          <p:attrName>ppt_x</p:attrName>
                                        </p:attrNameLst>
                                      </p:cBhvr>
                                      <p:tavLst>
                                        <p:tav tm="0">
                                          <p:val>
                                            <p:strVal val="#ppt_x"/>
                                          </p:val>
                                        </p:tav>
                                        <p:tav tm="100000">
                                          <p:val>
                                            <p:strVal val="#ppt_x"/>
                                          </p:val>
                                        </p:tav>
                                      </p:tavLst>
                                    </p:anim>
                                    <p:anim calcmode="lin" valueType="num">
                                      <p:cBhvr additive="base">
                                        <p:cTn id="74" dur="1000" fill="hold"/>
                                        <p:tgtEl>
                                          <p:spTgt spid="8603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86033"/>
                                        </p:tgtEl>
                                        <p:attrNameLst>
                                          <p:attrName>style.visibility</p:attrName>
                                        </p:attrNameLst>
                                      </p:cBhvr>
                                      <p:to>
                                        <p:strVal val="visible"/>
                                      </p:to>
                                    </p:set>
                                    <p:anim calcmode="lin" valueType="num">
                                      <p:cBhvr additive="base">
                                        <p:cTn id="79" dur="1000" fill="hold"/>
                                        <p:tgtEl>
                                          <p:spTgt spid="86033"/>
                                        </p:tgtEl>
                                        <p:attrNameLst>
                                          <p:attrName>ppt_x</p:attrName>
                                        </p:attrNameLst>
                                      </p:cBhvr>
                                      <p:tavLst>
                                        <p:tav tm="0">
                                          <p:val>
                                            <p:strVal val="#ppt_x"/>
                                          </p:val>
                                        </p:tav>
                                        <p:tav tm="100000">
                                          <p:val>
                                            <p:strVal val="#ppt_x"/>
                                          </p:val>
                                        </p:tav>
                                      </p:tavLst>
                                    </p:anim>
                                    <p:anim calcmode="lin" valueType="num">
                                      <p:cBhvr additive="base">
                                        <p:cTn id="80" dur="1000" fill="hold"/>
                                        <p:tgtEl>
                                          <p:spTgt spid="86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P spid="86028" grpId="0" animBg="1"/>
      <p:bldP spid="86029" grpId="0" animBg="1"/>
      <p:bldP spid="86030" grpId="0" animBg="1"/>
      <p:bldP spid="86031" grpId="0" animBg="1"/>
      <p:bldP spid="86032" grpId="0" animBg="1"/>
      <p:bldP spid="86033" grpId="0" animBg="1"/>
      <p:bldP spid="86035" grpId="0" animBg="1"/>
      <p:bldP spid="86036" grpId="0" animBg="1"/>
      <p:bldP spid="86038" grpId="0"/>
      <p:bldP spid="8603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Text Box 3">
            <a:extLst>
              <a:ext uri="{FF2B5EF4-FFF2-40B4-BE49-F238E27FC236}">
                <a16:creationId xmlns:a16="http://schemas.microsoft.com/office/drawing/2014/main" id="{8D533A03-80E8-4E3F-A684-5B0CE5A559E7}"/>
              </a:ext>
            </a:extLst>
          </p:cNvPr>
          <p:cNvSpPr txBox="1">
            <a:spLocks noChangeArrowheads="1"/>
          </p:cNvSpPr>
          <p:nvPr/>
        </p:nvSpPr>
        <p:spPr bwMode="auto">
          <a:xfrm>
            <a:off x="3276600" y="1219200"/>
            <a:ext cx="26670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just" eaLnBrk="1" hangingPunct="1">
              <a:spcBef>
                <a:spcPct val="50000"/>
              </a:spcBef>
            </a:pPr>
            <a:r>
              <a:rPr kumimoji="0" lang="it-IT" altLang="it-IT" sz="1800">
                <a:latin typeface="Comic Sans MS" panose="030F0702030302020204" pitchFamily="66" charset="0"/>
              </a:rPr>
              <a:t>L’ambiente in cui viviamo, sia esso naturale che artificiale, è costituito da elementi e forme fisiche che hanno consistenza bidimensionale e/o tridimensionale; esse possono essere ricondotte, comunque, a forme geometriche elementari sia solide che piane. Per fare questo è necessario scomporre ogni elemento negli enti fondamentali: punto, retta e piano.</a:t>
            </a:r>
          </a:p>
        </p:txBody>
      </p:sp>
      <p:graphicFrame>
        <p:nvGraphicFramePr>
          <p:cNvPr id="7172" name="Object 4">
            <a:extLst>
              <a:ext uri="{FF2B5EF4-FFF2-40B4-BE49-F238E27FC236}">
                <a16:creationId xmlns:a16="http://schemas.microsoft.com/office/drawing/2014/main" id="{8F68B085-B468-4F07-A79D-03C365CD3FFC}"/>
              </a:ext>
            </a:extLst>
          </p:cNvPr>
          <p:cNvGraphicFramePr>
            <a:graphicFrameLocks noChangeAspect="1"/>
          </p:cNvGraphicFramePr>
          <p:nvPr>
            <p:extLst>
              <p:ext uri="{D42A27DB-BD31-4B8C-83A1-F6EECF244321}">
                <p14:modId xmlns:p14="http://schemas.microsoft.com/office/powerpoint/2010/main" val="3861305292"/>
              </p:ext>
            </p:extLst>
          </p:nvPr>
        </p:nvGraphicFramePr>
        <p:xfrm>
          <a:off x="40944" y="1900238"/>
          <a:ext cx="2894012" cy="1752600"/>
        </p:xfrm>
        <a:graphic>
          <a:graphicData uri="http://schemas.openxmlformats.org/presentationml/2006/ole">
            <mc:AlternateContent xmlns:mc="http://schemas.openxmlformats.org/markup-compatibility/2006">
              <mc:Choice xmlns:v="urn:schemas-microsoft-com:vml" Requires="v">
                <p:oleObj spid="_x0000_s2236" name="Microsoft Drawing 1.01" r:id="rId4" imgW="3734321" imgH="2200582" progId="">
                  <p:embed/>
                </p:oleObj>
              </mc:Choice>
              <mc:Fallback>
                <p:oleObj name="Microsoft Drawing 1.01" r:id="rId4" imgW="3734321" imgH="2200582" progId="">
                  <p:embed/>
                  <p:pic>
                    <p:nvPicPr>
                      <p:cNvPr id="0" name="Picture 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4" y="1900238"/>
                        <a:ext cx="2894012" cy="1752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5">
            <a:extLst>
              <a:ext uri="{FF2B5EF4-FFF2-40B4-BE49-F238E27FC236}">
                <a16:creationId xmlns:a16="http://schemas.microsoft.com/office/drawing/2014/main" id="{A7C23055-F1CA-4917-BBC5-57B0F3B69BA0}"/>
              </a:ext>
            </a:extLst>
          </p:cNvPr>
          <p:cNvGraphicFramePr>
            <a:graphicFrameLocks/>
          </p:cNvGraphicFramePr>
          <p:nvPr>
            <p:extLst>
              <p:ext uri="{D42A27DB-BD31-4B8C-83A1-F6EECF244321}">
                <p14:modId xmlns:p14="http://schemas.microsoft.com/office/powerpoint/2010/main" val="984737719"/>
              </p:ext>
            </p:extLst>
          </p:nvPr>
        </p:nvGraphicFramePr>
        <p:xfrm>
          <a:off x="40944" y="4035425"/>
          <a:ext cx="2894012" cy="1979613"/>
        </p:xfrm>
        <a:graphic>
          <a:graphicData uri="http://schemas.openxmlformats.org/presentationml/2006/ole">
            <mc:AlternateContent xmlns:mc="http://schemas.openxmlformats.org/markup-compatibility/2006">
              <mc:Choice xmlns:v="urn:schemas-microsoft-com:vml" Requires="v">
                <p:oleObj spid="_x0000_s2237" name="Micrografx Windows Draw 4.0 Disegno" r:id="rId6" imgW="3514286" imgH="1645443" progId="">
                  <p:embed/>
                </p:oleObj>
              </mc:Choice>
              <mc:Fallback>
                <p:oleObj name="Micrografx Windows Draw 4.0 Disegno" r:id="rId6" imgW="3514286" imgH="1645443" progId="">
                  <p:embed/>
                  <p:pic>
                    <p:nvPicPr>
                      <p:cNvPr id="0" name="Picture 13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44" y="4035425"/>
                        <a:ext cx="2894012" cy="1979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4" name="Object 6">
            <a:extLst>
              <a:ext uri="{FF2B5EF4-FFF2-40B4-BE49-F238E27FC236}">
                <a16:creationId xmlns:a16="http://schemas.microsoft.com/office/drawing/2014/main" id="{2DCF0288-236C-4FC4-82BF-960F6F479FCB}"/>
              </a:ext>
            </a:extLst>
          </p:cNvPr>
          <p:cNvGraphicFramePr>
            <a:graphicFrameLocks/>
          </p:cNvGraphicFramePr>
          <p:nvPr>
            <p:extLst>
              <p:ext uri="{D42A27DB-BD31-4B8C-83A1-F6EECF244321}">
                <p14:modId xmlns:p14="http://schemas.microsoft.com/office/powerpoint/2010/main" val="2951096515"/>
              </p:ext>
            </p:extLst>
          </p:nvPr>
        </p:nvGraphicFramePr>
        <p:xfrm>
          <a:off x="6180468" y="1928813"/>
          <a:ext cx="2922588" cy="1724025"/>
        </p:xfrm>
        <a:graphic>
          <a:graphicData uri="http://schemas.openxmlformats.org/presentationml/2006/ole">
            <mc:AlternateContent xmlns:mc="http://schemas.openxmlformats.org/markup-compatibility/2006">
              <mc:Choice xmlns:v="urn:schemas-microsoft-com:vml" Requires="v">
                <p:oleObj spid="_x0000_s2238" name="Micrografx Windows Draw 4.0 Disegno" r:id="rId8" imgW="3819525" imgH="2219325" progId="">
                  <p:embed/>
                </p:oleObj>
              </mc:Choice>
              <mc:Fallback>
                <p:oleObj name="Micrografx Windows Draw 4.0 Disegno" r:id="rId8" imgW="3819525" imgH="2219325" progId="">
                  <p:embed/>
                  <p:pic>
                    <p:nvPicPr>
                      <p:cNvPr id="0" name="Picture 13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0468" y="1928813"/>
                        <a:ext cx="2922588" cy="1724025"/>
                      </a:xfrm>
                      <a:prstGeom prst="rect">
                        <a:avLst/>
                      </a:prstGeom>
                      <a:solidFill>
                        <a:schemeClr val="bg1"/>
                      </a:solidFill>
                      <a:ln w="12700">
                        <a:solidFill>
                          <a:schemeClr val="tx1"/>
                        </a:solidFill>
                        <a:miter lim="800000"/>
                        <a:headEnd/>
                        <a:tailEnd/>
                      </a:ln>
                    </p:spPr>
                  </p:pic>
                </p:oleObj>
              </mc:Fallback>
            </mc:AlternateContent>
          </a:graphicData>
        </a:graphic>
      </p:graphicFrame>
      <p:sp>
        <p:nvSpPr>
          <p:cNvPr id="7176" name="Text Box 8">
            <a:extLst>
              <a:ext uri="{FF2B5EF4-FFF2-40B4-BE49-F238E27FC236}">
                <a16:creationId xmlns:a16="http://schemas.microsoft.com/office/drawing/2014/main" id="{16A952CC-61B9-4B21-BD8F-DB532E388709}"/>
              </a:ext>
            </a:extLst>
          </p:cNvPr>
          <p:cNvSpPr txBox="1">
            <a:spLocks noChangeArrowheads="1"/>
          </p:cNvSpPr>
          <p:nvPr/>
        </p:nvSpPr>
        <p:spPr bwMode="auto">
          <a:xfrm>
            <a:off x="40944" y="1366838"/>
            <a:ext cx="2895600" cy="3079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a:latin typeface="Comic Sans MS" panose="030F0702030302020204" pitchFamily="66" charset="0"/>
              </a:rPr>
              <a:t>Ambiente</a:t>
            </a:r>
          </a:p>
        </p:txBody>
      </p:sp>
      <p:graphicFrame>
        <p:nvGraphicFramePr>
          <p:cNvPr id="7175" name="Object 7">
            <a:extLst>
              <a:ext uri="{FF2B5EF4-FFF2-40B4-BE49-F238E27FC236}">
                <a16:creationId xmlns:a16="http://schemas.microsoft.com/office/drawing/2014/main" id="{ACF7021F-F811-4E72-B26B-6A717271FC63}"/>
              </a:ext>
            </a:extLst>
          </p:cNvPr>
          <p:cNvGraphicFramePr>
            <a:graphicFrameLocks/>
          </p:cNvGraphicFramePr>
          <p:nvPr>
            <p:extLst>
              <p:ext uri="{D42A27DB-BD31-4B8C-83A1-F6EECF244321}">
                <p14:modId xmlns:p14="http://schemas.microsoft.com/office/powerpoint/2010/main" val="1881205606"/>
              </p:ext>
            </p:extLst>
          </p:nvPr>
        </p:nvGraphicFramePr>
        <p:xfrm>
          <a:off x="6180468" y="4033838"/>
          <a:ext cx="2922588" cy="1981200"/>
        </p:xfrm>
        <a:graphic>
          <a:graphicData uri="http://schemas.openxmlformats.org/presentationml/2006/ole">
            <mc:AlternateContent xmlns:mc="http://schemas.openxmlformats.org/markup-compatibility/2006">
              <mc:Choice xmlns:v="urn:schemas-microsoft-com:vml" Requires="v">
                <p:oleObj spid="_x0000_s2239" name="Micrografx Windows Draw 4.0 Disegno" r:id="rId10" imgW="3238500" imgH="1809750" progId="">
                  <p:embed/>
                </p:oleObj>
              </mc:Choice>
              <mc:Fallback>
                <p:oleObj name="Micrografx Windows Draw 4.0 Disegno" r:id="rId10" imgW="3238500" imgH="1809750" progId="">
                  <p:embed/>
                  <p:pic>
                    <p:nvPicPr>
                      <p:cNvPr id="0" name="Picture 13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80468" y="4033838"/>
                        <a:ext cx="2922588" cy="1981200"/>
                      </a:xfrm>
                      <a:prstGeom prst="rect">
                        <a:avLst/>
                      </a:prstGeom>
                      <a:solidFill>
                        <a:schemeClr val="bg1"/>
                      </a:solidFill>
                      <a:ln w="12700">
                        <a:solidFill>
                          <a:schemeClr val="tx1"/>
                        </a:solidFill>
                        <a:miter lim="800000"/>
                        <a:headEnd/>
                        <a:tailEnd/>
                      </a:ln>
                    </p:spPr>
                  </p:pic>
                </p:oleObj>
              </mc:Fallback>
            </mc:AlternateContent>
          </a:graphicData>
        </a:graphic>
      </p:graphicFrame>
      <p:sp>
        <p:nvSpPr>
          <p:cNvPr id="7177" name="Text Box 9">
            <a:extLst>
              <a:ext uri="{FF2B5EF4-FFF2-40B4-BE49-F238E27FC236}">
                <a16:creationId xmlns:a16="http://schemas.microsoft.com/office/drawing/2014/main" id="{F4714E73-B6BD-4118-8B01-20F00713ECCA}"/>
              </a:ext>
            </a:extLst>
          </p:cNvPr>
          <p:cNvSpPr txBox="1">
            <a:spLocks noChangeArrowheads="1"/>
          </p:cNvSpPr>
          <p:nvPr/>
        </p:nvSpPr>
        <p:spPr bwMode="auto">
          <a:xfrm>
            <a:off x="6207456" y="1363663"/>
            <a:ext cx="2895600" cy="3079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400">
                <a:latin typeface="Comic Sans MS" panose="030F0702030302020204" pitchFamily="66" charset="0"/>
              </a:rPr>
              <a:t>Scomposizione</a:t>
            </a:r>
          </a:p>
        </p:txBody>
      </p:sp>
      <p:sp>
        <p:nvSpPr>
          <p:cNvPr id="2057" name="Rectangle 10">
            <a:extLst>
              <a:ext uri="{FF2B5EF4-FFF2-40B4-BE49-F238E27FC236}">
                <a16:creationId xmlns:a16="http://schemas.microsoft.com/office/drawing/2014/main" id="{7ED6FE3E-ED01-450F-89F1-D3D14BD7A830}"/>
              </a:ext>
            </a:extLst>
          </p:cNvPr>
          <p:cNvSpPr>
            <a:spLocks noChangeArrowheads="1"/>
          </p:cNvSpPr>
          <p:nvPr/>
        </p:nvSpPr>
        <p:spPr bwMode="auto">
          <a:xfrm>
            <a:off x="40944" y="6113463"/>
            <a:ext cx="28082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30000"/>
              </a:spcBef>
            </a:pPr>
            <a:r>
              <a:rPr kumimoji="0" lang="it-IT" altLang="it-IT" sz="1200" dirty="0">
                <a:latin typeface="Comic Sans MS" panose="030F0702030302020204" pitchFamily="66" charset="0"/>
              </a:rPr>
              <a:t>Le foto sono state estratte da “Ville e Giardini” </a:t>
            </a:r>
            <a:r>
              <a:rPr kumimoji="0" lang="it-IT" altLang="it-IT" sz="1200" dirty="0" err="1">
                <a:latin typeface="Comic Sans MS" panose="030F0702030302020204" pitchFamily="66" charset="0"/>
              </a:rPr>
              <a:t>nn</a:t>
            </a:r>
            <a:r>
              <a:rPr kumimoji="0" lang="it-IT" altLang="it-IT" sz="1200" dirty="0">
                <a:latin typeface="Comic Sans MS" panose="030F0702030302020204" pitchFamily="66" charset="0"/>
              </a:rPr>
              <a:t>° 269 – 280 –Editore </a:t>
            </a:r>
            <a:r>
              <a:rPr kumimoji="0" lang="it-IT" altLang="it-IT" sz="1200" dirty="0" err="1">
                <a:latin typeface="Comic Sans MS" panose="030F0702030302020204" pitchFamily="66" charset="0"/>
              </a:rPr>
              <a:t>Elemond</a:t>
            </a:r>
            <a:r>
              <a:rPr kumimoji="0" lang="it-IT" altLang="it-IT" sz="1200" dirty="0">
                <a:latin typeface="Comic Sans MS" panose="030F0702030302020204" pitchFamily="66" charset="0"/>
              </a:rPr>
              <a:t> </a:t>
            </a:r>
            <a:r>
              <a:rPr kumimoji="0" lang="it-IT" altLang="it-IT" sz="1200" dirty="0" err="1">
                <a:latin typeface="Comic Sans MS" panose="030F0702030302020204" pitchFamily="66" charset="0"/>
              </a:rPr>
              <a:t>s.p.a.</a:t>
            </a:r>
            <a:r>
              <a:rPr kumimoji="0" lang="it-IT" altLang="it-IT" sz="1200" dirty="0">
                <a:latin typeface="Comic Sans MS" panose="030F0702030302020204" pitchFamily="66" charset="0"/>
              </a:rPr>
              <a:t> Milano</a:t>
            </a:r>
          </a:p>
        </p:txBody>
      </p:sp>
      <p:sp>
        <p:nvSpPr>
          <p:cNvPr id="2058" name="Rectangle 18">
            <a:extLst>
              <a:ext uri="{FF2B5EF4-FFF2-40B4-BE49-F238E27FC236}">
                <a16:creationId xmlns:a16="http://schemas.microsoft.com/office/drawing/2014/main" id="{0EC99DD4-412F-490C-8D29-9A51C6C55309}"/>
              </a:ext>
            </a:extLst>
          </p:cNvPr>
          <p:cNvSpPr>
            <a:spLocks noGrp="1" noChangeArrowheads="1"/>
          </p:cNvSpPr>
          <p:nvPr>
            <p:ph type="title"/>
          </p:nvPr>
        </p:nvSpPr>
        <p:spPr>
          <a:xfrm>
            <a:off x="36000" y="40944"/>
            <a:ext cx="9072000" cy="944563"/>
          </a:xfrm>
          <a:ln w="12700">
            <a:solidFill>
              <a:schemeClr val="tx1"/>
            </a:solidFill>
          </a:ln>
        </p:spPr>
        <p:txBody>
          <a:bodyPr/>
          <a:lstStyle/>
          <a:p>
            <a:pPr algn="ctr" eaLnBrk="1" hangingPunct="1"/>
            <a:r>
              <a:rPr lang="it-IT" altLang="it-IT" sz="2800" dirty="0">
                <a:solidFill>
                  <a:schemeClr val="tx1"/>
                </a:solidFill>
                <a:effectLst/>
                <a:latin typeface="Comic Sans MS" panose="030F0702030302020204" pitchFamily="66" charset="0"/>
              </a:rPr>
              <a:t>Gli elementi geometrici fondamentali:</a:t>
            </a:r>
            <a:br>
              <a:rPr lang="it-IT" altLang="it-IT" sz="2800" dirty="0">
                <a:solidFill>
                  <a:schemeClr val="tx1"/>
                </a:solidFill>
                <a:effectLst/>
                <a:latin typeface="Comic Sans MS" panose="030F0702030302020204" pitchFamily="66" charset="0"/>
              </a:rPr>
            </a:br>
            <a:r>
              <a:rPr lang="it-IT" altLang="it-IT" sz="2800" dirty="0">
                <a:solidFill>
                  <a:schemeClr val="tx1"/>
                </a:solidFill>
                <a:effectLst/>
                <a:latin typeface="Comic Sans MS" panose="030F0702030302020204" pitchFamily="66" charset="0"/>
              </a:rPr>
              <a:t> Punto, Retta, Piano (1)</a:t>
            </a:r>
          </a:p>
        </p:txBody>
      </p:sp>
      <p:sp>
        <p:nvSpPr>
          <p:cNvPr id="2059" name="AutoShape 19">
            <a:hlinkClick r:id="rId12" action="ppaction://hlinksldjump" highlightClick="1"/>
            <a:extLst>
              <a:ext uri="{FF2B5EF4-FFF2-40B4-BE49-F238E27FC236}">
                <a16:creationId xmlns:a16="http://schemas.microsoft.com/office/drawing/2014/main" id="{342A5817-E18C-47BF-AAA5-F5C9230373E7}"/>
              </a:ext>
            </a:extLst>
          </p:cNvPr>
          <p:cNvSpPr>
            <a:spLocks noChangeArrowheads="1"/>
          </p:cNvSpPr>
          <p:nvPr/>
        </p:nvSpPr>
        <p:spPr bwMode="auto">
          <a:xfrm>
            <a:off x="103541" y="100035"/>
            <a:ext cx="1104900" cy="828675"/>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Sommario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up)">
                                      <p:cBhvr>
                                        <p:cTn id="7" dur="10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176"/>
                                        </p:tgtEl>
                                        <p:attrNameLst>
                                          <p:attrName>style.visibility</p:attrName>
                                        </p:attrNameLst>
                                      </p:cBhvr>
                                      <p:to>
                                        <p:strVal val="visible"/>
                                      </p:to>
                                    </p:set>
                                    <p:anim calcmode="lin" valueType="num">
                                      <p:cBhvr additive="base">
                                        <p:cTn id="12" dur="1000" fill="hold"/>
                                        <p:tgtEl>
                                          <p:spTgt spid="7176"/>
                                        </p:tgtEl>
                                        <p:attrNameLst>
                                          <p:attrName>ppt_x</p:attrName>
                                        </p:attrNameLst>
                                      </p:cBhvr>
                                      <p:tavLst>
                                        <p:tav tm="0">
                                          <p:val>
                                            <p:strVal val="0-#ppt_w/2"/>
                                          </p:val>
                                        </p:tav>
                                        <p:tav tm="100000">
                                          <p:val>
                                            <p:strVal val="#ppt_x"/>
                                          </p:val>
                                        </p:tav>
                                      </p:tavLst>
                                    </p:anim>
                                    <p:anim calcmode="lin" valueType="num">
                                      <p:cBhvr additive="base">
                                        <p:cTn id="13" dur="1000" fill="hold"/>
                                        <p:tgtEl>
                                          <p:spTgt spid="717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177"/>
                                        </p:tgtEl>
                                        <p:attrNameLst>
                                          <p:attrName>style.visibility</p:attrName>
                                        </p:attrNameLst>
                                      </p:cBhvr>
                                      <p:to>
                                        <p:strVal val="visible"/>
                                      </p:to>
                                    </p:set>
                                    <p:anim calcmode="lin" valueType="num">
                                      <p:cBhvr additive="base">
                                        <p:cTn id="18" dur="1000" fill="hold"/>
                                        <p:tgtEl>
                                          <p:spTgt spid="7177"/>
                                        </p:tgtEl>
                                        <p:attrNameLst>
                                          <p:attrName>ppt_x</p:attrName>
                                        </p:attrNameLst>
                                      </p:cBhvr>
                                      <p:tavLst>
                                        <p:tav tm="0">
                                          <p:val>
                                            <p:strVal val="1+#ppt_w/2"/>
                                          </p:val>
                                        </p:tav>
                                        <p:tav tm="100000">
                                          <p:val>
                                            <p:strVal val="#ppt_x"/>
                                          </p:val>
                                        </p:tav>
                                      </p:tavLst>
                                    </p:anim>
                                    <p:anim calcmode="lin" valueType="num">
                                      <p:cBhvr additive="base">
                                        <p:cTn id="19" dur="10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7172"/>
                                        </p:tgtEl>
                                        <p:attrNameLst>
                                          <p:attrName>style.visibility</p:attrName>
                                        </p:attrNameLst>
                                      </p:cBhvr>
                                      <p:to>
                                        <p:strVal val="visible"/>
                                      </p:to>
                                    </p:set>
                                    <p:anim calcmode="lin" valueType="num">
                                      <p:cBhvr additive="base">
                                        <p:cTn id="24" dur="1000" fill="hold"/>
                                        <p:tgtEl>
                                          <p:spTgt spid="7172"/>
                                        </p:tgtEl>
                                        <p:attrNameLst>
                                          <p:attrName>ppt_x</p:attrName>
                                        </p:attrNameLst>
                                      </p:cBhvr>
                                      <p:tavLst>
                                        <p:tav tm="0">
                                          <p:val>
                                            <p:strVal val="0-#ppt_w/2"/>
                                          </p:val>
                                        </p:tav>
                                        <p:tav tm="100000">
                                          <p:val>
                                            <p:strVal val="#ppt_x"/>
                                          </p:val>
                                        </p:tav>
                                      </p:tavLst>
                                    </p:anim>
                                    <p:anim calcmode="lin" valueType="num">
                                      <p:cBhvr additive="base">
                                        <p:cTn id="25" dur="10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7173"/>
                                        </p:tgtEl>
                                        <p:attrNameLst>
                                          <p:attrName>style.visibility</p:attrName>
                                        </p:attrNameLst>
                                      </p:cBhvr>
                                      <p:to>
                                        <p:strVal val="visible"/>
                                      </p:to>
                                    </p:set>
                                    <p:anim calcmode="lin" valueType="num">
                                      <p:cBhvr additive="base">
                                        <p:cTn id="30" dur="1000" fill="hold"/>
                                        <p:tgtEl>
                                          <p:spTgt spid="7173"/>
                                        </p:tgtEl>
                                        <p:attrNameLst>
                                          <p:attrName>ppt_x</p:attrName>
                                        </p:attrNameLst>
                                      </p:cBhvr>
                                      <p:tavLst>
                                        <p:tav tm="0">
                                          <p:val>
                                            <p:strVal val="0-#ppt_w/2"/>
                                          </p:val>
                                        </p:tav>
                                        <p:tav tm="100000">
                                          <p:val>
                                            <p:strVal val="#ppt_x"/>
                                          </p:val>
                                        </p:tav>
                                      </p:tavLst>
                                    </p:anim>
                                    <p:anim calcmode="lin" valueType="num">
                                      <p:cBhvr additive="base">
                                        <p:cTn id="31" dur="10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7174"/>
                                        </p:tgtEl>
                                        <p:attrNameLst>
                                          <p:attrName>style.visibility</p:attrName>
                                        </p:attrNameLst>
                                      </p:cBhvr>
                                      <p:to>
                                        <p:strVal val="visible"/>
                                      </p:to>
                                    </p:set>
                                    <p:anim calcmode="lin" valueType="num">
                                      <p:cBhvr additive="base">
                                        <p:cTn id="36" dur="1000" fill="hold"/>
                                        <p:tgtEl>
                                          <p:spTgt spid="7174"/>
                                        </p:tgtEl>
                                        <p:attrNameLst>
                                          <p:attrName>ppt_x</p:attrName>
                                        </p:attrNameLst>
                                      </p:cBhvr>
                                      <p:tavLst>
                                        <p:tav tm="0">
                                          <p:val>
                                            <p:strVal val="1+#ppt_w/2"/>
                                          </p:val>
                                        </p:tav>
                                        <p:tav tm="100000">
                                          <p:val>
                                            <p:strVal val="#ppt_x"/>
                                          </p:val>
                                        </p:tav>
                                      </p:tavLst>
                                    </p:anim>
                                    <p:anim calcmode="lin" valueType="num">
                                      <p:cBhvr additive="base">
                                        <p:cTn id="37" dur="10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p:cTn id="41" dur="1" fill="hold">
                                          <p:stCondLst>
                                            <p:cond delay="0"/>
                                          </p:stCondLst>
                                        </p:cTn>
                                        <p:tgtEl>
                                          <p:spTgt spid="7175"/>
                                        </p:tgtEl>
                                        <p:attrNameLst>
                                          <p:attrName>style.visibility</p:attrName>
                                        </p:attrNameLst>
                                      </p:cBhvr>
                                      <p:to>
                                        <p:strVal val="visible"/>
                                      </p:to>
                                    </p:set>
                                    <p:anim calcmode="lin" valueType="num">
                                      <p:cBhvr additive="base">
                                        <p:cTn id="42" dur="1000" fill="hold"/>
                                        <p:tgtEl>
                                          <p:spTgt spid="7175"/>
                                        </p:tgtEl>
                                        <p:attrNameLst>
                                          <p:attrName>ppt_x</p:attrName>
                                        </p:attrNameLst>
                                      </p:cBhvr>
                                      <p:tavLst>
                                        <p:tav tm="0">
                                          <p:val>
                                            <p:strVal val="1+#ppt_w/2"/>
                                          </p:val>
                                        </p:tav>
                                        <p:tav tm="100000">
                                          <p:val>
                                            <p:strVal val="#ppt_x"/>
                                          </p:val>
                                        </p:tav>
                                      </p:tavLst>
                                    </p:anim>
                                    <p:anim calcmode="lin" valueType="num">
                                      <p:cBhvr additive="base">
                                        <p:cTn id="43" dur="1000" fill="hold"/>
                                        <p:tgtEl>
                                          <p:spTgt spid="71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6" grpId="0" animBg="1" autoUpdateAnimBg="0"/>
      <p:bldP spid="7177"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6" name="Rectangle 2051">
            <a:extLst>
              <a:ext uri="{FF2B5EF4-FFF2-40B4-BE49-F238E27FC236}">
                <a16:creationId xmlns:a16="http://schemas.microsoft.com/office/drawing/2014/main" id="{42FC34B6-F4C4-4EA4-8F49-A91DCA6F9238}"/>
              </a:ext>
            </a:extLst>
          </p:cNvPr>
          <p:cNvSpPr>
            <a:spLocks noGrp="1" noChangeArrowheads="1"/>
          </p:cNvSpPr>
          <p:nvPr>
            <p:ph type="title" idx="4294967295"/>
          </p:nvPr>
        </p:nvSpPr>
        <p:spPr>
          <a:xfrm>
            <a:off x="36000" y="40944"/>
            <a:ext cx="9072000" cy="458787"/>
          </a:xfrm>
          <a:noFill/>
          <a:ln>
            <a:solidFill>
              <a:srgbClr val="33CCFF"/>
            </a:solidFill>
          </a:ln>
          <a:extLst>
            <a:ext uri="{909E8E84-426E-40DD-AFC4-6F175D3DCCD1}">
              <a14:hiddenFill xmlns:a14="http://schemas.microsoft.com/office/drawing/2010/main">
                <a:solidFill>
                  <a:srgbClr val="FFFFFF"/>
                </a:solidFill>
              </a14:hiddenFill>
            </a:ext>
          </a:extLst>
        </p:spPr>
        <p:txBody>
          <a:bodyPr/>
          <a:lstStyle/>
          <a:p>
            <a:pPr algn="ctr" eaLnBrk="1" hangingPunct="1"/>
            <a:r>
              <a:rPr lang="it-IT" altLang="it-IT" sz="2000">
                <a:solidFill>
                  <a:schemeClr val="tx1"/>
                </a:solidFill>
                <a:effectLst/>
                <a:latin typeface="Comic Sans MS" panose="030F0702030302020204" pitchFamily="66" charset="0"/>
              </a:rPr>
              <a:t>Abaco delle formalizzazioni (1)</a:t>
            </a:r>
          </a:p>
        </p:txBody>
      </p:sp>
      <p:sp>
        <p:nvSpPr>
          <p:cNvPr id="37897" name="Rectangle 2278">
            <a:extLst>
              <a:ext uri="{FF2B5EF4-FFF2-40B4-BE49-F238E27FC236}">
                <a16:creationId xmlns:a16="http://schemas.microsoft.com/office/drawing/2014/main" id="{CB0BEF8C-1087-4A63-8324-0709BEB28721}"/>
              </a:ext>
            </a:extLst>
          </p:cNvPr>
          <p:cNvSpPr>
            <a:spLocks noChangeArrowheads="1"/>
          </p:cNvSpPr>
          <p:nvPr/>
        </p:nvSpPr>
        <p:spPr bwMode="auto">
          <a:xfrm>
            <a:off x="2833688" y="2836863"/>
            <a:ext cx="611187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7898" name="Rectangle 2277">
            <a:extLst>
              <a:ext uri="{FF2B5EF4-FFF2-40B4-BE49-F238E27FC236}">
                <a16:creationId xmlns:a16="http://schemas.microsoft.com/office/drawing/2014/main" id="{FC22A306-A8ED-4D2D-9B14-561C99E317DE}"/>
              </a:ext>
            </a:extLst>
          </p:cNvPr>
          <p:cNvSpPr>
            <a:spLocks noChangeArrowheads="1"/>
          </p:cNvSpPr>
          <p:nvPr/>
        </p:nvSpPr>
        <p:spPr bwMode="auto">
          <a:xfrm>
            <a:off x="1503363" y="2836863"/>
            <a:ext cx="133032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Insiemistico-descrittiva</a:t>
            </a:r>
          </a:p>
        </p:txBody>
      </p:sp>
      <p:sp>
        <p:nvSpPr>
          <p:cNvPr id="37899" name="Rectangle 2275">
            <a:extLst>
              <a:ext uri="{FF2B5EF4-FFF2-40B4-BE49-F238E27FC236}">
                <a16:creationId xmlns:a16="http://schemas.microsoft.com/office/drawing/2014/main" id="{C2261411-2E1E-4323-BA5C-EA7672BE1554}"/>
              </a:ext>
            </a:extLst>
          </p:cNvPr>
          <p:cNvSpPr>
            <a:spLocks noChangeArrowheads="1"/>
          </p:cNvSpPr>
          <p:nvPr/>
        </p:nvSpPr>
        <p:spPr bwMode="auto">
          <a:xfrm>
            <a:off x="2833688" y="2127250"/>
            <a:ext cx="611187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7900" name="Rectangle 2274">
            <a:extLst>
              <a:ext uri="{FF2B5EF4-FFF2-40B4-BE49-F238E27FC236}">
                <a16:creationId xmlns:a16="http://schemas.microsoft.com/office/drawing/2014/main" id="{B8281D15-7E74-4EB0-82E5-665A4F53E6B5}"/>
              </a:ext>
            </a:extLst>
          </p:cNvPr>
          <p:cNvSpPr>
            <a:spLocks noChangeArrowheads="1"/>
          </p:cNvSpPr>
          <p:nvPr/>
        </p:nvSpPr>
        <p:spPr bwMode="auto">
          <a:xfrm>
            <a:off x="1503363" y="2127250"/>
            <a:ext cx="13303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Descrittiva</a:t>
            </a:r>
          </a:p>
        </p:txBody>
      </p:sp>
      <p:sp>
        <p:nvSpPr>
          <p:cNvPr id="37901" name="Rectangle 2272">
            <a:extLst>
              <a:ext uri="{FF2B5EF4-FFF2-40B4-BE49-F238E27FC236}">
                <a16:creationId xmlns:a16="http://schemas.microsoft.com/office/drawing/2014/main" id="{05BA74D5-DF87-42CB-BCC1-CBA1CEEA3260}"/>
              </a:ext>
            </a:extLst>
          </p:cNvPr>
          <p:cNvSpPr>
            <a:spLocks noChangeArrowheads="1"/>
          </p:cNvSpPr>
          <p:nvPr/>
        </p:nvSpPr>
        <p:spPr bwMode="auto">
          <a:xfrm>
            <a:off x="2833688" y="1439863"/>
            <a:ext cx="61118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7902" name="Rectangle 2271">
            <a:extLst>
              <a:ext uri="{FF2B5EF4-FFF2-40B4-BE49-F238E27FC236}">
                <a16:creationId xmlns:a16="http://schemas.microsoft.com/office/drawing/2014/main" id="{71782E6C-0A1A-4A15-9978-9294EEC84426}"/>
              </a:ext>
            </a:extLst>
          </p:cNvPr>
          <p:cNvSpPr>
            <a:spLocks noChangeArrowheads="1"/>
          </p:cNvSpPr>
          <p:nvPr/>
        </p:nvSpPr>
        <p:spPr bwMode="auto">
          <a:xfrm>
            <a:off x="1503363" y="1439863"/>
            <a:ext cx="1330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Insiemistica</a:t>
            </a:r>
          </a:p>
        </p:txBody>
      </p:sp>
      <p:sp>
        <p:nvSpPr>
          <p:cNvPr id="43230" name="Rectangle 2270">
            <a:extLst>
              <a:ext uri="{FF2B5EF4-FFF2-40B4-BE49-F238E27FC236}">
                <a16:creationId xmlns:a16="http://schemas.microsoft.com/office/drawing/2014/main" id="{5DD21C7D-3D64-4C04-8041-B7D585541186}"/>
              </a:ext>
            </a:extLst>
          </p:cNvPr>
          <p:cNvSpPr>
            <a:spLocks noChangeArrowheads="1"/>
          </p:cNvSpPr>
          <p:nvPr/>
        </p:nvSpPr>
        <p:spPr bwMode="auto">
          <a:xfrm>
            <a:off x="241300" y="1439863"/>
            <a:ext cx="126206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Linea l</a:t>
            </a:r>
          </a:p>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punteggiata</a:t>
            </a:r>
          </a:p>
        </p:txBody>
      </p:sp>
      <p:sp>
        <p:nvSpPr>
          <p:cNvPr id="37904" name="Rectangle 2269">
            <a:extLst>
              <a:ext uri="{FF2B5EF4-FFF2-40B4-BE49-F238E27FC236}">
                <a16:creationId xmlns:a16="http://schemas.microsoft.com/office/drawing/2014/main" id="{87BC66C0-D0A8-4A9D-BEA8-1C178BC3278F}"/>
              </a:ext>
            </a:extLst>
          </p:cNvPr>
          <p:cNvSpPr>
            <a:spLocks noChangeArrowheads="1"/>
          </p:cNvSpPr>
          <p:nvPr/>
        </p:nvSpPr>
        <p:spPr bwMode="auto">
          <a:xfrm>
            <a:off x="2833688" y="800100"/>
            <a:ext cx="61118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Formalizzazioni</a:t>
            </a:r>
          </a:p>
        </p:txBody>
      </p:sp>
      <p:sp>
        <p:nvSpPr>
          <p:cNvPr id="37905" name="Rectangle 2268">
            <a:extLst>
              <a:ext uri="{FF2B5EF4-FFF2-40B4-BE49-F238E27FC236}">
                <a16:creationId xmlns:a16="http://schemas.microsoft.com/office/drawing/2014/main" id="{6ABFA81D-5FBA-40D3-A02F-8F8E8889A109}"/>
              </a:ext>
            </a:extLst>
          </p:cNvPr>
          <p:cNvSpPr>
            <a:spLocks noChangeArrowheads="1"/>
          </p:cNvSpPr>
          <p:nvPr/>
        </p:nvSpPr>
        <p:spPr bwMode="auto">
          <a:xfrm>
            <a:off x="1503363" y="800100"/>
            <a:ext cx="13303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Espressioni</a:t>
            </a:r>
          </a:p>
        </p:txBody>
      </p:sp>
      <p:sp>
        <p:nvSpPr>
          <p:cNvPr id="37906" name="Rectangle 2267">
            <a:extLst>
              <a:ext uri="{FF2B5EF4-FFF2-40B4-BE49-F238E27FC236}">
                <a16:creationId xmlns:a16="http://schemas.microsoft.com/office/drawing/2014/main" id="{B5C79601-B62F-4FAF-8CE2-39C8AF0FB6CA}"/>
              </a:ext>
            </a:extLst>
          </p:cNvPr>
          <p:cNvSpPr>
            <a:spLocks noChangeArrowheads="1"/>
          </p:cNvSpPr>
          <p:nvPr/>
        </p:nvSpPr>
        <p:spPr bwMode="auto">
          <a:xfrm>
            <a:off x="241300" y="800100"/>
            <a:ext cx="12620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Elementi geometrici</a:t>
            </a:r>
          </a:p>
        </p:txBody>
      </p:sp>
      <p:sp>
        <p:nvSpPr>
          <p:cNvPr id="37907" name="Line 2282">
            <a:extLst>
              <a:ext uri="{FF2B5EF4-FFF2-40B4-BE49-F238E27FC236}">
                <a16:creationId xmlns:a16="http://schemas.microsoft.com/office/drawing/2014/main" id="{06D95AFB-CE24-46E5-A9F9-554E0A509EE0}"/>
              </a:ext>
            </a:extLst>
          </p:cNvPr>
          <p:cNvSpPr>
            <a:spLocks noChangeShapeType="1"/>
          </p:cNvSpPr>
          <p:nvPr/>
        </p:nvSpPr>
        <p:spPr bwMode="auto">
          <a:xfrm>
            <a:off x="241300" y="800100"/>
            <a:ext cx="87042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08" name="Line 2283">
            <a:extLst>
              <a:ext uri="{FF2B5EF4-FFF2-40B4-BE49-F238E27FC236}">
                <a16:creationId xmlns:a16="http://schemas.microsoft.com/office/drawing/2014/main" id="{55627E6A-2B62-4013-91A7-C1594581B1FC}"/>
              </a:ext>
            </a:extLst>
          </p:cNvPr>
          <p:cNvSpPr>
            <a:spLocks noChangeShapeType="1"/>
          </p:cNvSpPr>
          <p:nvPr/>
        </p:nvSpPr>
        <p:spPr bwMode="auto">
          <a:xfrm>
            <a:off x="241300" y="1439863"/>
            <a:ext cx="87042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09" name="Line 2287">
            <a:extLst>
              <a:ext uri="{FF2B5EF4-FFF2-40B4-BE49-F238E27FC236}">
                <a16:creationId xmlns:a16="http://schemas.microsoft.com/office/drawing/2014/main" id="{0F839A17-994F-4563-BA81-6ABB1CABF623}"/>
              </a:ext>
            </a:extLst>
          </p:cNvPr>
          <p:cNvSpPr>
            <a:spLocks noChangeShapeType="1"/>
          </p:cNvSpPr>
          <p:nvPr/>
        </p:nvSpPr>
        <p:spPr bwMode="auto">
          <a:xfrm>
            <a:off x="241300" y="3562350"/>
            <a:ext cx="87042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10" name="Line 2288">
            <a:extLst>
              <a:ext uri="{FF2B5EF4-FFF2-40B4-BE49-F238E27FC236}">
                <a16:creationId xmlns:a16="http://schemas.microsoft.com/office/drawing/2014/main" id="{3444F267-C2F0-4AD9-B258-980E1CDA81F1}"/>
              </a:ext>
            </a:extLst>
          </p:cNvPr>
          <p:cNvSpPr>
            <a:spLocks noChangeShapeType="1"/>
          </p:cNvSpPr>
          <p:nvPr/>
        </p:nvSpPr>
        <p:spPr bwMode="auto">
          <a:xfrm>
            <a:off x="241300" y="800100"/>
            <a:ext cx="0" cy="27622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11" name="Line 2289">
            <a:extLst>
              <a:ext uri="{FF2B5EF4-FFF2-40B4-BE49-F238E27FC236}">
                <a16:creationId xmlns:a16="http://schemas.microsoft.com/office/drawing/2014/main" id="{8B6872AA-7A91-4B47-B8BF-2ED05C43C1FA}"/>
              </a:ext>
            </a:extLst>
          </p:cNvPr>
          <p:cNvSpPr>
            <a:spLocks noChangeShapeType="1"/>
          </p:cNvSpPr>
          <p:nvPr/>
        </p:nvSpPr>
        <p:spPr bwMode="auto">
          <a:xfrm>
            <a:off x="1503363" y="800100"/>
            <a:ext cx="0" cy="2762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12" name="Line 2290">
            <a:extLst>
              <a:ext uri="{FF2B5EF4-FFF2-40B4-BE49-F238E27FC236}">
                <a16:creationId xmlns:a16="http://schemas.microsoft.com/office/drawing/2014/main" id="{7494B323-1889-4BF9-8A8D-20DDE3D03835}"/>
              </a:ext>
            </a:extLst>
          </p:cNvPr>
          <p:cNvSpPr>
            <a:spLocks noChangeShapeType="1"/>
          </p:cNvSpPr>
          <p:nvPr/>
        </p:nvSpPr>
        <p:spPr bwMode="auto">
          <a:xfrm>
            <a:off x="2833688" y="800100"/>
            <a:ext cx="0" cy="2762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13" name="Line 2291">
            <a:extLst>
              <a:ext uri="{FF2B5EF4-FFF2-40B4-BE49-F238E27FC236}">
                <a16:creationId xmlns:a16="http://schemas.microsoft.com/office/drawing/2014/main" id="{6202BFEE-4134-4688-95F2-2CFDF24ED32E}"/>
              </a:ext>
            </a:extLst>
          </p:cNvPr>
          <p:cNvSpPr>
            <a:spLocks noChangeShapeType="1"/>
          </p:cNvSpPr>
          <p:nvPr/>
        </p:nvSpPr>
        <p:spPr bwMode="auto">
          <a:xfrm>
            <a:off x="8945563" y="800100"/>
            <a:ext cx="0" cy="27622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14" name="Line 2318">
            <a:extLst>
              <a:ext uri="{FF2B5EF4-FFF2-40B4-BE49-F238E27FC236}">
                <a16:creationId xmlns:a16="http://schemas.microsoft.com/office/drawing/2014/main" id="{7526D1ED-19BB-437A-A312-4442D407137A}"/>
              </a:ext>
            </a:extLst>
          </p:cNvPr>
          <p:cNvSpPr>
            <a:spLocks noChangeShapeType="1"/>
          </p:cNvSpPr>
          <p:nvPr/>
        </p:nvSpPr>
        <p:spPr bwMode="auto">
          <a:xfrm>
            <a:off x="1503363" y="2127250"/>
            <a:ext cx="7442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15" name="Line 2319">
            <a:extLst>
              <a:ext uri="{FF2B5EF4-FFF2-40B4-BE49-F238E27FC236}">
                <a16:creationId xmlns:a16="http://schemas.microsoft.com/office/drawing/2014/main" id="{7AD97999-9673-4CFE-A17F-8AA82DF2B8BA}"/>
              </a:ext>
            </a:extLst>
          </p:cNvPr>
          <p:cNvSpPr>
            <a:spLocks noChangeShapeType="1"/>
          </p:cNvSpPr>
          <p:nvPr/>
        </p:nvSpPr>
        <p:spPr bwMode="auto">
          <a:xfrm>
            <a:off x="1503363" y="2836863"/>
            <a:ext cx="7442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graphicFrame>
        <p:nvGraphicFramePr>
          <p:cNvPr id="43284" name="Object 2324">
            <a:extLst>
              <a:ext uri="{FF2B5EF4-FFF2-40B4-BE49-F238E27FC236}">
                <a16:creationId xmlns:a16="http://schemas.microsoft.com/office/drawing/2014/main" id="{53C1E279-EAC1-4F14-B09D-9CF49AE4F7E4}"/>
              </a:ext>
            </a:extLst>
          </p:cNvPr>
          <p:cNvGraphicFramePr>
            <a:graphicFrameLocks noChangeAspect="1"/>
          </p:cNvGraphicFramePr>
          <p:nvPr>
            <p:extLst>
              <p:ext uri="{D42A27DB-BD31-4B8C-83A1-F6EECF244321}">
                <p14:modId xmlns:p14="http://schemas.microsoft.com/office/powerpoint/2010/main" val="3405711430"/>
              </p:ext>
            </p:extLst>
          </p:nvPr>
        </p:nvGraphicFramePr>
        <p:xfrm>
          <a:off x="3088260" y="1503363"/>
          <a:ext cx="5595937" cy="523875"/>
        </p:xfrm>
        <a:graphic>
          <a:graphicData uri="http://schemas.openxmlformats.org/presentationml/2006/ole">
            <mc:AlternateContent xmlns:mc="http://schemas.openxmlformats.org/markup-compatibility/2006">
              <mc:Choice xmlns:v="urn:schemas-microsoft-com:vml" Requires="v">
                <p:oleObj spid="_x0000_s38200" r:id="rId3" imgW="2019300" imgH="203200" progId="Equation.3">
                  <p:embed/>
                </p:oleObj>
              </mc:Choice>
              <mc:Fallback>
                <p:oleObj r:id="rId3" imgW="2019300" imgH="203200" progId="Equation.3">
                  <p:embed/>
                  <p:pic>
                    <p:nvPicPr>
                      <p:cNvPr id="0" name="Picture 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260" y="1503363"/>
                        <a:ext cx="5595937" cy="523875"/>
                      </a:xfrm>
                      <a:prstGeom prst="rect">
                        <a:avLst/>
                      </a:prstGeom>
                      <a:solidFill>
                        <a:srgbClr val="FFFFCC"/>
                      </a:solidFill>
                      <a:ln w="9525">
                        <a:solidFill>
                          <a:srgbClr val="33CCFF"/>
                        </a:solidFill>
                        <a:miter lim="800000"/>
                        <a:headEnd/>
                        <a:tailEnd/>
                      </a:ln>
                    </p:spPr>
                  </p:pic>
                </p:oleObj>
              </mc:Fallback>
            </mc:AlternateContent>
          </a:graphicData>
        </a:graphic>
      </p:graphicFrame>
      <p:graphicFrame>
        <p:nvGraphicFramePr>
          <p:cNvPr id="43291" name="Object 2331">
            <a:extLst>
              <a:ext uri="{FF2B5EF4-FFF2-40B4-BE49-F238E27FC236}">
                <a16:creationId xmlns:a16="http://schemas.microsoft.com/office/drawing/2014/main" id="{A6622870-4E6C-4B32-BFE3-0229FC4728F4}"/>
              </a:ext>
            </a:extLst>
          </p:cNvPr>
          <p:cNvGraphicFramePr>
            <a:graphicFrameLocks noChangeAspect="1"/>
          </p:cNvGraphicFramePr>
          <p:nvPr>
            <p:extLst>
              <p:ext uri="{D42A27DB-BD31-4B8C-83A1-F6EECF244321}">
                <p14:modId xmlns:p14="http://schemas.microsoft.com/office/powerpoint/2010/main" val="2802257966"/>
              </p:ext>
            </p:extLst>
          </p:nvPr>
        </p:nvGraphicFramePr>
        <p:xfrm>
          <a:off x="4699000" y="2208521"/>
          <a:ext cx="2119313" cy="579438"/>
        </p:xfrm>
        <a:graphic>
          <a:graphicData uri="http://schemas.openxmlformats.org/presentationml/2006/ole">
            <mc:AlternateContent xmlns:mc="http://schemas.openxmlformats.org/markup-compatibility/2006">
              <mc:Choice xmlns:v="urn:schemas-microsoft-com:vml" Requires="v">
                <p:oleObj spid="_x0000_s38201" r:id="rId5" imgW="1104900" imgH="431800" progId="Equation.3">
                  <p:embed/>
                </p:oleObj>
              </mc:Choice>
              <mc:Fallback>
                <p:oleObj r:id="rId5" imgW="1104900" imgH="431800" progId="Equation.3">
                  <p:embed/>
                  <p:pic>
                    <p:nvPicPr>
                      <p:cNvPr id="0" name="Picture 2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0" y="2208521"/>
                        <a:ext cx="2119313" cy="579438"/>
                      </a:xfrm>
                      <a:prstGeom prst="rect">
                        <a:avLst/>
                      </a:prstGeom>
                      <a:solidFill>
                        <a:srgbClr val="FFFFCC"/>
                      </a:solidFill>
                      <a:ln w="9525">
                        <a:solidFill>
                          <a:srgbClr val="33CCFF"/>
                        </a:solidFill>
                        <a:miter lim="800000"/>
                        <a:headEnd/>
                        <a:tailEnd/>
                      </a:ln>
                    </p:spPr>
                  </p:pic>
                </p:oleObj>
              </mc:Fallback>
            </mc:AlternateContent>
          </a:graphicData>
        </a:graphic>
      </p:graphicFrame>
      <p:graphicFrame>
        <p:nvGraphicFramePr>
          <p:cNvPr id="43294" name="Object 2334">
            <a:extLst>
              <a:ext uri="{FF2B5EF4-FFF2-40B4-BE49-F238E27FC236}">
                <a16:creationId xmlns:a16="http://schemas.microsoft.com/office/drawing/2014/main" id="{21112A8C-B5DE-45ED-844A-D705906AA78C}"/>
              </a:ext>
            </a:extLst>
          </p:cNvPr>
          <p:cNvGraphicFramePr>
            <a:graphicFrameLocks noChangeAspect="1"/>
          </p:cNvGraphicFramePr>
          <p:nvPr>
            <p:extLst>
              <p:ext uri="{D42A27DB-BD31-4B8C-83A1-F6EECF244321}">
                <p14:modId xmlns:p14="http://schemas.microsoft.com/office/powerpoint/2010/main" val="116947116"/>
              </p:ext>
            </p:extLst>
          </p:nvPr>
        </p:nvGraphicFramePr>
        <p:xfrm>
          <a:off x="3040657" y="2928938"/>
          <a:ext cx="5688013" cy="568325"/>
        </p:xfrm>
        <a:graphic>
          <a:graphicData uri="http://schemas.openxmlformats.org/presentationml/2006/ole">
            <mc:AlternateContent xmlns:mc="http://schemas.openxmlformats.org/markup-compatibility/2006">
              <mc:Choice xmlns:v="urn:schemas-microsoft-com:vml" Requires="v">
                <p:oleObj spid="_x0000_s38202" r:id="rId7" imgW="2717800" imgH="431800" progId="Equation.3">
                  <p:embed/>
                </p:oleObj>
              </mc:Choice>
              <mc:Fallback>
                <p:oleObj r:id="rId7" imgW="2717800" imgH="431800" progId="Equation.3">
                  <p:embed/>
                  <p:pic>
                    <p:nvPicPr>
                      <p:cNvPr id="0" name="Picture 2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0657" y="2928938"/>
                        <a:ext cx="5688013" cy="568325"/>
                      </a:xfrm>
                      <a:prstGeom prst="rect">
                        <a:avLst/>
                      </a:prstGeom>
                      <a:solidFill>
                        <a:srgbClr val="FFFFCC"/>
                      </a:solidFill>
                      <a:ln w="9525">
                        <a:solidFill>
                          <a:srgbClr val="33CCFF"/>
                        </a:solidFill>
                        <a:miter lim="800000"/>
                        <a:headEnd/>
                        <a:tailEnd/>
                      </a:ln>
                    </p:spPr>
                  </p:pic>
                </p:oleObj>
              </mc:Fallback>
            </mc:AlternateContent>
          </a:graphicData>
        </a:graphic>
      </p:graphicFrame>
      <p:sp>
        <p:nvSpPr>
          <p:cNvPr id="37916" name="Rectangle 2376">
            <a:extLst>
              <a:ext uri="{FF2B5EF4-FFF2-40B4-BE49-F238E27FC236}">
                <a16:creationId xmlns:a16="http://schemas.microsoft.com/office/drawing/2014/main" id="{4D33ECBC-26E1-4D53-B97B-D1A1532BCE1B}"/>
              </a:ext>
            </a:extLst>
          </p:cNvPr>
          <p:cNvSpPr>
            <a:spLocks noChangeArrowheads="1"/>
          </p:cNvSpPr>
          <p:nvPr/>
        </p:nvSpPr>
        <p:spPr bwMode="auto">
          <a:xfrm>
            <a:off x="2808288" y="5875338"/>
            <a:ext cx="610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7917" name="Rectangle 2377">
            <a:extLst>
              <a:ext uri="{FF2B5EF4-FFF2-40B4-BE49-F238E27FC236}">
                <a16:creationId xmlns:a16="http://schemas.microsoft.com/office/drawing/2014/main" id="{8F296523-EB5D-47BE-AEFD-A4F13C6C9AF4}"/>
              </a:ext>
            </a:extLst>
          </p:cNvPr>
          <p:cNvSpPr>
            <a:spLocks noChangeArrowheads="1"/>
          </p:cNvSpPr>
          <p:nvPr/>
        </p:nvSpPr>
        <p:spPr bwMode="auto">
          <a:xfrm>
            <a:off x="1479550" y="5875338"/>
            <a:ext cx="1328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Insiemistico-descrittiva</a:t>
            </a:r>
          </a:p>
        </p:txBody>
      </p:sp>
      <p:sp>
        <p:nvSpPr>
          <p:cNvPr id="37918" name="Rectangle 2378">
            <a:extLst>
              <a:ext uri="{FF2B5EF4-FFF2-40B4-BE49-F238E27FC236}">
                <a16:creationId xmlns:a16="http://schemas.microsoft.com/office/drawing/2014/main" id="{87609E97-2875-4DF5-94D8-2D8C568C0EBF}"/>
              </a:ext>
            </a:extLst>
          </p:cNvPr>
          <p:cNvSpPr>
            <a:spLocks noChangeArrowheads="1"/>
          </p:cNvSpPr>
          <p:nvPr/>
        </p:nvSpPr>
        <p:spPr bwMode="auto">
          <a:xfrm>
            <a:off x="2808288" y="5146675"/>
            <a:ext cx="61007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7919" name="Rectangle 2379">
            <a:extLst>
              <a:ext uri="{FF2B5EF4-FFF2-40B4-BE49-F238E27FC236}">
                <a16:creationId xmlns:a16="http://schemas.microsoft.com/office/drawing/2014/main" id="{0163B968-C7BE-480B-893E-A4C415F35081}"/>
              </a:ext>
            </a:extLst>
          </p:cNvPr>
          <p:cNvSpPr>
            <a:spLocks noChangeArrowheads="1"/>
          </p:cNvSpPr>
          <p:nvPr/>
        </p:nvSpPr>
        <p:spPr bwMode="auto">
          <a:xfrm>
            <a:off x="1479550" y="5146675"/>
            <a:ext cx="13287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Descrittiva</a:t>
            </a:r>
          </a:p>
        </p:txBody>
      </p:sp>
      <p:sp>
        <p:nvSpPr>
          <p:cNvPr id="37920" name="Rectangle 2380">
            <a:extLst>
              <a:ext uri="{FF2B5EF4-FFF2-40B4-BE49-F238E27FC236}">
                <a16:creationId xmlns:a16="http://schemas.microsoft.com/office/drawing/2014/main" id="{F690A5CE-5790-411A-B127-CD2B092D401F}"/>
              </a:ext>
            </a:extLst>
          </p:cNvPr>
          <p:cNvSpPr>
            <a:spLocks noChangeArrowheads="1"/>
          </p:cNvSpPr>
          <p:nvPr/>
        </p:nvSpPr>
        <p:spPr bwMode="auto">
          <a:xfrm>
            <a:off x="2808288" y="4438650"/>
            <a:ext cx="6100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7921" name="Rectangle 2381">
            <a:extLst>
              <a:ext uri="{FF2B5EF4-FFF2-40B4-BE49-F238E27FC236}">
                <a16:creationId xmlns:a16="http://schemas.microsoft.com/office/drawing/2014/main" id="{7317EA92-41D3-4045-B655-FCAF3FFE6E1E}"/>
              </a:ext>
            </a:extLst>
          </p:cNvPr>
          <p:cNvSpPr>
            <a:spLocks noChangeArrowheads="1"/>
          </p:cNvSpPr>
          <p:nvPr/>
        </p:nvSpPr>
        <p:spPr bwMode="auto">
          <a:xfrm>
            <a:off x="1479550" y="4438650"/>
            <a:ext cx="1328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Insiemistica</a:t>
            </a:r>
          </a:p>
        </p:txBody>
      </p:sp>
      <p:sp>
        <p:nvSpPr>
          <p:cNvPr id="43342" name="Rectangle 2382">
            <a:extLst>
              <a:ext uri="{FF2B5EF4-FFF2-40B4-BE49-F238E27FC236}">
                <a16:creationId xmlns:a16="http://schemas.microsoft.com/office/drawing/2014/main" id="{72B6B06D-E34D-40F8-8F5B-94B0F07C9401}"/>
              </a:ext>
            </a:extLst>
          </p:cNvPr>
          <p:cNvSpPr>
            <a:spLocks noChangeArrowheads="1"/>
          </p:cNvSpPr>
          <p:nvPr/>
        </p:nvSpPr>
        <p:spPr bwMode="auto">
          <a:xfrm>
            <a:off x="220663" y="4438650"/>
            <a:ext cx="1258887"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Retta r</a:t>
            </a:r>
          </a:p>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punteggiata</a:t>
            </a:r>
          </a:p>
        </p:txBody>
      </p:sp>
      <p:sp>
        <p:nvSpPr>
          <p:cNvPr id="37923" name="Rectangle 2383">
            <a:extLst>
              <a:ext uri="{FF2B5EF4-FFF2-40B4-BE49-F238E27FC236}">
                <a16:creationId xmlns:a16="http://schemas.microsoft.com/office/drawing/2014/main" id="{B69BECC9-007D-44B5-AEC9-83901AACDB41}"/>
              </a:ext>
            </a:extLst>
          </p:cNvPr>
          <p:cNvSpPr>
            <a:spLocks noChangeArrowheads="1"/>
          </p:cNvSpPr>
          <p:nvPr/>
        </p:nvSpPr>
        <p:spPr bwMode="auto">
          <a:xfrm>
            <a:off x="2808288" y="3727450"/>
            <a:ext cx="610076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Formalizzazioni</a:t>
            </a:r>
          </a:p>
        </p:txBody>
      </p:sp>
      <p:sp>
        <p:nvSpPr>
          <p:cNvPr id="37924" name="Rectangle 2384">
            <a:extLst>
              <a:ext uri="{FF2B5EF4-FFF2-40B4-BE49-F238E27FC236}">
                <a16:creationId xmlns:a16="http://schemas.microsoft.com/office/drawing/2014/main" id="{FFCBEABE-0A10-48AA-AC7D-A216B8650E95}"/>
              </a:ext>
            </a:extLst>
          </p:cNvPr>
          <p:cNvSpPr>
            <a:spLocks noChangeArrowheads="1"/>
          </p:cNvSpPr>
          <p:nvPr/>
        </p:nvSpPr>
        <p:spPr bwMode="auto">
          <a:xfrm>
            <a:off x="1479550" y="3727450"/>
            <a:ext cx="13287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Espressioni</a:t>
            </a:r>
          </a:p>
        </p:txBody>
      </p:sp>
      <p:sp>
        <p:nvSpPr>
          <p:cNvPr id="37925" name="Rectangle 2385">
            <a:extLst>
              <a:ext uri="{FF2B5EF4-FFF2-40B4-BE49-F238E27FC236}">
                <a16:creationId xmlns:a16="http://schemas.microsoft.com/office/drawing/2014/main" id="{2E4F7E87-7C9D-4756-AB24-38E12CEF1DF6}"/>
              </a:ext>
            </a:extLst>
          </p:cNvPr>
          <p:cNvSpPr>
            <a:spLocks noChangeArrowheads="1"/>
          </p:cNvSpPr>
          <p:nvPr/>
        </p:nvSpPr>
        <p:spPr bwMode="auto">
          <a:xfrm>
            <a:off x="220663" y="3727450"/>
            <a:ext cx="12588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Elementi geometrici</a:t>
            </a:r>
          </a:p>
        </p:txBody>
      </p:sp>
      <p:sp>
        <p:nvSpPr>
          <p:cNvPr id="37926" name="Line 2386">
            <a:extLst>
              <a:ext uri="{FF2B5EF4-FFF2-40B4-BE49-F238E27FC236}">
                <a16:creationId xmlns:a16="http://schemas.microsoft.com/office/drawing/2014/main" id="{7480452F-6F08-4EF0-B3F1-4214F52E05AA}"/>
              </a:ext>
            </a:extLst>
          </p:cNvPr>
          <p:cNvSpPr>
            <a:spLocks noChangeShapeType="1"/>
          </p:cNvSpPr>
          <p:nvPr/>
        </p:nvSpPr>
        <p:spPr bwMode="auto">
          <a:xfrm>
            <a:off x="220663" y="3727450"/>
            <a:ext cx="868838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27" name="Line 2387">
            <a:extLst>
              <a:ext uri="{FF2B5EF4-FFF2-40B4-BE49-F238E27FC236}">
                <a16:creationId xmlns:a16="http://schemas.microsoft.com/office/drawing/2014/main" id="{754EFA46-567F-4EE4-B9DD-811D817A7299}"/>
              </a:ext>
            </a:extLst>
          </p:cNvPr>
          <p:cNvSpPr>
            <a:spLocks noChangeShapeType="1"/>
          </p:cNvSpPr>
          <p:nvPr/>
        </p:nvSpPr>
        <p:spPr bwMode="auto">
          <a:xfrm>
            <a:off x="220663" y="4438650"/>
            <a:ext cx="86883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28" name="Line 2388">
            <a:extLst>
              <a:ext uri="{FF2B5EF4-FFF2-40B4-BE49-F238E27FC236}">
                <a16:creationId xmlns:a16="http://schemas.microsoft.com/office/drawing/2014/main" id="{6D81A2D0-34D6-4A46-BF7B-72935ACCE516}"/>
              </a:ext>
            </a:extLst>
          </p:cNvPr>
          <p:cNvSpPr>
            <a:spLocks noChangeShapeType="1"/>
          </p:cNvSpPr>
          <p:nvPr/>
        </p:nvSpPr>
        <p:spPr bwMode="auto">
          <a:xfrm>
            <a:off x="220663" y="6621463"/>
            <a:ext cx="868838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29" name="Line 2389">
            <a:extLst>
              <a:ext uri="{FF2B5EF4-FFF2-40B4-BE49-F238E27FC236}">
                <a16:creationId xmlns:a16="http://schemas.microsoft.com/office/drawing/2014/main" id="{CD245FAD-C27D-4180-8860-73AD85229ACF}"/>
              </a:ext>
            </a:extLst>
          </p:cNvPr>
          <p:cNvSpPr>
            <a:spLocks noChangeShapeType="1"/>
          </p:cNvSpPr>
          <p:nvPr/>
        </p:nvSpPr>
        <p:spPr bwMode="auto">
          <a:xfrm>
            <a:off x="220663" y="3727450"/>
            <a:ext cx="0" cy="28940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30" name="Line 2390">
            <a:extLst>
              <a:ext uri="{FF2B5EF4-FFF2-40B4-BE49-F238E27FC236}">
                <a16:creationId xmlns:a16="http://schemas.microsoft.com/office/drawing/2014/main" id="{2653B96F-7499-4E38-8406-34DEB40CD54D}"/>
              </a:ext>
            </a:extLst>
          </p:cNvPr>
          <p:cNvSpPr>
            <a:spLocks noChangeShapeType="1"/>
          </p:cNvSpPr>
          <p:nvPr/>
        </p:nvSpPr>
        <p:spPr bwMode="auto">
          <a:xfrm>
            <a:off x="1479550" y="3727450"/>
            <a:ext cx="0" cy="28940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31" name="Line 2391">
            <a:extLst>
              <a:ext uri="{FF2B5EF4-FFF2-40B4-BE49-F238E27FC236}">
                <a16:creationId xmlns:a16="http://schemas.microsoft.com/office/drawing/2014/main" id="{D2FD159F-F05F-45A9-A3DA-A2418CB5C28C}"/>
              </a:ext>
            </a:extLst>
          </p:cNvPr>
          <p:cNvSpPr>
            <a:spLocks noChangeShapeType="1"/>
          </p:cNvSpPr>
          <p:nvPr/>
        </p:nvSpPr>
        <p:spPr bwMode="auto">
          <a:xfrm>
            <a:off x="2808288" y="3727450"/>
            <a:ext cx="0" cy="28940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32" name="Line 2392">
            <a:extLst>
              <a:ext uri="{FF2B5EF4-FFF2-40B4-BE49-F238E27FC236}">
                <a16:creationId xmlns:a16="http://schemas.microsoft.com/office/drawing/2014/main" id="{CD8A5059-28B8-4E7E-9B63-44545ADC9B51}"/>
              </a:ext>
            </a:extLst>
          </p:cNvPr>
          <p:cNvSpPr>
            <a:spLocks noChangeShapeType="1"/>
          </p:cNvSpPr>
          <p:nvPr/>
        </p:nvSpPr>
        <p:spPr bwMode="auto">
          <a:xfrm>
            <a:off x="8909050" y="3727450"/>
            <a:ext cx="0" cy="28940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33" name="Line 2393">
            <a:extLst>
              <a:ext uri="{FF2B5EF4-FFF2-40B4-BE49-F238E27FC236}">
                <a16:creationId xmlns:a16="http://schemas.microsoft.com/office/drawing/2014/main" id="{BE9A9818-5C52-4DB7-8BFF-F9DE14D8770A}"/>
              </a:ext>
            </a:extLst>
          </p:cNvPr>
          <p:cNvSpPr>
            <a:spLocks noChangeShapeType="1"/>
          </p:cNvSpPr>
          <p:nvPr/>
        </p:nvSpPr>
        <p:spPr bwMode="auto">
          <a:xfrm>
            <a:off x="1479550" y="5146675"/>
            <a:ext cx="742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7934" name="Line 2394">
            <a:extLst>
              <a:ext uri="{FF2B5EF4-FFF2-40B4-BE49-F238E27FC236}">
                <a16:creationId xmlns:a16="http://schemas.microsoft.com/office/drawing/2014/main" id="{0737293C-4A21-4A92-83F4-D3A98F15961A}"/>
              </a:ext>
            </a:extLst>
          </p:cNvPr>
          <p:cNvSpPr>
            <a:spLocks noChangeShapeType="1"/>
          </p:cNvSpPr>
          <p:nvPr/>
        </p:nvSpPr>
        <p:spPr bwMode="auto">
          <a:xfrm>
            <a:off x="1479550" y="5875338"/>
            <a:ext cx="742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graphicFrame>
        <p:nvGraphicFramePr>
          <p:cNvPr id="43355" name="Object 2395">
            <a:extLst>
              <a:ext uri="{FF2B5EF4-FFF2-40B4-BE49-F238E27FC236}">
                <a16:creationId xmlns:a16="http://schemas.microsoft.com/office/drawing/2014/main" id="{69A8C77E-E12C-4429-BC43-B7AF756A1113}"/>
              </a:ext>
            </a:extLst>
          </p:cNvPr>
          <p:cNvGraphicFramePr>
            <a:graphicFrameLocks noChangeAspect="1"/>
          </p:cNvGraphicFramePr>
          <p:nvPr>
            <p:extLst>
              <p:ext uri="{D42A27DB-BD31-4B8C-83A1-F6EECF244321}">
                <p14:modId xmlns:p14="http://schemas.microsoft.com/office/powerpoint/2010/main" val="1517790511"/>
              </p:ext>
            </p:extLst>
          </p:nvPr>
        </p:nvGraphicFramePr>
        <p:xfrm>
          <a:off x="3048572" y="4498667"/>
          <a:ext cx="5646738" cy="569912"/>
        </p:xfrm>
        <a:graphic>
          <a:graphicData uri="http://schemas.openxmlformats.org/presentationml/2006/ole">
            <mc:AlternateContent xmlns:mc="http://schemas.openxmlformats.org/markup-compatibility/2006">
              <mc:Choice xmlns:v="urn:schemas-microsoft-com:vml" Requires="v">
                <p:oleObj spid="_x0000_s38203" r:id="rId9" imgW="1866900" imgH="254000" progId="Equation.3">
                  <p:embed/>
                </p:oleObj>
              </mc:Choice>
              <mc:Fallback>
                <p:oleObj r:id="rId9" imgW="1866900" imgH="254000" progId="Equation.3">
                  <p:embed/>
                  <p:pic>
                    <p:nvPicPr>
                      <p:cNvPr id="0" name="Picture 2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572" y="4498667"/>
                        <a:ext cx="5646738" cy="569912"/>
                      </a:xfrm>
                      <a:prstGeom prst="rect">
                        <a:avLst/>
                      </a:prstGeom>
                      <a:solidFill>
                        <a:srgbClr val="FFFFCC"/>
                      </a:solidFill>
                      <a:ln w="9525">
                        <a:solidFill>
                          <a:srgbClr val="33CCFF"/>
                        </a:solidFill>
                        <a:miter lim="800000"/>
                        <a:headEnd/>
                        <a:tailEnd/>
                      </a:ln>
                    </p:spPr>
                  </p:pic>
                </p:oleObj>
              </mc:Fallback>
            </mc:AlternateContent>
          </a:graphicData>
        </a:graphic>
      </p:graphicFrame>
      <p:graphicFrame>
        <p:nvGraphicFramePr>
          <p:cNvPr id="43357" name="Object 2397">
            <a:extLst>
              <a:ext uri="{FF2B5EF4-FFF2-40B4-BE49-F238E27FC236}">
                <a16:creationId xmlns:a16="http://schemas.microsoft.com/office/drawing/2014/main" id="{A835567C-6560-4A16-AEAB-422D7EDA3B42}"/>
              </a:ext>
            </a:extLst>
          </p:cNvPr>
          <p:cNvGraphicFramePr>
            <a:graphicFrameLocks noChangeAspect="1"/>
          </p:cNvGraphicFramePr>
          <p:nvPr/>
        </p:nvGraphicFramePr>
        <p:xfrm>
          <a:off x="4822825" y="5195888"/>
          <a:ext cx="2259013" cy="623887"/>
        </p:xfrm>
        <a:graphic>
          <a:graphicData uri="http://schemas.openxmlformats.org/presentationml/2006/ole">
            <mc:AlternateContent xmlns:mc="http://schemas.openxmlformats.org/markup-compatibility/2006">
              <mc:Choice xmlns:v="urn:schemas-microsoft-com:vml" Requires="v">
                <p:oleObj spid="_x0000_s38204" r:id="rId11" imgW="1168400" imgH="431800" progId="Equation.3">
                  <p:embed/>
                </p:oleObj>
              </mc:Choice>
              <mc:Fallback>
                <p:oleObj r:id="rId11" imgW="1168400" imgH="431800" progId="Equation.3">
                  <p:embed/>
                  <p:pic>
                    <p:nvPicPr>
                      <p:cNvPr id="0" name="Picture 2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2825" y="5195888"/>
                        <a:ext cx="2259013" cy="623887"/>
                      </a:xfrm>
                      <a:prstGeom prst="rect">
                        <a:avLst/>
                      </a:prstGeom>
                      <a:solidFill>
                        <a:srgbClr val="FFFFCC"/>
                      </a:solidFill>
                      <a:ln w="9525">
                        <a:solidFill>
                          <a:srgbClr val="33CCFF"/>
                        </a:solidFill>
                        <a:miter lim="800000"/>
                        <a:headEnd/>
                        <a:tailEnd/>
                      </a:ln>
                    </p:spPr>
                  </p:pic>
                </p:oleObj>
              </mc:Fallback>
            </mc:AlternateContent>
          </a:graphicData>
        </a:graphic>
      </p:graphicFrame>
      <p:graphicFrame>
        <p:nvGraphicFramePr>
          <p:cNvPr id="43359" name="Object 2399">
            <a:extLst>
              <a:ext uri="{FF2B5EF4-FFF2-40B4-BE49-F238E27FC236}">
                <a16:creationId xmlns:a16="http://schemas.microsoft.com/office/drawing/2014/main" id="{845C3344-43FB-46FB-885B-84FB3EBC8FB4}"/>
              </a:ext>
            </a:extLst>
          </p:cNvPr>
          <p:cNvGraphicFramePr>
            <a:graphicFrameLocks noChangeAspect="1"/>
          </p:cNvGraphicFramePr>
          <p:nvPr>
            <p:extLst>
              <p:ext uri="{D42A27DB-BD31-4B8C-83A1-F6EECF244321}">
                <p14:modId xmlns:p14="http://schemas.microsoft.com/office/powerpoint/2010/main" val="3038262514"/>
              </p:ext>
            </p:extLst>
          </p:nvPr>
        </p:nvGraphicFramePr>
        <p:xfrm>
          <a:off x="3024143" y="5945188"/>
          <a:ext cx="5686425" cy="609600"/>
        </p:xfrm>
        <a:graphic>
          <a:graphicData uri="http://schemas.openxmlformats.org/presentationml/2006/ole">
            <mc:AlternateContent xmlns:mc="http://schemas.openxmlformats.org/markup-compatibility/2006">
              <mc:Choice xmlns:v="urn:schemas-microsoft-com:vml" Requires="v">
                <p:oleObj spid="_x0000_s38205" r:id="rId13" imgW="2667000" imgH="431800" progId="Equation.3">
                  <p:embed/>
                </p:oleObj>
              </mc:Choice>
              <mc:Fallback>
                <p:oleObj r:id="rId13" imgW="2667000" imgH="431800" progId="Equation.3">
                  <p:embed/>
                  <p:pic>
                    <p:nvPicPr>
                      <p:cNvPr id="0" name="Picture 2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4143" y="5945188"/>
                        <a:ext cx="5686425" cy="609600"/>
                      </a:xfrm>
                      <a:prstGeom prst="rect">
                        <a:avLst/>
                      </a:prstGeom>
                      <a:solidFill>
                        <a:srgbClr val="FFFFCC"/>
                      </a:solidFill>
                      <a:ln w="9525">
                        <a:solidFill>
                          <a:srgbClr val="33CCFF"/>
                        </a:solidFill>
                        <a:miter lim="800000"/>
                        <a:headEnd/>
                        <a:tailEnd/>
                      </a:ln>
                    </p:spPr>
                  </p:pic>
                </p:oleObj>
              </mc:Fallback>
            </mc:AlternateContent>
          </a:graphicData>
        </a:graphic>
      </p:graphicFrame>
      <p:sp>
        <p:nvSpPr>
          <p:cNvPr id="37935" name="AutoShape 2402">
            <a:hlinkClick r:id="rId15" action="ppaction://hlinksldjump" highlightClick="1"/>
            <a:extLst>
              <a:ext uri="{FF2B5EF4-FFF2-40B4-BE49-F238E27FC236}">
                <a16:creationId xmlns:a16="http://schemas.microsoft.com/office/drawing/2014/main" id="{4FBB644E-1C0B-4029-873E-E102509AE68B}"/>
              </a:ext>
            </a:extLst>
          </p:cNvPr>
          <p:cNvSpPr>
            <a:spLocks noChangeArrowheads="1"/>
          </p:cNvSpPr>
          <p:nvPr/>
        </p:nvSpPr>
        <p:spPr bwMode="auto">
          <a:xfrm>
            <a:off x="121026" y="81008"/>
            <a:ext cx="1104900" cy="385762"/>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Sommario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3230">
                                            <p:txEl>
                                              <p:pRg st="0" end="0"/>
                                            </p:txEl>
                                          </p:spTgt>
                                        </p:tgtEl>
                                        <p:attrNameLst>
                                          <p:attrName>style.visibility</p:attrName>
                                        </p:attrNameLst>
                                      </p:cBhvr>
                                      <p:to>
                                        <p:strVal val="visible"/>
                                      </p:to>
                                    </p:set>
                                    <p:animEffect transition="in" filter="slide(fromBottom)">
                                      <p:cBhvr>
                                        <p:cTn id="7" dur="1000"/>
                                        <p:tgtEl>
                                          <p:spTgt spid="43230">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3230">
                                            <p:txEl>
                                              <p:pRg st="1" end="1"/>
                                            </p:txEl>
                                          </p:spTgt>
                                        </p:tgtEl>
                                        <p:attrNameLst>
                                          <p:attrName>style.visibility</p:attrName>
                                        </p:attrNameLst>
                                      </p:cBhvr>
                                      <p:to>
                                        <p:strVal val="visible"/>
                                      </p:to>
                                    </p:set>
                                    <p:animEffect transition="in" filter="slide(fromBottom)">
                                      <p:cBhvr>
                                        <p:cTn id="10" dur="1000"/>
                                        <p:tgtEl>
                                          <p:spTgt spid="4323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43284"/>
                                        </p:tgtEl>
                                        <p:attrNameLst>
                                          <p:attrName>style.visibility</p:attrName>
                                        </p:attrNameLst>
                                      </p:cBhvr>
                                      <p:to>
                                        <p:strVal val="visible"/>
                                      </p:to>
                                    </p:set>
                                    <p:anim calcmode="lin" valueType="num">
                                      <p:cBhvr additive="base">
                                        <p:cTn id="15" dur="1000" fill="hold"/>
                                        <p:tgtEl>
                                          <p:spTgt spid="43284"/>
                                        </p:tgtEl>
                                        <p:attrNameLst>
                                          <p:attrName>ppt_x</p:attrName>
                                        </p:attrNameLst>
                                      </p:cBhvr>
                                      <p:tavLst>
                                        <p:tav tm="0">
                                          <p:val>
                                            <p:strVal val="0-#ppt_w/2"/>
                                          </p:val>
                                        </p:tav>
                                        <p:tav tm="100000">
                                          <p:val>
                                            <p:strVal val="#ppt_x"/>
                                          </p:val>
                                        </p:tav>
                                      </p:tavLst>
                                    </p:anim>
                                    <p:anim calcmode="lin" valueType="num">
                                      <p:cBhvr additive="base">
                                        <p:cTn id="16" dur="1000" fill="hold"/>
                                        <p:tgtEl>
                                          <p:spTgt spid="4328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43291"/>
                                        </p:tgtEl>
                                        <p:attrNameLst>
                                          <p:attrName>style.visibility</p:attrName>
                                        </p:attrNameLst>
                                      </p:cBhvr>
                                      <p:to>
                                        <p:strVal val="visible"/>
                                      </p:to>
                                    </p:set>
                                    <p:anim calcmode="lin" valueType="num">
                                      <p:cBhvr additive="base">
                                        <p:cTn id="21" dur="1000" fill="hold"/>
                                        <p:tgtEl>
                                          <p:spTgt spid="43291"/>
                                        </p:tgtEl>
                                        <p:attrNameLst>
                                          <p:attrName>ppt_x</p:attrName>
                                        </p:attrNameLst>
                                      </p:cBhvr>
                                      <p:tavLst>
                                        <p:tav tm="0">
                                          <p:val>
                                            <p:strVal val="1+#ppt_w/2"/>
                                          </p:val>
                                        </p:tav>
                                        <p:tav tm="100000">
                                          <p:val>
                                            <p:strVal val="#ppt_x"/>
                                          </p:val>
                                        </p:tav>
                                      </p:tavLst>
                                    </p:anim>
                                    <p:anim calcmode="lin" valueType="num">
                                      <p:cBhvr additive="base">
                                        <p:cTn id="22" dur="1000" fill="hold"/>
                                        <p:tgtEl>
                                          <p:spTgt spid="43291"/>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19"/>
                                            </p:cond>
                                          </p:stCondLst>
                                        </p:cTn>
                                        <p:tgtEl>
                                          <p:sldTgt/>
                                        </p:tgtEl>
                                      </p:cBhvr>
                                    </p:cmd>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43294"/>
                                        </p:tgtEl>
                                        <p:attrNameLst>
                                          <p:attrName>style.visibility</p:attrName>
                                        </p:attrNameLst>
                                      </p:cBhvr>
                                      <p:to>
                                        <p:strVal val="visible"/>
                                      </p:to>
                                    </p:set>
                                    <p:anim calcmode="lin" valueType="num">
                                      <p:cBhvr additive="base">
                                        <p:cTn id="27" dur="1000" fill="hold"/>
                                        <p:tgtEl>
                                          <p:spTgt spid="43294"/>
                                        </p:tgtEl>
                                        <p:attrNameLst>
                                          <p:attrName>ppt_x</p:attrName>
                                        </p:attrNameLst>
                                      </p:cBhvr>
                                      <p:tavLst>
                                        <p:tav tm="0">
                                          <p:val>
                                            <p:strVal val="0-#ppt_w/2"/>
                                          </p:val>
                                        </p:tav>
                                        <p:tav tm="100000">
                                          <p:val>
                                            <p:strVal val="#ppt_x"/>
                                          </p:val>
                                        </p:tav>
                                      </p:tavLst>
                                    </p:anim>
                                    <p:anim calcmode="lin" valueType="num">
                                      <p:cBhvr additive="base">
                                        <p:cTn id="28" dur="1000" fill="hold"/>
                                        <p:tgtEl>
                                          <p:spTgt spid="43294"/>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25"/>
                                            </p:cond>
                                          </p:stCondLst>
                                        </p:cTn>
                                        <p:tgtEl>
                                          <p:sldTgt/>
                                        </p:tgtEl>
                                      </p:cBhvr>
                                    </p:cmd>
                                  </p:sub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43342">
                                            <p:txEl>
                                              <p:pRg st="0" end="0"/>
                                            </p:txEl>
                                          </p:spTgt>
                                        </p:tgtEl>
                                        <p:attrNameLst>
                                          <p:attrName>style.visibility</p:attrName>
                                        </p:attrNameLst>
                                      </p:cBhvr>
                                      <p:to>
                                        <p:strVal val="visible"/>
                                      </p:to>
                                    </p:set>
                                    <p:animEffect transition="in" filter="slide(fromBottom)">
                                      <p:cBhvr>
                                        <p:cTn id="33" dur="1000"/>
                                        <p:tgtEl>
                                          <p:spTgt spid="43342">
                                            <p:txEl>
                                              <p:pRg st="0" end="0"/>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43342">
                                            <p:txEl>
                                              <p:pRg st="1" end="1"/>
                                            </p:txEl>
                                          </p:spTgt>
                                        </p:tgtEl>
                                        <p:attrNameLst>
                                          <p:attrName>style.visibility</p:attrName>
                                        </p:attrNameLst>
                                      </p:cBhvr>
                                      <p:to>
                                        <p:strVal val="visible"/>
                                      </p:to>
                                    </p:set>
                                    <p:animEffect transition="in" filter="slide(fromBottom)">
                                      <p:cBhvr>
                                        <p:cTn id="36" dur="1000"/>
                                        <p:tgtEl>
                                          <p:spTgt spid="43342">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43355"/>
                                        </p:tgtEl>
                                        <p:attrNameLst>
                                          <p:attrName>style.visibility</p:attrName>
                                        </p:attrNameLst>
                                      </p:cBhvr>
                                      <p:to>
                                        <p:strVal val="visible"/>
                                      </p:to>
                                    </p:set>
                                    <p:anim calcmode="lin" valueType="num">
                                      <p:cBhvr additive="base">
                                        <p:cTn id="41" dur="1000" fill="hold"/>
                                        <p:tgtEl>
                                          <p:spTgt spid="43355"/>
                                        </p:tgtEl>
                                        <p:attrNameLst>
                                          <p:attrName>ppt_x</p:attrName>
                                        </p:attrNameLst>
                                      </p:cBhvr>
                                      <p:tavLst>
                                        <p:tav tm="0">
                                          <p:val>
                                            <p:strVal val="1+#ppt_w/2"/>
                                          </p:val>
                                        </p:tav>
                                        <p:tav tm="100000">
                                          <p:val>
                                            <p:strVal val="#ppt_x"/>
                                          </p:val>
                                        </p:tav>
                                      </p:tavLst>
                                    </p:anim>
                                    <p:anim calcmode="lin" valueType="num">
                                      <p:cBhvr additive="base">
                                        <p:cTn id="42" dur="1000" fill="hold"/>
                                        <p:tgtEl>
                                          <p:spTgt spid="43355"/>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43357"/>
                                        </p:tgtEl>
                                        <p:attrNameLst>
                                          <p:attrName>style.visibility</p:attrName>
                                        </p:attrNameLst>
                                      </p:cBhvr>
                                      <p:to>
                                        <p:strVal val="visible"/>
                                      </p:to>
                                    </p:set>
                                    <p:anim calcmode="lin" valueType="num">
                                      <p:cBhvr additive="base">
                                        <p:cTn id="47" dur="1000" fill="hold"/>
                                        <p:tgtEl>
                                          <p:spTgt spid="43357"/>
                                        </p:tgtEl>
                                        <p:attrNameLst>
                                          <p:attrName>ppt_x</p:attrName>
                                        </p:attrNameLst>
                                      </p:cBhvr>
                                      <p:tavLst>
                                        <p:tav tm="0">
                                          <p:val>
                                            <p:strVal val="1+#ppt_w/2"/>
                                          </p:val>
                                        </p:tav>
                                        <p:tav tm="100000">
                                          <p:val>
                                            <p:strVal val="#ppt_x"/>
                                          </p:val>
                                        </p:tav>
                                      </p:tavLst>
                                    </p:anim>
                                    <p:anim calcmode="lin" valueType="num">
                                      <p:cBhvr additive="base">
                                        <p:cTn id="48" dur="1000" fill="hold"/>
                                        <p:tgtEl>
                                          <p:spTgt spid="43357"/>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3359"/>
                                        </p:tgtEl>
                                        <p:attrNameLst>
                                          <p:attrName>style.visibility</p:attrName>
                                        </p:attrNameLst>
                                      </p:cBhvr>
                                      <p:to>
                                        <p:strVal val="visible"/>
                                      </p:to>
                                    </p:set>
                                    <p:anim calcmode="lin" valueType="num">
                                      <p:cBhvr additive="base">
                                        <p:cTn id="53" dur="1000" fill="hold"/>
                                        <p:tgtEl>
                                          <p:spTgt spid="43359"/>
                                        </p:tgtEl>
                                        <p:attrNameLst>
                                          <p:attrName>ppt_x</p:attrName>
                                        </p:attrNameLst>
                                      </p:cBhvr>
                                      <p:tavLst>
                                        <p:tav tm="0">
                                          <p:val>
                                            <p:strVal val="#ppt_x"/>
                                          </p:val>
                                        </p:tav>
                                        <p:tav tm="100000">
                                          <p:val>
                                            <p:strVal val="#ppt_x"/>
                                          </p:val>
                                        </p:tav>
                                      </p:tavLst>
                                    </p:anim>
                                    <p:anim calcmode="lin" valueType="num">
                                      <p:cBhvr additive="base">
                                        <p:cTn id="54" dur="1000" fill="hold"/>
                                        <p:tgtEl>
                                          <p:spTgt spid="433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4" name="Rectangle 4">
            <a:extLst>
              <a:ext uri="{FF2B5EF4-FFF2-40B4-BE49-F238E27FC236}">
                <a16:creationId xmlns:a16="http://schemas.microsoft.com/office/drawing/2014/main" id="{B4F58985-AAD4-4B6C-A863-CE5085A3BF56}"/>
              </a:ext>
            </a:extLst>
          </p:cNvPr>
          <p:cNvSpPr>
            <a:spLocks noChangeArrowheads="1"/>
          </p:cNvSpPr>
          <p:nvPr/>
        </p:nvSpPr>
        <p:spPr bwMode="auto">
          <a:xfrm>
            <a:off x="36000" y="40944"/>
            <a:ext cx="9072000" cy="428625"/>
          </a:xfrm>
          <a:prstGeom prst="rect">
            <a:avLst/>
          </a:prstGeom>
          <a:noFill/>
          <a:ln w="9525">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2000">
                <a:latin typeface="Comic Sans MS" panose="030F0702030302020204" pitchFamily="66" charset="0"/>
              </a:rPr>
              <a:t>Abaco delle formalizzazioni (2)</a:t>
            </a:r>
          </a:p>
        </p:txBody>
      </p:sp>
      <p:sp>
        <p:nvSpPr>
          <p:cNvPr id="38922" name="Rectangle 65">
            <a:extLst>
              <a:ext uri="{FF2B5EF4-FFF2-40B4-BE49-F238E27FC236}">
                <a16:creationId xmlns:a16="http://schemas.microsoft.com/office/drawing/2014/main" id="{3179613C-47F2-41E6-8172-021C0634E372}"/>
              </a:ext>
            </a:extLst>
          </p:cNvPr>
          <p:cNvSpPr>
            <a:spLocks noChangeArrowheads="1"/>
          </p:cNvSpPr>
          <p:nvPr/>
        </p:nvSpPr>
        <p:spPr bwMode="auto">
          <a:xfrm>
            <a:off x="2833688" y="2836863"/>
            <a:ext cx="611187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8923" name="Rectangle 66">
            <a:extLst>
              <a:ext uri="{FF2B5EF4-FFF2-40B4-BE49-F238E27FC236}">
                <a16:creationId xmlns:a16="http://schemas.microsoft.com/office/drawing/2014/main" id="{DBE76A25-740F-412D-B8E7-E93EFF398295}"/>
              </a:ext>
            </a:extLst>
          </p:cNvPr>
          <p:cNvSpPr>
            <a:spLocks noChangeArrowheads="1"/>
          </p:cNvSpPr>
          <p:nvPr/>
        </p:nvSpPr>
        <p:spPr bwMode="auto">
          <a:xfrm>
            <a:off x="1503363" y="2836863"/>
            <a:ext cx="133032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Insiemistico-descrittiva</a:t>
            </a:r>
          </a:p>
        </p:txBody>
      </p:sp>
      <p:sp>
        <p:nvSpPr>
          <p:cNvPr id="38924" name="Rectangle 67">
            <a:extLst>
              <a:ext uri="{FF2B5EF4-FFF2-40B4-BE49-F238E27FC236}">
                <a16:creationId xmlns:a16="http://schemas.microsoft.com/office/drawing/2014/main" id="{61F6A684-49B3-4919-B75C-7934DEADD9F0}"/>
              </a:ext>
            </a:extLst>
          </p:cNvPr>
          <p:cNvSpPr>
            <a:spLocks noChangeArrowheads="1"/>
          </p:cNvSpPr>
          <p:nvPr/>
        </p:nvSpPr>
        <p:spPr bwMode="auto">
          <a:xfrm>
            <a:off x="2833688" y="2182813"/>
            <a:ext cx="61118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8925" name="Rectangle 68">
            <a:extLst>
              <a:ext uri="{FF2B5EF4-FFF2-40B4-BE49-F238E27FC236}">
                <a16:creationId xmlns:a16="http://schemas.microsoft.com/office/drawing/2014/main" id="{89BD8D07-6B65-4927-A713-B0A36D8C1BC1}"/>
              </a:ext>
            </a:extLst>
          </p:cNvPr>
          <p:cNvSpPr>
            <a:spLocks noChangeArrowheads="1"/>
          </p:cNvSpPr>
          <p:nvPr/>
        </p:nvSpPr>
        <p:spPr bwMode="auto">
          <a:xfrm>
            <a:off x="1503363" y="2127250"/>
            <a:ext cx="13303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Descrittiva</a:t>
            </a:r>
          </a:p>
        </p:txBody>
      </p:sp>
      <p:sp>
        <p:nvSpPr>
          <p:cNvPr id="38926" name="Rectangle 69">
            <a:extLst>
              <a:ext uri="{FF2B5EF4-FFF2-40B4-BE49-F238E27FC236}">
                <a16:creationId xmlns:a16="http://schemas.microsoft.com/office/drawing/2014/main" id="{4FC155C9-3F9B-42B7-8D1F-0D11B462E344}"/>
              </a:ext>
            </a:extLst>
          </p:cNvPr>
          <p:cNvSpPr>
            <a:spLocks noChangeArrowheads="1"/>
          </p:cNvSpPr>
          <p:nvPr/>
        </p:nvSpPr>
        <p:spPr bwMode="auto">
          <a:xfrm>
            <a:off x="2833688" y="1439863"/>
            <a:ext cx="61118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8927" name="Rectangle 70">
            <a:extLst>
              <a:ext uri="{FF2B5EF4-FFF2-40B4-BE49-F238E27FC236}">
                <a16:creationId xmlns:a16="http://schemas.microsoft.com/office/drawing/2014/main" id="{F7123725-9665-4C75-879F-658E15ADCFCB}"/>
              </a:ext>
            </a:extLst>
          </p:cNvPr>
          <p:cNvSpPr>
            <a:spLocks noChangeArrowheads="1"/>
          </p:cNvSpPr>
          <p:nvPr/>
        </p:nvSpPr>
        <p:spPr bwMode="auto">
          <a:xfrm>
            <a:off x="1503363" y="1439863"/>
            <a:ext cx="1330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Insiemistica</a:t>
            </a:r>
          </a:p>
        </p:txBody>
      </p:sp>
      <p:sp>
        <p:nvSpPr>
          <p:cNvPr id="87111" name="Rectangle 71">
            <a:extLst>
              <a:ext uri="{FF2B5EF4-FFF2-40B4-BE49-F238E27FC236}">
                <a16:creationId xmlns:a16="http://schemas.microsoft.com/office/drawing/2014/main" id="{9A723187-9FA8-4C87-80FE-9E109421E4BA}"/>
              </a:ext>
            </a:extLst>
          </p:cNvPr>
          <p:cNvSpPr>
            <a:spLocks noChangeArrowheads="1"/>
          </p:cNvSpPr>
          <p:nvPr/>
        </p:nvSpPr>
        <p:spPr bwMode="auto">
          <a:xfrm>
            <a:off x="241300" y="1439863"/>
            <a:ext cx="1262063" cy="2122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400" dirty="0">
                <a:latin typeface="Comic Sans MS" panose="030F0702030302020204" pitchFamily="66" charset="0"/>
              </a:rPr>
              <a:t>Semiretta</a:t>
            </a:r>
          </a:p>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400" dirty="0">
                <a:latin typeface="Comic Sans MS" panose="030F0702030302020204" pitchFamily="66" charset="0"/>
              </a:rPr>
              <a:t>r/2</a:t>
            </a:r>
            <a:r>
              <a:rPr kumimoji="0" lang="it-IT" altLang="it-IT" sz="2800" dirty="0"/>
              <a:t> </a:t>
            </a:r>
          </a:p>
        </p:txBody>
      </p:sp>
      <p:sp>
        <p:nvSpPr>
          <p:cNvPr id="38929" name="Rectangle 72">
            <a:extLst>
              <a:ext uri="{FF2B5EF4-FFF2-40B4-BE49-F238E27FC236}">
                <a16:creationId xmlns:a16="http://schemas.microsoft.com/office/drawing/2014/main" id="{016A8DA4-9940-4475-8936-09D4580F984C}"/>
              </a:ext>
            </a:extLst>
          </p:cNvPr>
          <p:cNvSpPr>
            <a:spLocks noChangeArrowheads="1"/>
          </p:cNvSpPr>
          <p:nvPr/>
        </p:nvSpPr>
        <p:spPr bwMode="auto">
          <a:xfrm>
            <a:off x="2833688" y="800100"/>
            <a:ext cx="61118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Formalizzazioni</a:t>
            </a:r>
          </a:p>
        </p:txBody>
      </p:sp>
      <p:sp>
        <p:nvSpPr>
          <p:cNvPr id="38930" name="Rectangle 73">
            <a:extLst>
              <a:ext uri="{FF2B5EF4-FFF2-40B4-BE49-F238E27FC236}">
                <a16:creationId xmlns:a16="http://schemas.microsoft.com/office/drawing/2014/main" id="{C588E942-FEB1-4EA2-9DDD-3135959DBD2C}"/>
              </a:ext>
            </a:extLst>
          </p:cNvPr>
          <p:cNvSpPr>
            <a:spLocks noChangeArrowheads="1"/>
          </p:cNvSpPr>
          <p:nvPr/>
        </p:nvSpPr>
        <p:spPr bwMode="auto">
          <a:xfrm>
            <a:off x="1503363" y="800100"/>
            <a:ext cx="13303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Espressioni</a:t>
            </a:r>
          </a:p>
        </p:txBody>
      </p:sp>
      <p:sp>
        <p:nvSpPr>
          <p:cNvPr id="38931" name="Rectangle 74">
            <a:extLst>
              <a:ext uri="{FF2B5EF4-FFF2-40B4-BE49-F238E27FC236}">
                <a16:creationId xmlns:a16="http://schemas.microsoft.com/office/drawing/2014/main" id="{8CA6AC52-F277-4B42-AE34-0D3913D8BE1F}"/>
              </a:ext>
            </a:extLst>
          </p:cNvPr>
          <p:cNvSpPr>
            <a:spLocks noChangeArrowheads="1"/>
          </p:cNvSpPr>
          <p:nvPr/>
        </p:nvSpPr>
        <p:spPr bwMode="auto">
          <a:xfrm>
            <a:off x="241300" y="800100"/>
            <a:ext cx="12620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Elementi geometrici</a:t>
            </a:r>
          </a:p>
        </p:txBody>
      </p:sp>
      <p:sp>
        <p:nvSpPr>
          <p:cNvPr id="38932" name="Line 75">
            <a:extLst>
              <a:ext uri="{FF2B5EF4-FFF2-40B4-BE49-F238E27FC236}">
                <a16:creationId xmlns:a16="http://schemas.microsoft.com/office/drawing/2014/main" id="{5FE1341C-ADAC-479E-B140-86C5DAC6C94E}"/>
              </a:ext>
            </a:extLst>
          </p:cNvPr>
          <p:cNvSpPr>
            <a:spLocks noChangeShapeType="1"/>
          </p:cNvSpPr>
          <p:nvPr/>
        </p:nvSpPr>
        <p:spPr bwMode="auto">
          <a:xfrm>
            <a:off x="241300" y="800100"/>
            <a:ext cx="87042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33" name="Line 76">
            <a:extLst>
              <a:ext uri="{FF2B5EF4-FFF2-40B4-BE49-F238E27FC236}">
                <a16:creationId xmlns:a16="http://schemas.microsoft.com/office/drawing/2014/main" id="{62A6B7DE-CF79-44EC-91E1-FAB11CC4E273}"/>
              </a:ext>
            </a:extLst>
          </p:cNvPr>
          <p:cNvSpPr>
            <a:spLocks noChangeShapeType="1"/>
          </p:cNvSpPr>
          <p:nvPr/>
        </p:nvSpPr>
        <p:spPr bwMode="auto">
          <a:xfrm>
            <a:off x="241300" y="1439863"/>
            <a:ext cx="87042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34" name="Line 77">
            <a:extLst>
              <a:ext uri="{FF2B5EF4-FFF2-40B4-BE49-F238E27FC236}">
                <a16:creationId xmlns:a16="http://schemas.microsoft.com/office/drawing/2014/main" id="{D5B4782F-F06F-488C-8F7E-00C6CD5512A8}"/>
              </a:ext>
            </a:extLst>
          </p:cNvPr>
          <p:cNvSpPr>
            <a:spLocks noChangeShapeType="1"/>
          </p:cNvSpPr>
          <p:nvPr/>
        </p:nvSpPr>
        <p:spPr bwMode="auto">
          <a:xfrm>
            <a:off x="241300" y="3562350"/>
            <a:ext cx="87042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35" name="Line 78">
            <a:extLst>
              <a:ext uri="{FF2B5EF4-FFF2-40B4-BE49-F238E27FC236}">
                <a16:creationId xmlns:a16="http://schemas.microsoft.com/office/drawing/2014/main" id="{36944832-C0BE-4EDF-AC6D-92363678545E}"/>
              </a:ext>
            </a:extLst>
          </p:cNvPr>
          <p:cNvSpPr>
            <a:spLocks noChangeShapeType="1"/>
          </p:cNvSpPr>
          <p:nvPr/>
        </p:nvSpPr>
        <p:spPr bwMode="auto">
          <a:xfrm>
            <a:off x="241300" y="800100"/>
            <a:ext cx="0" cy="27622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36" name="Line 79">
            <a:extLst>
              <a:ext uri="{FF2B5EF4-FFF2-40B4-BE49-F238E27FC236}">
                <a16:creationId xmlns:a16="http://schemas.microsoft.com/office/drawing/2014/main" id="{16A92E71-3EE3-49A7-A505-5040A16EED33}"/>
              </a:ext>
            </a:extLst>
          </p:cNvPr>
          <p:cNvSpPr>
            <a:spLocks noChangeShapeType="1"/>
          </p:cNvSpPr>
          <p:nvPr/>
        </p:nvSpPr>
        <p:spPr bwMode="auto">
          <a:xfrm>
            <a:off x="1503363" y="800100"/>
            <a:ext cx="0" cy="2762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37" name="Line 80">
            <a:extLst>
              <a:ext uri="{FF2B5EF4-FFF2-40B4-BE49-F238E27FC236}">
                <a16:creationId xmlns:a16="http://schemas.microsoft.com/office/drawing/2014/main" id="{049E06DB-C0CB-4083-A4FF-DB7115255FD3}"/>
              </a:ext>
            </a:extLst>
          </p:cNvPr>
          <p:cNvSpPr>
            <a:spLocks noChangeShapeType="1"/>
          </p:cNvSpPr>
          <p:nvPr/>
        </p:nvSpPr>
        <p:spPr bwMode="auto">
          <a:xfrm>
            <a:off x="2833688" y="800100"/>
            <a:ext cx="0" cy="2762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38" name="Line 81">
            <a:extLst>
              <a:ext uri="{FF2B5EF4-FFF2-40B4-BE49-F238E27FC236}">
                <a16:creationId xmlns:a16="http://schemas.microsoft.com/office/drawing/2014/main" id="{D61E9FAB-2986-4861-8788-A28C72F1B298}"/>
              </a:ext>
            </a:extLst>
          </p:cNvPr>
          <p:cNvSpPr>
            <a:spLocks noChangeShapeType="1"/>
          </p:cNvSpPr>
          <p:nvPr/>
        </p:nvSpPr>
        <p:spPr bwMode="auto">
          <a:xfrm>
            <a:off x="8945563" y="800100"/>
            <a:ext cx="0" cy="27622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39" name="Line 82">
            <a:extLst>
              <a:ext uri="{FF2B5EF4-FFF2-40B4-BE49-F238E27FC236}">
                <a16:creationId xmlns:a16="http://schemas.microsoft.com/office/drawing/2014/main" id="{F575F492-40C9-4C2E-A5FE-38A31582064B}"/>
              </a:ext>
            </a:extLst>
          </p:cNvPr>
          <p:cNvSpPr>
            <a:spLocks noChangeShapeType="1"/>
          </p:cNvSpPr>
          <p:nvPr/>
        </p:nvSpPr>
        <p:spPr bwMode="auto">
          <a:xfrm>
            <a:off x="1503363" y="2127250"/>
            <a:ext cx="7442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40" name="Line 83">
            <a:extLst>
              <a:ext uri="{FF2B5EF4-FFF2-40B4-BE49-F238E27FC236}">
                <a16:creationId xmlns:a16="http://schemas.microsoft.com/office/drawing/2014/main" id="{A88FF9E1-30BF-4A1B-B82D-68284E475200}"/>
              </a:ext>
            </a:extLst>
          </p:cNvPr>
          <p:cNvSpPr>
            <a:spLocks noChangeShapeType="1"/>
          </p:cNvSpPr>
          <p:nvPr/>
        </p:nvSpPr>
        <p:spPr bwMode="auto">
          <a:xfrm>
            <a:off x="1503363" y="2836863"/>
            <a:ext cx="7442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41" name="Rectangle 84">
            <a:extLst>
              <a:ext uri="{FF2B5EF4-FFF2-40B4-BE49-F238E27FC236}">
                <a16:creationId xmlns:a16="http://schemas.microsoft.com/office/drawing/2014/main" id="{CB8BB68B-21AF-4833-A866-2F3BBA31D046}"/>
              </a:ext>
            </a:extLst>
          </p:cNvPr>
          <p:cNvSpPr>
            <a:spLocks noChangeArrowheads="1"/>
          </p:cNvSpPr>
          <p:nvPr/>
        </p:nvSpPr>
        <p:spPr bwMode="auto">
          <a:xfrm>
            <a:off x="2808288" y="5875338"/>
            <a:ext cx="610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8942" name="Rectangle 85">
            <a:extLst>
              <a:ext uri="{FF2B5EF4-FFF2-40B4-BE49-F238E27FC236}">
                <a16:creationId xmlns:a16="http://schemas.microsoft.com/office/drawing/2014/main" id="{0F096673-A871-480C-91AB-3107120612BA}"/>
              </a:ext>
            </a:extLst>
          </p:cNvPr>
          <p:cNvSpPr>
            <a:spLocks noChangeArrowheads="1"/>
          </p:cNvSpPr>
          <p:nvPr/>
        </p:nvSpPr>
        <p:spPr bwMode="auto">
          <a:xfrm>
            <a:off x="1479550" y="5875338"/>
            <a:ext cx="1328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Insiemistico-descrittiva</a:t>
            </a:r>
          </a:p>
        </p:txBody>
      </p:sp>
      <p:sp>
        <p:nvSpPr>
          <p:cNvPr id="38943" name="Rectangle 86">
            <a:extLst>
              <a:ext uri="{FF2B5EF4-FFF2-40B4-BE49-F238E27FC236}">
                <a16:creationId xmlns:a16="http://schemas.microsoft.com/office/drawing/2014/main" id="{6D2675DC-1195-4C27-84D7-E4AB62D9BD04}"/>
              </a:ext>
            </a:extLst>
          </p:cNvPr>
          <p:cNvSpPr>
            <a:spLocks noChangeArrowheads="1"/>
          </p:cNvSpPr>
          <p:nvPr/>
        </p:nvSpPr>
        <p:spPr bwMode="auto">
          <a:xfrm>
            <a:off x="2808288" y="5146675"/>
            <a:ext cx="61007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8944" name="Rectangle 87">
            <a:extLst>
              <a:ext uri="{FF2B5EF4-FFF2-40B4-BE49-F238E27FC236}">
                <a16:creationId xmlns:a16="http://schemas.microsoft.com/office/drawing/2014/main" id="{A389835E-133F-4DC2-81EA-30A50F661C40}"/>
              </a:ext>
            </a:extLst>
          </p:cNvPr>
          <p:cNvSpPr>
            <a:spLocks noChangeArrowheads="1"/>
          </p:cNvSpPr>
          <p:nvPr/>
        </p:nvSpPr>
        <p:spPr bwMode="auto">
          <a:xfrm>
            <a:off x="1479550" y="5146675"/>
            <a:ext cx="13287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Descrittiva</a:t>
            </a:r>
          </a:p>
        </p:txBody>
      </p:sp>
      <p:sp>
        <p:nvSpPr>
          <p:cNvPr id="38945" name="Rectangle 88">
            <a:extLst>
              <a:ext uri="{FF2B5EF4-FFF2-40B4-BE49-F238E27FC236}">
                <a16:creationId xmlns:a16="http://schemas.microsoft.com/office/drawing/2014/main" id="{370ACC3F-D17A-44C2-B031-286AF2556784}"/>
              </a:ext>
            </a:extLst>
          </p:cNvPr>
          <p:cNvSpPr>
            <a:spLocks noChangeArrowheads="1"/>
          </p:cNvSpPr>
          <p:nvPr/>
        </p:nvSpPr>
        <p:spPr bwMode="auto">
          <a:xfrm>
            <a:off x="2808288" y="4438650"/>
            <a:ext cx="6100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8946" name="Rectangle 89">
            <a:extLst>
              <a:ext uri="{FF2B5EF4-FFF2-40B4-BE49-F238E27FC236}">
                <a16:creationId xmlns:a16="http://schemas.microsoft.com/office/drawing/2014/main" id="{4B435B1A-6819-49C3-B496-23C5FDBC0849}"/>
              </a:ext>
            </a:extLst>
          </p:cNvPr>
          <p:cNvSpPr>
            <a:spLocks noChangeArrowheads="1"/>
          </p:cNvSpPr>
          <p:nvPr/>
        </p:nvSpPr>
        <p:spPr bwMode="auto">
          <a:xfrm>
            <a:off x="1479550" y="4438650"/>
            <a:ext cx="1328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Insiemistica</a:t>
            </a:r>
          </a:p>
        </p:txBody>
      </p:sp>
      <p:sp>
        <p:nvSpPr>
          <p:cNvPr id="87130" name="Rectangle 90">
            <a:extLst>
              <a:ext uri="{FF2B5EF4-FFF2-40B4-BE49-F238E27FC236}">
                <a16:creationId xmlns:a16="http://schemas.microsoft.com/office/drawing/2014/main" id="{AE6D5C0B-A4A8-402C-A2B0-C31FDF1B88B6}"/>
              </a:ext>
            </a:extLst>
          </p:cNvPr>
          <p:cNvSpPr>
            <a:spLocks noChangeArrowheads="1"/>
          </p:cNvSpPr>
          <p:nvPr/>
        </p:nvSpPr>
        <p:spPr bwMode="auto">
          <a:xfrm>
            <a:off x="220663" y="4438650"/>
            <a:ext cx="1258887"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Segmento</a:t>
            </a:r>
          </a:p>
        </p:txBody>
      </p:sp>
      <p:sp>
        <p:nvSpPr>
          <p:cNvPr id="38948" name="Rectangle 91">
            <a:extLst>
              <a:ext uri="{FF2B5EF4-FFF2-40B4-BE49-F238E27FC236}">
                <a16:creationId xmlns:a16="http://schemas.microsoft.com/office/drawing/2014/main" id="{1C21C72B-6293-4749-8349-9B98D7F6E67C}"/>
              </a:ext>
            </a:extLst>
          </p:cNvPr>
          <p:cNvSpPr>
            <a:spLocks noChangeArrowheads="1"/>
          </p:cNvSpPr>
          <p:nvPr/>
        </p:nvSpPr>
        <p:spPr bwMode="auto">
          <a:xfrm>
            <a:off x="2808288" y="3727450"/>
            <a:ext cx="610076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Formalizzazioni</a:t>
            </a:r>
          </a:p>
        </p:txBody>
      </p:sp>
      <p:sp>
        <p:nvSpPr>
          <p:cNvPr id="38949" name="Rectangle 92">
            <a:extLst>
              <a:ext uri="{FF2B5EF4-FFF2-40B4-BE49-F238E27FC236}">
                <a16:creationId xmlns:a16="http://schemas.microsoft.com/office/drawing/2014/main" id="{C46FA60F-7A35-4614-8F79-69EA089E76F6}"/>
              </a:ext>
            </a:extLst>
          </p:cNvPr>
          <p:cNvSpPr>
            <a:spLocks noChangeArrowheads="1"/>
          </p:cNvSpPr>
          <p:nvPr/>
        </p:nvSpPr>
        <p:spPr bwMode="auto">
          <a:xfrm>
            <a:off x="1479550" y="3727450"/>
            <a:ext cx="13287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Espressioni</a:t>
            </a:r>
          </a:p>
        </p:txBody>
      </p:sp>
      <p:sp>
        <p:nvSpPr>
          <p:cNvPr id="38950" name="Rectangle 93">
            <a:extLst>
              <a:ext uri="{FF2B5EF4-FFF2-40B4-BE49-F238E27FC236}">
                <a16:creationId xmlns:a16="http://schemas.microsoft.com/office/drawing/2014/main" id="{A2191933-A74D-4BE8-87C1-3F608DA2F734}"/>
              </a:ext>
            </a:extLst>
          </p:cNvPr>
          <p:cNvSpPr>
            <a:spLocks noChangeArrowheads="1"/>
          </p:cNvSpPr>
          <p:nvPr/>
        </p:nvSpPr>
        <p:spPr bwMode="auto">
          <a:xfrm>
            <a:off x="220663" y="3727450"/>
            <a:ext cx="12588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Elementi geometrici</a:t>
            </a:r>
          </a:p>
        </p:txBody>
      </p:sp>
      <p:sp>
        <p:nvSpPr>
          <p:cNvPr id="38951" name="Line 94">
            <a:extLst>
              <a:ext uri="{FF2B5EF4-FFF2-40B4-BE49-F238E27FC236}">
                <a16:creationId xmlns:a16="http://schemas.microsoft.com/office/drawing/2014/main" id="{264F41D0-F93A-4349-BA68-2FE122890451}"/>
              </a:ext>
            </a:extLst>
          </p:cNvPr>
          <p:cNvSpPr>
            <a:spLocks noChangeShapeType="1"/>
          </p:cNvSpPr>
          <p:nvPr/>
        </p:nvSpPr>
        <p:spPr bwMode="auto">
          <a:xfrm>
            <a:off x="220663" y="3727450"/>
            <a:ext cx="868838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52" name="Line 95">
            <a:extLst>
              <a:ext uri="{FF2B5EF4-FFF2-40B4-BE49-F238E27FC236}">
                <a16:creationId xmlns:a16="http://schemas.microsoft.com/office/drawing/2014/main" id="{586C4F06-DE4B-4BE8-9C70-8EECA6DBA3F2}"/>
              </a:ext>
            </a:extLst>
          </p:cNvPr>
          <p:cNvSpPr>
            <a:spLocks noChangeShapeType="1"/>
          </p:cNvSpPr>
          <p:nvPr/>
        </p:nvSpPr>
        <p:spPr bwMode="auto">
          <a:xfrm>
            <a:off x="220663" y="4438650"/>
            <a:ext cx="86883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53" name="Line 96">
            <a:extLst>
              <a:ext uri="{FF2B5EF4-FFF2-40B4-BE49-F238E27FC236}">
                <a16:creationId xmlns:a16="http://schemas.microsoft.com/office/drawing/2014/main" id="{9EC1F010-7DE4-4FED-9ECA-8037A35F5A0B}"/>
              </a:ext>
            </a:extLst>
          </p:cNvPr>
          <p:cNvSpPr>
            <a:spLocks noChangeShapeType="1"/>
          </p:cNvSpPr>
          <p:nvPr/>
        </p:nvSpPr>
        <p:spPr bwMode="auto">
          <a:xfrm>
            <a:off x="220663" y="6621463"/>
            <a:ext cx="868838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54" name="Line 97">
            <a:extLst>
              <a:ext uri="{FF2B5EF4-FFF2-40B4-BE49-F238E27FC236}">
                <a16:creationId xmlns:a16="http://schemas.microsoft.com/office/drawing/2014/main" id="{ABC8DAEB-C9FF-4A89-8FC1-B21F196DC1DB}"/>
              </a:ext>
            </a:extLst>
          </p:cNvPr>
          <p:cNvSpPr>
            <a:spLocks noChangeShapeType="1"/>
          </p:cNvSpPr>
          <p:nvPr/>
        </p:nvSpPr>
        <p:spPr bwMode="auto">
          <a:xfrm>
            <a:off x="220663" y="3727450"/>
            <a:ext cx="0" cy="28940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55" name="Line 98">
            <a:extLst>
              <a:ext uri="{FF2B5EF4-FFF2-40B4-BE49-F238E27FC236}">
                <a16:creationId xmlns:a16="http://schemas.microsoft.com/office/drawing/2014/main" id="{0F25EED8-049D-46B1-B8F1-04722445F816}"/>
              </a:ext>
            </a:extLst>
          </p:cNvPr>
          <p:cNvSpPr>
            <a:spLocks noChangeShapeType="1"/>
          </p:cNvSpPr>
          <p:nvPr/>
        </p:nvSpPr>
        <p:spPr bwMode="auto">
          <a:xfrm>
            <a:off x="1479550" y="3727450"/>
            <a:ext cx="0" cy="28940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56" name="Line 99">
            <a:extLst>
              <a:ext uri="{FF2B5EF4-FFF2-40B4-BE49-F238E27FC236}">
                <a16:creationId xmlns:a16="http://schemas.microsoft.com/office/drawing/2014/main" id="{97DE8D65-A228-490B-81D0-928A718B3594}"/>
              </a:ext>
            </a:extLst>
          </p:cNvPr>
          <p:cNvSpPr>
            <a:spLocks noChangeShapeType="1"/>
          </p:cNvSpPr>
          <p:nvPr/>
        </p:nvSpPr>
        <p:spPr bwMode="auto">
          <a:xfrm>
            <a:off x="2808288" y="3727450"/>
            <a:ext cx="0" cy="28940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57" name="Line 100">
            <a:extLst>
              <a:ext uri="{FF2B5EF4-FFF2-40B4-BE49-F238E27FC236}">
                <a16:creationId xmlns:a16="http://schemas.microsoft.com/office/drawing/2014/main" id="{995A3388-CB7F-4EC9-BE1C-BD4E94BA7470}"/>
              </a:ext>
            </a:extLst>
          </p:cNvPr>
          <p:cNvSpPr>
            <a:spLocks noChangeShapeType="1"/>
          </p:cNvSpPr>
          <p:nvPr/>
        </p:nvSpPr>
        <p:spPr bwMode="auto">
          <a:xfrm>
            <a:off x="8909050" y="3727450"/>
            <a:ext cx="0" cy="28940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58" name="Line 101">
            <a:extLst>
              <a:ext uri="{FF2B5EF4-FFF2-40B4-BE49-F238E27FC236}">
                <a16:creationId xmlns:a16="http://schemas.microsoft.com/office/drawing/2014/main" id="{9DE5E656-03E3-40A3-A8D7-2D4F70D9618A}"/>
              </a:ext>
            </a:extLst>
          </p:cNvPr>
          <p:cNvSpPr>
            <a:spLocks noChangeShapeType="1"/>
          </p:cNvSpPr>
          <p:nvPr/>
        </p:nvSpPr>
        <p:spPr bwMode="auto">
          <a:xfrm>
            <a:off x="1479550" y="5146675"/>
            <a:ext cx="742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59" name="Line 102">
            <a:extLst>
              <a:ext uri="{FF2B5EF4-FFF2-40B4-BE49-F238E27FC236}">
                <a16:creationId xmlns:a16="http://schemas.microsoft.com/office/drawing/2014/main" id="{5B14C250-C41D-4E94-BFFD-D6C53AAA10C6}"/>
              </a:ext>
            </a:extLst>
          </p:cNvPr>
          <p:cNvSpPr>
            <a:spLocks noChangeShapeType="1"/>
          </p:cNvSpPr>
          <p:nvPr/>
        </p:nvSpPr>
        <p:spPr bwMode="auto">
          <a:xfrm>
            <a:off x="1479550" y="5875338"/>
            <a:ext cx="742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8960" name="Rectangle 104">
            <a:extLst>
              <a:ext uri="{FF2B5EF4-FFF2-40B4-BE49-F238E27FC236}">
                <a16:creationId xmlns:a16="http://schemas.microsoft.com/office/drawing/2014/main" id="{6FD2D794-4E16-444C-8402-9CDBEBCCA0A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87143" name="Object 103">
            <a:extLst>
              <a:ext uri="{FF2B5EF4-FFF2-40B4-BE49-F238E27FC236}">
                <a16:creationId xmlns:a16="http://schemas.microsoft.com/office/drawing/2014/main" id="{E0E11ED8-2B97-4DA7-999A-68A36A72AABA}"/>
              </a:ext>
            </a:extLst>
          </p:cNvPr>
          <p:cNvGraphicFramePr>
            <a:graphicFrameLocks noChangeAspect="1"/>
          </p:cNvGraphicFramePr>
          <p:nvPr>
            <p:extLst>
              <p:ext uri="{D42A27DB-BD31-4B8C-83A1-F6EECF244321}">
                <p14:modId xmlns:p14="http://schemas.microsoft.com/office/powerpoint/2010/main" val="2016140346"/>
              </p:ext>
            </p:extLst>
          </p:nvPr>
        </p:nvGraphicFramePr>
        <p:xfrm>
          <a:off x="579152" y="5711825"/>
          <a:ext cx="482600" cy="422275"/>
        </p:xfrm>
        <a:graphic>
          <a:graphicData uri="http://schemas.openxmlformats.org/presentationml/2006/ole">
            <mc:AlternateContent xmlns:mc="http://schemas.openxmlformats.org/markup-compatibility/2006">
              <mc:Choice xmlns:v="urn:schemas-microsoft-com:vml" Requires="v">
                <p:oleObj spid="_x0000_s39277" name="Equation" r:id="rId3" imgW="228501" imgH="203112" progId="Equation.3">
                  <p:embed/>
                </p:oleObj>
              </mc:Choice>
              <mc:Fallback>
                <p:oleObj name="Equation" r:id="rId3" imgW="228501" imgH="203112" progId="Equation.3">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52" y="5711825"/>
                        <a:ext cx="482600" cy="422275"/>
                      </a:xfrm>
                      <a:prstGeom prst="rect">
                        <a:avLst/>
                      </a:prstGeom>
                      <a:solidFill>
                        <a:schemeClr val="tx1"/>
                      </a:solidFill>
                    </p:spPr>
                  </p:pic>
                </p:oleObj>
              </mc:Fallback>
            </mc:AlternateContent>
          </a:graphicData>
        </a:graphic>
      </p:graphicFrame>
      <p:sp>
        <p:nvSpPr>
          <p:cNvPr id="38961" name="Rectangle 106">
            <a:extLst>
              <a:ext uri="{FF2B5EF4-FFF2-40B4-BE49-F238E27FC236}">
                <a16:creationId xmlns:a16="http://schemas.microsoft.com/office/drawing/2014/main" id="{32FCEC5D-AE79-4981-B159-0217FBA1DB3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87145" name="Object 105">
            <a:extLst>
              <a:ext uri="{FF2B5EF4-FFF2-40B4-BE49-F238E27FC236}">
                <a16:creationId xmlns:a16="http://schemas.microsoft.com/office/drawing/2014/main" id="{1D0981D6-30CA-4087-A511-AAA0D717F0AF}"/>
              </a:ext>
            </a:extLst>
          </p:cNvPr>
          <p:cNvGraphicFramePr>
            <a:graphicFrameLocks noChangeAspect="1"/>
          </p:cNvGraphicFramePr>
          <p:nvPr/>
        </p:nvGraphicFramePr>
        <p:xfrm>
          <a:off x="2870200" y="1562100"/>
          <a:ext cx="5992813" cy="401638"/>
        </p:xfrm>
        <a:graphic>
          <a:graphicData uri="http://schemas.openxmlformats.org/presentationml/2006/ole">
            <mc:AlternateContent xmlns:mc="http://schemas.openxmlformats.org/markup-compatibility/2006">
              <mc:Choice xmlns:v="urn:schemas-microsoft-com:vml" Requires="v">
                <p:oleObj spid="_x0000_s39278" name="Equation" r:id="rId5" imgW="4114800" imgH="254000" progId="Equation.3">
                  <p:embed/>
                </p:oleObj>
              </mc:Choice>
              <mc:Fallback>
                <p:oleObj name="Equation" r:id="rId5" imgW="4114800" imgH="254000" progId="Equation.3">
                  <p:embed/>
                  <p:pic>
                    <p:nvPicPr>
                      <p:cNvPr id="0" name="Picture 2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200" y="1562100"/>
                        <a:ext cx="5992813" cy="401638"/>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8962" name="Rectangle 107">
            <a:extLst>
              <a:ext uri="{FF2B5EF4-FFF2-40B4-BE49-F238E27FC236}">
                <a16:creationId xmlns:a16="http://schemas.microsoft.com/office/drawing/2014/main" id="{2C999DA4-4B8C-4CE1-9FBB-EC14C54E7A2A}"/>
              </a:ext>
            </a:extLst>
          </p:cNvPr>
          <p:cNvSpPr>
            <a:spLocks noChangeArrowheads="1"/>
          </p:cNvSpPr>
          <p:nvPr/>
        </p:nvSpPr>
        <p:spPr bwMode="auto">
          <a:xfrm>
            <a:off x="0" y="24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38963" name="Rectangle 109">
            <a:extLst>
              <a:ext uri="{FF2B5EF4-FFF2-40B4-BE49-F238E27FC236}">
                <a16:creationId xmlns:a16="http://schemas.microsoft.com/office/drawing/2014/main" id="{073D592F-4150-4BE4-A3AA-38DB2CEBCEC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87148" name="Object 108">
            <a:extLst>
              <a:ext uri="{FF2B5EF4-FFF2-40B4-BE49-F238E27FC236}">
                <a16:creationId xmlns:a16="http://schemas.microsoft.com/office/drawing/2014/main" id="{D30052BF-178F-4F7A-856D-2820256EE333}"/>
              </a:ext>
            </a:extLst>
          </p:cNvPr>
          <p:cNvGraphicFramePr>
            <a:graphicFrameLocks noChangeAspect="1"/>
          </p:cNvGraphicFramePr>
          <p:nvPr>
            <p:extLst>
              <p:ext uri="{D42A27DB-BD31-4B8C-83A1-F6EECF244321}">
                <p14:modId xmlns:p14="http://schemas.microsoft.com/office/powerpoint/2010/main" val="2359559590"/>
              </p:ext>
            </p:extLst>
          </p:nvPr>
        </p:nvGraphicFramePr>
        <p:xfrm>
          <a:off x="4696111" y="2193925"/>
          <a:ext cx="1919288" cy="596900"/>
        </p:xfrm>
        <a:graphic>
          <a:graphicData uri="http://schemas.openxmlformats.org/presentationml/2006/ole">
            <mc:AlternateContent xmlns:mc="http://schemas.openxmlformats.org/markup-compatibility/2006">
              <mc:Choice xmlns:v="urn:schemas-microsoft-com:vml" Requires="v">
                <p:oleObj spid="_x0000_s39279" name="Equation" r:id="rId7" imgW="1435100" imgH="431800" progId="Equation.3">
                  <p:embed/>
                </p:oleObj>
              </mc:Choice>
              <mc:Fallback>
                <p:oleObj name="Equation" r:id="rId7" imgW="1435100" imgH="431800" progId="Equation.3">
                  <p:embed/>
                  <p:pic>
                    <p:nvPicPr>
                      <p:cNvPr id="0" name="Picture 2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6111" y="2193925"/>
                        <a:ext cx="1919288" cy="596900"/>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8964" name="Rectangle 112">
            <a:extLst>
              <a:ext uri="{FF2B5EF4-FFF2-40B4-BE49-F238E27FC236}">
                <a16:creationId xmlns:a16="http://schemas.microsoft.com/office/drawing/2014/main" id="{7FDF4D73-DA72-47AF-9C92-1E85B2052B6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87151" name="Object 111">
            <a:extLst>
              <a:ext uri="{FF2B5EF4-FFF2-40B4-BE49-F238E27FC236}">
                <a16:creationId xmlns:a16="http://schemas.microsoft.com/office/drawing/2014/main" id="{408339B8-C8DD-475A-9287-78697FC1F10B}"/>
              </a:ext>
            </a:extLst>
          </p:cNvPr>
          <p:cNvGraphicFramePr>
            <a:graphicFrameLocks noChangeAspect="1"/>
          </p:cNvGraphicFramePr>
          <p:nvPr/>
        </p:nvGraphicFramePr>
        <p:xfrm>
          <a:off x="2882900" y="2940050"/>
          <a:ext cx="5989638" cy="555625"/>
        </p:xfrm>
        <a:graphic>
          <a:graphicData uri="http://schemas.openxmlformats.org/presentationml/2006/ole">
            <mc:AlternateContent xmlns:mc="http://schemas.openxmlformats.org/markup-compatibility/2006">
              <mc:Choice xmlns:v="urn:schemas-microsoft-com:vml" Requires="v">
                <p:oleObj spid="_x0000_s39280" name="Equation" r:id="rId9" imgW="3759200" imgH="431800" progId="Equation.3">
                  <p:embed/>
                </p:oleObj>
              </mc:Choice>
              <mc:Fallback>
                <p:oleObj name="Equation" r:id="rId9" imgW="3759200" imgH="431800" progId="Equation.3">
                  <p:embed/>
                  <p:pic>
                    <p:nvPicPr>
                      <p:cNvPr id="0" name="Picture 2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2900" y="2940050"/>
                        <a:ext cx="5989638" cy="555625"/>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8965" name="Rectangle 118">
            <a:extLst>
              <a:ext uri="{FF2B5EF4-FFF2-40B4-BE49-F238E27FC236}">
                <a16:creationId xmlns:a16="http://schemas.microsoft.com/office/drawing/2014/main" id="{4F356F3B-CA79-4450-92F4-8C1D9934BB0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87157" name="Object 117">
            <a:extLst>
              <a:ext uri="{FF2B5EF4-FFF2-40B4-BE49-F238E27FC236}">
                <a16:creationId xmlns:a16="http://schemas.microsoft.com/office/drawing/2014/main" id="{D003893C-CAA9-4900-A145-6AD4EEA64C87}"/>
              </a:ext>
            </a:extLst>
          </p:cNvPr>
          <p:cNvGraphicFramePr>
            <a:graphicFrameLocks noChangeAspect="1"/>
          </p:cNvGraphicFramePr>
          <p:nvPr/>
        </p:nvGraphicFramePr>
        <p:xfrm>
          <a:off x="2855913" y="4586288"/>
          <a:ext cx="5972175" cy="396875"/>
        </p:xfrm>
        <a:graphic>
          <a:graphicData uri="http://schemas.openxmlformats.org/presentationml/2006/ole">
            <mc:AlternateContent xmlns:mc="http://schemas.openxmlformats.org/markup-compatibility/2006">
              <mc:Choice xmlns:v="urn:schemas-microsoft-com:vml" Requires="v">
                <p:oleObj spid="_x0000_s39281" name="Equation" r:id="rId11" imgW="3873500" imgH="254000" progId="Equation.3">
                  <p:embed/>
                </p:oleObj>
              </mc:Choice>
              <mc:Fallback>
                <p:oleObj name="Equation" r:id="rId11" imgW="3873500" imgH="254000" progId="Equation.3">
                  <p:embed/>
                  <p:pic>
                    <p:nvPicPr>
                      <p:cNvPr id="0" name="Picture 2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5913" y="4586288"/>
                        <a:ext cx="5972175" cy="396875"/>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8966" name="Rectangle 119">
            <a:extLst>
              <a:ext uri="{FF2B5EF4-FFF2-40B4-BE49-F238E27FC236}">
                <a16:creationId xmlns:a16="http://schemas.microsoft.com/office/drawing/2014/main" id="{0D311B41-F29C-4638-9F65-9EA89A2E4C23}"/>
              </a:ext>
            </a:extLst>
          </p:cNvPr>
          <p:cNvSpPr>
            <a:spLocks noChangeArrowheads="1"/>
          </p:cNvSpPr>
          <p:nvPr/>
        </p:nvSpPr>
        <p:spPr bwMode="auto">
          <a:xfrm>
            <a:off x="0" y="257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38967" name="Rectangle 121">
            <a:extLst>
              <a:ext uri="{FF2B5EF4-FFF2-40B4-BE49-F238E27FC236}">
                <a16:creationId xmlns:a16="http://schemas.microsoft.com/office/drawing/2014/main" id="{2EA4C138-D128-4503-99A2-BD1220B602F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87160" name="Object 120">
            <a:extLst>
              <a:ext uri="{FF2B5EF4-FFF2-40B4-BE49-F238E27FC236}">
                <a16:creationId xmlns:a16="http://schemas.microsoft.com/office/drawing/2014/main" id="{70573650-82D2-4D96-9A3C-CAE67A7BEEA8}"/>
              </a:ext>
            </a:extLst>
          </p:cNvPr>
          <p:cNvGraphicFramePr>
            <a:graphicFrameLocks noChangeAspect="1"/>
          </p:cNvGraphicFramePr>
          <p:nvPr>
            <p:extLst>
              <p:ext uri="{D42A27DB-BD31-4B8C-83A1-F6EECF244321}">
                <p14:modId xmlns:p14="http://schemas.microsoft.com/office/powerpoint/2010/main" val="673387013"/>
              </p:ext>
            </p:extLst>
          </p:nvPr>
        </p:nvGraphicFramePr>
        <p:xfrm>
          <a:off x="4260828" y="5219061"/>
          <a:ext cx="2974975" cy="611187"/>
        </p:xfrm>
        <a:graphic>
          <a:graphicData uri="http://schemas.openxmlformats.org/presentationml/2006/ole">
            <mc:AlternateContent xmlns:mc="http://schemas.openxmlformats.org/markup-compatibility/2006">
              <mc:Choice xmlns:v="urn:schemas-microsoft-com:vml" Requires="v">
                <p:oleObj spid="_x0000_s39282" name="Equation" r:id="rId13" imgW="2082800" imgH="431800" progId="Equation.3">
                  <p:embed/>
                </p:oleObj>
              </mc:Choice>
              <mc:Fallback>
                <p:oleObj name="Equation" r:id="rId13" imgW="2082800" imgH="431800" progId="Equation.3">
                  <p:embed/>
                  <p:pic>
                    <p:nvPicPr>
                      <p:cNvPr id="0" name="Picture 2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0828" y="5219061"/>
                        <a:ext cx="2974975" cy="611187"/>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8968" name="Rectangle 124">
            <a:extLst>
              <a:ext uri="{FF2B5EF4-FFF2-40B4-BE49-F238E27FC236}">
                <a16:creationId xmlns:a16="http://schemas.microsoft.com/office/drawing/2014/main" id="{32FCDCC4-2EE7-4662-A268-41B156A0BC7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87163" name="Object 123">
            <a:extLst>
              <a:ext uri="{FF2B5EF4-FFF2-40B4-BE49-F238E27FC236}">
                <a16:creationId xmlns:a16="http://schemas.microsoft.com/office/drawing/2014/main" id="{3F6F5EEF-42AF-4EF0-A9C2-C53867912443}"/>
              </a:ext>
            </a:extLst>
          </p:cNvPr>
          <p:cNvGraphicFramePr>
            <a:graphicFrameLocks noChangeAspect="1"/>
          </p:cNvGraphicFramePr>
          <p:nvPr>
            <p:extLst>
              <p:ext uri="{D42A27DB-BD31-4B8C-83A1-F6EECF244321}">
                <p14:modId xmlns:p14="http://schemas.microsoft.com/office/powerpoint/2010/main" val="2009893822"/>
              </p:ext>
            </p:extLst>
          </p:nvPr>
        </p:nvGraphicFramePr>
        <p:xfrm>
          <a:off x="2911784" y="5977246"/>
          <a:ext cx="5907087" cy="577850"/>
        </p:xfrm>
        <a:graphic>
          <a:graphicData uri="http://schemas.openxmlformats.org/presentationml/2006/ole">
            <mc:AlternateContent xmlns:mc="http://schemas.openxmlformats.org/markup-compatibility/2006">
              <mc:Choice xmlns:v="urn:schemas-microsoft-com:vml" Requires="v">
                <p:oleObj spid="_x0000_s39283" name="Equation" r:id="rId15" imgW="3302000" imgH="431800" progId="Equation.3">
                  <p:embed/>
                </p:oleObj>
              </mc:Choice>
              <mc:Fallback>
                <p:oleObj name="Equation" r:id="rId15" imgW="3302000" imgH="431800" progId="Equation.3">
                  <p:embed/>
                  <p:pic>
                    <p:nvPicPr>
                      <p:cNvPr id="0" name="Picture 2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11784" y="5977246"/>
                        <a:ext cx="5907087" cy="577850"/>
                      </a:xfrm>
                      <a:prstGeom prst="rect">
                        <a:avLst/>
                      </a:prstGeom>
                      <a:solidFill>
                        <a:srgbClr val="FFFFCC"/>
                      </a:solidFill>
                      <a:ln w="12700">
                        <a:solidFill>
                          <a:srgbClr val="000000"/>
                        </a:solidFill>
                        <a:miter lim="800000"/>
                        <a:headEnd/>
                        <a:tailEnd/>
                      </a:ln>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7111">
                                            <p:txEl>
                                              <p:pRg st="0" end="0"/>
                                            </p:txEl>
                                          </p:spTgt>
                                        </p:tgtEl>
                                        <p:attrNameLst>
                                          <p:attrName>style.visibility</p:attrName>
                                        </p:attrNameLst>
                                      </p:cBhvr>
                                      <p:to>
                                        <p:strVal val="visible"/>
                                      </p:to>
                                    </p:set>
                                    <p:animEffect transition="in" filter="slide(fromBottom)">
                                      <p:cBhvr>
                                        <p:cTn id="7" dur="1000"/>
                                        <p:tgtEl>
                                          <p:spTgt spid="87111">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87111">
                                            <p:txEl>
                                              <p:pRg st="1" end="1"/>
                                            </p:txEl>
                                          </p:spTgt>
                                        </p:tgtEl>
                                        <p:attrNameLst>
                                          <p:attrName>style.visibility</p:attrName>
                                        </p:attrNameLst>
                                      </p:cBhvr>
                                      <p:to>
                                        <p:strVal val="visible"/>
                                      </p:to>
                                    </p:set>
                                    <p:animEffect transition="in" filter="slide(fromBottom)">
                                      <p:cBhvr>
                                        <p:cTn id="10" dur="1000"/>
                                        <p:tgtEl>
                                          <p:spTgt spid="871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2" fill="hold" nodeType="clickEffect">
                                  <p:stCondLst>
                                    <p:cond delay="0"/>
                                  </p:stCondLst>
                                  <p:childTnLst>
                                    <p:set>
                                      <p:cBhvr>
                                        <p:cTn id="14" dur="1" fill="hold">
                                          <p:stCondLst>
                                            <p:cond delay="0"/>
                                          </p:stCondLst>
                                        </p:cTn>
                                        <p:tgtEl>
                                          <p:spTgt spid="87145"/>
                                        </p:tgtEl>
                                        <p:attrNameLst>
                                          <p:attrName>style.visibility</p:attrName>
                                        </p:attrNameLst>
                                      </p:cBhvr>
                                      <p:to>
                                        <p:strVal val="visible"/>
                                      </p:to>
                                    </p:set>
                                    <p:anim calcmode="lin" valueType="num">
                                      <p:cBhvr additive="base">
                                        <p:cTn id="15" dur="1000" fill="hold"/>
                                        <p:tgtEl>
                                          <p:spTgt spid="87145"/>
                                        </p:tgtEl>
                                        <p:attrNameLst>
                                          <p:attrName>ppt_x</p:attrName>
                                        </p:attrNameLst>
                                      </p:cBhvr>
                                      <p:tavLst>
                                        <p:tav tm="0">
                                          <p:val>
                                            <p:strVal val="1+#ppt_w/2"/>
                                          </p:val>
                                        </p:tav>
                                        <p:tav tm="100000">
                                          <p:val>
                                            <p:strVal val="#ppt_x"/>
                                          </p:val>
                                        </p:tav>
                                      </p:tavLst>
                                    </p:anim>
                                    <p:anim calcmode="lin" valueType="num">
                                      <p:cBhvr additive="base">
                                        <p:cTn id="16" dur="1000" fill="hold"/>
                                        <p:tgtEl>
                                          <p:spTgt spid="87145"/>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2" fill="hold" nodeType="clickEffect">
                                  <p:stCondLst>
                                    <p:cond delay="0"/>
                                  </p:stCondLst>
                                  <p:childTnLst>
                                    <p:set>
                                      <p:cBhvr>
                                        <p:cTn id="20" dur="1" fill="hold">
                                          <p:stCondLst>
                                            <p:cond delay="0"/>
                                          </p:stCondLst>
                                        </p:cTn>
                                        <p:tgtEl>
                                          <p:spTgt spid="87148"/>
                                        </p:tgtEl>
                                        <p:attrNameLst>
                                          <p:attrName>style.visibility</p:attrName>
                                        </p:attrNameLst>
                                      </p:cBhvr>
                                      <p:to>
                                        <p:strVal val="visible"/>
                                      </p:to>
                                    </p:set>
                                    <p:anim calcmode="lin" valueType="num">
                                      <p:cBhvr additive="base">
                                        <p:cTn id="21" dur="1000" fill="hold"/>
                                        <p:tgtEl>
                                          <p:spTgt spid="87148"/>
                                        </p:tgtEl>
                                        <p:attrNameLst>
                                          <p:attrName>ppt_x</p:attrName>
                                        </p:attrNameLst>
                                      </p:cBhvr>
                                      <p:tavLst>
                                        <p:tav tm="0">
                                          <p:val>
                                            <p:strVal val="1+#ppt_w/2"/>
                                          </p:val>
                                        </p:tav>
                                        <p:tav tm="100000">
                                          <p:val>
                                            <p:strVal val="#ppt_x"/>
                                          </p:val>
                                        </p:tav>
                                      </p:tavLst>
                                    </p:anim>
                                    <p:anim calcmode="lin" valueType="num">
                                      <p:cBhvr additive="base">
                                        <p:cTn id="22" dur="1000" fill="hold"/>
                                        <p:tgtEl>
                                          <p:spTgt spid="8714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2" fill="hold" nodeType="clickEffect">
                                  <p:stCondLst>
                                    <p:cond delay="0"/>
                                  </p:stCondLst>
                                  <p:childTnLst>
                                    <p:set>
                                      <p:cBhvr>
                                        <p:cTn id="26" dur="1" fill="hold">
                                          <p:stCondLst>
                                            <p:cond delay="0"/>
                                          </p:stCondLst>
                                        </p:cTn>
                                        <p:tgtEl>
                                          <p:spTgt spid="87151"/>
                                        </p:tgtEl>
                                        <p:attrNameLst>
                                          <p:attrName>style.visibility</p:attrName>
                                        </p:attrNameLst>
                                      </p:cBhvr>
                                      <p:to>
                                        <p:strVal val="visible"/>
                                      </p:to>
                                    </p:set>
                                    <p:anim calcmode="lin" valueType="num">
                                      <p:cBhvr additive="base">
                                        <p:cTn id="27" dur="1000" fill="hold"/>
                                        <p:tgtEl>
                                          <p:spTgt spid="87151"/>
                                        </p:tgtEl>
                                        <p:attrNameLst>
                                          <p:attrName>ppt_x</p:attrName>
                                        </p:attrNameLst>
                                      </p:cBhvr>
                                      <p:tavLst>
                                        <p:tav tm="0">
                                          <p:val>
                                            <p:strVal val="1+#ppt_w/2"/>
                                          </p:val>
                                        </p:tav>
                                        <p:tav tm="100000">
                                          <p:val>
                                            <p:strVal val="#ppt_x"/>
                                          </p:val>
                                        </p:tav>
                                      </p:tavLst>
                                    </p:anim>
                                    <p:anim calcmode="lin" valueType="num">
                                      <p:cBhvr additive="base">
                                        <p:cTn id="28" dur="1000" fill="hold"/>
                                        <p:tgtEl>
                                          <p:spTgt spid="87151"/>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87130">
                                            <p:txEl>
                                              <p:pRg st="0" end="0"/>
                                            </p:txEl>
                                          </p:spTgt>
                                        </p:tgtEl>
                                        <p:attrNameLst>
                                          <p:attrName>style.visibility</p:attrName>
                                        </p:attrNameLst>
                                      </p:cBhvr>
                                      <p:to>
                                        <p:strVal val="visible"/>
                                      </p:to>
                                    </p:set>
                                    <p:animEffect transition="in" filter="slide(fromBottom)">
                                      <p:cBhvr>
                                        <p:cTn id="33" dur="1000"/>
                                        <p:tgtEl>
                                          <p:spTgt spid="87130">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87143"/>
                                        </p:tgtEl>
                                        <p:attrNameLst>
                                          <p:attrName>style.visibility</p:attrName>
                                        </p:attrNameLst>
                                      </p:cBhvr>
                                      <p:to>
                                        <p:strVal val="visible"/>
                                      </p:to>
                                    </p:set>
                                    <p:animEffect transition="in" filter="slide(fromBottom)">
                                      <p:cBhvr>
                                        <p:cTn id="38" dur="1000"/>
                                        <p:tgtEl>
                                          <p:spTgt spid="871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nodeType="clickEffect">
                                  <p:stCondLst>
                                    <p:cond delay="0"/>
                                  </p:stCondLst>
                                  <p:childTnLst>
                                    <p:set>
                                      <p:cBhvr>
                                        <p:cTn id="42" dur="1" fill="hold">
                                          <p:stCondLst>
                                            <p:cond delay="0"/>
                                          </p:stCondLst>
                                        </p:cTn>
                                        <p:tgtEl>
                                          <p:spTgt spid="87157"/>
                                        </p:tgtEl>
                                        <p:attrNameLst>
                                          <p:attrName>style.visibility</p:attrName>
                                        </p:attrNameLst>
                                      </p:cBhvr>
                                      <p:to>
                                        <p:strVal val="visible"/>
                                      </p:to>
                                    </p:set>
                                    <p:anim calcmode="lin" valueType="num">
                                      <p:cBhvr additive="base">
                                        <p:cTn id="43" dur="1000" fill="hold"/>
                                        <p:tgtEl>
                                          <p:spTgt spid="87157"/>
                                        </p:tgtEl>
                                        <p:attrNameLst>
                                          <p:attrName>ppt_x</p:attrName>
                                        </p:attrNameLst>
                                      </p:cBhvr>
                                      <p:tavLst>
                                        <p:tav tm="0">
                                          <p:val>
                                            <p:strVal val="#ppt_x"/>
                                          </p:val>
                                        </p:tav>
                                        <p:tav tm="100000">
                                          <p:val>
                                            <p:strVal val="#ppt_x"/>
                                          </p:val>
                                        </p:tav>
                                      </p:tavLst>
                                    </p:anim>
                                    <p:anim calcmode="lin" valueType="num">
                                      <p:cBhvr additive="base">
                                        <p:cTn id="44" dur="1000" fill="hold"/>
                                        <p:tgtEl>
                                          <p:spTgt spid="8715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4" fill="hold" nodeType="clickEffect">
                                  <p:stCondLst>
                                    <p:cond delay="0"/>
                                  </p:stCondLst>
                                  <p:childTnLst>
                                    <p:set>
                                      <p:cBhvr>
                                        <p:cTn id="48" dur="1" fill="hold">
                                          <p:stCondLst>
                                            <p:cond delay="0"/>
                                          </p:stCondLst>
                                        </p:cTn>
                                        <p:tgtEl>
                                          <p:spTgt spid="87160"/>
                                        </p:tgtEl>
                                        <p:attrNameLst>
                                          <p:attrName>style.visibility</p:attrName>
                                        </p:attrNameLst>
                                      </p:cBhvr>
                                      <p:to>
                                        <p:strVal val="visible"/>
                                      </p:to>
                                    </p:set>
                                    <p:anim calcmode="lin" valueType="num">
                                      <p:cBhvr additive="base">
                                        <p:cTn id="49" dur="1000" fill="hold"/>
                                        <p:tgtEl>
                                          <p:spTgt spid="87160"/>
                                        </p:tgtEl>
                                        <p:attrNameLst>
                                          <p:attrName>ppt_x</p:attrName>
                                        </p:attrNameLst>
                                      </p:cBhvr>
                                      <p:tavLst>
                                        <p:tav tm="0">
                                          <p:val>
                                            <p:strVal val="#ppt_x"/>
                                          </p:val>
                                        </p:tav>
                                        <p:tav tm="100000">
                                          <p:val>
                                            <p:strVal val="#ppt_x"/>
                                          </p:val>
                                        </p:tav>
                                      </p:tavLst>
                                    </p:anim>
                                    <p:anim calcmode="lin" valueType="num">
                                      <p:cBhvr additive="base">
                                        <p:cTn id="50" dur="1000" fill="hold"/>
                                        <p:tgtEl>
                                          <p:spTgt spid="8716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4" fill="hold" nodeType="clickEffect">
                                  <p:stCondLst>
                                    <p:cond delay="0"/>
                                  </p:stCondLst>
                                  <p:childTnLst>
                                    <p:set>
                                      <p:cBhvr>
                                        <p:cTn id="54" dur="1" fill="hold">
                                          <p:stCondLst>
                                            <p:cond delay="0"/>
                                          </p:stCondLst>
                                        </p:cTn>
                                        <p:tgtEl>
                                          <p:spTgt spid="87163"/>
                                        </p:tgtEl>
                                        <p:attrNameLst>
                                          <p:attrName>style.visibility</p:attrName>
                                        </p:attrNameLst>
                                      </p:cBhvr>
                                      <p:to>
                                        <p:strVal val="visible"/>
                                      </p:to>
                                    </p:set>
                                    <p:anim calcmode="lin" valueType="num">
                                      <p:cBhvr additive="base">
                                        <p:cTn id="55" dur="1000" fill="hold"/>
                                        <p:tgtEl>
                                          <p:spTgt spid="87163"/>
                                        </p:tgtEl>
                                        <p:attrNameLst>
                                          <p:attrName>ppt_x</p:attrName>
                                        </p:attrNameLst>
                                      </p:cBhvr>
                                      <p:tavLst>
                                        <p:tav tm="0">
                                          <p:val>
                                            <p:strVal val="#ppt_x"/>
                                          </p:val>
                                        </p:tav>
                                        <p:tav tm="100000">
                                          <p:val>
                                            <p:strVal val="#ppt_x"/>
                                          </p:val>
                                        </p:tav>
                                      </p:tavLst>
                                    </p:anim>
                                    <p:anim calcmode="lin" valueType="num">
                                      <p:cBhvr additive="base">
                                        <p:cTn id="56" dur="1000" fill="hold"/>
                                        <p:tgtEl>
                                          <p:spTgt spid="87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6" name="Rectangle 4">
            <a:extLst>
              <a:ext uri="{FF2B5EF4-FFF2-40B4-BE49-F238E27FC236}">
                <a16:creationId xmlns:a16="http://schemas.microsoft.com/office/drawing/2014/main" id="{BE424CB9-79C6-40BE-89A7-BB35B92AD784}"/>
              </a:ext>
            </a:extLst>
          </p:cNvPr>
          <p:cNvSpPr>
            <a:spLocks noChangeArrowheads="1"/>
          </p:cNvSpPr>
          <p:nvPr/>
        </p:nvSpPr>
        <p:spPr bwMode="auto">
          <a:xfrm>
            <a:off x="36000" y="40944"/>
            <a:ext cx="9072000" cy="428625"/>
          </a:xfrm>
          <a:prstGeom prst="rect">
            <a:avLst/>
          </a:prstGeom>
          <a:noFill/>
          <a:ln w="9525">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2000">
                <a:latin typeface="Comic Sans MS" panose="030F0702030302020204" pitchFamily="66" charset="0"/>
              </a:rPr>
              <a:t>Abaco delle formalizzazioni (3)</a:t>
            </a:r>
          </a:p>
        </p:txBody>
      </p:sp>
      <p:sp>
        <p:nvSpPr>
          <p:cNvPr id="39945" name="Rectangle 5">
            <a:extLst>
              <a:ext uri="{FF2B5EF4-FFF2-40B4-BE49-F238E27FC236}">
                <a16:creationId xmlns:a16="http://schemas.microsoft.com/office/drawing/2014/main" id="{4D6A6462-4172-4D85-8760-950C5A6DE913}"/>
              </a:ext>
            </a:extLst>
          </p:cNvPr>
          <p:cNvSpPr>
            <a:spLocks noChangeArrowheads="1"/>
          </p:cNvSpPr>
          <p:nvPr/>
        </p:nvSpPr>
        <p:spPr bwMode="auto">
          <a:xfrm>
            <a:off x="2833688" y="2836863"/>
            <a:ext cx="611187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9946" name="Rectangle 6">
            <a:extLst>
              <a:ext uri="{FF2B5EF4-FFF2-40B4-BE49-F238E27FC236}">
                <a16:creationId xmlns:a16="http://schemas.microsoft.com/office/drawing/2014/main" id="{58836C88-4B1D-4E8B-9395-362EC0920D5F}"/>
              </a:ext>
            </a:extLst>
          </p:cNvPr>
          <p:cNvSpPr>
            <a:spLocks noChangeArrowheads="1"/>
          </p:cNvSpPr>
          <p:nvPr/>
        </p:nvSpPr>
        <p:spPr bwMode="auto">
          <a:xfrm>
            <a:off x="1503363" y="2836863"/>
            <a:ext cx="133032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Insiemistico-descrittiva</a:t>
            </a:r>
          </a:p>
        </p:txBody>
      </p:sp>
      <p:sp>
        <p:nvSpPr>
          <p:cNvPr id="39947" name="Rectangle 7">
            <a:extLst>
              <a:ext uri="{FF2B5EF4-FFF2-40B4-BE49-F238E27FC236}">
                <a16:creationId xmlns:a16="http://schemas.microsoft.com/office/drawing/2014/main" id="{93843FF6-235C-49FB-BF31-18987E91C4E6}"/>
              </a:ext>
            </a:extLst>
          </p:cNvPr>
          <p:cNvSpPr>
            <a:spLocks noChangeArrowheads="1"/>
          </p:cNvSpPr>
          <p:nvPr/>
        </p:nvSpPr>
        <p:spPr bwMode="auto">
          <a:xfrm>
            <a:off x="2833688" y="2182813"/>
            <a:ext cx="61118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9948" name="Rectangle 8">
            <a:extLst>
              <a:ext uri="{FF2B5EF4-FFF2-40B4-BE49-F238E27FC236}">
                <a16:creationId xmlns:a16="http://schemas.microsoft.com/office/drawing/2014/main" id="{E95A5594-39FC-49E8-9BD1-92C0271F76ED}"/>
              </a:ext>
            </a:extLst>
          </p:cNvPr>
          <p:cNvSpPr>
            <a:spLocks noChangeArrowheads="1"/>
          </p:cNvSpPr>
          <p:nvPr/>
        </p:nvSpPr>
        <p:spPr bwMode="auto">
          <a:xfrm>
            <a:off x="1503363" y="2127250"/>
            <a:ext cx="13303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Descrittiva</a:t>
            </a:r>
          </a:p>
        </p:txBody>
      </p:sp>
      <p:sp>
        <p:nvSpPr>
          <p:cNvPr id="39949" name="Rectangle 9">
            <a:extLst>
              <a:ext uri="{FF2B5EF4-FFF2-40B4-BE49-F238E27FC236}">
                <a16:creationId xmlns:a16="http://schemas.microsoft.com/office/drawing/2014/main" id="{287A68BA-EA98-4ED9-8CAD-B2EA085BD23D}"/>
              </a:ext>
            </a:extLst>
          </p:cNvPr>
          <p:cNvSpPr>
            <a:spLocks noChangeArrowheads="1"/>
          </p:cNvSpPr>
          <p:nvPr/>
        </p:nvSpPr>
        <p:spPr bwMode="auto">
          <a:xfrm>
            <a:off x="2833688" y="1439863"/>
            <a:ext cx="61118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9950" name="Rectangle 10">
            <a:extLst>
              <a:ext uri="{FF2B5EF4-FFF2-40B4-BE49-F238E27FC236}">
                <a16:creationId xmlns:a16="http://schemas.microsoft.com/office/drawing/2014/main" id="{A35E63B4-6894-4AAE-9E0E-9DA0ED96CC5B}"/>
              </a:ext>
            </a:extLst>
          </p:cNvPr>
          <p:cNvSpPr>
            <a:spLocks noChangeArrowheads="1"/>
          </p:cNvSpPr>
          <p:nvPr/>
        </p:nvSpPr>
        <p:spPr bwMode="auto">
          <a:xfrm>
            <a:off x="1503363" y="1439863"/>
            <a:ext cx="1330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Insiemistica</a:t>
            </a:r>
          </a:p>
        </p:txBody>
      </p:sp>
      <p:sp>
        <p:nvSpPr>
          <p:cNvPr id="90123" name="Rectangle 11">
            <a:extLst>
              <a:ext uri="{FF2B5EF4-FFF2-40B4-BE49-F238E27FC236}">
                <a16:creationId xmlns:a16="http://schemas.microsoft.com/office/drawing/2014/main" id="{6B945048-6903-4A00-BFC8-996D9DCEF567}"/>
              </a:ext>
            </a:extLst>
          </p:cNvPr>
          <p:cNvSpPr>
            <a:spLocks noChangeArrowheads="1"/>
          </p:cNvSpPr>
          <p:nvPr/>
        </p:nvSpPr>
        <p:spPr bwMode="auto">
          <a:xfrm>
            <a:off x="241300" y="1439863"/>
            <a:ext cx="126206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Superficie</a:t>
            </a:r>
          </a:p>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S </a:t>
            </a:r>
          </a:p>
        </p:txBody>
      </p:sp>
      <p:sp>
        <p:nvSpPr>
          <p:cNvPr id="39952" name="Rectangle 12">
            <a:extLst>
              <a:ext uri="{FF2B5EF4-FFF2-40B4-BE49-F238E27FC236}">
                <a16:creationId xmlns:a16="http://schemas.microsoft.com/office/drawing/2014/main" id="{D6BDDBCE-167C-42FB-9F14-C73338EB1A38}"/>
              </a:ext>
            </a:extLst>
          </p:cNvPr>
          <p:cNvSpPr>
            <a:spLocks noChangeArrowheads="1"/>
          </p:cNvSpPr>
          <p:nvPr/>
        </p:nvSpPr>
        <p:spPr bwMode="auto">
          <a:xfrm>
            <a:off x="2833688" y="800100"/>
            <a:ext cx="61118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Formalizzazioni</a:t>
            </a:r>
          </a:p>
        </p:txBody>
      </p:sp>
      <p:sp>
        <p:nvSpPr>
          <p:cNvPr id="39953" name="Rectangle 13">
            <a:extLst>
              <a:ext uri="{FF2B5EF4-FFF2-40B4-BE49-F238E27FC236}">
                <a16:creationId xmlns:a16="http://schemas.microsoft.com/office/drawing/2014/main" id="{26557254-E6E0-443F-B33D-6DB6EE757293}"/>
              </a:ext>
            </a:extLst>
          </p:cNvPr>
          <p:cNvSpPr>
            <a:spLocks noChangeArrowheads="1"/>
          </p:cNvSpPr>
          <p:nvPr/>
        </p:nvSpPr>
        <p:spPr bwMode="auto">
          <a:xfrm>
            <a:off x="1503363" y="800100"/>
            <a:ext cx="13303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Espressioni</a:t>
            </a:r>
          </a:p>
        </p:txBody>
      </p:sp>
      <p:sp>
        <p:nvSpPr>
          <p:cNvPr id="39954" name="Rectangle 14">
            <a:extLst>
              <a:ext uri="{FF2B5EF4-FFF2-40B4-BE49-F238E27FC236}">
                <a16:creationId xmlns:a16="http://schemas.microsoft.com/office/drawing/2014/main" id="{46EBB60E-B4B2-4375-A0E0-A8CB20EE6308}"/>
              </a:ext>
            </a:extLst>
          </p:cNvPr>
          <p:cNvSpPr>
            <a:spLocks noChangeArrowheads="1"/>
          </p:cNvSpPr>
          <p:nvPr/>
        </p:nvSpPr>
        <p:spPr bwMode="auto">
          <a:xfrm>
            <a:off x="241300" y="800100"/>
            <a:ext cx="12620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Elementi geometrici</a:t>
            </a:r>
          </a:p>
        </p:txBody>
      </p:sp>
      <p:sp>
        <p:nvSpPr>
          <p:cNvPr id="39955" name="Line 15">
            <a:extLst>
              <a:ext uri="{FF2B5EF4-FFF2-40B4-BE49-F238E27FC236}">
                <a16:creationId xmlns:a16="http://schemas.microsoft.com/office/drawing/2014/main" id="{570F5D78-88BD-4F14-9E96-2A3DEEAF9FC2}"/>
              </a:ext>
            </a:extLst>
          </p:cNvPr>
          <p:cNvSpPr>
            <a:spLocks noChangeShapeType="1"/>
          </p:cNvSpPr>
          <p:nvPr/>
        </p:nvSpPr>
        <p:spPr bwMode="auto">
          <a:xfrm>
            <a:off x="241300" y="800100"/>
            <a:ext cx="87042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56" name="Line 16">
            <a:extLst>
              <a:ext uri="{FF2B5EF4-FFF2-40B4-BE49-F238E27FC236}">
                <a16:creationId xmlns:a16="http://schemas.microsoft.com/office/drawing/2014/main" id="{61FFB395-EF16-4EDB-BA6C-5B4E2B0A5F82}"/>
              </a:ext>
            </a:extLst>
          </p:cNvPr>
          <p:cNvSpPr>
            <a:spLocks noChangeShapeType="1"/>
          </p:cNvSpPr>
          <p:nvPr/>
        </p:nvSpPr>
        <p:spPr bwMode="auto">
          <a:xfrm>
            <a:off x="241300" y="1439863"/>
            <a:ext cx="87042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57" name="Line 17">
            <a:extLst>
              <a:ext uri="{FF2B5EF4-FFF2-40B4-BE49-F238E27FC236}">
                <a16:creationId xmlns:a16="http://schemas.microsoft.com/office/drawing/2014/main" id="{2D295175-6021-424E-9144-850C95168000}"/>
              </a:ext>
            </a:extLst>
          </p:cNvPr>
          <p:cNvSpPr>
            <a:spLocks noChangeShapeType="1"/>
          </p:cNvSpPr>
          <p:nvPr/>
        </p:nvSpPr>
        <p:spPr bwMode="auto">
          <a:xfrm>
            <a:off x="241300" y="3562350"/>
            <a:ext cx="87042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58" name="Line 18">
            <a:extLst>
              <a:ext uri="{FF2B5EF4-FFF2-40B4-BE49-F238E27FC236}">
                <a16:creationId xmlns:a16="http://schemas.microsoft.com/office/drawing/2014/main" id="{5704D36E-477A-41BB-B943-4416B2C081AA}"/>
              </a:ext>
            </a:extLst>
          </p:cNvPr>
          <p:cNvSpPr>
            <a:spLocks noChangeShapeType="1"/>
          </p:cNvSpPr>
          <p:nvPr/>
        </p:nvSpPr>
        <p:spPr bwMode="auto">
          <a:xfrm>
            <a:off x="241300" y="800100"/>
            <a:ext cx="0" cy="27622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59" name="Line 19">
            <a:extLst>
              <a:ext uri="{FF2B5EF4-FFF2-40B4-BE49-F238E27FC236}">
                <a16:creationId xmlns:a16="http://schemas.microsoft.com/office/drawing/2014/main" id="{7F5DC842-CE99-4A90-A1C5-6FF54E7F6CB7}"/>
              </a:ext>
            </a:extLst>
          </p:cNvPr>
          <p:cNvSpPr>
            <a:spLocks noChangeShapeType="1"/>
          </p:cNvSpPr>
          <p:nvPr/>
        </p:nvSpPr>
        <p:spPr bwMode="auto">
          <a:xfrm>
            <a:off x="1503363" y="800100"/>
            <a:ext cx="0" cy="2762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60" name="Line 20">
            <a:extLst>
              <a:ext uri="{FF2B5EF4-FFF2-40B4-BE49-F238E27FC236}">
                <a16:creationId xmlns:a16="http://schemas.microsoft.com/office/drawing/2014/main" id="{AA30E812-1BC8-4BB7-BAAD-2C6B9F959CA6}"/>
              </a:ext>
            </a:extLst>
          </p:cNvPr>
          <p:cNvSpPr>
            <a:spLocks noChangeShapeType="1"/>
          </p:cNvSpPr>
          <p:nvPr/>
        </p:nvSpPr>
        <p:spPr bwMode="auto">
          <a:xfrm>
            <a:off x="2833688" y="800100"/>
            <a:ext cx="0" cy="2762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61" name="Line 21">
            <a:extLst>
              <a:ext uri="{FF2B5EF4-FFF2-40B4-BE49-F238E27FC236}">
                <a16:creationId xmlns:a16="http://schemas.microsoft.com/office/drawing/2014/main" id="{0303B5E4-181F-4494-A318-2678408D9A94}"/>
              </a:ext>
            </a:extLst>
          </p:cNvPr>
          <p:cNvSpPr>
            <a:spLocks noChangeShapeType="1"/>
          </p:cNvSpPr>
          <p:nvPr/>
        </p:nvSpPr>
        <p:spPr bwMode="auto">
          <a:xfrm>
            <a:off x="8945563" y="800100"/>
            <a:ext cx="0" cy="27622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62" name="Line 22">
            <a:extLst>
              <a:ext uri="{FF2B5EF4-FFF2-40B4-BE49-F238E27FC236}">
                <a16:creationId xmlns:a16="http://schemas.microsoft.com/office/drawing/2014/main" id="{E2A81374-EE67-40E3-A817-2DB0246BDFE1}"/>
              </a:ext>
            </a:extLst>
          </p:cNvPr>
          <p:cNvSpPr>
            <a:spLocks noChangeShapeType="1"/>
          </p:cNvSpPr>
          <p:nvPr/>
        </p:nvSpPr>
        <p:spPr bwMode="auto">
          <a:xfrm>
            <a:off x="1503363" y="2127250"/>
            <a:ext cx="7442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63" name="Line 23">
            <a:extLst>
              <a:ext uri="{FF2B5EF4-FFF2-40B4-BE49-F238E27FC236}">
                <a16:creationId xmlns:a16="http://schemas.microsoft.com/office/drawing/2014/main" id="{B31F0711-A3BB-4508-A825-233BA2CCDCF3}"/>
              </a:ext>
            </a:extLst>
          </p:cNvPr>
          <p:cNvSpPr>
            <a:spLocks noChangeShapeType="1"/>
          </p:cNvSpPr>
          <p:nvPr/>
        </p:nvSpPr>
        <p:spPr bwMode="auto">
          <a:xfrm>
            <a:off x="1503363" y="2836863"/>
            <a:ext cx="7442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64" name="Rectangle 24">
            <a:extLst>
              <a:ext uri="{FF2B5EF4-FFF2-40B4-BE49-F238E27FC236}">
                <a16:creationId xmlns:a16="http://schemas.microsoft.com/office/drawing/2014/main" id="{4533A9F9-FFAD-43C5-97B2-018073E85914}"/>
              </a:ext>
            </a:extLst>
          </p:cNvPr>
          <p:cNvSpPr>
            <a:spLocks noChangeArrowheads="1"/>
          </p:cNvSpPr>
          <p:nvPr/>
        </p:nvSpPr>
        <p:spPr bwMode="auto">
          <a:xfrm>
            <a:off x="2808288" y="5875338"/>
            <a:ext cx="610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9965" name="Rectangle 25">
            <a:extLst>
              <a:ext uri="{FF2B5EF4-FFF2-40B4-BE49-F238E27FC236}">
                <a16:creationId xmlns:a16="http://schemas.microsoft.com/office/drawing/2014/main" id="{86FE8A7C-3A77-423A-B9EE-0149F02785C7}"/>
              </a:ext>
            </a:extLst>
          </p:cNvPr>
          <p:cNvSpPr>
            <a:spLocks noChangeArrowheads="1"/>
          </p:cNvSpPr>
          <p:nvPr/>
        </p:nvSpPr>
        <p:spPr bwMode="auto">
          <a:xfrm>
            <a:off x="1479550" y="5875338"/>
            <a:ext cx="1328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Insiemistico-descrittiva</a:t>
            </a:r>
          </a:p>
        </p:txBody>
      </p:sp>
      <p:sp>
        <p:nvSpPr>
          <p:cNvPr id="39966" name="Rectangle 26">
            <a:extLst>
              <a:ext uri="{FF2B5EF4-FFF2-40B4-BE49-F238E27FC236}">
                <a16:creationId xmlns:a16="http://schemas.microsoft.com/office/drawing/2014/main" id="{577B7A0B-7042-4A89-8A90-B53C6430D92E}"/>
              </a:ext>
            </a:extLst>
          </p:cNvPr>
          <p:cNvSpPr>
            <a:spLocks noChangeArrowheads="1"/>
          </p:cNvSpPr>
          <p:nvPr/>
        </p:nvSpPr>
        <p:spPr bwMode="auto">
          <a:xfrm>
            <a:off x="2808288" y="5146675"/>
            <a:ext cx="61007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39967" name="Rectangle 27">
            <a:extLst>
              <a:ext uri="{FF2B5EF4-FFF2-40B4-BE49-F238E27FC236}">
                <a16:creationId xmlns:a16="http://schemas.microsoft.com/office/drawing/2014/main" id="{8E3CAE7D-69A4-43F8-88A4-1B29CDFFFD96}"/>
              </a:ext>
            </a:extLst>
          </p:cNvPr>
          <p:cNvSpPr>
            <a:spLocks noChangeArrowheads="1"/>
          </p:cNvSpPr>
          <p:nvPr/>
        </p:nvSpPr>
        <p:spPr bwMode="auto">
          <a:xfrm>
            <a:off x="1479550" y="5146675"/>
            <a:ext cx="13287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Descrittiva</a:t>
            </a:r>
          </a:p>
        </p:txBody>
      </p:sp>
      <p:sp>
        <p:nvSpPr>
          <p:cNvPr id="39968" name="Rectangle 29">
            <a:extLst>
              <a:ext uri="{FF2B5EF4-FFF2-40B4-BE49-F238E27FC236}">
                <a16:creationId xmlns:a16="http://schemas.microsoft.com/office/drawing/2014/main" id="{E3E8716B-0318-44B9-929A-3D35E1FFC3A2}"/>
              </a:ext>
            </a:extLst>
          </p:cNvPr>
          <p:cNvSpPr>
            <a:spLocks noChangeArrowheads="1"/>
          </p:cNvSpPr>
          <p:nvPr/>
        </p:nvSpPr>
        <p:spPr bwMode="auto">
          <a:xfrm>
            <a:off x="1479550" y="4438650"/>
            <a:ext cx="1328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Insiemistica</a:t>
            </a:r>
          </a:p>
        </p:txBody>
      </p:sp>
      <p:sp>
        <p:nvSpPr>
          <p:cNvPr id="90142" name="Rectangle 30">
            <a:extLst>
              <a:ext uri="{FF2B5EF4-FFF2-40B4-BE49-F238E27FC236}">
                <a16:creationId xmlns:a16="http://schemas.microsoft.com/office/drawing/2014/main" id="{8D64193B-82CB-4288-A62F-9D2B0C401861}"/>
              </a:ext>
            </a:extLst>
          </p:cNvPr>
          <p:cNvSpPr>
            <a:spLocks noChangeArrowheads="1"/>
          </p:cNvSpPr>
          <p:nvPr/>
        </p:nvSpPr>
        <p:spPr bwMode="auto">
          <a:xfrm>
            <a:off x="220663" y="4438650"/>
            <a:ext cx="1258887"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Semipiano</a:t>
            </a:r>
            <a:endParaRPr kumimoji="0" lang="it-IT" altLang="it-IT" sz="1400">
              <a:latin typeface="Comic Sans MS" panose="030F0702030302020204" pitchFamily="66" charset="0"/>
              <a:sym typeface="Symbol" panose="05050102010706020507" pitchFamily="18" charset="2"/>
            </a:endParaRPr>
          </a:p>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sym typeface="Symbol" panose="05050102010706020507" pitchFamily="18" charset="2"/>
              </a:rPr>
              <a:t> </a:t>
            </a:r>
            <a:r>
              <a:rPr kumimoji="0" lang="it-IT" altLang="it-IT" sz="1400">
                <a:latin typeface="Comic Sans MS" panose="030F0702030302020204" pitchFamily="66" charset="0"/>
              </a:rPr>
              <a:t>/ 2 </a:t>
            </a:r>
          </a:p>
        </p:txBody>
      </p:sp>
      <p:sp>
        <p:nvSpPr>
          <p:cNvPr id="39970" name="Rectangle 31">
            <a:extLst>
              <a:ext uri="{FF2B5EF4-FFF2-40B4-BE49-F238E27FC236}">
                <a16:creationId xmlns:a16="http://schemas.microsoft.com/office/drawing/2014/main" id="{07C5FAFD-55FF-4EA5-BEFA-CED3AA538F97}"/>
              </a:ext>
            </a:extLst>
          </p:cNvPr>
          <p:cNvSpPr>
            <a:spLocks noChangeArrowheads="1"/>
          </p:cNvSpPr>
          <p:nvPr/>
        </p:nvSpPr>
        <p:spPr bwMode="auto">
          <a:xfrm>
            <a:off x="2808288" y="3727450"/>
            <a:ext cx="610076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Formalizzazioni</a:t>
            </a:r>
          </a:p>
        </p:txBody>
      </p:sp>
      <p:sp>
        <p:nvSpPr>
          <p:cNvPr id="39971" name="Rectangle 32">
            <a:extLst>
              <a:ext uri="{FF2B5EF4-FFF2-40B4-BE49-F238E27FC236}">
                <a16:creationId xmlns:a16="http://schemas.microsoft.com/office/drawing/2014/main" id="{C18CD23D-8510-4F5D-9368-E6B9FFC35EC3}"/>
              </a:ext>
            </a:extLst>
          </p:cNvPr>
          <p:cNvSpPr>
            <a:spLocks noChangeArrowheads="1"/>
          </p:cNvSpPr>
          <p:nvPr/>
        </p:nvSpPr>
        <p:spPr bwMode="auto">
          <a:xfrm>
            <a:off x="1479550" y="3727450"/>
            <a:ext cx="13287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Espressioni</a:t>
            </a:r>
          </a:p>
        </p:txBody>
      </p:sp>
      <p:sp>
        <p:nvSpPr>
          <p:cNvPr id="39972" name="Rectangle 33">
            <a:extLst>
              <a:ext uri="{FF2B5EF4-FFF2-40B4-BE49-F238E27FC236}">
                <a16:creationId xmlns:a16="http://schemas.microsoft.com/office/drawing/2014/main" id="{C4656412-2481-4553-B7DA-2CEDA321B723}"/>
              </a:ext>
            </a:extLst>
          </p:cNvPr>
          <p:cNvSpPr>
            <a:spLocks noChangeArrowheads="1"/>
          </p:cNvSpPr>
          <p:nvPr/>
        </p:nvSpPr>
        <p:spPr bwMode="auto">
          <a:xfrm>
            <a:off x="220663" y="3727450"/>
            <a:ext cx="12588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Elementi geometrici</a:t>
            </a:r>
          </a:p>
        </p:txBody>
      </p:sp>
      <p:sp>
        <p:nvSpPr>
          <p:cNvPr id="39973" name="Line 34">
            <a:extLst>
              <a:ext uri="{FF2B5EF4-FFF2-40B4-BE49-F238E27FC236}">
                <a16:creationId xmlns:a16="http://schemas.microsoft.com/office/drawing/2014/main" id="{EA5F6DDC-9025-40C0-B74A-655424435B3F}"/>
              </a:ext>
            </a:extLst>
          </p:cNvPr>
          <p:cNvSpPr>
            <a:spLocks noChangeShapeType="1"/>
          </p:cNvSpPr>
          <p:nvPr/>
        </p:nvSpPr>
        <p:spPr bwMode="auto">
          <a:xfrm>
            <a:off x="220663" y="3727450"/>
            <a:ext cx="868838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74" name="Line 35">
            <a:extLst>
              <a:ext uri="{FF2B5EF4-FFF2-40B4-BE49-F238E27FC236}">
                <a16:creationId xmlns:a16="http://schemas.microsoft.com/office/drawing/2014/main" id="{1EC58D5E-3F9C-4B4F-B62E-249364711F4A}"/>
              </a:ext>
            </a:extLst>
          </p:cNvPr>
          <p:cNvSpPr>
            <a:spLocks noChangeShapeType="1"/>
          </p:cNvSpPr>
          <p:nvPr/>
        </p:nvSpPr>
        <p:spPr bwMode="auto">
          <a:xfrm>
            <a:off x="220663" y="4438650"/>
            <a:ext cx="86883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75" name="Line 36">
            <a:extLst>
              <a:ext uri="{FF2B5EF4-FFF2-40B4-BE49-F238E27FC236}">
                <a16:creationId xmlns:a16="http://schemas.microsoft.com/office/drawing/2014/main" id="{299BE442-0E85-44CE-AEEE-41FFF4715ED0}"/>
              </a:ext>
            </a:extLst>
          </p:cNvPr>
          <p:cNvSpPr>
            <a:spLocks noChangeShapeType="1"/>
          </p:cNvSpPr>
          <p:nvPr/>
        </p:nvSpPr>
        <p:spPr bwMode="auto">
          <a:xfrm>
            <a:off x="220663" y="6621463"/>
            <a:ext cx="868838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76" name="Line 37">
            <a:extLst>
              <a:ext uri="{FF2B5EF4-FFF2-40B4-BE49-F238E27FC236}">
                <a16:creationId xmlns:a16="http://schemas.microsoft.com/office/drawing/2014/main" id="{6FAF3159-AE9D-409F-AA46-3A46740E2E0C}"/>
              </a:ext>
            </a:extLst>
          </p:cNvPr>
          <p:cNvSpPr>
            <a:spLocks noChangeShapeType="1"/>
          </p:cNvSpPr>
          <p:nvPr/>
        </p:nvSpPr>
        <p:spPr bwMode="auto">
          <a:xfrm>
            <a:off x="220663" y="3727450"/>
            <a:ext cx="0" cy="28940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77" name="Line 38">
            <a:extLst>
              <a:ext uri="{FF2B5EF4-FFF2-40B4-BE49-F238E27FC236}">
                <a16:creationId xmlns:a16="http://schemas.microsoft.com/office/drawing/2014/main" id="{2A466851-BA16-417E-9DEF-F5433D141771}"/>
              </a:ext>
            </a:extLst>
          </p:cNvPr>
          <p:cNvSpPr>
            <a:spLocks noChangeShapeType="1"/>
          </p:cNvSpPr>
          <p:nvPr/>
        </p:nvSpPr>
        <p:spPr bwMode="auto">
          <a:xfrm>
            <a:off x="1479550" y="3727450"/>
            <a:ext cx="0" cy="28940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78" name="Line 39">
            <a:extLst>
              <a:ext uri="{FF2B5EF4-FFF2-40B4-BE49-F238E27FC236}">
                <a16:creationId xmlns:a16="http://schemas.microsoft.com/office/drawing/2014/main" id="{CF59D90A-0B24-48D9-8082-3E831CC22509}"/>
              </a:ext>
            </a:extLst>
          </p:cNvPr>
          <p:cNvSpPr>
            <a:spLocks noChangeShapeType="1"/>
          </p:cNvSpPr>
          <p:nvPr/>
        </p:nvSpPr>
        <p:spPr bwMode="auto">
          <a:xfrm>
            <a:off x="2808288" y="3727450"/>
            <a:ext cx="0" cy="28940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79" name="Line 40">
            <a:extLst>
              <a:ext uri="{FF2B5EF4-FFF2-40B4-BE49-F238E27FC236}">
                <a16:creationId xmlns:a16="http://schemas.microsoft.com/office/drawing/2014/main" id="{C2373FB5-E755-4023-8E6B-04E89A091B58}"/>
              </a:ext>
            </a:extLst>
          </p:cNvPr>
          <p:cNvSpPr>
            <a:spLocks noChangeShapeType="1"/>
          </p:cNvSpPr>
          <p:nvPr/>
        </p:nvSpPr>
        <p:spPr bwMode="auto">
          <a:xfrm>
            <a:off x="8909050" y="3727450"/>
            <a:ext cx="0" cy="28940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80" name="Line 41">
            <a:extLst>
              <a:ext uri="{FF2B5EF4-FFF2-40B4-BE49-F238E27FC236}">
                <a16:creationId xmlns:a16="http://schemas.microsoft.com/office/drawing/2014/main" id="{E002E5F6-8942-4E77-BCCA-33D3D27385A4}"/>
              </a:ext>
            </a:extLst>
          </p:cNvPr>
          <p:cNvSpPr>
            <a:spLocks noChangeShapeType="1"/>
          </p:cNvSpPr>
          <p:nvPr/>
        </p:nvSpPr>
        <p:spPr bwMode="auto">
          <a:xfrm>
            <a:off x="1479550" y="5146675"/>
            <a:ext cx="742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81" name="Line 42">
            <a:extLst>
              <a:ext uri="{FF2B5EF4-FFF2-40B4-BE49-F238E27FC236}">
                <a16:creationId xmlns:a16="http://schemas.microsoft.com/office/drawing/2014/main" id="{9A79FA76-B0E2-460A-982F-9CF67C3A45CB}"/>
              </a:ext>
            </a:extLst>
          </p:cNvPr>
          <p:cNvSpPr>
            <a:spLocks noChangeShapeType="1"/>
          </p:cNvSpPr>
          <p:nvPr/>
        </p:nvSpPr>
        <p:spPr bwMode="auto">
          <a:xfrm>
            <a:off x="1479550" y="5875338"/>
            <a:ext cx="742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39982" name="Rectangle 51">
            <a:extLst>
              <a:ext uri="{FF2B5EF4-FFF2-40B4-BE49-F238E27FC236}">
                <a16:creationId xmlns:a16="http://schemas.microsoft.com/office/drawing/2014/main" id="{F6AA90B6-8562-4C71-85B6-AABC2FC5CC48}"/>
              </a:ext>
            </a:extLst>
          </p:cNvPr>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90162" name="Object 50">
            <a:extLst>
              <a:ext uri="{FF2B5EF4-FFF2-40B4-BE49-F238E27FC236}">
                <a16:creationId xmlns:a16="http://schemas.microsoft.com/office/drawing/2014/main" id="{EBE4D9BC-3F3D-46ED-AF1A-9D28F65C2340}"/>
              </a:ext>
            </a:extLst>
          </p:cNvPr>
          <p:cNvGraphicFramePr>
            <a:graphicFrameLocks noChangeAspect="1"/>
          </p:cNvGraphicFramePr>
          <p:nvPr/>
        </p:nvGraphicFramePr>
        <p:xfrm>
          <a:off x="2871788" y="4618038"/>
          <a:ext cx="5942012" cy="365125"/>
        </p:xfrm>
        <a:graphic>
          <a:graphicData uri="http://schemas.openxmlformats.org/presentationml/2006/ole">
            <mc:AlternateContent xmlns:mc="http://schemas.openxmlformats.org/markup-compatibility/2006">
              <mc:Choice xmlns:v="urn:schemas-microsoft-com:vml" Requires="v">
                <p:oleObj spid="_x0000_s40254" name="Equation" r:id="rId3" imgW="4381500" imgH="254000" progId="Equation.3">
                  <p:embed/>
                </p:oleObj>
              </mc:Choice>
              <mc:Fallback>
                <p:oleObj name="Equation" r:id="rId3" imgW="4381500" imgH="254000" progId="Equation.3">
                  <p:embed/>
                  <p:pic>
                    <p:nvPicPr>
                      <p:cNvPr id="0" name="Picture 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788" y="4618038"/>
                        <a:ext cx="5942012" cy="365125"/>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9983" name="Rectangle 52">
            <a:extLst>
              <a:ext uri="{FF2B5EF4-FFF2-40B4-BE49-F238E27FC236}">
                <a16:creationId xmlns:a16="http://schemas.microsoft.com/office/drawing/2014/main" id="{CC628EF0-2013-452E-8598-0EF59498FDC7}"/>
              </a:ext>
            </a:extLst>
          </p:cNvPr>
          <p:cNvSpPr>
            <a:spLocks noChangeArrowheads="1"/>
          </p:cNvSpPr>
          <p:nvPr/>
        </p:nvSpPr>
        <p:spPr bwMode="auto">
          <a:xfrm>
            <a:off x="0" y="3548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39984" name="Rectangle 54">
            <a:extLst>
              <a:ext uri="{FF2B5EF4-FFF2-40B4-BE49-F238E27FC236}">
                <a16:creationId xmlns:a16="http://schemas.microsoft.com/office/drawing/2014/main" id="{484E99BC-2EC9-4E54-95FC-BFEA80F0D91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90165" name="Object 53">
            <a:extLst>
              <a:ext uri="{FF2B5EF4-FFF2-40B4-BE49-F238E27FC236}">
                <a16:creationId xmlns:a16="http://schemas.microsoft.com/office/drawing/2014/main" id="{336CDAA3-35AE-4CEF-AF06-98CD92D97B0C}"/>
              </a:ext>
            </a:extLst>
          </p:cNvPr>
          <p:cNvGraphicFramePr>
            <a:graphicFrameLocks noChangeAspect="1"/>
          </p:cNvGraphicFramePr>
          <p:nvPr/>
        </p:nvGraphicFramePr>
        <p:xfrm>
          <a:off x="4740275" y="5191125"/>
          <a:ext cx="2076450" cy="627063"/>
        </p:xfrm>
        <a:graphic>
          <a:graphicData uri="http://schemas.openxmlformats.org/presentationml/2006/ole">
            <mc:AlternateContent xmlns:mc="http://schemas.openxmlformats.org/markup-compatibility/2006">
              <mc:Choice xmlns:v="urn:schemas-microsoft-com:vml" Requires="v">
                <p:oleObj spid="_x0000_s40255" name="Equation" r:id="rId5" imgW="1422400" imgH="431800" progId="Equation.3">
                  <p:embed/>
                </p:oleObj>
              </mc:Choice>
              <mc:Fallback>
                <p:oleObj name="Equation" r:id="rId5" imgW="1422400" imgH="431800" progId="Equation.3">
                  <p:embed/>
                  <p:pic>
                    <p:nvPicPr>
                      <p:cNvPr id="0" name="Picture 2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0275" y="5191125"/>
                        <a:ext cx="2076450" cy="627063"/>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9985" name="Rectangle 57">
            <a:extLst>
              <a:ext uri="{FF2B5EF4-FFF2-40B4-BE49-F238E27FC236}">
                <a16:creationId xmlns:a16="http://schemas.microsoft.com/office/drawing/2014/main" id="{B3B962DA-A1DF-4FEF-B6AF-6DC3190098C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90168" name="Object 56">
            <a:extLst>
              <a:ext uri="{FF2B5EF4-FFF2-40B4-BE49-F238E27FC236}">
                <a16:creationId xmlns:a16="http://schemas.microsoft.com/office/drawing/2014/main" id="{280B0828-96E5-4C8E-AA6E-EA7BFF66B691}"/>
              </a:ext>
            </a:extLst>
          </p:cNvPr>
          <p:cNvGraphicFramePr>
            <a:graphicFrameLocks noChangeAspect="1"/>
          </p:cNvGraphicFramePr>
          <p:nvPr/>
        </p:nvGraphicFramePr>
        <p:xfrm>
          <a:off x="2854325" y="6021388"/>
          <a:ext cx="5961063" cy="542925"/>
        </p:xfrm>
        <a:graphic>
          <a:graphicData uri="http://schemas.openxmlformats.org/presentationml/2006/ole">
            <mc:AlternateContent xmlns:mc="http://schemas.openxmlformats.org/markup-compatibility/2006">
              <mc:Choice xmlns:v="urn:schemas-microsoft-com:vml" Requires="v">
                <p:oleObj spid="_x0000_s40256" name="Equation" r:id="rId7" imgW="4724400" imgH="431800" progId="Equation.3">
                  <p:embed/>
                </p:oleObj>
              </mc:Choice>
              <mc:Fallback>
                <p:oleObj name="Equation" r:id="rId7" imgW="4724400" imgH="431800" progId="Equation.3">
                  <p:embed/>
                  <p:pic>
                    <p:nvPicPr>
                      <p:cNvPr id="0" name="Picture 2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4325" y="6021388"/>
                        <a:ext cx="5961063" cy="542925"/>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9986" name="Rectangle 60">
            <a:extLst>
              <a:ext uri="{FF2B5EF4-FFF2-40B4-BE49-F238E27FC236}">
                <a16:creationId xmlns:a16="http://schemas.microsoft.com/office/drawing/2014/main" id="{F04BC67B-6BCA-44C1-A317-9C4594A4408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90171" name="Object 59">
            <a:extLst>
              <a:ext uri="{FF2B5EF4-FFF2-40B4-BE49-F238E27FC236}">
                <a16:creationId xmlns:a16="http://schemas.microsoft.com/office/drawing/2014/main" id="{8DC26911-CF0E-43CC-A19A-FB772615F60F}"/>
              </a:ext>
            </a:extLst>
          </p:cNvPr>
          <p:cNvGraphicFramePr>
            <a:graphicFrameLocks noChangeAspect="1"/>
          </p:cNvGraphicFramePr>
          <p:nvPr/>
        </p:nvGraphicFramePr>
        <p:xfrm>
          <a:off x="3360738" y="1604963"/>
          <a:ext cx="5008562" cy="388937"/>
        </p:xfrm>
        <a:graphic>
          <a:graphicData uri="http://schemas.openxmlformats.org/presentationml/2006/ole">
            <mc:AlternateContent xmlns:mc="http://schemas.openxmlformats.org/markup-compatibility/2006">
              <mc:Choice xmlns:v="urn:schemas-microsoft-com:vml" Requires="v">
                <p:oleObj spid="_x0000_s40257" name="Equation" r:id="rId9" imgW="1968500" imgH="190500" progId="Equation.3">
                  <p:embed/>
                </p:oleObj>
              </mc:Choice>
              <mc:Fallback>
                <p:oleObj name="Equation" r:id="rId9" imgW="1968500" imgH="190500" progId="Equation.3">
                  <p:embed/>
                  <p:pic>
                    <p:nvPicPr>
                      <p:cNvPr id="0" name="Picture 2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0738" y="1604963"/>
                        <a:ext cx="5008562" cy="388937"/>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9987" name="Rectangle 61">
            <a:extLst>
              <a:ext uri="{FF2B5EF4-FFF2-40B4-BE49-F238E27FC236}">
                <a16:creationId xmlns:a16="http://schemas.microsoft.com/office/drawing/2014/main" id="{05649C69-2F00-4DDB-879D-875CC15CCB8D}"/>
              </a:ext>
            </a:extLst>
          </p:cNvPr>
          <p:cNvSpPr>
            <a:spLocks noChangeArrowheads="1"/>
          </p:cNvSpPr>
          <p:nvPr/>
        </p:nvSpPr>
        <p:spPr bwMode="auto">
          <a:xfrm>
            <a:off x="0" y="190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39988" name="Rectangle 63">
            <a:extLst>
              <a:ext uri="{FF2B5EF4-FFF2-40B4-BE49-F238E27FC236}">
                <a16:creationId xmlns:a16="http://schemas.microsoft.com/office/drawing/2014/main" id="{0E58E003-52C0-4102-82A6-B31F8622F7E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90174" name="Object 62">
            <a:extLst>
              <a:ext uri="{FF2B5EF4-FFF2-40B4-BE49-F238E27FC236}">
                <a16:creationId xmlns:a16="http://schemas.microsoft.com/office/drawing/2014/main" id="{1F0259C4-0CBF-44AE-B661-06605835EFB4}"/>
              </a:ext>
            </a:extLst>
          </p:cNvPr>
          <p:cNvGraphicFramePr>
            <a:graphicFrameLocks noChangeAspect="1"/>
          </p:cNvGraphicFramePr>
          <p:nvPr/>
        </p:nvGraphicFramePr>
        <p:xfrm>
          <a:off x="5078413" y="2179638"/>
          <a:ext cx="1530350" cy="612775"/>
        </p:xfrm>
        <a:graphic>
          <a:graphicData uri="http://schemas.openxmlformats.org/presentationml/2006/ole">
            <mc:AlternateContent xmlns:mc="http://schemas.openxmlformats.org/markup-compatibility/2006">
              <mc:Choice xmlns:v="urn:schemas-microsoft-com:vml" Requires="v">
                <p:oleObj spid="_x0000_s40258" name="Equation" r:id="rId11" imgW="1181100" imgH="431800" progId="Equation.3">
                  <p:embed/>
                </p:oleObj>
              </mc:Choice>
              <mc:Fallback>
                <p:oleObj name="Equation" r:id="rId11" imgW="1181100" imgH="431800" progId="Equation.3">
                  <p:embed/>
                  <p:pic>
                    <p:nvPicPr>
                      <p:cNvPr id="0" name="Picture 2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8413" y="2179638"/>
                        <a:ext cx="1530350" cy="612775"/>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9989" name="Rectangle 66">
            <a:extLst>
              <a:ext uri="{FF2B5EF4-FFF2-40B4-BE49-F238E27FC236}">
                <a16:creationId xmlns:a16="http://schemas.microsoft.com/office/drawing/2014/main" id="{7AE205F8-2BD3-4862-88E7-8F31B5211D2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90177" name="Object 65">
            <a:extLst>
              <a:ext uri="{FF2B5EF4-FFF2-40B4-BE49-F238E27FC236}">
                <a16:creationId xmlns:a16="http://schemas.microsoft.com/office/drawing/2014/main" id="{3FD33C5C-337F-4C5D-9D08-C35C6DD2E751}"/>
              </a:ext>
            </a:extLst>
          </p:cNvPr>
          <p:cNvGraphicFramePr>
            <a:graphicFrameLocks noChangeAspect="1"/>
          </p:cNvGraphicFramePr>
          <p:nvPr/>
        </p:nvGraphicFramePr>
        <p:xfrm>
          <a:off x="2911475" y="2898775"/>
          <a:ext cx="5943600" cy="598488"/>
        </p:xfrm>
        <a:graphic>
          <a:graphicData uri="http://schemas.openxmlformats.org/presentationml/2006/ole">
            <mc:AlternateContent xmlns:mc="http://schemas.openxmlformats.org/markup-compatibility/2006">
              <mc:Choice xmlns:v="urn:schemas-microsoft-com:vml" Requires="v">
                <p:oleObj spid="_x0000_s40259" name="Equation" r:id="rId13" imgW="2819400" imgH="431800" progId="Equation.3">
                  <p:embed/>
                </p:oleObj>
              </mc:Choice>
              <mc:Fallback>
                <p:oleObj name="Equation" r:id="rId13" imgW="2819400" imgH="431800" progId="Equation.3">
                  <p:embed/>
                  <p:pic>
                    <p:nvPicPr>
                      <p:cNvPr id="0" name="Picture 2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1475" y="2898775"/>
                        <a:ext cx="5943600" cy="598488"/>
                      </a:xfrm>
                      <a:prstGeom prst="rect">
                        <a:avLst/>
                      </a:prstGeom>
                      <a:solidFill>
                        <a:srgbClr val="FFFFCC"/>
                      </a:solidFill>
                      <a:ln w="12700">
                        <a:solidFill>
                          <a:srgbClr val="000000"/>
                        </a:solidFill>
                        <a:miter lim="800000"/>
                        <a:headEnd/>
                        <a:tailEnd/>
                      </a:ln>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90123">
                                            <p:txEl>
                                              <p:pRg st="0" end="0"/>
                                            </p:txEl>
                                          </p:spTgt>
                                        </p:tgtEl>
                                        <p:attrNameLst>
                                          <p:attrName>style.visibility</p:attrName>
                                        </p:attrNameLst>
                                      </p:cBhvr>
                                      <p:to>
                                        <p:strVal val="visible"/>
                                      </p:to>
                                    </p:set>
                                    <p:animEffect transition="in" filter="slide(fromBottom)">
                                      <p:cBhvr>
                                        <p:cTn id="7" dur="1000"/>
                                        <p:tgtEl>
                                          <p:spTgt spid="9012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90123">
                                            <p:txEl>
                                              <p:pRg st="1" end="1"/>
                                            </p:txEl>
                                          </p:spTgt>
                                        </p:tgtEl>
                                        <p:attrNameLst>
                                          <p:attrName>style.visibility</p:attrName>
                                        </p:attrNameLst>
                                      </p:cBhvr>
                                      <p:to>
                                        <p:strVal val="visible"/>
                                      </p:to>
                                    </p:set>
                                    <p:animEffect transition="in" filter="slide(fromBottom)">
                                      <p:cBhvr>
                                        <p:cTn id="10" dur="1000"/>
                                        <p:tgtEl>
                                          <p:spTgt spid="9012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2" fill="hold" nodeType="clickEffect">
                                  <p:stCondLst>
                                    <p:cond delay="0"/>
                                  </p:stCondLst>
                                  <p:childTnLst>
                                    <p:set>
                                      <p:cBhvr>
                                        <p:cTn id="14" dur="1" fill="hold">
                                          <p:stCondLst>
                                            <p:cond delay="0"/>
                                          </p:stCondLst>
                                        </p:cTn>
                                        <p:tgtEl>
                                          <p:spTgt spid="90171"/>
                                        </p:tgtEl>
                                        <p:attrNameLst>
                                          <p:attrName>style.visibility</p:attrName>
                                        </p:attrNameLst>
                                      </p:cBhvr>
                                      <p:to>
                                        <p:strVal val="visible"/>
                                      </p:to>
                                    </p:set>
                                    <p:anim calcmode="lin" valueType="num">
                                      <p:cBhvr additive="base">
                                        <p:cTn id="15" dur="1000" fill="hold"/>
                                        <p:tgtEl>
                                          <p:spTgt spid="90171"/>
                                        </p:tgtEl>
                                        <p:attrNameLst>
                                          <p:attrName>ppt_x</p:attrName>
                                        </p:attrNameLst>
                                      </p:cBhvr>
                                      <p:tavLst>
                                        <p:tav tm="0">
                                          <p:val>
                                            <p:strVal val="1+#ppt_w/2"/>
                                          </p:val>
                                        </p:tav>
                                        <p:tav tm="100000">
                                          <p:val>
                                            <p:strVal val="#ppt_x"/>
                                          </p:val>
                                        </p:tav>
                                      </p:tavLst>
                                    </p:anim>
                                    <p:anim calcmode="lin" valueType="num">
                                      <p:cBhvr additive="base">
                                        <p:cTn id="16" dur="1000" fill="hold"/>
                                        <p:tgtEl>
                                          <p:spTgt spid="90171"/>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2" fill="hold" nodeType="clickEffect">
                                  <p:stCondLst>
                                    <p:cond delay="0"/>
                                  </p:stCondLst>
                                  <p:childTnLst>
                                    <p:set>
                                      <p:cBhvr>
                                        <p:cTn id="20" dur="1" fill="hold">
                                          <p:stCondLst>
                                            <p:cond delay="0"/>
                                          </p:stCondLst>
                                        </p:cTn>
                                        <p:tgtEl>
                                          <p:spTgt spid="90174"/>
                                        </p:tgtEl>
                                        <p:attrNameLst>
                                          <p:attrName>style.visibility</p:attrName>
                                        </p:attrNameLst>
                                      </p:cBhvr>
                                      <p:to>
                                        <p:strVal val="visible"/>
                                      </p:to>
                                    </p:set>
                                    <p:anim calcmode="lin" valueType="num">
                                      <p:cBhvr additive="base">
                                        <p:cTn id="21" dur="1000" fill="hold"/>
                                        <p:tgtEl>
                                          <p:spTgt spid="90174"/>
                                        </p:tgtEl>
                                        <p:attrNameLst>
                                          <p:attrName>ppt_x</p:attrName>
                                        </p:attrNameLst>
                                      </p:cBhvr>
                                      <p:tavLst>
                                        <p:tav tm="0">
                                          <p:val>
                                            <p:strVal val="1+#ppt_w/2"/>
                                          </p:val>
                                        </p:tav>
                                        <p:tav tm="100000">
                                          <p:val>
                                            <p:strVal val="#ppt_x"/>
                                          </p:val>
                                        </p:tav>
                                      </p:tavLst>
                                    </p:anim>
                                    <p:anim calcmode="lin" valueType="num">
                                      <p:cBhvr additive="base">
                                        <p:cTn id="22" dur="1000" fill="hold"/>
                                        <p:tgtEl>
                                          <p:spTgt spid="9017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2" fill="hold" nodeType="clickEffect">
                                  <p:stCondLst>
                                    <p:cond delay="0"/>
                                  </p:stCondLst>
                                  <p:childTnLst>
                                    <p:set>
                                      <p:cBhvr>
                                        <p:cTn id="26" dur="1" fill="hold">
                                          <p:stCondLst>
                                            <p:cond delay="0"/>
                                          </p:stCondLst>
                                        </p:cTn>
                                        <p:tgtEl>
                                          <p:spTgt spid="90177"/>
                                        </p:tgtEl>
                                        <p:attrNameLst>
                                          <p:attrName>style.visibility</p:attrName>
                                        </p:attrNameLst>
                                      </p:cBhvr>
                                      <p:to>
                                        <p:strVal val="visible"/>
                                      </p:to>
                                    </p:set>
                                    <p:anim calcmode="lin" valueType="num">
                                      <p:cBhvr additive="base">
                                        <p:cTn id="27" dur="1000" fill="hold"/>
                                        <p:tgtEl>
                                          <p:spTgt spid="90177"/>
                                        </p:tgtEl>
                                        <p:attrNameLst>
                                          <p:attrName>ppt_x</p:attrName>
                                        </p:attrNameLst>
                                      </p:cBhvr>
                                      <p:tavLst>
                                        <p:tav tm="0">
                                          <p:val>
                                            <p:strVal val="1+#ppt_w/2"/>
                                          </p:val>
                                        </p:tav>
                                        <p:tav tm="100000">
                                          <p:val>
                                            <p:strVal val="#ppt_x"/>
                                          </p:val>
                                        </p:tav>
                                      </p:tavLst>
                                    </p:anim>
                                    <p:anim calcmode="lin" valueType="num">
                                      <p:cBhvr additive="base">
                                        <p:cTn id="28" dur="1000" fill="hold"/>
                                        <p:tgtEl>
                                          <p:spTgt spid="90177"/>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90142">
                                            <p:txEl>
                                              <p:pRg st="0" end="0"/>
                                            </p:txEl>
                                          </p:spTgt>
                                        </p:tgtEl>
                                        <p:attrNameLst>
                                          <p:attrName>style.visibility</p:attrName>
                                        </p:attrNameLst>
                                      </p:cBhvr>
                                      <p:to>
                                        <p:strVal val="visible"/>
                                      </p:to>
                                    </p:set>
                                    <p:animEffect transition="in" filter="slide(fromBottom)">
                                      <p:cBhvr>
                                        <p:cTn id="33" dur="1000"/>
                                        <p:tgtEl>
                                          <p:spTgt spid="90142">
                                            <p:txEl>
                                              <p:pRg st="0" end="0"/>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90142">
                                            <p:txEl>
                                              <p:pRg st="1" end="1"/>
                                            </p:txEl>
                                          </p:spTgt>
                                        </p:tgtEl>
                                        <p:attrNameLst>
                                          <p:attrName>style.visibility</p:attrName>
                                        </p:attrNameLst>
                                      </p:cBhvr>
                                      <p:to>
                                        <p:strVal val="visible"/>
                                      </p:to>
                                    </p:set>
                                    <p:animEffect transition="in" filter="slide(fromBottom)">
                                      <p:cBhvr>
                                        <p:cTn id="36" dur="1000"/>
                                        <p:tgtEl>
                                          <p:spTgt spid="90142">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7" presetClass="entr" presetSubtype="4" fill="hold" nodeType="clickEffect">
                                  <p:stCondLst>
                                    <p:cond delay="0"/>
                                  </p:stCondLst>
                                  <p:childTnLst>
                                    <p:set>
                                      <p:cBhvr>
                                        <p:cTn id="40" dur="1" fill="hold">
                                          <p:stCondLst>
                                            <p:cond delay="0"/>
                                          </p:stCondLst>
                                        </p:cTn>
                                        <p:tgtEl>
                                          <p:spTgt spid="90162"/>
                                        </p:tgtEl>
                                        <p:attrNameLst>
                                          <p:attrName>style.visibility</p:attrName>
                                        </p:attrNameLst>
                                      </p:cBhvr>
                                      <p:to>
                                        <p:strVal val="visible"/>
                                      </p:to>
                                    </p:set>
                                    <p:anim calcmode="lin" valueType="num">
                                      <p:cBhvr additive="base">
                                        <p:cTn id="41" dur="1000" fill="hold"/>
                                        <p:tgtEl>
                                          <p:spTgt spid="90162"/>
                                        </p:tgtEl>
                                        <p:attrNameLst>
                                          <p:attrName>ppt_x</p:attrName>
                                        </p:attrNameLst>
                                      </p:cBhvr>
                                      <p:tavLst>
                                        <p:tav tm="0">
                                          <p:val>
                                            <p:strVal val="#ppt_x"/>
                                          </p:val>
                                        </p:tav>
                                        <p:tav tm="100000">
                                          <p:val>
                                            <p:strVal val="#ppt_x"/>
                                          </p:val>
                                        </p:tav>
                                      </p:tavLst>
                                    </p:anim>
                                    <p:anim calcmode="lin" valueType="num">
                                      <p:cBhvr additive="base">
                                        <p:cTn id="42" dur="1000" fill="hold"/>
                                        <p:tgtEl>
                                          <p:spTgt spid="90162"/>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7" presetClass="entr" presetSubtype="4" fill="hold" nodeType="clickEffect">
                                  <p:stCondLst>
                                    <p:cond delay="0"/>
                                  </p:stCondLst>
                                  <p:childTnLst>
                                    <p:set>
                                      <p:cBhvr>
                                        <p:cTn id="46" dur="1" fill="hold">
                                          <p:stCondLst>
                                            <p:cond delay="0"/>
                                          </p:stCondLst>
                                        </p:cTn>
                                        <p:tgtEl>
                                          <p:spTgt spid="90165"/>
                                        </p:tgtEl>
                                        <p:attrNameLst>
                                          <p:attrName>style.visibility</p:attrName>
                                        </p:attrNameLst>
                                      </p:cBhvr>
                                      <p:to>
                                        <p:strVal val="visible"/>
                                      </p:to>
                                    </p:set>
                                    <p:anim calcmode="lin" valueType="num">
                                      <p:cBhvr additive="base">
                                        <p:cTn id="47" dur="1000" fill="hold"/>
                                        <p:tgtEl>
                                          <p:spTgt spid="90165"/>
                                        </p:tgtEl>
                                        <p:attrNameLst>
                                          <p:attrName>ppt_x</p:attrName>
                                        </p:attrNameLst>
                                      </p:cBhvr>
                                      <p:tavLst>
                                        <p:tav tm="0">
                                          <p:val>
                                            <p:strVal val="#ppt_x"/>
                                          </p:val>
                                        </p:tav>
                                        <p:tav tm="100000">
                                          <p:val>
                                            <p:strVal val="#ppt_x"/>
                                          </p:val>
                                        </p:tav>
                                      </p:tavLst>
                                    </p:anim>
                                    <p:anim calcmode="lin" valueType="num">
                                      <p:cBhvr additive="base">
                                        <p:cTn id="48" dur="1000" fill="hold"/>
                                        <p:tgtEl>
                                          <p:spTgt spid="9016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7" presetClass="entr" presetSubtype="4" fill="hold" nodeType="clickEffect">
                                  <p:stCondLst>
                                    <p:cond delay="0"/>
                                  </p:stCondLst>
                                  <p:childTnLst>
                                    <p:set>
                                      <p:cBhvr>
                                        <p:cTn id="52" dur="1" fill="hold">
                                          <p:stCondLst>
                                            <p:cond delay="0"/>
                                          </p:stCondLst>
                                        </p:cTn>
                                        <p:tgtEl>
                                          <p:spTgt spid="90168"/>
                                        </p:tgtEl>
                                        <p:attrNameLst>
                                          <p:attrName>style.visibility</p:attrName>
                                        </p:attrNameLst>
                                      </p:cBhvr>
                                      <p:to>
                                        <p:strVal val="visible"/>
                                      </p:to>
                                    </p:set>
                                    <p:anim calcmode="lin" valueType="num">
                                      <p:cBhvr additive="base">
                                        <p:cTn id="53" dur="1000" fill="hold"/>
                                        <p:tgtEl>
                                          <p:spTgt spid="90168"/>
                                        </p:tgtEl>
                                        <p:attrNameLst>
                                          <p:attrName>ppt_x</p:attrName>
                                        </p:attrNameLst>
                                      </p:cBhvr>
                                      <p:tavLst>
                                        <p:tav tm="0">
                                          <p:val>
                                            <p:strVal val="#ppt_x"/>
                                          </p:val>
                                        </p:tav>
                                        <p:tav tm="100000">
                                          <p:val>
                                            <p:strVal val="#ppt_x"/>
                                          </p:val>
                                        </p:tav>
                                      </p:tavLst>
                                    </p:anim>
                                    <p:anim calcmode="lin" valueType="num">
                                      <p:cBhvr additive="base">
                                        <p:cTn id="54" dur="1000" fill="hold"/>
                                        <p:tgtEl>
                                          <p:spTgt spid="90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40" name="Rectangle 4">
            <a:extLst>
              <a:ext uri="{FF2B5EF4-FFF2-40B4-BE49-F238E27FC236}">
                <a16:creationId xmlns:a16="http://schemas.microsoft.com/office/drawing/2014/main" id="{35352347-3F3E-4326-83D1-4179F7F51B76}"/>
              </a:ext>
            </a:extLst>
          </p:cNvPr>
          <p:cNvSpPr>
            <a:spLocks noChangeArrowheads="1"/>
          </p:cNvSpPr>
          <p:nvPr/>
        </p:nvSpPr>
        <p:spPr bwMode="auto">
          <a:xfrm>
            <a:off x="36000" y="40944"/>
            <a:ext cx="9072000" cy="428625"/>
          </a:xfrm>
          <a:prstGeom prst="rect">
            <a:avLst/>
          </a:prstGeom>
          <a:noFill/>
          <a:ln w="9525">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2000">
                <a:latin typeface="Comic Sans MS" panose="030F0702030302020204" pitchFamily="66" charset="0"/>
              </a:rPr>
              <a:t>Abaco delle formalizzazioni (4)</a:t>
            </a:r>
          </a:p>
        </p:txBody>
      </p:sp>
      <p:sp>
        <p:nvSpPr>
          <p:cNvPr id="40969" name="Rectangle 5">
            <a:extLst>
              <a:ext uri="{FF2B5EF4-FFF2-40B4-BE49-F238E27FC236}">
                <a16:creationId xmlns:a16="http://schemas.microsoft.com/office/drawing/2014/main" id="{E46899EC-1EE3-48F9-B646-5337517638B5}"/>
              </a:ext>
            </a:extLst>
          </p:cNvPr>
          <p:cNvSpPr>
            <a:spLocks noChangeArrowheads="1"/>
          </p:cNvSpPr>
          <p:nvPr/>
        </p:nvSpPr>
        <p:spPr bwMode="auto">
          <a:xfrm>
            <a:off x="2833688" y="2836863"/>
            <a:ext cx="611187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40970" name="Rectangle 6">
            <a:extLst>
              <a:ext uri="{FF2B5EF4-FFF2-40B4-BE49-F238E27FC236}">
                <a16:creationId xmlns:a16="http://schemas.microsoft.com/office/drawing/2014/main" id="{BE6DCC72-7B89-48F9-A2EB-21467BF2FE61}"/>
              </a:ext>
            </a:extLst>
          </p:cNvPr>
          <p:cNvSpPr>
            <a:spLocks noChangeArrowheads="1"/>
          </p:cNvSpPr>
          <p:nvPr/>
        </p:nvSpPr>
        <p:spPr bwMode="auto">
          <a:xfrm>
            <a:off x="1503363" y="2836863"/>
            <a:ext cx="133032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Insiemistico-descrittiva</a:t>
            </a:r>
          </a:p>
        </p:txBody>
      </p:sp>
      <p:sp>
        <p:nvSpPr>
          <p:cNvPr id="40971" name="Rectangle 7">
            <a:extLst>
              <a:ext uri="{FF2B5EF4-FFF2-40B4-BE49-F238E27FC236}">
                <a16:creationId xmlns:a16="http://schemas.microsoft.com/office/drawing/2014/main" id="{DA451B91-311D-4AEE-9CE2-41CA5FFE69EE}"/>
              </a:ext>
            </a:extLst>
          </p:cNvPr>
          <p:cNvSpPr>
            <a:spLocks noChangeArrowheads="1"/>
          </p:cNvSpPr>
          <p:nvPr/>
        </p:nvSpPr>
        <p:spPr bwMode="auto">
          <a:xfrm>
            <a:off x="2833688" y="2182813"/>
            <a:ext cx="61118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40972" name="Rectangle 8">
            <a:extLst>
              <a:ext uri="{FF2B5EF4-FFF2-40B4-BE49-F238E27FC236}">
                <a16:creationId xmlns:a16="http://schemas.microsoft.com/office/drawing/2014/main" id="{491307A5-3BC7-4A85-8CBD-ED70012D6FB6}"/>
              </a:ext>
            </a:extLst>
          </p:cNvPr>
          <p:cNvSpPr>
            <a:spLocks noChangeArrowheads="1"/>
          </p:cNvSpPr>
          <p:nvPr/>
        </p:nvSpPr>
        <p:spPr bwMode="auto">
          <a:xfrm>
            <a:off x="1503363" y="2127250"/>
            <a:ext cx="13303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Descrittiva</a:t>
            </a:r>
          </a:p>
        </p:txBody>
      </p:sp>
      <p:sp>
        <p:nvSpPr>
          <p:cNvPr id="40973" name="Rectangle 9">
            <a:extLst>
              <a:ext uri="{FF2B5EF4-FFF2-40B4-BE49-F238E27FC236}">
                <a16:creationId xmlns:a16="http://schemas.microsoft.com/office/drawing/2014/main" id="{D17473BB-7F36-4FCB-A1B4-014646FEDCB6}"/>
              </a:ext>
            </a:extLst>
          </p:cNvPr>
          <p:cNvSpPr>
            <a:spLocks noChangeArrowheads="1"/>
          </p:cNvSpPr>
          <p:nvPr/>
        </p:nvSpPr>
        <p:spPr bwMode="auto">
          <a:xfrm>
            <a:off x="2833688" y="1439863"/>
            <a:ext cx="61118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40974" name="Rectangle 10">
            <a:extLst>
              <a:ext uri="{FF2B5EF4-FFF2-40B4-BE49-F238E27FC236}">
                <a16:creationId xmlns:a16="http://schemas.microsoft.com/office/drawing/2014/main" id="{9A4B4AA7-682E-43ED-91C6-2BBCF6390A3D}"/>
              </a:ext>
            </a:extLst>
          </p:cNvPr>
          <p:cNvSpPr>
            <a:spLocks noChangeArrowheads="1"/>
          </p:cNvSpPr>
          <p:nvPr/>
        </p:nvSpPr>
        <p:spPr bwMode="auto">
          <a:xfrm>
            <a:off x="1503363" y="1439863"/>
            <a:ext cx="1330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Insiemistica</a:t>
            </a:r>
          </a:p>
        </p:txBody>
      </p:sp>
      <p:sp>
        <p:nvSpPr>
          <p:cNvPr id="91147" name="Rectangle 11">
            <a:extLst>
              <a:ext uri="{FF2B5EF4-FFF2-40B4-BE49-F238E27FC236}">
                <a16:creationId xmlns:a16="http://schemas.microsoft.com/office/drawing/2014/main" id="{CC494FFA-40F3-46BB-B3DC-EF90960CE1CD}"/>
              </a:ext>
            </a:extLst>
          </p:cNvPr>
          <p:cNvSpPr>
            <a:spLocks noChangeArrowheads="1"/>
          </p:cNvSpPr>
          <p:nvPr/>
        </p:nvSpPr>
        <p:spPr bwMode="auto">
          <a:xfrm>
            <a:off x="241300" y="1439863"/>
            <a:ext cx="126206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20000"/>
              </a:spcBef>
              <a:buClr>
                <a:schemeClr val="tx2"/>
              </a:buClr>
              <a:buSzPct val="75000"/>
              <a:buFont typeface="Wingdings" panose="05000000000000000000" pitchFamily="2" charset="2"/>
              <a:buNone/>
            </a:pPr>
            <a:r>
              <a:rPr kumimoji="0" lang="it-IT" altLang="it-IT" sz="1600" dirty="0">
                <a:latin typeface="Comic Sans MS" panose="030F0702030302020204" pitchFamily="66" charset="0"/>
              </a:rPr>
              <a:t>Piano</a:t>
            </a:r>
            <a:endParaRPr kumimoji="0" lang="it-IT" altLang="it-IT" sz="1600" dirty="0">
              <a:latin typeface="Comic Sans MS" panose="030F0702030302020204" pitchFamily="66" charset="0"/>
              <a:sym typeface="Symbol" panose="05050102010706020507" pitchFamily="18" charset="2"/>
            </a:endParaRPr>
          </a:p>
          <a:p>
            <a:pPr algn="ctr" eaLnBrk="1" hangingPunct="1">
              <a:spcBef>
                <a:spcPct val="20000"/>
              </a:spcBef>
              <a:buClr>
                <a:schemeClr val="tx2"/>
              </a:buClr>
              <a:buSzPct val="75000"/>
              <a:buFont typeface="Wingdings" panose="05000000000000000000" pitchFamily="2" charset="2"/>
              <a:buNone/>
            </a:pPr>
            <a:r>
              <a:rPr kumimoji="0" lang="it-IT" altLang="it-IT" sz="1600" dirty="0">
                <a:latin typeface="Comic Sans MS" panose="030F0702030302020204" pitchFamily="66" charset="0"/>
                <a:sym typeface="Symbol" panose="05050102010706020507" pitchFamily="18" charset="2"/>
              </a:rPr>
              <a:t></a:t>
            </a:r>
            <a:endParaRPr kumimoji="0" lang="it-IT" altLang="it-IT" sz="1600" dirty="0">
              <a:latin typeface="Comic Sans MS" panose="030F0702030302020204" pitchFamily="66" charset="0"/>
            </a:endParaRPr>
          </a:p>
          <a:p>
            <a:pPr algn="ctr" eaLnBrk="1" hangingPunct="1">
              <a:spcBef>
                <a:spcPct val="20000"/>
              </a:spcBef>
              <a:buClr>
                <a:schemeClr val="tx2"/>
              </a:buClr>
              <a:buSzPct val="75000"/>
              <a:buFont typeface="Wingdings" panose="05000000000000000000" pitchFamily="2" charset="2"/>
              <a:buNone/>
            </a:pPr>
            <a:r>
              <a:rPr kumimoji="0" lang="it-IT" altLang="it-IT" sz="1600" dirty="0">
                <a:latin typeface="Comic Sans MS" panose="030F0702030302020204" pitchFamily="66" charset="0"/>
              </a:rPr>
              <a:t>rigato</a:t>
            </a:r>
            <a:r>
              <a:rPr kumimoji="0" lang="it-IT" altLang="it-IT" sz="2800" dirty="0"/>
              <a:t> </a:t>
            </a:r>
          </a:p>
        </p:txBody>
      </p:sp>
      <p:sp>
        <p:nvSpPr>
          <p:cNvPr id="40976" name="Rectangle 12">
            <a:extLst>
              <a:ext uri="{FF2B5EF4-FFF2-40B4-BE49-F238E27FC236}">
                <a16:creationId xmlns:a16="http://schemas.microsoft.com/office/drawing/2014/main" id="{1AF2588D-0E68-46EE-8E16-77D4024A7C7E}"/>
              </a:ext>
            </a:extLst>
          </p:cNvPr>
          <p:cNvSpPr>
            <a:spLocks noChangeArrowheads="1"/>
          </p:cNvSpPr>
          <p:nvPr/>
        </p:nvSpPr>
        <p:spPr bwMode="auto">
          <a:xfrm>
            <a:off x="2833688" y="800100"/>
            <a:ext cx="61118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Formalizzazioni</a:t>
            </a:r>
          </a:p>
        </p:txBody>
      </p:sp>
      <p:sp>
        <p:nvSpPr>
          <p:cNvPr id="40977" name="Rectangle 13">
            <a:extLst>
              <a:ext uri="{FF2B5EF4-FFF2-40B4-BE49-F238E27FC236}">
                <a16:creationId xmlns:a16="http://schemas.microsoft.com/office/drawing/2014/main" id="{2575C36E-C068-4752-AD0B-BBC5558E1CE4}"/>
              </a:ext>
            </a:extLst>
          </p:cNvPr>
          <p:cNvSpPr>
            <a:spLocks noChangeArrowheads="1"/>
          </p:cNvSpPr>
          <p:nvPr/>
        </p:nvSpPr>
        <p:spPr bwMode="auto">
          <a:xfrm>
            <a:off x="1503363" y="800100"/>
            <a:ext cx="13303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Espressioni</a:t>
            </a:r>
          </a:p>
        </p:txBody>
      </p:sp>
      <p:sp>
        <p:nvSpPr>
          <p:cNvPr id="40978" name="Rectangle 14">
            <a:extLst>
              <a:ext uri="{FF2B5EF4-FFF2-40B4-BE49-F238E27FC236}">
                <a16:creationId xmlns:a16="http://schemas.microsoft.com/office/drawing/2014/main" id="{A0A051F8-30C2-4B78-A1EE-0EBF5E560C24}"/>
              </a:ext>
            </a:extLst>
          </p:cNvPr>
          <p:cNvSpPr>
            <a:spLocks noChangeArrowheads="1"/>
          </p:cNvSpPr>
          <p:nvPr/>
        </p:nvSpPr>
        <p:spPr bwMode="auto">
          <a:xfrm>
            <a:off x="241300" y="800100"/>
            <a:ext cx="12620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Elementi geometrici</a:t>
            </a:r>
          </a:p>
        </p:txBody>
      </p:sp>
      <p:sp>
        <p:nvSpPr>
          <p:cNvPr id="40979" name="Line 15">
            <a:extLst>
              <a:ext uri="{FF2B5EF4-FFF2-40B4-BE49-F238E27FC236}">
                <a16:creationId xmlns:a16="http://schemas.microsoft.com/office/drawing/2014/main" id="{AC4398C6-06AB-4E82-A0A6-D44E4365A814}"/>
              </a:ext>
            </a:extLst>
          </p:cNvPr>
          <p:cNvSpPr>
            <a:spLocks noChangeShapeType="1"/>
          </p:cNvSpPr>
          <p:nvPr/>
        </p:nvSpPr>
        <p:spPr bwMode="auto">
          <a:xfrm>
            <a:off x="241300" y="800100"/>
            <a:ext cx="87042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0980" name="Line 16">
            <a:extLst>
              <a:ext uri="{FF2B5EF4-FFF2-40B4-BE49-F238E27FC236}">
                <a16:creationId xmlns:a16="http://schemas.microsoft.com/office/drawing/2014/main" id="{5FC07F86-E6F1-435F-BBFF-538C87262FB1}"/>
              </a:ext>
            </a:extLst>
          </p:cNvPr>
          <p:cNvSpPr>
            <a:spLocks noChangeShapeType="1"/>
          </p:cNvSpPr>
          <p:nvPr/>
        </p:nvSpPr>
        <p:spPr bwMode="auto">
          <a:xfrm>
            <a:off x="241300" y="1439863"/>
            <a:ext cx="87042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0981" name="Line 17">
            <a:extLst>
              <a:ext uri="{FF2B5EF4-FFF2-40B4-BE49-F238E27FC236}">
                <a16:creationId xmlns:a16="http://schemas.microsoft.com/office/drawing/2014/main" id="{28A73095-25E5-4B62-87C2-62A180B57F53}"/>
              </a:ext>
            </a:extLst>
          </p:cNvPr>
          <p:cNvSpPr>
            <a:spLocks noChangeShapeType="1"/>
          </p:cNvSpPr>
          <p:nvPr/>
        </p:nvSpPr>
        <p:spPr bwMode="auto">
          <a:xfrm>
            <a:off x="241300" y="3562350"/>
            <a:ext cx="87042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0982" name="Line 18">
            <a:extLst>
              <a:ext uri="{FF2B5EF4-FFF2-40B4-BE49-F238E27FC236}">
                <a16:creationId xmlns:a16="http://schemas.microsoft.com/office/drawing/2014/main" id="{2DE570DD-9378-4195-89AD-CE37483194F6}"/>
              </a:ext>
            </a:extLst>
          </p:cNvPr>
          <p:cNvSpPr>
            <a:spLocks noChangeShapeType="1"/>
          </p:cNvSpPr>
          <p:nvPr/>
        </p:nvSpPr>
        <p:spPr bwMode="auto">
          <a:xfrm>
            <a:off x="241300" y="800100"/>
            <a:ext cx="0" cy="27622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0983" name="Line 19">
            <a:extLst>
              <a:ext uri="{FF2B5EF4-FFF2-40B4-BE49-F238E27FC236}">
                <a16:creationId xmlns:a16="http://schemas.microsoft.com/office/drawing/2014/main" id="{20CA7898-3A58-4C66-9072-A591077F799B}"/>
              </a:ext>
            </a:extLst>
          </p:cNvPr>
          <p:cNvSpPr>
            <a:spLocks noChangeShapeType="1"/>
          </p:cNvSpPr>
          <p:nvPr/>
        </p:nvSpPr>
        <p:spPr bwMode="auto">
          <a:xfrm>
            <a:off x="1503363" y="800100"/>
            <a:ext cx="0" cy="2762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0984" name="Line 20">
            <a:extLst>
              <a:ext uri="{FF2B5EF4-FFF2-40B4-BE49-F238E27FC236}">
                <a16:creationId xmlns:a16="http://schemas.microsoft.com/office/drawing/2014/main" id="{EE2E4C2E-F901-4E37-B098-9ECD8ED6659A}"/>
              </a:ext>
            </a:extLst>
          </p:cNvPr>
          <p:cNvSpPr>
            <a:spLocks noChangeShapeType="1"/>
          </p:cNvSpPr>
          <p:nvPr/>
        </p:nvSpPr>
        <p:spPr bwMode="auto">
          <a:xfrm>
            <a:off x="2833688" y="800100"/>
            <a:ext cx="0" cy="2762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0985" name="Line 21">
            <a:extLst>
              <a:ext uri="{FF2B5EF4-FFF2-40B4-BE49-F238E27FC236}">
                <a16:creationId xmlns:a16="http://schemas.microsoft.com/office/drawing/2014/main" id="{F0C08536-1E9B-444A-A2D1-DB3253CD95E7}"/>
              </a:ext>
            </a:extLst>
          </p:cNvPr>
          <p:cNvSpPr>
            <a:spLocks noChangeShapeType="1"/>
          </p:cNvSpPr>
          <p:nvPr/>
        </p:nvSpPr>
        <p:spPr bwMode="auto">
          <a:xfrm>
            <a:off x="8945563" y="800100"/>
            <a:ext cx="0" cy="27622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0986" name="Line 22">
            <a:extLst>
              <a:ext uri="{FF2B5EF4-FFF2-40B4-BE49-F238E27FC236}">
                <a16:creationId xmlns:a16="http://schemas.microsoft.com/office/drawing/2014/main" id="{1441CB6A-8CF1-45C1-A14D-2C20E5D81995}"/>
              </a:ext>
            </a:extLst>
          </p:cNvPr>
          <p:cNvSpPr>
            <a:spLocks noChangeShapeType="1"/>
          </p:cNvSpPr>
          <p:nvPr/>
        </p:nvSpPr>
        <p:spPr bwMode="auto">
          <a:xfrm>
            <a:off x="1503363" y="2127250"/>
            <a:ext cx="7442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0987" name="Line 23">
            <a:extLst>
              <a:ext uri="{FF2B5EF4-FFF2-40B4-BE49-F238E27FC236}">
                <a16:creationId xmlns:a16="http://schemas.microsoft.com/office/drawing/2014/main" id="{7F33BBEF-0C22-43A8-9DB5-60E2EFADB5B1}"/>
              </a:ext>
            </a:extLst>
          </p:cNvPr>
          <p:cNvSpPr>
            <a:spLocks noChangeShapeType="1"/>
          </p:cNvSpPr>
          <p:nvPr/>
        </p:nvSpPr>
        <p:spPr bwMode="auto">
          <a:xfrm>
            <a:off x="1503363" y="2836863"/>
            <a:ext cx="7442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0988" name="Rectangle 24">
            <a:extLst>
              <a:ext uri="{FF2B5EF4-FFF2-40B4-BE49-F238E27FC236}">
                <a16:creationId xmlns:a16="http://schemas.microsoft.com/office/drawing/2014/main" id="{D7A2EF23-D8AC-4245-ACF0-E53BBBFB9364}"/>
              </a:ext>
            </a:extLst>
          </p:cNvPr>
          <p:cNvSpPr>
            <a:spLocks noChangeArrowheads="1"/>
          </p:cNvSpPr>
          <p:nvPr/>
        </p:nvSpPr>
        <p:spPr bwMode="auto">
          <a:xfrm>
            <a:off x="2808288" y="5875338"/>
            <a:ext cx="610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40989" name="Rectangle 25">
            <a:extLst>
              <a:ext uri="{FF2B5EF4-FFF2-40B4-BE49-F238E27FC236}">
                <a16:creationId xmlns:a16="http://schemas.microsoft.com/office/drawing/2014/main" id="{11BFEDEF-9AE2-48F2-BF69-B9E552989178}"/>
              </a:ext>
            </a:extLst>
          </p:cNvPr>
          <p:cNvSpPr>
            <a:spLocks noChangeArrowheads="1"/>
          </p:cNvSpPr>
          <p:nvPr/>
        </p:nvSpPr>
        <p:spPr bwMode="auto">
          <a:xfrm>
            <a:off x="1479550" y="5875338"/>
            <a:ext cx="1328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Insiemistico-descrittiva</a:t>
            </a:r>
          </a:p>
        </p:txBody>
      </p:sp>
      <p:sp>
        <p:nvSpPr>
          <p:cNvPr id="40990" name="Rectangle 26">
            <a:extLst>
              <a:ext uri="{FF2B5EF4-FFF2-40B4-BE49-F238E27FC236}">
                <a16:creationId xmlns:a16="http://schemas.microsoft.com/office/drawing/2014/main" id="{51421B81-62D2-4BD6-9821-ED8D85421D10}"/>
              </a:ext>
            </a:extLst>
          </p:cNvPr>
          <p:cNvSpPr>
            <a:spLocks noChangeArrowheads="1"/>
          </p:cNvSpPr>
          <p:nvPr/>
        </p:nvSpPr>
        <p:spPr bwMode="auto">
          <a:xfrm>
            <a:off x="2808288" y="5146675"/>
            <a:ext cx="61007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endParaRPr kumimoji="0" lang="it-IT" altLang="it-IT" sz="1400">
              <a:latin typeface="Comic Sans MS" panose="030F0702030302020204" pitchFamily="66" charset="0"/>
            </a:endParaRPr>
          </a:p>
        </p:txBody>
      </p:sp>
      <p:sp>
        <p:nvSpPr>
          <p:cNvPr id="40991" name="Rectangle 27">
            <a:extLst>
              <a:ext uri="{FF2B5EF4-FFF2-40B4-BE49-F238E27FC236}">
                <a16:creationId xmlns:a16="http://schemas.microsoft.com/office/drawing/2014/main" id="{2FACF6D3-B71F-4668-8A88-404FCD313767}"/>
              </a:ext>
            </a:extLst>
          </p:cNvPr>
          <p:cNvSpPr>
            <a:spLocks noChangeArrowheads="1"/>
          </p:cNvSpPr>
          <p:nvPr/>
        </p:nvSpPr>
        <p:spPr bwMode="auto">
          <a:xfrm>
            <a:off x="1479550" y="5146675"/>
            <a:ext cx="13287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Descrittiva</a:t>
            </a:r>
          </a:p>
        </p:txBody>
      </p:sp>
      <p:sp>
        <p:nvSpPr>
          <p:cNvPr id="40992" name="Rectangle 28">
            <a:extLst>
              <a:ext uri="{FF2B5EF4-FFF2-40B4-BE49-F238E27FC236}">
                <a16:creationId xmlns:a16="http://schemas.microsoft.com/office/drawing/2014/main" id="{AA41C880-3655-4843-A7D3-AA23C77AB7FC}"/>
              </a:ext>
            </a:extLst>
          </p:cNvPr>
          <p:cNvSpPr>
            <a:spLocks noChangeArrowheads="1"/>
          </p:cNvSpPr>
          <p:nvPr/>
        </p:nvSpPr>
        <p:spPr bwMode="auto">
          <a:xfrm>
            <a:off x="1479550" y="4438650"/>
            <a:ext cx="1328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SzPct val="75000"/>
              <a:buFont typeface="Wingdings" panose="05000000000000000000" pitchFamily="2" charset="2"/>
              <a:buNone/>
            </a:pPr>
            <a:r>
              <a:rPr kumimoji="0" lang="it-IT" altLang="it-IT" sz="1400">
                <a:latin typeface="Comic Sans MS" panose="030F0702030302020204" pitchFamily="66" charset="0"/>
              </a:rPr>
              <a:t>Insiemistica</a:t>
            </a:r>
          </a:p>
        </p:txBody>
      </p:sp>
      <p:sp>
        <p:nvSpPr>
          <p:cNvPr id="91165" name="Rectangle 29">
            <a:extLst>
              <a:ext uri="{FF2B5EF4-FFF2-40B4-BE49-F238E27FC236}">
                <a16:creationId xmlns:a16="http://schemas.microsoft.com/office/drawing/2014/main" id="{55641738-07AF-4B91-8086-CC0FE70A511C}"/>
              </a:ext>
            </a:extLst>
          </p:cNvPr>
          <p:cNvSpPr>
            <a:spLocks noChangeArrowheads="1"/>
          </p:cNvSpPr>
          <p:nvPr/>
        </p:nvSpPr>
        <p:spPr bwMode="auto">
          <a:xfrm>
            <a:off x="220663" y="4438650"/>
            <a:ext cx="1258887"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20000"/>
              </a:spcBef>
              <a:buClr>
                <a:schemeClr val="tx2"/>
              </a:buClr>
              <a:buSzPct val="75000"/>
              <a:buFont typeface="Wingdings" panose="05000000000000000000" pitchFamily="2" charset="2"/>
              <a:buNone/>
            </a:pPr>
            <a:r>
              <a:rPr kumimoji="0" lang="it-IT" altLang="it-IT" sz="1500" dirty="0">
                <a:latin typeface="Comic Sans MS" panose="030F0702030302020204" pitchFamily="66" charset="0"/>
                <a:sym typeface="Symbol" panose="05050102010706020507" pitchFamily="18" charset="2"/>
              </a:rPr>
              <a:t>Piano </a:t>
            </a:r>
          </a:p>
          <a:p>
            <a:pPr algn="ctr" eaLnBrk="1" hangingPunct="1">
              <a:spcBef>
                <a:spcPct val="20000"/>
              </a:spcBef>
              <a:buClr>
                <a:schemeClr val="tx2"/>
              </a:buClr>
              <a:buSzPct val="75000"/>
              <a:buFont typeface="Wingdings" panose="05000000000000000000" pitchFamily="2" charset="2"/>
              <a:buNone/>
            </a:pPr>
            <a:r>
              <a:rPr kumimoji="0" lang="it-IT" altLang="it-IT" sz="2000" dirty="0">
                <a:latin typeface="Comic Sans MS" panose="030F0702030302020204" pitchFamily="66" charset="0"/>
                <a:sym typeface="Symbol" panose="05050102010706020507" pitchFamily="18" charset="2"/>
              </a:rPr>
              <a:t></a:t>
            </a:r>
          </a:p>
          <a:p>
            <a:pPr algn="ctr" eaLnBrk="1" hangingPunct="1">
              <a:spcBef>
                <a:spcPct val="20000"/>
              </a:spcBef>
              <a:buClr>
                <a:schemeClr val="tx2"/>
              </a:buClr>
              <a:buSzPct val="75000"/>
              <a:buFont typeface="Wingdings" panose="05000000000000000000" pitchFamily="2" charset="2"/>
              <a:buNone/>
            </a:pPr>
            <a:r>
              <a:rPr kumimoji="0" lang="it-IT" altLang="it-IT" sz="1500" dirty="0">
                <a:latin typeface="Comic Sans MS" panose="030F0702030302020204" pitchFamily="66" charset="0"/>
                <a:sym typeface="Symbol" panose="05050102010706020507" pitchFamily="18" charset="2"/>
              </a:rPr>
              <a:t>punteggiato</a:t>
            </a:r>
            <a:r>
              <a:rPr kumimoji="0" lang="it-IT" altLang="it-IT" sz="2800" dirty="0">
                <a:sym typeface="Symbol" panose="05050102010706020507" pitchFamily="18" charset="2"/>
              </a:rPr>
              <a:t> </a:t>
            </a:r>
          </a:p>
        </p:txBody>
      </p:sp>
      <p:sp>
        <p:nvSpPr>
          <p:cNvPr id="40994" name="Rectangle 30">
            <a:extLst>
              <a:ext uri="{FF2B5EF4-FFF2-40B4-BE49-F238E27FC236}">
                <a16:creationId xmlns:a16="http://schemas.microsoft.com/office/drawing/2014/main" id="{5F008BA3-8E09-4D1F-816D-F6F2A1C5BB46}"/>
              </a:ext>
            </a:extLst>
          </p:cNvPr>
          <p:cNvSpPr>
            <a:spLocks noChangeArrowheads="1"/>
          </p:cNvSpPr>
          <p:nvPr/>
        </p:nvSpPr>
        <p:spPr bwMode="auto">
          <a:xfrm>
            <a:off x="2808288" y="3727450"/>
            <a:ext cx="610076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Formalizzazioni</a:t>
            </a:r>
          </a:p>
        </p:txBody>
      </p:sp>
      <p:sp>
        <p:nvSpPr>
          <p:cNvPr id="40995" name="Rectangle 31">
            <a:extLst>
              <a:ext uri="{FF2B5EF4-FFF2-40B4-BE49-F238E27FC236}">
                <a16:creationId xmlns:a16="http://schemas.microsoft.com/office/drawing/2014/main" id="{E4C322B0-6793-438A-A2CC-A753486DA0D9}"/>
              </a:ext>
            </a:extLst>
          </p:cNvPr>
          <p:cNvSpPr>
            <a:spLocks noChangeArrowheads="1"/>
          </p:cNvSpPr>
          <p:nvPr/>
        </p:nvSpPr>
        <p:spPr bwMode="auto">
          <a:xfrm>
            <a:off x="1479550" y="3727450"/>
            <a:ext cx="13287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Espressioni</a:t>
            </a:r>
          </a:p>
        </p:txBody>
      </p:sp>
      <p:sp>
        <p:nvSpPr>
          <p:cNvPr id="40996" name="Rectangle 32">
            <a:extLst>
              <a:ext uri="{FF2B5EF4-FFF2-40B4-BE49-F238E27FC236}">
                <a16:creationId xmlns:a16="http://schemas.microsoft.com/office/drawing/2014/main" id="{FF81304E-F548-4C1A-9C0C-41650FDC2182}"/>
              </a:ext>
            </a:extLst>
          </p:cNvPr>
          <p:cNvSpPr>
            <a:spLocks noChangeArrowheads="1"/>
          </p:cNvSpPr>
          <p:nvPr/>
        </p:nvSpPr>
        <p:spPr bwMode="auto">
          <a:xfrm>
            <a:off x="220663" y="3727450"/>
            <a:ext cx="12588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tx2"/>
              </a:buClr>
              <a:buSzPct val="75000"/>
              <a:buFont typeface="Wingdings" panose="05000000000000000000" pitchFamily="2" charset="2"/>
              <a:buNone/>
            </a:pPr>
            <a:r>
              <a:rPr kumimoji="0" lang="it-IT" altLang="it-IT" sz="1600" b="1">
                <a:latin typeface="Comic Sans MS" panose="030F0702030302020204" pitchFamily="66" charset="0"/>
              </a:rPr>
              <a:t>Elementi geometrici</a:t>
            </a:r>
          </a:p>
        </p:txBody>
      </p:sp>
      <p:sp>
        <p:nvSpPr>
          <p:cNvPr id="40997" name="Line 33">
            <a:extLst>
              <a:ext uri="{FF2B5EF4-FFF2-40B4-BE49-F238E27FC236}">
                <a16:creationId xmlns:a16="http://schemas.microsoft.com/office/drawing/2014/main" id="{CC555588-A838-435C-AF4B-0CA1A8428C3E}"/>
              </a:ext>
            </a:extLst>
          </p:cNvPr>
          <p:cNvSpPr>
            <a:spLocks noChangeShapeType="1"/>
          </p:cNvSpPr>
          <p:nvPr/>
        </p:nvSpPr>
        <p:spPr bwMode="auto">
          <a:xfrm>
            <a:off x="220663" y="3727450"/>
            <a:ext cx="868838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0998" name="Line 34">
            <a:extLst>
              <a:ext uri="{FF2B5EF4-FFF2-40B4-BE49-F238E27FC236}">
                <a16:creationId xmlns:a16="http://schemas.microsoft.com/office/drawing/2014/main" id="{F826F9DE-7DB0-465B-9F5D-AD83A831000E}"/>
              </a:ext>
            </a:extLst>
          </p:cNvPr>
          <p:cNvSpPr>
            <a:spLocks noChangeShapeType="1"/>
          </p:cNvSpPr>
          <p:nvPr/>
        </p:nvSpPr>
        <p:spPr bwMode="auto">
          <a:xfrm>
            <a:off x="220663" y="4438650"/>
            <a:ext cx="86883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0999" name="Line 35">
            <a:extLst>
              <a:ext uri="{FF2B5EF4-FFF2-40B4-BE49-F238E27FC236}">
                <a16:creationId xmlns:a16="http://schemas.microsoft.com/office/drawing/2014/main" id="{F1818FBE-C039-4C64-8FED-22C83CB7595F}"/>
              </a:ext>
            </a:extLst>
          </p:cNvPr>
          <p:cNvSpPr>
            <a:spLocks noChangeShapeType="1"/>
          </p:cNvSpPr>
          <p:nvPr/>
        </p:nvSpPr>
        <p:spPr bwMode="auto">
          <a:xfrm>
            <a:off x="220663" y="6621463"/>
            <a:ext cx="868838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1000" name="Line 36">
            <a:extLst>
              <a:ext uri="{FF2B5EF4-FFF2-40B4-BE49-F238E27FC236}">
                <a16:creationId xmlns:a16="http://schemas.microsoft.com/office/drawing/2014/main" id="{E595F719-9525-40FE-AE43-076CC99EE293}"/>
              </a:ext>
            </a:extLst>
          </p:cNvPr>
          <p:cNvSpPr>
            <a:spLocks noChangeShapeType="1"/>
          </p:cNvSpPr>
          <p:nvPr/>
        </p:nvSpPr>
        <p:spPr bwMode="auto">
          <a:xfrm>
            <a:off x="220663" y="3727450"/>
            <a:ext cx="0" cy="28940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1001" name="Line 37">
            <a:extLst>
              <a:ext uri="{FF2B5EF4-FFF2-40B4-BE49-F238E27FC236}">
                <a16:creationId xmlns:a16="http://schemas.microsoft.com/office/drawing/2014/main" id="{B23198D3-793E-4361-9188-3AEF31CE69AE}"/>
              </a:ext>
            </a:extLst>
          </p:cNvPr>
          <p:cNvSpPr>
            <a:spLocks noChangeShapeType="1"/>
          </p:cNvSpPr>
          <p:nvPr/>
        </p:nvSpPr>
        <p:spPr bwMode="auto">
          <a:xfrm>
            <a:off x="1479550" y="3727450"/>
            <a:ext cx="0" cy="28940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1002" name="Line 38">
            <a:extLst>
              <a:ext uri="{FF2B5EF4-FFF2-40B4-BE49-F238E27FC236}">
                <a16:creationId xmlns:a16="http://schemas.microsoft.com/office/drawing/2014/main" id="{645596A7-E4D0-467A-A85E-89A1FF6B0CCD}"/>
              </a:ext>
            </a:extLst>
          </p:cNvPr>
          <p:cNvSpPr>
            <a:spLocks noChangeShapeType="1"/>
          </p:cNvSpPr>
          <p:nvPr/>
        </p:nvSpPr>
        <p:spPr bwMode="auto">
          <a:xfrm>
            <a:off x="2808288" y="3727450"/>
            <a:ext cx="0" cy="28940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1003" name="Line 39">
            <a:extLst>
              <a:ext uri="{FF2B5EF4-FFF2-40B4-BE49-F238E27FC236}">
                <a16:creationId xmlns:a16="http://schemas.microsoft.com/office/drawing/2014/main" id="{977BCFEE-08CC-4065-9B1B-7215E51FCC7F}"/>
              </a:ext>
            </a:extLst>
          </p:cNvPr>
          <p:cNvSpPr>
            <a:spLocks noChangeShapeType="1"/>
          </p:cNvSpPr>
          <p:nvPr/>
        </p:nvSpPr>
        <p:spPr bwMode="auto">
          <a:xfrm>
            <a:off x="8909050" y="3727450"/>
            <a:ext cx="0" cy="28940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1004" name="Line 40">
            <a:extLst>
              <a:ext uri="{FF2B5EF4-FFF2-40B4-BE49-F238E27FC236}">
                <a16:creationId xmlns:a16="http://schemas.microsoft.com/office/drawing/2014/main" id="{3D2D1287-0EE3-4E96-8459-42274B52E46F}"/>
              </a:ext>
            </a:extLst>
          </p:cNvPr>
          <p:cNvSpPr>
            <a:spLocks noChangeShapeType="1"/>
          </p:cNvSpPr>
          <p:nvPr/>
        </p:nvSpPr>
        <p:spPr bwMode="auto">
          <a:xfrm>
            <a:off x="1479550" y="5146675"/>
            <a:ext cx="742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1005" name="Line 41">
            <a:extLst>
              <a:ext uri="{FF2B5EF4-FFF2-40B4-BE49-F238E27FC236}">
                <a16:creationId xmlns:a16="http://schemas.microsoft.com/office/drawing/2014/main" id="{9A797344-9854-4DBB-ABDC-C9118329232E}"/>
              </a:ext>
            </a:extLst>
          </p:cNvPr>
          <p:cNvSpPr>
            <a:spLocks noChangeShapeType="1"/>
          </p:cNvSpPr>
          <p:nvPr/>
        </p:nvSpPr>
        <p:spPr bwMode="auto">
          <a:xfrm>
            <a:off x="1479550" y="5875338"/>
            <a:ext cx="742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it-IT"/>
          </a:p>
        </p:txBody>
      </p:sp>
      <p:sp>
        <p:nvSpPr>
          <p:cNvPr id="41006" name="Rectangle 49">
            <a:extLst>
              <a:ext uri="{FF2B5EF4-FFF2-40B4-BE49-F238E27FC236}">
                <a16:creationId xmlns:a16="http://schemas.microsoft.com/office/drawing/2014/main" id="{3688D891-B6A4-4EAF-8112-447DA8E3A2C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91184" name="Object 48">
            <a:extLst>
              <a:ext uri="{FF2B5EF4-FFF2-40B4-BE49-F238E27FC236}">
                <a16:creationId xmlns:a16="http://schemas.microsoft.com/office/drawing/2014/main" id="{35B14F0B-B65B-4005-B80B-EFB681504BCA}"/>
              </a:ext>
            </a:extLst>
          </p:cNvPr>
          <p:cNvGraphicFramePr>
            <a:graphicFrameLocks noChangeAspect="1"/>
          </p:cNvGraphicFramePr>
          <p:nvPr/>
        </p:nvGraphicFramePr>
        <p:xfrm>
          <a:off x="3433763" y="1533525"/>
          <a:ext cx="4760912" cy="542925"/>
        </p:xfrm>
        <a:graphic>
          <a:graphicData uri="http://schemas.openxmlformats.org/presentationml/2006/ole">
            <mc:AlternateContent xmlns:mc="http://schemas.openxmlformats.org/markup-compatibility/2006">
              <mc:Choice xmlns:v="urn:schemas-microsoft-com:vml" Requires="v">
                <p:oleObj spid="_x0000_s41277" name="Equation" r:id="rId3" imgW="2171700" imgH="254000" progId="Equation.3">
                  <p:embed/>
                </p:oleObj>
              </mc:Choice>
              <mc:Fallback>
                <p:oleObj name="Equation" r:id="rId3" imgW="2171700" imgH="254000" progId="Equation.3">
                  <p:embed/>
                  <p:pic>
                    <p:nvPicPr>
                      <p:cNvPr id="0" name="Picture 2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763" y="1533525"/>
                        <a:ext cx="4760912" cy="542925"/>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41007" name="Rectangle 50">
            <a:extLst>
              <a:ext uri="{FF2B5EF4-FFF2-40B4-BE49-F238E27FC236}">
                <a16:creationId xmlns:a16="http://schemas.microsoft.com/office/drawing/2014/main" id="{A7526675-CDF3-4120-AC2D-9617A3C88547}"/>
              </a:ext>
            </a:extLst>
          </p:cNvPr>
          <p:cNvSpPr>
            <a:spLocks noChangeArrowheads="1"/>
          </p:cNvSpPr>
          <p:nvPr/>
        </p:nvSpPr>
        <p:spPr bwMode="auto">
          <a:xfrm>
            <a:off x="0" y="24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41008" name="Rectangle 52">
            <a:extLst>
              <a:ext uri="{FF2B5EF4-FFF2-40B4-BE49-F238E27FC236}">
                <a16:creationId xmlns:a16="http://schemas.microsoft.com/office/drawing/2014/main" id="{E0E5E5FE-CD29-4048-8D0F-3D588F8D738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91187" name="Object 51">
            <a:extLst>
              <a:ext uri="{FF2B5EF4-FFF2-40B4-BE49-F238E27FC236}">
                <a16:creationId xmlns:a16="http://schemas.microsoft.com/office/drawing/2014/main" id="{9FB7CC89-37C4-4C6D-A68A-39546876BAB7}"/>
              </a:ext>
            </a:extLst>
          </p:cNvPr>
          <p:cNvGraphicFramePr>
            <a:graphicFrameLocks noChangeAspect="1"/>
          </p:cNvGraphicFramePr>
          <p:nvPr/>
        </p:nvGraphicFramePr>
        <p:xfrm>
          <a:off x="4867275" y="2193925"/>
          <a:ext cx="1541463" cy="598488"/>
        </p:xfrm>
        <a:graphic>
          <a:graphicData uri="http://schemas.openxmlformats.org/presentationml/2006/ole">
            <mc:AlternateContent xmlns:mc="http://schemas.openxmlformats.org/markup-compatibility/2006">
              <mc:Choice xmlns:v="urn:schemas-microsoft-com:vml" Requires="v">
                <p:oleObj spid="_x0000_s41278" name="Equation" r:id="rId5" imgW="1104900" imgH="431800" progId="Equation.3">
                  <p:embed/>
                </p:oleObj>
              </mc:Choice>
              <mc:Fallback>
                <p:oleObj name="Equation" r:id="rId5" imgW="1104900" imgH="431800" progId="Equation.3">
                  <p:embed/>
                  <p:pic>
                    <p:nvPicPr>
                      <p:cNvPr id="0" name="Picture 2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7275" y="2193925"/>
                        <a:ext cx="1541463" cy="598488"/>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41009" name="Rectangle 55">
            <a:extLst>
              <a:ext uri="{FF2B5EF4-FFF2-40B4-BE49-F238E27FC236}">
                <a16:creationId xmlns:a16="http://schemas.microsoft.com/office/drawing/2014/main" id="{BB3BEF2D-0E2C-45FE-9BDF-B6B653D05F4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91190" name="Object 54">
            <a:extLst>
              <a:ext uri="{FF2B5EF4-FFF2-40B4-BE49-F238E27FC236}">
                <a16:creationId xmlns:a16="http://schemas.microsoft.com/office/drawing/2014/main" id="{79A2E128-246A-4BEC-BD7D-0D9653A542B1}"/>
              </a:ext>
            </a:extLst>
          </p:cNvPr>
          <p:cNvGraphicFramePr>
            <a:graphicFrameLocks noChangeAspect="1"/>
          </p:cNvGraphicFramePr>
          <p:nvPr>
            <p:extLst>
              <p:ext uri="{D42A27DB-BD31-4B8C-83A1-F6EECF244321}">
                <p14:modId xmlns:p14="http://schemas.microsoft.com/office/powerpoint/2010/main" val="4180797423"/>
              </p:ext>
            </p:extLst>
          </p:nvPr>
        </p:nvGraphicFramePr>
        <p:xfrm>
          <a:off x="2914011" y="2897188"/>
          <a:ext cx="5918200" cy="609600"/>
        </p:xfrm>
        <a:graphic>
          <a:graphicData uri="http://schemas.openxmlformats.org/presentationml/2006/ole">
            <mc:AlternateContent xmlns:mc="http://schemas.openxmlformats.org/markup-compatibility/2006">
              <mc:Choice xmlns:v="urn:schemas-microsoft-com:vml" Requires="v">
                <p:oleObj spid="_x0000_s41279" name="Equation" r:id="rId7" imgW="2870200" imgH="431800" progId="Equation.3">
                  <p:embed/>
                </p:oleObj>
              </mc:Choice>
              <mc:Fallback>
                <p:oleObj name="Equation" r:id="rId7" imgW="2870200" imgH="431800" progId="Equation.3">
                  <p:embed/>
                  <p:pic>
                    <p:nvPicPr>
                      <p:cNvPr id="0" name="Picture 2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4011" y="2897188"/>
                        <a:ext cx="5918200" cy="609600"/>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41010" name="Rectangle 58">
            <a:extLst>
              <a:ext uri="{FF2B5EF4-FFF2-40B4-BE49-F238E27FC236}">
                <a16:creationId xmlns:a16="http://schemas.microsoft.com/office/drawing/2014/main" id="{01BE7197-0721-4F74-A1A8-849A3C3DB1EA}"/>
              </a:ext>
            </a:extLst>
          </p:cNvPr>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91193" name="Object 57">
            <a:extLst>
              <a:ext uri="{FF2B5EF4-FFF2-40B4-BE49-F238E27FC236}">
                <a16:creationId xmlns:a16="http://schemas.microsoft.com/office/drawing/2014/main" id="{1E1E59FD-3A15-4991-9831-C81AD05AF0D2}"/>
              </a:ext>
            </a:extLst>
          </p:cNvPr>
          <p:cNvGraphicFramePr>
            <a:graphicFrameLocks noChangeAspect="1"/>
          </p:cNvGraphicFramePr>
          <p:nvPr>
            <p:extLst>
              <p:ext uri="{D42A27DB-BD31-4B8C-83A1-F6EECF244321}">
                <p14:modId xmlns:p14="http://schemas.microsoft.com/office/powerpoint/2010/main" val="279833527"/>
              </p:ext>
            </p:extLst>
          </p:nvPr>
        </p:nvGraphicFramePr>
        <p:xfrm>
          <a:off x="2852518" y="4575814"/>
          <a:ext cx="6012000" cy="426112"/>
        </p:xfrm>
        <a:graphic>
          <a:graphicData uri="http://schemas.openxmlformats.org/presentationml/2006/ole">
            <mc:AlternateContent xmlns:mc="http://schemas.openxmlformats.org/markup-compatibility/2006">
              <mc:Choice xmlns:v="urn:schemas-microsoft-com:vml" Requires="v">
                <p:oleObj spid="_x0000_s41280" name="Equation" r:id="rId9" imgW="2692400" imgH="266700" progId="Equation.3">
                  <p:embed/>
                </p:oleObj>
              </mc:Choice>
              <mc:Fallback>
                <p:oleObj name="Equation" r:id="rId9" imgW="2692400" imgH="266700" progId="Equation.3">
                  <p:embed/>
                  <p:pic>
                    <p:nvPicPr>
                      <p:cNvPr id="0" name="Picture 2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2518" y="4575814"/>
                        <a:ext cx="6012000" cy="426112"/>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41011" name="Rectangle 60">
            <a:extLst>
              <a:ext uri="{FF2B5EF4-FFF2-40B4-BE49-F238E27FC236}">
                <a16:creationId xmlns:a16="http://schemas.microsoft.com/office/drawing/2014/main" id="{902A0CF7-36C1-4496-B86C-14D74B3B0E9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91195" name="Object 59">
            <a:extLst>
              <a:ext uri="{FF2B5EF4-FFF2-40B4-BE49-F238E27FC236}">
                <a16:creationId xmlns:a16="http://schemas.microsoft.com/office/drawing/2014/main" id="{5E118131-2017-4A82-8573-49172CF3798B}"/>
              </a:ext>
            </a:extLst>
          </p:cNvPr>
          <p:cNvGraphicFramePr>
            <a:graphicFrameLocks noChangeAspect="1"/>
          </p:cNvGraphicFramePr>
          <p:nvPr/>
        </p:nvGraphicFramePr>
        <p:xfrm>
          <a:off x="4741863" y="5191125"/>
          <a:ext cx="1890712" cy="639763"/>
        </p:xfrm>
        <a:graphic>
          <a:graphicData uri="http://schemas.openxmlformats.org/presentationml/2006/ole">
            <mc:AlternateContent xmlns:mc="http://schemas.openxmlformats.org/markup-compatibility/2006">
              <mc:Choice xmlns:v="urn:schemas-microsoft-com:vml" Requires="v">
                <p:oleObj spid="_x0000_s41281" name="Equation" r:id="rId11" imgW="1269449" imgH="431613" progId="Equation.3">
                  <p:embed/>
                </p:oleObj>
              </mc:Choice>
              <mc:Fallback>
                <p:oleObj name="Equation" r:id="rId11" imgW="1269449" imgH="431613" progId="Equation.3">
                  <p:embed/>
                  <p:pic>
                    <p:nvPicPr>
                      <p:cNvPr id="0" name="Picture 24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1863" y="5191125"/>
                        <a:ext cx="1890712" cy="639763"/>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41012" name="Rectangle 63">
            <a:extLst>
              <a:ext uri="{FF2B5EF4-FFF2-40B4-BE49-F238E27FC236}">
                <a16:creationId xmlns:a16="http://schemas.microsoft.com/office/drawing/2014/main" id="{480D70BD-B8AB-4460-ABAB-BDCEF0E6FB4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91198" name="Object 62">
            <a:extLst>
              <a:ext uri="{FF2B5EF4-FFF2-40B4-BE49-F238E27FC236}">
                <a16:creationId xmlns:a16="http://schemas.microsoft.com/office/drawing/2014/main" id="{AE038C9B-444C-4266-A461-6FD7AFF42F7A}"/>
              </a:ext>
            </a:extLst>
          </p:cNvPr>
          <p:cNvGraphicFramePr>
            <a:graphicFrameLocks noChangeAspect="1"/>
          </p:cNvGraphicFramePr>
          <p:nvPr/>
        </p:nvGraphicFramePr>
        <p:xfrm>
          <a:off x="2855913" y="5935663"/>
          <a:ext cx="6015037" cy="625475"/>
        </p:xfrm>
        <a:graphic>
          <a:graphicData uri="http://schemas.openxmlformats.org/presentationml/2006/ole">
            <mc:AlternateContent xmlns:mc="http://schemas.openxmlformats.org/markup-compatibility/2006">
              <mc:Choice xmlns:v="urn:schemas-microsoft-com:vml" Requires="v">
                <p:oleObj spid="_x0000_s41282" name="Equation" r:id="rId13" imgW="4089400" imgH="431800" progId="Equation.3">
                  <p:embed/>
                </p:oleObj>
              </mc:Choice>
              <mc:Fallback>
                <p:oleObj name="Equation" r:id="rId13" imgW="4089400" imgH="431800" progId="Equation.3">
                  <p:embed/>
                  <p:pic>
                    <p:nvPicPr>
                      <p:cNvPr id="0" name="Picture 2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5913" y="5935663"/>
                        <a:ext cx="6015037" cy="625475"/>
                      </a:xfrm>
                      <a:prstGeom prst="rect">
                        <a:avLst/>
                      </a:prstGeom>
                      <a:solidFill>
                        <a:srgbClr val="FFFFCC"/>
                      </a:solidFill>
                      <a:ln w="12700">
                        <a:solidFill>
                          <a:srgbClr val="000000"/>
                        </a:solidFill>
                        <a:miter lim="800000"/>
                        <a:headEnd/>
                        <a:tailEnd/>
                      </a:ln>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91147">
                                            <p:txEl>
                                              <p:pRg st="0" end="0"/>
                                            </p:txEl>
                                          </p:spTgt>
                                        </p:tgtEl>
                                        <p:attrNameLst>
                                          <p:attrName>style.visibility</p:attrName>
                                        </p:attrNameLst>
                                      </p:cBhvr>
                                      <p:to>
                                        <p:strVal val="visible"/>
                                      </p:to>
                                    </p:set>
                                    <p:animEffect transition="in" filter="slide(fromBottom)">
                                      <p:cBhvr>
                                        <p:cTn id="7" dur="1000"/>
                                        <p:tgtEl>
                                          <p:spTgt spid="91147">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91147">
                                            <p:txEl>
                                              <p:pRg st="1" end="1"/>
                                            </p:txEl>
                                          </p:spTgt>
                                        </p:tgtEl>
                                        <p:attrNameLst>
                                          <p:attrName>style.visibility</p:attrName>
                                        </p:attrNameLst>
                                      </p:cBhvr>
                                      <p:to>
                                        <p:strVal val="visible"/>
                                      </p:to>
                                    </p:set>
                                    <p:animEffect transition="in" filter="slide(fromBottom)">
                                      <p:cBhvr>
                                        <p:cTn id="10" dur="1000"/>
                                        <p:tgtEl>
                                          <p:spTgt spid="91147">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91147">
                                            <p:txEl>
                                              <p:pRg st="2" end="2"/>
                                            </p:txEl>
                                          </p:spTgt>
                                        </p:tgtEl>
                                        <p:attrNameLst>
                                          <p:attrName>style.visibility</p:attrName>
                                        </p:attrNameLst>
                                      </p:cBhvr>
                                      <p:to>
                                        <p:strVal val="visible"/>
                                      </p:to>
                                    </p:set>
                                    <p:animEffect transition="in" filter="slide(fromBottom)">
                                      <p:cBhvr>
                                        <p:cTn id="13" dur="1000"/>
                                        <p:tgtEl>
                                          <p:spTgt spid="9114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2" fill="hold" nodeType="clickEffect">
                                  <p:stCondLst>
                                    <p:cond delay="0"/>
                                  </p:stCondLst>
                                  <p:childTnLst>
                                    <p:set>
                                      <p:cBhvr>
                                        <p:cTn id="17" dur="1" fill="hold">
                                          <p:stCondLst>
                                            <p:cond delay="0"/>
                                          </p:stCondLst>
                                        </p:cTn>
                                        <p:tgtEl>
                                          <p:spTgt spid="91184"/>
                                        </p:tgtEl>
                                        <p:attrNameLst>
                                          <p:attrName>style.visibility</p:attrName>
                                        </p:attrNameLst>
                                      </p:cBhvr>
                                      <p:to>
                                        <p:strVal val="visible"/>
                                      </p:to>
                                    </p:set>
                                    <p:anim calcmode="lin" valueType="num">
                                      <p:cBhvr additive="base">
                                        <p:cTn id="18" dur="1000" fill="hold"/>
                                        <p:tgtEl>
                                          <p:spTgt spid="91184"/>
                                        </p:tgtEl>
                                        <p:attrNameLst>
                                          <p:attrName>ppt_x</p:attrName>
                                        </p:attrNameLst>
                                      </p:cBhvr>
                                      <p:tavLst>
                                        <p:tav tm="0">
                                          <p:val>
                                            <p:strVal val="1+#ppt_w/2"/>
                                          </p:val>
                                        </p:tav>
                                        <p:tav tm="100000">
                                          <p:val>
                                            <p:strVal val="#ppt_x"/>
                                          </p:val>
                                        </p:tav>
                                      </p:tavLst>
                                    </p:anim>
                                    <p:anim calcmode="lin" valueType="num">
                                      <p:cBhvr additive="base">
                                        <p:cTn id="19" dur="1000" fill="hold"/>
                                        <p:tgtEl>
                                          <p:spTgt spid="91184"/>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2" fill="hold" nodeType="clickEffect">
                                  <p:stCondLst>
                                    <p:cond delay="0"/>
                                  </p:stCondLst>
                                  <p:childTnLst>
                                    <p:set>
                                      <p:cBhvr>
                                        <p:cTn id="23" dur="1" fill="hold">
                                          <p:stCondLst>
                                            <p:cond delay="0"/>
                                          </p:stCondLst>
                                        </p:cTn>
                                        <p:tgtEl>
                                          <p:spTgt spid="91187"/>
                                        </p:tgtEl>
                                        <p:attrNameLst>
                                          <p:attrName>style.visibility</p:attrName>
                                        </p:attrNameLst>
                                      </p:cBhvr>
                                      <p:to>
                                        <p:strVal val="visible"/>
                                      </p:to>
                                    </p:set>
                                    <p:anim calcmode="lin" valueType="num">
                                      <p:cBhvr additive="base">
                                        <p:cTn id="24" dur="1000" fill="hold"/>
                                        <p:tgtEl>
                                          <p:spTgt spid="91187"/>
                                        </p:tgtEl>
                                        <p:attrNameLst>
                                          <p:attrName>ppt_x</p:attrName>
                                        </p:attrNameLst>
                                      </p:cBhvr>
                                      <p:tavLst>
                                        <p:tav tm="0">
                                          <p:val>
                                            <p:strVal val="1+#ppt_w/2"/>
                                          </p:val>
                                        </p:tav>
                                        <p:tav tm="100000">
                                          <p:val>
                                            <p:strVal val="#ppt_x"/>
                                          </p:val>
                                        </p:tav>
                                      </p:tavLst>
                                    </p:anim>
                                    <p:anim calcmode="lin" valueType="num">
                                      <p:cBhvr additive="base">
                                        <p:cTn id="25" dur="1000" fill="hold"/>
                                        <p:tgtEl>
                                          <p:spTgt spid="9118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2" fill="hold" nodeType="clickEffect">
                                  <p:stCondLst>
                                    <p:cond delay="0"/>
                                  </p:stCondLst>
                                  <p:childTnLst>
                                    <p:set>
                                      <p:cBhvr>
                                        <p:cTn id="29" dur="1" fill="hold">
                                          <p:stCondLst>
                                            <p:cond delay="0"/>
                                          </p:stCondLst>
                                        </p:cTn>
                                        <p:tgtEl>
                                          <p:spTgt spid="91190"/>
                                        </p:tgtEl>
                                        <p:attrNameLst>
                                          <p:attrName>style.visibility</p:attrName>
                                        </p:attrNameLst>
                                      </p:cBhvr>
                                      <p:to>
                                        <p:strVal val="visible"/>
                                      </p:to>
                                    </p:set>
                                    <p:anim calcmode="lin" valueType="num">
                                      <p:cBhvr additive="base">
                                        <p:cTn id="30" dur="1000" fill="hold"/>
                                        <p:tgtEl>
                                          <p:spTgt spid="91190"/>
                                        </p:tgtEl>
                                        <p:attrNameLst>
                                          <p:attrName>ppt_x</p:attrName>
                                        </p:attrNameLst>
                                      </p:cBhvr>
                                      <p:tavLst>
                                        <p:tav tm="0">
                                          <p:val>
                                            <p:strVal val="1+#ppt_w/2"/>
                                          </p:val>
                                        </p:tav>
                                        <p:tav tm="100000">
                                          <p:val>
                                            <p:strVal val="#ppt_x"/>
                                          </p:val>
                                        </p:tav>
                                      </p:tavLst>
                                    </p:anim>
                                    <p:anim calcmode="lin" valueType="num">
                                      <p:cBhvr additive="base">
                                        <p:cTn id="31" dur="1000" fill="hold"/>
                                        <p:tgtEl>
                                          <p:spTgt spid="91190"/>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91165">
                                            <p:txEl>
                                              <p:pRg st="0" end="0"/>
                                            </p:txEl>
                                          </p:spTgt>
                                        </p:tgtEl>
                                        <p:attrNameLst>
                                          <p:attrName>style.visibility</p:attrName>
                                        </p:attrNameLst>
                                      </p:cBhvr>
                                      <p:to>
                                        <p:strVal val="visible"/>
                                      </p:to>
                                    </p:set>
                                    <p:animEffect transition="in" filter="slide(fromBottom)">
                                      <p:cBhvr>
                                        <p:cTn id="36" dur="1000"/>
                                        <p:tgtEl>
                                          <p:spTgt spid="91165">
                                            <p:txEl>
                                              <p:pRg st="0" end="0"/>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91165">
                                            <p:txEl>
                                              <p:pRg st="1" end="1"/>
                                            </p:txEl>
                                          </p:spTgt>
                                        </p:tgtEl>
                                        <p:attrNameLst>
                                          <p:attrName>style.visibility</p:attrName>
                                        </p:attrNameLst>
                                      </p:cBhvr>
                                      <p:to>
                                        <p:strVal val="visible"/>
                                      </p:to>
                                    </p:set>
                                    <p:animEffect transition="in" filter="slide(fromBottom)">
                                      <p:cBhvr>
                                        <p:cTn id="39" dur="1000"/>
                                        <p:tgtEl>
                                          <p:spTgt spid="91165">
                                            <p:txEl>
                                              <p:pRg st="1" end="1"/>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91165">
                                            <p:txEl>
                                              <p:pRg st="2" end="2"/>
                                            </p:txEl>
                                          </p:spTgt>
                                        </p:tgtEl>
                                        <p:attrNameLst>
                                          <p:attrName>style.visibility</p:attrName>
                                        </p:attrNameLst>
                                      </p:cBhvr>
                                      <p:to>
                                        <p:strVal val="visible"/>
                                      </p:to>
                                    </p:set>
                                    <p:animEffect transition="in" filter="slide(fromBottom)">
                                      <p:cBhvr>
                                        <p:cTn id="42" dur="1000"/>
                                        <p:tgtEl>
                                          <p:spTgt spid="91165">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7" presetClass="entr" presetSubtype="4" fill="hold" nodeType="clickEffect">
                                  <p:stCondLst>
                                    <p:cond delay="0"/>
                                  </p:stCondLst>
                                  <p:childTnLst>
                                    <p:set>
                                      <p:cBhvr>
                                        <p:cTn id="46" dur="1" fill="hold">
                                          <p:stCondLst>
                                            <p:cond delay="0"/>
                                          </p:stCondLst>
                                        </p:cTn>
                                        <p:tgtEl>
                                          <p:spTgt spid="91193"/>
                                        </p:tgtEl>
                                        <p:attrNameLst>
                                          <p:attrName>style.visibility</p:attrName>
                                        </p:attrNameLst>
                                      </p:cBhvr>
                                      <p:to>
                                        <p:strVal val="visible"/>
                                      </p:to>
                                    </p:set>
                                    <p:anim calcmode="lin" valueType="num">
                                      <p:cBhvr additive="base">
                                        <p:cTn id="47" dur="1000" fill="hold"/>
                                        <p:tgtEl>
                                          <p:spTgt spid="91193"/>
                                        </p:tgtEl>
                                        <p:attrNameLst>
                                          <p:attrName>ppt_x</p:attrName>
                                        </p:attrNameLst>
                                      </p:cBhvr>
                                      <p:tavLst>
                                        <p:tav tm="0">
                                          <p:val>
                                            <p:strVal val="#ppt_x"/>
                                          </p:val>
                                        </p:tav>
                                        <p:tav tm="100000">
                                          <p:val>
                                            <p:strVal val="#ppt_x"/>
                                          </p:val>
                                        </p:tav>
                                      </p:tavLst>
                                    </p:anim>
                                    <p:anim calcmode="lin" valueType="num">
                                      <p:cBhvr additive="base">
                                        <p:cTn id="48" dur="1000" fill="hold"/>
                                        <p:tgtEl>
                                          <p:spTgt spid="91193"/>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7" presetClass="entr" presetSubtype="4" fill="hold" nodeType="clickEffect">
                                  <p:stCondLst>
                                    <p:cond delay="0"/>
                                  </p:stCondLst>
                                  <p:childTnLst>
                                    <p:set>
                                      <p:cBhvr>
                                        <p:cTn id="52" dur="1" fill="hold">
                                          <p:stCondLst>
                                            <p:cond delay="0"/>
                                          </p:stCondLst>
                                        </p:cTn>
                                        <p:tgtEl>
                                          <p:spTgt spid="91195"/>
                                        </p:tgtEl>
                                        <p:attrNameLst>
                                          <p:attrName>style.visibility</p:attrName>
                                        </p:attrNameLst>
                                      </p:cBhvr>
                                      <p:to>
                                        <p:strVal val="visible"/>
                                      </p:to>
                                    </p:set>
                                    <p:anim calcmode="lin" valueType="num">
                                      <p:cBhvr additive="base">
                                        <p:cTn id="53" dur="1000" fill="hold"/>
                                        <p:tgtEl>
                                          <p:spTgt spid="91195"/>
                                        </p:tgtEl>
                                        <p:attrNameLst>
                                          <p:attrName>ppt_x</p:attrName>
                                        </p:attrNameLst>
                                      </p:cBhvr>
                                      <p:tavLst>
                                        <p:tav tm="0">
                                          <p:val>
                                            <p:strVal val="#ppt_x"/>
                                          </p:val>
                                        </p:tav>
                                        <p:tav tm="100000">
                                          <p:val>
                                            <p:strVal val="#ppt_x"/>
                                          </p:val>
                                        </p:tav>
                                      </p:tavLst>
                                    </p:anim>
                                    <p:anim calcmode="lin" valueType="num">
                                      <p:cBhvr additive="base">
                                        <p:cTn id="54" dur="1000" fill="hold"/>
                                        <p:tgtEl>
                                          <p:spTgt spid="91195"/>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7" presetClass="entr" presetSubtype="4" fill="hold" nodeType="clickEffect">
                                  <p:stCondLst>
                                    <p:cond delay="0"/>
                                  </p:stCondLst>
                                  <p:childTnLst>
                                    <p:set>
                                      <p:cBhvr>
                                        <p:cTn id="58" dur="1" fill="hold">
                                          <p:stCondLst>
                                            <p:cond delay="0"/>
                                          </p:stCondLst>
                                        </p:cTn>
                                        <p:tgtEl>
                                          <p:spTgt spid="91198"/>
                                        </p:tgtEl>
                                        <p:attrNameLst>
                                          <p:attrName>style.visibility</p:attrName>
                                        </p:attrNameLst>
                                      </p:cBhvr>
                                      <p:to>
                                        <p:strVal val="visible"/>
                                      </p:to>
                                    </p:set>
                                    <p:anim calcmode="lin" valueType="num">
                                      <p:cBhvr additive="base">
                                        <p:cTn id="59" dur="1000" fill="hold"/>
                                        <p:tgtEl>
                                          <p:spTgt spid="91198"/>
                                        </p:tgtEl>
                                        <p:attrNameLst>
                                          <p:attrName>ppt_x</p:attrName>
                                        </p:attrNameLst>
                                      </p:cBhvr>
                                      <p:tavLst>
                                        <p:tav tm="0">
                                          <p:val>
                                            <p:strVal val="#ppt_x"/>
                                          </p:val>
                                        </p:tav>
                                        <p:tav tm="100000">
                                          <p:val>
                                            <p:strVal val="#ppt_x"/>
                                          </p:val>
                                        </p:tav>
                                      </p:tavLst>
                                    </p:anim>
                                    <p:anim calcmode="lin" valueType="num">
                                      <p:cBhvr additive="base">
                                        <p:cTn id="60" dur="1000" fill="hold"/>
                                        <p:tgtEl>
                                          <p:spTgt spid="91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6" name="Rectangle 49">
            <a:extLst>
              <a:ext uri="{FF2B5EF4-FFF2-40B4-BE49-F238E27FC236}">
                <a16:creationId xmlns:a16="http://schemas.microsoft.com/office/drawing/2014/main" id="{3688D891-B6A4-4EAF-8112-447DA8E3A2C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41007" name="Rectangle 50">
            <a:extLst>
              <a:ext uri="{FF2B5EF4-FFF2-40B4-BE49-F238E27FC236}">
                <a16:creationId xmlns:a16="http://schemas.microsoft.com/office/drawing/2014/main" id="{A7526675-CDF3-4120-AC2D-9617A3C88547}"/>
              </a:ext>
            </a:extLst>
          </p:cNvPr>
          <p:cNvSpPr>
            <a:spLocks noChangeArrowheads="1"/>
          </p:cNvSpPr>
          <p:nvPr/>
        </p:nvSpPr>
        <p:spPr bwMode="auto">
          <a:xfrm>
            <a:off x="0" y="24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41008" name="Rectangle 52">
            <a:extLst>
              <a:ext uri="{FF2B5EF4-FFF2-40B4-BE49-F238E27FC236}">
                <a16:creationId xmlns:a16="http://schemas.microsoft.com/office/drawing/2014/main" id="{E0E5E5FE-CD29-4048-8D0F-3D588F8D738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41009" name="Rectangle 55">
            <a:extLst>
              <a:ext uri="{FF2B5EF4-FFF2-40B4-BE49-F238E27FC236}">
                <a16:creationId xmlns:a16="http://schemas.microsoft.com/office/drawing/2014/main" id="{BB3BEF2D-0E2C-45FE-9BDF-B6B653D05F4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41011" name="Rectangle 60">
            <a:extLst>
              <a:ext uri="{FF2B5EF4-FFF2-40B4-BE49-F238E27FC236}">
                <a16:creationId xmlns:a16="http://schemas.microsoft.com/office/drawing/2014/main" id="{902A0CF7-36C1-4496-B86C-14D74B3B0E9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41012" name="Rectangle 63">
            <a:extLst>
              <a:ext uri="{FF2B5EF4-FFF2-40B4-BE49-F238E27FC236}">
                <a16:creationId xmlns:a16="http://schemas.microsoft.com/office/drawing/2014/main" id="{480D70BD-B8AB-4460-ABAB-BDCEF0E6FB4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53" name="Rettangolo 52">
            <a:extLst>
              <a:ext uri="{FF2B5EF4-FFF2-40B4-BE49-F238E27FC236}">
                <a16:creationId xmlns:a16="http://schemas.microsoft.com/office/drawing/2014/main" id="{7B33DACC-9279-4AE6-8029-295349AC1230}"/>
              </a:ext>
            </a:extLst>
          </p:cNvPr>
          <p:cNvSpPr>
            <a:spLocks noChangeArrowheads="1"/>
          </p:cNvSpPr>
          <p:nvPr/>
        </p:nvSpPr>
        <p:spPr bwMode="auto">
          <a:xfrm>
            <a:off x="36000" y="2820147"/>
            <a:ext cx="9072000" cy="1263872"/>
          </a:xfrm>
          <a:prstGeom prst="rect">
            <a:avLst/>
          </a:prstGeom>
          <a:noFill/>
          <a:ln w="31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hangingPunct="1">
              <a:defRPr/>
            </a:pPr>
            <a:r>
              <a:rPr lang="it-IT" altLang="it-IT" sz="2100" kern="0" dirty="0">
                <a:latin typeface="Comic Sans MS" panose="030F0702030302020204" pitchFamily="66" charset="0"/>
              </a:rPr>
              <a:t>Per maggiore completezza ed approfondimento degli argomenti si può consultare il seguente sito</a:t>
            </a:r>
          </a:p>
          <a:p>
            <a:pPr algn="ctr" defTabSz="685800" eaLnBrk="1" hangingPunct="1">
              <a:defRPr/>
            </a:pPr>
            <a:endParaRPr lang="it-IT" altLang="it-IT" sz="1013" kern="0" dirty="0">
              <a:latin typeface="Comic Sans MS" panose="030F0702030302020204" pitchFamily="66" charset="0"/>
            </a:endParaRPr>
          </a:p>
          <a:p>
            <a:pPr algn="ctr" defTabSz="685800" eaLnBrk="1" hangingPunct="1">
              <a:defRPr/>
            </a:pPr>
            <a:r>
              <a:rPr lang="it-IT" dirty="0">
                <a:solidFill>
                  <a:srgbClr val="FFFFCC"/>
                </a:solidFill>
                <a:latin typeface="Comic Sans MS" panose="030F0702030302020204" pitchFamily="66" charset="0"/>
                <a:hlinkClick r:id="rId2">
                  <a:extLst>
                    <a:ext uri="{A12FA001-AC4F-418D-AE19-62706E023703}">
                      <ahyp:hlinkClr xmlns:ahyp="http://schemas.microsoft.com/office/drawing/2018/hyperlinkcolor" val="tx"/>
                    </a:ext>
                  </a:extLst>
                </a:hlinkClick>
              </a:rPr>
              <a:t>https://www.eliofragassi.it/</a:t>
            </a:r>
            <a:endParaRPr lang="it-IT" altLang="it-IT" kern="0" dirty="0">
              <a:solidFill>
                <a:srgbClr val="FFFFCC"/>
              </a:solidFill>
              <a:latin typeface="Comic Sans MS" panose="030F0702030302020204" pitchFamily="66" charset="0"/>
            </a:endParaRPr>
          </a:p>
        </p:txBody>
      </p:sp>
      <p:cxnSp>
        <p:nvCxnSpPr>
          <p:cNvPr id="9" name="Connettore diritto 8">
            <a:extLst>
              <a:ext uri="{FF2B5EF4-FFF2-40B4-BE49-F238E27FC236}">
                <a16:creationId xmlns:a16="http://schemas.microsoft.com/office/drawing/2014/main" id="{604246AE-051E-4D46-9B31-43E309651198}"/>
              </a:ext>
            </a:extLst>
          </p:cNvPr>
          <p:cNvCxnSpPr/>
          <p:nvPr/>
        </p:nvCxnSpPr>
        <p:spPr bwMode="auto">
          <a:xfrm>
            <a:off x="72000" y="6804642"/>
            <a:ext cx="9000000" cy="0"/>
          </a:xfrm>
          <a:prstGeom prst="line">
            <a:avLst/>
          </a:prstGeom>
          <a:solidFill>
            <a:schemeClr val="accent1"/>
          </a:solidFill>
          <a:ln w="12700" cap="flat" cmpd="sng" algn="ctr">
            <a:solidFill>
              <a:schemeClr val="bg1"/>
            </a:solidFill>
            <a:prstDash val="solid"/>
            <a:round/>
            <a:headEnd type="none" w="sm" len="sm"/>
            <a:tailEnd type="none" w="sm" len="sm"/>
          </a:ln>
          <a:effectLst/>
        </p:spPr>
      </p:cxnSp>
    </p:spTree>
    <p:extLst>
      <p:ext uri="{BB962C8B-B14F-4D97-AF65-F5344CB8AC3E}">
        <p14:creationId xmlns:p14="http://schemas.microsoft.com/office/powerpoint/2010/main" val="3048684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131D4BC9-DCEC-4830-965B-C68964FABF1C}"/>
              </a:ext>
            </a:extLst>
          </p:cNvPr>
          <p:cNvSpPr>
            <a:spLocks noGrp="1" noChangeArrowheads="1"/>
          </p:cNvSpPr>
          <p:nvPr>
            <p:ph type="body" idx="1"/>
          </p:nvPr>
        </p:nvSpPr>
        <p:spPr>
          <a:xfrm>
            <a:off x="36000" y="1671638"/>
            <a:ext cx="9072000" cy="1581150"/>
          </a:xfrm>
          <a:solidFill>
            <a:srgbClr val="CCECFF"/>
          </a:solidFill>
          <a:ln w="12700">
            <a:solidFill>
              <a:schemeClr val="accent2"/>
            </a:solidFill>
            <a:miter lim="800000"/>
            <a:headEnd/>
            <a:tailEnd/>
          </a:ln>
        </p:spPr>
        <p:txBody>
          <a:bodyPr/>
          <a:lstStyle/>
          <a:p>
            <a:pPr algn="just" eaLnBrk="1" hangingPunct="1"/>
            <a:r>
              <a:rPr lang="it-IT" altLang="it-IT" sz="2000">
                <a:solidFill>
                  <a:srgbClr val="000000"/>
                </a:solidFill>
                <a:latin typeface="Comic Sans MS" panose="030F0702030302020204" pitchFamily="66" charset="0"/>
                <a:cs typeface="Times New Roman" panose="02020603050405020304" pitchFamily="18" charset="0"/>
              </a:rPr>
              <a:t>Le forme geometriche fondamentali si compongono ed articolano nello spazio in modo vario e diverso dando vita ad elementi più o meno complessi che costituiscono l'ambiente e caratterizzano il luogo ove si collocano, sia per generazione naturale che per produzione manuale ed artificiale .</a:t>
            </a:r>
            <a:endParaRPr lang="it-IT" altLang="it-IT" sz="1600">
              <a:latin typeface="Comic Sans MS" panose="030F0702030302020204" pitchFamily="66" charset="0"/>
            </a:endParaRPr>
          </a:p>
        </p:txBody>
      </p:sp>
      <p:sp>
        <p:nvSpPr>
          <p:cNvPr id="30724" name="Rectangle 4">
            <a:extLst>
              <a:ext uri="{FF2B5EF4-FFF2-40B4-BE49-F238E27FC236}">
                <a16:creationId xmlns:a16="http://schemas.microsoft.com/office/drawing/2014/main" id="{C026EC01-7810-40C2-AAEE-88169E4706A9}"/>
              </a:ext>
            </a:extLst>
          </p:cNvPr>
          <p:cNvSpPr>
            <a:spLocks noGrp="1" noChangeArrowheads="1"/>
          </p:cNvSpPr>
          <p:nvPr>
            <p:ph type="title"/>
          </p:nvPr>
        </p:nvSpPr>
        <p:spPr>
          <a:xfrm>
            <a:off x="36000" y="40944"/>
            <a:ext cx="9072000" cy="1143000"/>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algn="ctr" defTabSz="1158875" eaLnBrk="1" hangingPunct="1">
              <a:tabLst>
                <a:tab pos="377825" algn="l"/>
              </a:tabLst>
            </a:pPr>
            <a:r>
              <a:rPr lang="it-IT" altLang="it-IT" sz="3000" dirty="0">
                <a:solidFill>
                  <a:schemeClr val="tx1"/>
                </a:solidFill>
                <a:effectLst/>
                <a:latin typeface="Comic Sans MS" panose="030F0702030302020204" pitchFamily="66" charset="0"/>
              </a:rPr>
              <a:t>Gli elementi geometrici fondamentali</a:t>
            </a:r>
            <a:br>
              <a:rPr lang="it-IT" altLang="it-IT" sz="3000" dirty="0">
                <a:solidFill>
                  <a:schemeClr val="tx1"/>
                </a:solidFill>
                <a:effectLst/>
                <a:latin typeface="Comic Sans MS" panose="030F0702030302020204" pitchFamily="66" charset="0"/>
              </a:rPr>
            </a:br>
            <a:r>
              <a:rPr lang="it-IT" altLang="it-IT" sz="3000" dirty="0">
                <a:solidFill>
                  <a:schemeClr val="tx1"/>
                </a:solidFill>
                <a:effectLst/>
                <a:latin typeface="Comic Sans MS" panose="030F0702030302020204" pitchFamily="66" charset="0"/>
              </a:rPr>
              <a:t>Punto, Retta, Piano (2)</a:t>
            </a:r>
          </a:p>
        </p:txBody>
      </p:sp>
      <p:sp>
        <p:nvSpPr>
          <p:cNvPr id="30725" name="Rectangle 5">
            <a:extLst>
              <a:ext uri="{FF2B5EF4-FFF2-40B4-BE49-F238E27FC236}">
                <a16:creationId xmlns:a16="http://schemas.microsoft.com/office/drawing/2014/main" id="{6EB350E0-6BFA-4DFF-9A8C-2D871A5BF408}"/>
              </a:ext>
            </a:extLst>
          </p:cNvPr>
          <p:cNvSpPr>
            <a:spLocks noChangeArrowheads="1"/>
          </p:cNvSpPr>
          <p:nvPr/>
        </p:nvSpPr>
        <p:spPr bwMode="auto">
          <a:xfrm>
            <a:off x="36000" y="5486400"/>
            <a:ext cx="9072000" cy="1095375"/>
          </a:xfrm>
          <a:prstGeom prst="rect">
            <a:avLst/>
          </a:prstGeom>
          <a:solidFill>
            <a:srgbClr val="CCECFF"/>
          </a:solidFill>
          <a:ln w="12700">
            <a:solidFill>
              <a:schemeClr val="accent2"/>
            </a:solidFill>
            <a:miter lim="800000"/>
            <a:headEnd/>
            <a:tailEnd/>
          </a:ln>
        </p:spPr>
        <p:txBody>
          <a:bodyPr lIns="92075" tIns="46038" rIns="92075" bIns="46038">
            <a:spAutoFit/>
          </a:bodyPr>
          <a:lstStyle>
            <a:lvl1pPr marL="279400" indent="-279400"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50000"/>
              </a:spcBef>
              <a:buClr>
                <a:schemeClr val="accent2"/>
              </a:buClr>
              <a:buSzPct val="80000"/>
              <a:buFont typeface="Wingdings" panose="05000000000000000000" pitchFamily="2" charset="2"/>
              <a:buChar char="l"/>
            </a:pPr>
            <a:r>
              <a:rPr kumimoji="0" lang="it-IT" altLang="it-IT" sz="1800">
                <a:solidFill>
                  <a:srgbClr val="000000"/>
                </a:solidFill>
                <a:latin typeface="Comic Sans MS" panose="030F0702030302020204" pitchFamily="66" charset="0"/>
                <a:cs typeface="Times New Roman" panose="02020603050405020304" pitchFamily="18" charset="0"/>
              </a:rPr>
              <a:t>Questa operazione di scomposizione ci dà l'opportunità di individuare le leggi e le strutture elementari, ma fondamentali, delle figure e delle forme geometriche che, poi, trattate sulla superficie definiscono l'ambiente e caratterizzano il luogo fisico ove si collocano.</a:t>
            </a:r>
          </a:p>
        </p:txBody>
      </p:sp>
      <p:sp>
        <p:nvSpPr>
          <p:cNvPr id="30726" name="Rectangle 6">
            <a:extLst>
              <a:ext uri="{FF2B5EF4-FFF2-40B4-BE49-F238E27FC236}">
                <a16:creationId xmlns:a16="http://schemas.microsoft.com/office/drawing/2014/main" id="{82D5972C-3673-40B6-9075-A99BF04EA1D4}"/>
              </a:ext>
            </a:extLst>
          </p:cNvPr>
          <p:cNvSpPr>
            <a:spLocks noChangeArrowheads="1"/>
          </p:cNvSpPr>
          <p:nvPr/>
        </p:nvSpPr>
        <p:spPr bwMode="auto">
          <a:xfrm>
            <a:off x="36000" y="3435350"/>
            <a:ext cx="9072000" cy="847725"/>
          </a:xfrm>
          <a:prstGeom prst="rect">
            <a:avLst/>
          </a:prstGeom>
          <a:solidFill>
            <a:srgbClr val="CCECFF"/>
          </a:solidFill>
          <a:ln w="12700">
            <a:solidFill>
              <a:schemeClr val="accent2"/>
            </a:solidFill>
            <a:miter lim="800000"/>
            <a:headEnd/>
            <a:tailEnd/>
          </a:ln>
        </p:spPr>
        <p:txBody>
          <a:bodyPr lIns="92075" tIns="46038" rIns="92075" bIns="46038">
            <a:spAutoFit/>
          </a:bodyPr>
          <a:lstStyle>
            <a:lvl1pPr marL="377825" indent="-295275" defTabSz="196850" eaLnBrk="0" hangingPunct="0">
              <a:defRPr kumimoji="1" sz="2400">
                <a:solidFill>
                  <a:schemeClr val="tx1"/>
                </a:solidFill>
                <a:latin typeface="Times New Roman" panose="02020603050405020304" pitchFamily="18" charset="0"/>
              </a:defRPr>
            </a:lvl1pPr>
            <a:lvl2pPr marL="742950" indent="-285750" defTabSz="196850" eaLnBrk="0" hangingPunct="0">
              <a:defRPr kumimoji="1" sz="2400">
                <a:solidFill>
                  <a:schemeClr val="tx1"/>
                </a:solidFill>
                <a:latin typeface="Times New Roman" panose="02020603050405020304" pitchFamily="18" charset="0"/>
              </a:defRPr>
            </a:lvl2pPr>
            <a:lvl3pPr marL="1143000" indent="-228600" defTabSz="196850" eaLnBrk="0" hangingPunct="0">
              <a:defRPr kumimoji="1" sz="2400">
                <a:solidFill>
                  <a:schemeClr val="tx1"/>
                </a:solidFill>
                <a:latin typeface="Times New Roman" panose="02020603050405020304" pitchFamily="18" charset="0"/>
              </a:defRPr>
            </a:lvl3pPr>
            <a:lvl4pPr marL="1600200" indent="-228600" defTabSz="196850" eaLnBrk="0" hangingPunct="0">
              <a:defRPr kumimoji="1" sz="2400">
                <a:solidFill>
                  <a:schemeClr val="tx1"/>
                </a:solidFill>
                <a:latin typeface="Times New Roman" panose="02020603050405020304" pitchFamily="18" charset="0"/>
              </a:defRPr>
            </a:lvl4pPr>
            <a:lvl5pPr marL="2057400" indent="-228600" defTabSz="196850" eaLnBrk="0" hangingPunct="0">
              <a:defRPr kumimoji="1" sz="2400">
                <a:solidFill>
                  <a:schemeClr val="tx1"/>
                </a:solidFill>
                <a:latin typeface="Times New Roman" panose="02020603050405020304" pitchFamily="18" charset="0"/>
              </a:defRPr>
            </a:lvl5pPr>
            <a:lvl6pPr marL="2514600" indent="-228600" defTabSz="19685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19685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19685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19685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50000"/>
              </a:spcBef>
              <a:buClr>
                <a:schemeClr val="accent2"/>
              </a:buClr>
              <a:buSzPct val="80000"/>
              <a:buFont typeface="Wingdings" panose="05000000000000000000" pitchFamily="2" charset="2"/>
              <a:buChar char="l"/>
            </a:pPr>
            <a:r>
              <a:rPr kumimoji="0" lang="it-IT" altLang="it-IT" sz="1800">
                <a:solidFill>
                  <a:srgbClr val="000000"/>
                </a:solidFill>
                <a:latin typeface="Comic Sans MS" panose="030F0702030302020204" pitchFamily="66" charset="0"/>
                <a:cs typeface="Times New Roman" panose="02020603050405020304" pitchFamily="18" charset="0"/>
              </a:rPr>
              <a:t>Riveste perciò particolare importanza acquisire la capacità di leggere ed       analizzare gli elementi che ci circondano per ricondurli a figure geometriche piane e/o forme geometriche solide .</a:t>
            </a:r>
          </a:p>
        </p:txBody>
      </p:sp>
      <p:sp>
        <p:nvSpPr>
          <p:cNvPr id="30727" name="Rectangle 7">
            <a:extLst>
              <a:ext uri="{FF2B5EF4-FFF2-40B4-BE49-F238E27FC236}">
                <a16:creationId xmlns:a16="http://schemas.microsoft.com/office/drawing/2014/main" id="{062BAB28-1B78-42CE-AB08-83925DAE3970}"/>
              </a:ext>
            </a:extLst>
          </p:cNvPr>
          <p:cNvSpPr>
            <a:spLocks noChangeArrowheads="1"/>
          </p:cNvSpPr>
          <p:nvPr/>
        </p:nvSpPr>
        <p:spPr bwMode="auto">
          <a:xfrm>
            <a:off x="36000" y="4549775"/>
            <a:ext cx="9072000" cy="654050"/>
          </a:xfrm>
          <a:prstGeom prst="rect">
            <a:avLst/>
          </a:prstGeom>
          <a:solidFill>
            <a:srgbClr val="CCECFF"/>
          </a:solidFill>
          <a:ln w="12700">
            <a:solidFill>
              <a:schemeClr val="accent2"/>
            </a:solidFill>
            <a:miter lim="800000"/>
            <a:headEnd/>
            <a:tailEnd/>
          </a:ln>
        </p:spPr>
        <p:txBody>
          <a:bodyPr lIns="92075" tIns="46038" rIns="92075" bIns="46038">
            <a:spAutoFit/>
          </a:bodyPr>
          <a:lstStyle>
            <a:lvl1pPr marL="279400" indent="-279400"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buClr>
                <a:srgbClr val="33CCFF"/>
              </a:buClr>
              <a:buSzPct val="80000"/>
              <a:buFont typeface="Wingdings" panose="05000000000000000000" pitchFamily="2" charset="2"/>
              <a:buChar char="l"/>
            </a:pPr>
            <a:r>
              <a:rPr kumimoji="0" lang="it-IT" altLang="it-IT" sz="1800">
                <a:solidFill>
                  <a:srgbClr val="000000"/>
                </a:solidFill>
                <a:latin typeface="Comic Sans MS" panose="030F0702030302020204" pitchFamily="66" charset="0"/>
                <a:cs typeface="Times New Roman" panose="02020603050405020304" pitchFamily="18" charset="0"/>
              </a:rPr>
              <a:t>Operata questa prima lettura è possibile analizzare le forme individuate scomponendole negli elementi geometrici primari.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anim calcmode="lin" valueType="num">
                                      <p:cBhvr additive="base">
                                        <p:cTn id="7" dur="2000" fill="hold"/>
                                        <p:tgtEl>
                                          <p:spTgt spid="3072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0723">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additive="base">
                                        <p:cTn id="13" dur="20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26"/>
                                        </p:tgtEl>
                                        <p:attrNameLst>
                                          <p:attrName>style.visibility</p:attrName>
                                        </p:attrNameLst>
                                      </p:cBhvr>
                                      <p:to>
                                        <p:strVal val="visible"/>
                                      </p:to>
                                    </p:set>
                                    <p:anim calcmode="lin" valueType="num">
                                      <p:cBhvr additive="base">
                                        <p:cTn id="19" dur="2000" fill="hold"/>
                                        <p:tgtEl>
                                          <p:spTgt spid="30726"/>
                                        </p:tgtEl>
                                        <p:attrNameLst>
                                          <p:attrName>ppt_x</p:attrName>
                                        </p:attrNameLst>
                                      </p:cBhvr>
                                      <p:tavLst>
                                        <p:tav tm="0">
                                          <p:val>
                                            <p:strVal val="1+#ppt_w/2"/>
                                          </p:val>
                                        </p:tav>
                                        <p:tav tm="100000">
                                          <p:val>
                                            <p:strVal val="#ppt_x"/>
                                          </p:val>
                                        </p:tav>
                                      </p:tavLst>
                                    </p:anim>
                                    <p:anim calcmode="lin" valueType="num">
                                      <p:cBhvr additive="base">
                                        <p:cTn id="20" dur="2000" fill="hold"/>
                                        <p:tgtEl>
                                          <p:spTgt spid="3072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7"/>
                                        </p:tgtEl>
                                        <p:attrNameLst>
                                          <p:attrName>style.visibility</p:attrName>
                                        </p:attrNameLst>
                                      </p:cBhvr>
                                      <p:to>
                                        <p:strVal val="visible"/>
                                      </p:to>
                                    </p:set>
                                    <p:anim calcmode="lin" valueType="num">
                                      <p:cBhvr additive="base">
                                        <p:cTn id="25" dur="2000" fill="hold"/>
                                        <p:tgtEl>
                                          <p:spTgt spid="30727"/>
                                        </p:tgtEl>
                                        <p:attrNameLst>
                                          <p:attrName>ppt_x</p:attrName>
                                        </p:attrNameLst>
                                      </p:cBhvr>
                                      <p:tavLst>
                                        <p:tav tm="0">
                                          <p:val>
                                            <p:strVal val="0-#ppt_w/2"/>
                                          </p:val>
                                        </p:tav>
                                        <p:tav tm="100000">
                                          <p:val>
                                            <p:strVal val="#ppt_x"/>
                                          </p:val>
                                        </p:tav>
                                      </p:tavLst>
                                    </p:anim>
                                    <p:anim calcmode="lin" valueType="num">
                                      <p:cBhvr additive="base">
                                        <p:cTn id="26" dur="20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725"/>
                                        </p:tgtEl>
                                        <p:attrNameLst>
                                          <p:attrName>style.visibility</p:attrName>
                                        </p:attrNameLst>
                                      </p:cBhvr>
                                      <p:to>
                                        <p:strVal val="visible"/>
                                      </p:to>
                                    </p:set>
                                    <p:anim calcmode="lin" valueType="num">
                                      <p:cBhvr additive="base">
                                        <p:cTn id="31" dur="2000" fill="hold"/>
                                        <p:tgtEl>
                                          <p:spTgt spid="30725"/>
                                        </p:tgtEl>
                                        <p:attrNameLst>
                                          <p:attrName>ppt_x</p:attrName>
                                        </p:attrNameLst>
                                      </p:cBhvr>
                                      <p:tavLst>
                                        <p:tav tm="0">
                                          <p:val>
                                            <p:strVal val="1+#ppt_w/2"/>
                                          </p:val>
                                        </p:tav>
                                        <p:tav tm="100000">
                                          <p:val>
                                            <p:strVal val="#ppt_x"/>
                                          </p:val>
                                        </p:tav>
                                      </p:tavLst>
                                    </p:anim>
                                    <p:anim calcmode="lin" valueType="num">
                                      <p:cBhvr additive="base">
                                        <p:cTn id="32" dur="2000" fill="hold"/>
                                        <p:tgtEl>
                                          <p:spTgt spid="307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animBg="1" autoUpdateAnimBg="0"/>
      <p:bldP spid="30725" grpId="0" animBg="1" autoUpdateAnimBg="0"/>
      <p:bldP spid="30726" grpId="0" animBg="1" autoUpdateAnimBg="0"/>
      <p:bldP spid="3072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D0FDB01A-C923-4807-BB85-FB7EAF72C235}"/>
              </a:ext>
            </a:extLst>
          </p:cNvPr>
          <p:cNvSpPr>
            <a:spLocks noGrp="1" noChangeArrowheads="1"/>
          </p:cNvSpPr>
          <p:nvPr>
            <p:ph type="title"/>
          </p:nvPr>
        </p:nvSpPr>
        <p:spPr>
          <a:xfrm>
            <a:off x="36000" y="34970"/>
            <a:ext cx="9072000" cy="904875"/>
          </a:xfrm>
          <a:ln>
            <a:solidFill>
              <a:schemeClr val="accent2"/>
            </a:solidFill>
          </a:ln>
        </p:spPr>
        <p:txBody>
          <a:bodyPr/>
          <a:lstStyle/>
          <a:p>
            <a:pPr algn="ctr" eaLnBrk="1" hangingPunct="1"/>
            <a:r>
              <a:rPr lang="it-IT" altLang="it-IT" sz="2600">
                <a:solidFill>
                  <a:schemeClr val="tx1"/>
                </a:solidFill>
                <a:effectLst/>
                <a:latin typeface="Comic Sans MS" panose="030F0702030302020204" pitchFamily="66" charset="0"/>
              </a:rPr>
              <a:t>Aspetto dinamico degli elementi </a:t>
            </a:r>
            <a:br>
              <a:rPr lang="it-IT" altLang="it-IT" sz="2600">
                <a:solidFill>
                  <a:schemeClr val="tx1"/>
                </a:solidFill>
                <a:effectLst/>
                <a:latin typeface="Comic Sans MS" panose="030F0702030302020204" pitchFamily="66" charset="0"/>
              </a:rPr>
            </a:br>
            <a:r>
              <a:rPr lang="it-IT" altLang="it-IT" sz="2600">
                <a:solidFill>
                  <a:schemeClr val="tx1"/>
                </a:solidFill>
                <a:effectLst/>
                <a:latin typeface="Comic Sans MS" panose="030F0702030302020204" pitchFamily="66" charset="0"/>
              </a:rPr>
              <a:t>fondamentali della geometria descrittiva</a:t>
            </a:r>
          </a:p>
        </p:txBody>
      </p:sp>
      <p:sp>
        <p:nvSpPr>
          <p:cNvPr id="31748" name="Rectangle 4">
            <a:extLst>
              <a:ext uri="{FF2B5EF4-FFF2-40B4-BE49-F238E27FC236}">
                <a16:creationId xmlns:a16="http://schemas.microsoft.com/office/drawing/2014/main" id="{A5A611B2-A957-4BC9-8EF4-73040BD7F520}"/>
              </a:ext>
            </a:extLst>
          </p:cNvPr>
          <p:cNvSpPr>
            <a:spLocks noGrp="1" noChangeArrowheads="1"/>
          </p:cNvSpPr>
          <p:nvPr>
            <p:ph type="body" sz="half" idx="2"/>
          </p:nvPr>
        </p:nvSpPr>
        <p:spPr>
          <a:xfrm>
            <a:off x="4408224" y="1110656"/>
            <a:ext cx="4680000" cy="5616000"/>
          </a:xfrm>
          <a:solidFill>
            <a:srgbClr val="CCECFF"/>
          </a:solidFill>
          <a:ln>
            <a:solidFill>
              <a:schemeClr val="tx1"/>
            </a:solidFill>
            <a:miter lim="800000"/>
            <a:headEnd/>
            <a:tailEnd/>
          </a:ln>
        </p:spPr>
        <p:txBody>
          <a:bodyPr/>
          <a:lstStyle/>
          <a:p>
            <a:pPr marL="0" indent="-196850" algn="just" eaLnBrk="1" hangingPunct="1">
              <a:buFont typeface="Wingdings" panose="05000000000000000000" pitchFamily="2" charset="2"/>
              <a:buNone/>
            </a:pPr>
            <a:r>
              <a:rPr lang="it-IT" altLang="it-IT" sz="1800" dirty="0">
                <a:solidFill>
                  <a:srgbClr val="000000"/>
                </a:solidFill>
                <a:latin typeface="Comic Sans MS" panose="030F0702030302020204" pitchFamily="66" charset="0"/>
                <a:cs typeface="Courier New" panose="02070309020205020404" pitchFamily="49" charset="0"/>
              </a:rPr>
              <a:t>Se pensiamo alle forme ed alle figurazioni geometriche non come oggetti ed elementi finiti, definiti e conclusi, ma come risultanti di articolazioni spaziali in divenire degli elementi fondamentali, è necessario immaginare una descrizione dinamica della geometria e delle relative forme e figurazioni che si definiscono in una elaborazione dinamica e rispondono a precise e definite leggi ed operazioni geometrico-descrittive. Per questo, gli appunti che seguono, definiscono anzitutto gli elementi della geometria descrittiva nel loro aspetto dinamico con origine dall'ente principale: il "</a:t>
            </a:r>
            <a:r>
              <a:rPr lang="it-IT" altLang="it-IT" sz="1800" b="1" dirty="0">
                <a:solidFill>
                  <a:srgbClr val="FF5050"/>
                </a:solidFill>
                <a:latin typeface="Comic Sans MS" panose="030F0702030302020204" pitchFamily="66" charset="0"/>
                <a:cs typeface="Courier New" panose="02070309020205020404" pitchFamily="49" charset="0"/>
              </a:rPr>
              <a:t>punto</a:t>
            </a:r>
            <a:r>
              <a:rPr lang="it-IT" altLang="it-IT" sz="1800" dirty="0">
                <a:solidFill>
                  <a:srgbClr val="000000"/>
                </a:solidFill>
                <a:latin typeface="Comic Sans MS" panose="030F0702030302020204" pitchFamily="66" charset="0"/>
                <a:cs typeface="Courier New" panose="02070309020205020404" pitchFamily="49" charset="0"/>
              </a:rPr>
              <a:t>" per passare, poi, all’insieme "</a:t>
            </a:r>
            <a:r>
              <a:rPr lang="it-IT" altLang="it-IT" sz="1800" b="1" dirty="0">
                <a:solidFill>
                  <a:srgbClr val="FF5050"/>
                </a:solidFill>
                <a:latin typeface="Comic Sans MS" panose="030F0702030302020204" pitchFamily="66" charset="0"/>
                <a:cs typeface="Courier New" panose="02070309020205020404" pitchFamily="49" charset="0"/>
              </a:rPr>
              <a:t>retta</a:t>
            </a:r>
            <a:r>
              <a:rPr lang="it-IT" altLang="it-IT" sz="1800" dirty="0">
                <a:solidFill>
                  <a:srgbClr val="000000"/>
                </a:solidFill>
                <a:latin typeface="Comic Sans MS" panose="030F0702030302020204" pitchFamily="66" charset="0"/>
                <a:cs typeface="Courier New" panose="02070309020205020404" pitchFamily="49" charset="0"/>
              </a:rPr>
              <a:t>" ed ai suoi sottoinsiemi  per arrivare alla definizione degli insiemi "</a:t>
            </a:r>
            <a:r>
              <a:rPr lang="it-IT" altLang="it-IT" sz="1800" b="1" dirty="0">
                <a:solidFill>
                  <a:srgbClr val="FF5050"/>
                </a:solidFill>
                <a:latin typeface="Comic Sans MS" panose="030F0702030302020204" pitchFamily="66" charset="0"/>
                <a:cs typeface="Courier New" panose="02070309020205020404" pitchFamily="49" charset="0"/>
              </a:rPr>
              <a:t>piano</a:t>
            </a:r>
            <a:r>
              <a:rPr lang="it-IT" altLang="it-IT" sz="1800" dirty="0">
                <a:solidFill>
                  <a:srgbClr val="000000"/>
                </a:solidFill>
                <a:latin typeface="Comic Sans MS" panose="030F0702030302020204" pitchFamily="66" charset="0"/>
                <a:cs typeface="Courier New" panose="02070309020205020404" pitchFamily="49" charset="0"/>
              </a:rPr>
              <a:t>” e semipiano, ciascuno con le specifiche caratteristiche insiemistiche–dinamico-descrittive (fig.01).</a:t>
            </a:r>
            <a:endParaRPr lang="it-IT" altLang="it-IT" sz="1800" dirty="0">
              <a:latin typeface="Comic Sans MS" panose="030F0702030302020204" pitchFamily="66" charset="0"/>
              <a:cs typeface="Courier New" panose="02070309020205020404" pitchFamily="49" charset="0"/>
            </a:endParaRPr>
          </a:p>
        </p:txBody>
      </p:sp>
      <p:graphicFrame>
        <p:nvGraphicFramePr>
          <p:cNvPr id="31749" name="Object 5">
            <a:extLst>
              <a:ext uri="{FF2B5EF4-FFF2-40B4-BE49-F238E27FC236}">
                <a16:creationId xmlns:a16="http://schemas.microsoft.com/office/drawing/2014/main" id="{9BE0D321-DD10-4A90-AA59-C553E887C9F9}"/>
              </a:ext>
            </a:extLst>
          </p:cNvPr>
          <p:cNvGraphicFramePr>
            <a:graphicFrameLocks noGrp="1" noChangeAspect="1"/>
          </p:cNvGraphicFramePr>
          <p:nvPr>
            <p:ph type="clipArt" sz="half" idx="1"/>
            <p:extLst>
              <p:ext uri="{D42A27DB-BD31-4B8C-83A1-F6EECF244321}">
                <p14:modId xmlns:p14="http://schemas.microsoft.com/office/powerpoint/2010/main" val="1020911768"/>
              </p:ext>
            </p:extLst>
          </p:nvPr>
        </p:nvGraphicFramePr>
        <p:xfrm>
          <a:off x="40944" y="1250950"/>
          <a:ext cx="4265612" cy="2678113"/>
        </p:xfrm>
        <a:graphic>
          <a:graphicData uri="http://schemas.openxmlformats.org/presentationml/2006/ole">
            <mc:AlternateContent xmlns:mc="http://schemas.openxmlformats.org/markup-compatibility/2006">
              <mc:Choice xmlns:v="urn:schemas-microsoft-com:vml" Requires="v">
                <p:oleObj spid="_x0000_s3124" r:id="rId3" imgW="2258271" imgH="1109055" progId="">
                  <p:embed/>
                </p:oleObj>
              </mc:Choice>
              <mc:Fallback>
                <p:oleObj r:id="rId3" imgW="2258271" imgH="1109055" progId="">
                  <p:embed/>
                  <p:pic>
                    <p:nvPicPr>
                      <p:cNvPr id="0" name="Picture 3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4" y="1250950"/>
                        <a:ext cx="4265612" cy="2678113"/>
                      </a:xfrm>
                      <a:prstGeom prst="rect">
                        <a:avLst/>
                      </a:prstGeom>
                      <a:solidFill>
                        <a:srgbClr val="FFFFCC"/>
                      </a:solidFill>
                      <a:ln w="12700">
                        <a:solidFill>
                          <a:schemeClr val="tx1"/>
                        </a:solidFill>
                        <a:miter lim="800000"/>
                        <a:headEnd/>
                        <a:tailEnd/>
                      </a:ln>
                    </p:spPr>
                  </p:pic>
                </p:oleObj>
              </mc:Fallback>
            </mc:AlternateContent>
          </a:graphicData>
        </a:graphic>
      </p:graphicFrame>
      <p:sp>
        <p:nvSpPr>
          <p:cNvPr id="31750" name="Rectangle 6">
            <a:extLst>
              <a:ext uri="{FF2B5EF4-FFF2-40B4-BE49-F238E27FC236}">
                <a16:creationId xmlns:a16="http://schemas.microsoft.com/office/drawing/2014/main" id="{B37026BD-C219-411F-84AA-21B127767C29}"/>
              </a:ext>
            </a:extLst>
          </p:cNvPr>
          <p:cNvSpPr>
            <a:spLocks noChangeArrowheads="1"/>
          </p:cNvSpPr>
          <p:nvPr/>
        </p:nvSpPr>
        <p:spPr bwMode="auto">
          <a:xfrm>
            <a:off x="40944" y="4021138"/>
            <a:ext cx="4289425" cy="2635250"/>
          </a:xfrm>
          <a:prstGeom prst="rect">
            <a:avLst/>
          </a:prstGeom>
          <a:solidFill>
            <a:schemeClr val="bg2"/>
          </a:solidFill>
          <a:ln w="9525">
            <a:solidFill>
              <a:schemeClr val="tx1"/>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lnSpc>
                <a:spcPct val="90000"/>
              </a:lnSpc>
              <a:spcBef>
                <a:spcPct val="50000"/>
              </a:spcBef>
              <a:buClr>
                <a:schemeClr val="accent2"/>
              </a:buClr>
              <a:buSzPct val="80000"/>
              <a:buFont typeface="Wingdings" panose="05000000000000000000" pitchFamily="2" charset="2"/>
              <a:buNone/>
            </a:pPr>
            <a:r>
              <a:rPr kumimoji="0" lang="it-IT" altLang="it-IT" sz="1800" dirty="0">
                <a:solidFill>
                  <a:srgbClr val="000000"/>
                </a:solidFill>
                <a:latin typeface="Comic Sans MS" panose="030F0702030302020204" pitchFamily="66" charset="0"/>
                <a:cs typeface="Times New Roman" panose="02020603050405020304" pitchFamily="18" charset="0"/>
              </a:rPr>
              <a:t>	          </a:t>
            </a:r>
            <a:r>
              <a:rPr kumimoji="0" lang="it-IT" altLang="it-IT" sz="1800" dirty="0">
                <a:solidFill>
                  <a:srgbClr val="000000"/>
                </a:solidFill>
                <a:latin typeface="Comic Sans MS" panose="030F0702030302020204" pitchFamily="66" charset="0"/>
                <a:cs typeface="Courier New" panose="02070309020205020404" pitchFamily="49" charset="0"/>
              </a:rPr>
              <a:t>Pertanto</a:t>
            </a:r>
            <a:endParaRPr kumimoji="0" lang="it-IT" altLang="it-IT" sz="1800" dirty="0">
              <a:latin typeface="Comic Sans MS" panose="030F0702030302020204" pitchFamily="66" charset="0"/>
              <a:cs typeface="Times New Roman" panose="02020603050405020304" pitchFamily="18" charset="0"/>
            </a:endParaRPr>
          </a:p>
          <a:p>
            <a:pPr eaLnBrk="1" hangingPunct="1">
              <a:lnSpc>
                <a:spcPct val="90000"/>
              </a:lnSpc>
              <a:spcBef>
                <a:spcPct val="50000"/>
              </a:spcBef>
              <a:buClr>
                <a:schemeClr val="accent2"/>
              </a:buClr>
              <a:buSzPct val="80000"/>
              <a:buFont typeface="Wingdings" panose="05000000000000000000" pitchFamily="2" charset="2"/>
              <a:buNone/>
            </a:pPr>
            <a:endParaRPr kumimoji="0" lang="it-IT" altLang="it-IT" sz="1800" b="1" dirty="0">
              <a:latin typeface="Comic Sans MS" panose="030F0702030302020204" pitchFamily="66" charset="0"/>
              <a:cs typeface="Times New Roman" panose="02020603050405020304" pitchFamily="18" charset="0"/>
            </a:endParaRPr>
          </a:p>
          <a:p>
            <a:pPr eaLnBrk="1" hangingPunct="1">
              <a:lnSpc>
                <a:spcPct val="90000"/>
              </a:lnSpc>
              <a:spcBef>
                <a:spcPct val="50000"/>
              </a:spcBef>
              <a:buClr>
                <a:schemeClr val="accent2"/>
              </a:buClr>
              <a:buSzPct val="80000"/>
              <a:buFont typeface="Wingdings" panose="05000000000000000000" pitchFamily="2" charset="2"/>
              <a:buNone/>
            </a:pPr>
            <a:endParaRPr kumimoji="0" lang="it-IT" altLang="it-IT" sz="1800" dirty="0">
              <a:latin typeface="Comic Sans MS" panose="030F0702030302020204" pitchFamily="66" charset="0"/>
              <a:cs typeface="Courier New" panose="02070309020205020404" pitchFamily="49" charset="0"/>
            </a:endParaRPr>
          </a:p>
          <a:p>
            <a:pPr eaLnBrk="1" hangingPunct="1">
              <a:lnSpc>
                <a:spcPct val="90000"/>
              </a:lnSpc>
              <a:spcBef>
                <a:spcPct val="50000"/>
              </a:spcBef>
              <a:buClr>
                <a:schemeClr val="accent2"/>
              </a:buClr>
              <a:buSzPct val="80000"/>
              <a:buFont typeface="Wingdings" panose="05000000000000000000" pitchFamily="2" charset="2"/>
              <a:buNone/>
            </a:pPr>
            <a:endParaRPr kumimoji="0" lang="it-IT" altLang="it-IT" sz="1800" dirty="0">
              <a:latin typeface="Comic Sans MS" panose="030F0702030302020204" pitchFamily="66" charset="0"/>
              <a:cs typeface="Courier New" panose="02070309020205020404" pitchFamily="49" charset="0"/>
            </a:endParaRPr>
          </a:p>
          <a:p>
            <a:pPr eaLnBrk="1" hangingPunct="1">
              <a:lnSpc>
                <a:spcPct val="90000"/>
              </a:lnSpc>
              <a:spcBef>
                <a:spcPct val="50000"/>
              </a:spcBef>
              <a:buClr>
                <a:schemeClr val="accent2"/>
              </a:buClr>
              <a:buSzPct val="80000"/>
              <a:buFont typeface="Wingdings" panose="05000000000000000000" pitchFamily="2" charset="2"/>
              <a:buNone/>
            </a:pPr>
            <a:r>
              <a:rPr kumimoji="0" lang="it-IT" altLang="it-IT" sz="1800" dirty="0">
                <a:latin typeface="Comic Sans MS" panose="030F0702030302020204" pitchFamily="66" charset="0"/>
                <a:cs typeface="Courier New" panose="02070309020205020404" pitchFamily="49" charset="0"/>
              </a:rPr>
              <a:t>costituiscono, in sintesi, gli elementi di base di tutte le forme geometriche che definiscono l'ambiente in cui viviamo. </a:t>
            </a:r>
          </a:p>
        </p:txBody>
      </p:sp>
      <p:sp>
        <p:nvSpPr>
          <p:cNvPr id="31751" name="Rectangle 7">
            <a:extLst>
              <a:ext uri="{FF2B5EF4-FFF2-40B4-BE49-F238E27FC236}">
                <a16:creationId xmlns:a16="http://schemas.microsoft.com/office/drawing/2014/main" id="{1DB0AA40-AF31-4648-A2B9-F6C437B7EC96}"/>
              </a:ext>
            </a:extLst>
          </p:cNvPr>
          <p:cNvSpPr>
            <a:spLocks noChangeArrowheads="1"/>
          </p:cNvSpPr>
          <p:nvPr/>
        </p:nvSpPr>
        <p:spPr bwMode="auto">
          <a:xfrm>
            <a:off x="40944" y="4964113"/>
            <a:ext cx="4276725" cy="3667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800" b="1">
                <a:solidFill>
                  <a:srgbClr val="FF5050"/>
                </a:solidFill>
                <a:latin typeface="Comic Sans MS" panose="030F0702030302020204" pitchFamily="66" charset="0"/>
                <a:cs typeface="Times New Roman" panose="02020603050405020304" pitchFamily="18" charset="0"/>
              </a:rPr>
              <a:t>PUNTO ,   RETTA   e  PIANO</a:t>
            </a:r>
          </a:p>
        </p:txBody>
      </p:sp>
      <p:sp>
        <p:nvSpPr>
          <p:cNvPr id="3079" name="AutoShape 8">
            <a:hlinkClick r:id="rId5" action="ppaction://hlinksldjump" highlightClick="1"/>
            <a:extLst>
              <a:ext uri="{FF2B5EF4-FFF2-40B4-BE49-F238E27FC236}">
                <a16:creationId xmlns:a16="http://schemas.microsoft.com/office/drawing/2014/main" id="{9493679C-BFB3-4138-A469-B1313780BCAE}"/>
              </a:ext>
            </a:extLst>
          </p:cNvPr>
          <p:cNvSpPr>
            <a:spLocks noChangeArrowheads="1"/>
          </p:cNvSpPr>
          <p:nvPr/>
        </p:nvSpPr>
        <p:spPr bwMode="auto">
          <a:xfrm>
            <a:off x="68661" y="76245"/>
            <a:ext cx="1104900" cy="828675"/>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it-IT" altLang="it-IT" sz="1400" b="1">
                <a:solidFill>
                  <a:schemeClr val="bg1"/>
                </a:solidFill>
                <a:latin typeface="Comic Sans MS" panose="030F0702030302020204" pitchFamily="66" charset="0"/>
                <a:cs typeface="Courier New" panose="02070309020205020404" pitchFamily="49" charset="0"/>
              </a:rPr>
              <a:t>Sommario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748">
                                            <p:txEl>
                                              <p:pRg st="0" end="0"/>
                                            </p:txEl>
                                          </p:spTgt>
                                        </p:tgtEl>
                                        <p:attrNameLst>
                                          <p:attrName>style.visibility</p:attrName>
                                        </p:attrNameLst>
                                      </p:cBhvr>
                                      <p:to>
                                        <p:strVal val="visible"/>
                                      </p:to>
                                    </p:set>
                                    <p:anim calcmode="lin" valueType="num">
                                      <p:cBhvr additive="base">
                                        <p:cTn id="13" dur="1000" fill="hold"/>
                                        <p:tgtEl>
                                          <p:spTgt spid="31748">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1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1750"/>
                                        </p:tgtEl>
                                        <p:attrNameLst>
                                          <p:attrName>style.visibility</p:attrName>
                                        </p:attrNameLst>
                                      </p:cBhvr>
                                      <p:to>
                                        <p:strVal val="visible"/>
                                      </p:to>
                                    </p:set>
                                    <p:animEffect transition="in" filter="dissolve">
                                      <p:cBhvr>
                                        <p:cTn id="19" dur="1000"/>
                                        <p:tgtEl>
                                          <p:spTgt spid="3175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iterate type="lt">
                                    <p:tmPct val="100000"/>
                                  </p:iterate>
                                  <p:childTnLst>
                                    <p:set>
                                      <p:cBhvr>
                                        <p:cTn id="23" dur="1" fill="hold">
                                          <p:stCondLst>
                                            <p:cond delay="0"/>
                                          </p:stCondLst>
                                        </p:cTn>
                                        <p:tgtEl>
                                          <p:spTgt spid="31751"/>
                                        </p:tgtEl>
                                        <p:attrNameLst>
                                          <p:attrName>style.visibility</p:attrName>
                                        </p:attrNameLst>
                                      </p:cBhvr>
                                      <p:to>
                                        <p:strVal val="visible"/>
                                      </p:to>
                                    </p:set>
                                    <p:animEffect transition="in" filter="dissolve">
                                      <p:cBhvr>
                                        <p:cTn id="24" dur="75"/>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P spid="31750" grpId="0" animBg="1" autoUpdateAnimBg="0"/>
      <p:bldP spid="3175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01" name="Rectangle 2">
            <a:extLst>
              <a:ext uri="{FF2B5EF4-FFF2-40B4-BE49-F238E27FC236}">
                <a16:creationId xmlns:a16="http://schemas.microsoft.com/office/drawing/2014/main" id="{4D566009-0818-47D0-98B2-E57E6B620F9B}"/>
              </a:ext>
            </a:extLst>
          </p:cNvPr>
          <p:cNvSpPr>
            <a:spLocks noGrp="1" noChangeArrowheads="1"/>
          </p:cNvSpPr>
          <p:nvPr>
            <p:ph type="title"/>
          </p:nvPr>
        </p:nvSpPr>
        <p:spPr>
          <a:xfrm>
            <a:off x="36000" y="40944"/>
            <a:ext cx="9072000" cy="901700"/>
          </a:xfrm>
          <a:ln>
            <a:solidFill>
              <a:schemeClr val="accent2"/>
            </a:solidFill>
          </a:ln>
        </p:spPr>
        <p:txBody>
          <a:bodyPr/>
          <a:lstStyle/>
          <a:p>
            <a:pPr algn="ctr" eaLnBrk="1" hangingPunct="1"/>
            <a:r>
              <a:rPr lang="it-IT" altLang="it-IT" sz="2800">
                <a:solidFill>
                  <a:schemeClr val="tx1"/>
                </a:solidFill>
                <a:effectLst/>
                <a:latin typeface="Comic Sans MS" panose="030F0702030302020204" pitchFamily="66" charset="0"/>
                <a:cs typeface="Courier New" panose="02070309020205020404" pitchFamily="49" charset="0"/>
              </a:rPr>
              <a:t>Codifica e decodifica  degli </a:t>
            </a:r>
            <a:br>
              <a:rPr lang="it-IT" altLang="it-IT" sz="2800">
                <a:solidFill>
                  <a:schemeClr val="tx1"/>
                </a:solidFill>
                <a:effectLst/>
                <a:latin typeface="Comic Sans MS" panose="030F0702030302020204" pitchFamily="66" charset="0"/>
                <a:cs typeface="Courier New" panose="02070309020205020404" pitchFamily="49" charset="0"/>
              </a:rPr>
            </a:br>
            <a:r>
              <a:rPr lang="it-IT" altLang="it-IT" sz="2800">
                <a:solidFill>
                  <a:schemeClr val="tx1"/>
                </a:solidFill>
                <a:effectLst/>
                <a:latin typeface="Comic Sans MS" panose="030F0702030302020204" pitchFamily="66" charset="0"/>
                <a:cs typeface="Courier New" panose="02070309020205020404" pitchFamily="49" charset="0"/>
              </a:rPr>
              <a:t>elementi geometrici</a:t>
            </a:r>
            <a:r>
              <a:rPr lang="it-IT" altLang="it-IT" sz="3000">
                <a:solidFill>
                  <a:srgbClr val="CCECFF"/>
                </a:solidFill>
                <a:effectLst/>
                <a:latin typeface="Comic Sans MS" panose="030F0702030302020204" pitchFamily="66" charset="0"/>
              </a:rPr>
              <a:t> </a:t>
            </a:r>
          </a:p>
        </p:txBody>
      </p:sp>
      <p:sp>
        <p:nvSpPr>
          <p:cNvPr id="32772" name="Rectangle 4">
            <a:extLst>
              <a:ext uri="{FF2B5EF4-FFF2-40B4-BE49-F238E27FC236}">
                <a16:creationId xmlns:a16="http://schemas.microsoft.com/office/drawing/2014/main" id="{742AA070-9424-4756-B43B-CE951602FB26}"/>
              </a:ext>
            </a:extLst>
          </p:cNvPr>
          <p:cNvSpPr>
            <a:spLocks noGrp="1" noChangeArrowheads="1"/>
          </p:cNvSpPr>
          <p:nvPr>
            <p:ph type="body" sz="half" idx="2"/>
          </p:nvPr>
        </p:nvSpPr>
        <p:spPr>
          <a:xfrm>
            <a:off x="4421874" y="1489384"/>
            <a:ext cx="4680000" cy="3312000"/>
          </a:xfrm>
          <a:solidFill>
            <a:srgbClr val="99CCFF"/>
          </a:solidFill>
          <a:ln>
            <a:solidFill>
              <a:schemeClr val="tx1"/>
            </a:solidFill>
            <a:miter lim="800000"/>
            <a:headEnd/>
            <a:tailEnd/>
          </a:ln>
        </p:spPr>
        <p:txBody>
          <a:bodyPr/>
          <a:lstStyle/>
          <a:p>
            <a:pPr marL="0" eaLnBrk="1" hangingPunct="1">
              <a:lnSpc>
                <a:spcPct val="100000"/>
              </a:lnSpc>
              <a:buFont typeface="Wingdings" panose="05000000000000000000" pitchFamily="2" charset="2"/>
              <a:buNone/>
            </a:pPr>
            <a:r>
              <a:rPr lang="it-IT" altLang="it-IT" sz="1600" dirty="0">
                <a:solidFill>
                  <a:srgbClr val="000000"/>
                </a:solidFill>
                <a:latin typeface="Comic Sans MS" panose="030F0702030302020204" pitchFamily="66" charset="0"/>
                <a:cs typeface="Courier New" panose="02070309020205020404" pitchFamily="49" charset="0"/>
              </a:rPr>
              <a:t>Per questo, volendo descrivere graficamente, con linguaggio geometrico, gli elementi che determinano l'ambiente è necessario acquisire capacità di lettura delle immagini per conoscere, bene, (Fig.02, Fig.03, Fig. 04)  sia  gli  elementi geometrici  singoli  che gli insiemi costituitisi, che le  leggi  mediante  le  quali  gli  stessi  si articolano e si compongono in insiemi di  figure e forme geometriche (codifica) che le operazioni grafiche per mezzo delle quali è possibile la lettura e la descrizione (decodifica) dinamica degli stessi.</a:t>
            </a:r>
            <a:endParaRPr lang="it-IT" altLang="it-IT" sz="1600" dirty="0">
              <a:latin typeface="Comic Sans MS" panose="030F0702030302020204" pitchFamily="66" charset="0"/>
            </a:endParaRPr>
          </a:p>
        </p:txBody>
      </p:sp>
      <p:graphicFrame>
        <p:nvGraphicFramePr>
          <p:cNvPr id="32773" name="Object 5">
            <a:extLst>
              <a:ext uri="{FF2B5EF4-FFF2-40B4-BE49-F238E27FC236}">
                <a16:creationId xmlns:a16="http://schemas.microsoft.com/office/drawing/2014/main" id="{7D733471-607F-468E-AF5D-8DE03F2E50C8}"/>
              </a:ext>
            </a:extLst>
          </p:cNvPr>
          <p:cNvGraphicFramePr>
            <a:graphicFrameLocks noGrp="1" noChangeAspect="1"/>
          </p:cNvGraphicFramePr>
          <p:nvPr>
            <p:ph type="clipArt" sz="half" idx="1"/>
            <p:extLst>
              <p:ext uri="{D42A27DB-BD31-4B8C-83A1-F6EECF244321}">
                <p14:modId xmlns:p14="http://schemas.microsoft.com/office/powerpoint/2010/main" val="2461278530"/>
              </p:ext>
            </p:extLst>
          </p:nvPr>
        </p:nvGraphicFramePr>
        <p:xfrm>
          <a:off x="40944" y="1487488"/>
          <a:ext cx="4327525" cy="2362200"/>
        </p:xfrm>
        <a:graphic>
          <a:graphicData uri="http://schemas.openxmlformats.org/presentationml/2006/ole">
            <mc:AlternateContent xmlns:mc="http://schemas.openxmlformats.org/markup-compatibility/2006">
              <mc:Choice xmlns:v="urn:schemas-microsoft-com:vml" Requires="v">
                <p:oleObj spid="_x0000_s4239" r:id="rId3" imgW="2237196" imgH="1095738" progId="">
                  <p:embed/>
                </p:oleObj>
              </mc:Choice>
              <mc:Fallback>
                <p:oleObj r:id="rId3" imgW="2237196" imgH="1095738" progId="">
                  <p:embed/>
                  <p:pic>
                    <p:nvPicPr>
                      <p:cNvPr id="0" name="Picture 10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4" y="1487488"/>
                        <a:ext cx="4327525" cy="2362200"/>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32774" name="Object 6">
            <a:extLst>
              <a:ext uri="{FF2B5EF4-FFF2-40B4-BE49-F238E27FC236}">
                <a16:creationId xmlns:a16="http://schemas.microsoft.com/office/drawing/2014/main" id="{3B3B0FFE-52AF-4EBE-AC8E-A3BF94B78846}"/>
              </a:ext>
            </a:extLst>
          </p:cNvPr>
          <p:cNvGraphicFramePr>
            <a:graphicFrameLocks noChangeAspect="1"/>
          </p:cNvGraphicFramePr>
          <p:nvPr>
            <p:extLst>
              <p:ext uri="{D42A27DB-BD31-4B8C-83A1-F6EECF244321}">
                <p14:modId xmlns:p14="http://schemas.microsoft.com/office/powerpoint/2010/main" val="2599588926"/>
              </p:ext>
            </p:extLst>
          </p:nvPr>
        </p:nvGraphicFramePr>
        <p:xfrm>
          <a:off x="40944" y="4124325"/>
          <a:ext cx="4273550" cy="2090738"/>
        </p:xfrm>
        <a:graphic>
          <a:graphicData uri="http://schemas.openxmlformats.org/presentationml/2006/ole">
            <mc:AlternateContent xmlns:mc="http://schemas.openxmlformats.org/markup-compatibility/2006">
              <mc:Choice xmlns:v="urn:schemas-microsoft-com:vml" Requires="v">
                <p:oleObj spid="_x0000_s4240" r:id="rId5" imgW="2290817" imgH="1122019" progId="">
                  <p:embed/>
                </p:oleObj>
              </mc:Choice>
              <mc:Fallback>
                <p:oleObj r:id="rId5" imgW="2290817" imgH="1122019" progId="">
                  <p:embed/>
                  <p:pic>
                    <p:nvPicPr>
                      <p:cNvPr id="0" name="Picture 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44" y="4124325"/>
                        <a:ext cx="4273550" cy="2090738"/>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32775" name="Object 7">
            <a:extLst>
              <a:ext uri="{FF2B5EF4-FFF2-40B4-BE49-F238E27FC236}">
                <a16:creationId xmlns:a16="http://schemas.microsoft.com/office/drawing/2014/main" id="{3138A761-902C-45EC-8637-103861F80789}"/>
              </a:ext>
            </a:extLst>
          </p:cNvPr>
          <p:cNvGraphicFramePr>
            <a:graphicFrameLocks noChangeAspect="1"/>
          </p:cNvGraphicFramePr>
          <p:nvPr>
            <p:extLst>
              <p:ext uri="{D42A27DB-BD31-4B8C-83A1-F6EECF244321}">
                <p14:modId xmlns:p14="http://schemas.microsoft.com/office/powerpoint/2010/main" val="2221142669"/>
              </p:ext>
            </p:extLst>
          </p:nvPr>
        </p:nvGraphicFramePr>
        <p:xfrm>
          <a:off x="5314641" y="4888176"/>
          <a:ext cx="3802063" cy="1909763"/>
        </p:xfrm>
        <a:graphic>
          <a:graphicData uri="http://schemas.openxmlformats.org/presentationml/2006/ole">
            <mc:AlternateContent xmlns:mc="http://schemas.openxmlformats.org/markup-compatibility/2006">
              <mc:Choice xmlns:v="urn:schemas-microsoft-com:vml" Requires="v">
                <p:oleObj spid="_x0000_s4241" r:id="rId7" imgW="2287674" imgH="1120438" progId="">
                  <p:embed/>
                </p:oleObj>
              </mc:Choice>
              <mc:Fallback>
                <p:oleObj r:id="rId7" imgW="2287674" imgH="1120438" progId="">
                  <p:embed/>
                  <p:pic>
                    <p:nvPicPr>
                      <p:cNvPr id="0" name="Picture 1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4641" y="4888176"/>
                        <a:ext cx="3802063" cy="1909763"/>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4103" name="AutoShape 8">
            <a:hlinkClick r:id="rId9" action="ppaction://hlinksldjump" highlightClick="1"/>
            <a:extLst>
              <a:ext uri="{FF2B5EF4-FFF2-40B4-BE49-F238E27FC236}">
                <a16:creationId xmlns:a16="http://schemas.microsoft.com/office/drawing/2014/main" id="{7742891B-1367-4D1B-8C8A-2B49F11FF963}"/>
              </a:ext>
            </a:extLst>
          </p:cNvPr>
          <p:cNvSpPr>
            <a:spLocks noChangeArrowheads="1"/>
          </p:cNvSpPr>
          <p:nvPr/>
        </p:nvSpPr>
        <p:spPr bwMode="auto">
          <a:xfrm>
            <a:off x="86813" y="81978"/>
            <a:ext cx="1104900" cy="828675"/>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a:solidFill>
                  <a:schemeClr val="bg1"/>
                </a:solidFill>
                <a:latin typeface="Comic Sans MS" panose="030F0702030302020204" pitchFamily="66" charset="0"/>
                <a:cs typeface="Courier New" panose="02070309020205020404" pitchFamily="49" charset="0"/>
              </a:rPr>
              <a:t>Sommario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 calcmode="lin" valueType="num">
                                      <p:cBhvr additive="base">
                                        <p:cTn id="7" dur="1000" fill="hold"/>
                                        <p:tgtEl>
                                          <p:spTgt spid="3277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27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32773"/>
                                        </p:tgtEl>
                                        <p:attrNameLst>
                                          <p:attrName>style.visibility</p:attrName>
                                        </p:attrNameLst>
                                      </p:cBhvr>
                                      <p:to>
                                        <p:strVal val="visible"/>
                                      </p:to>
                                    </p:set>
                                    <p:animEffect transition="in" filter="wipe(left)">
                                      <p:cBhvr>
                                        <p:cTn id="13" dur="1000"/>
                                        <p:tgtEl>
                                          <p:spTgt spid="3277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2774"/>
                                        </p:tgtEl>
                                        <p:attrNameLst>
                                          <p:attrName>style.visibility</p:attrName>
                                        </p:attrNameLst>
                                      </p:cBhvr>
                                      <p:to>
                                        <p:strVal val="visible"/>
                                      </p:to>
                                    </p:set>
                                    <p:anim calcmode="lin" valueType="num">
                                      <p:cBhvr additive="base">
                                        <p:cTn id="18" dur="1000" fill="hold"/>
                                        <p:tgtEl>
                                          <p:spTgt spid="32774"/>
                                        </p:tgtEl>
                                        <p:attrNameLst>
                                          <p:attrName>ppt_x</p:attrName>
                                        </p:attrNameLst>
                                      </p:cBhvr>
                                      <p:tavLst>
                                        <p:tav tm="0">
                                          <p:val>
                                            <p:strVal val="#ppt_x"/>
                                          </p:val>
                                        </p:tav>
                                        <p:tav tm="100000">
                                          <p:val>
                                            <p:strVal val="#ppt_x"/>
                                          </p:val>
                                        </p:tav>
                                      </p:tavLst>
                                    </p:anim>
                                    <p:anim calcmode="lin" valueType="num">
                                      <p:cBhvr additive="base">
                                        <p:cTn id="19" dur="10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32775"/>
                                        </p:tgtEl>
                                        <p:attrNameLst>
                                          <p:attrName>style.visibility</p:attrName>
                                        </p:attrNameLst>
                                      </p:cBhvr>
                                      <p:to>
                                        <p:strVal val="visible"/>
                                      </p:to>
                                    </p:set>
                                    <p:anim calcmode="lin" valueType="num">
                                      <p:cBhvr additive="base">
                                        <p:cTn id="24" dur="1000" fill="hold"/>
                                        <p:tgtEl>
                                          <p:spTgt spid="32775"/>
                                        </p:tgtEl>
                                        <p:attrNameLst>
                                          <p:attrName>ppt_x</p:attrName>
                                        </p:attrNameLst>
                                      </p:cBhvr>
                                      <p:tavLst>
                                        <p:tav tm="0">
                                          <p:val>
                                            <p:strVal val="1+#ppt_w/2"/>
                                          </p:val>
                                        </p:tav>
                                        <p:tav tm="100000">
                                          <p:val>
                                            <p:strVal val="#ppt_x"/>
                                          </p:val>
                                        </p:tav>
                                      </p:tavLst>
                                    </p:anim>
                                    <p:anim calcmode="lin" valueType="num">
                                      <p:cBhvr additive="base">
                                        <p:cTn id="25" dur="1000" fill="hold"/>
                                        <p:tgtEl>
                                          <p:spTgt spid="327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33795" name="Object 3">
            <a:extLst>
              <a:ext uri="{FF2B5EF4-FFF2-40B4-BE49-F238E27FC236}">
                <a16:creationId xmlns:a16="http://schemas.microsoft.com/office/drawing/2014/main" id="{74DF5C9F-F112-48AA-BDFB-0D2AB5511AA5}"/>
              </a:ext>
            </a:extLst>
          </p:cNvPr>
          <p:cNvGraphicFramePr>
            <a:graphicFrameLocks noChangeAspect="1"/>
          </p:cNvGraphicFramePr>
          <p:nvPr>
            <p:extLst>
              <p:ext uri="{D42A27DB-BD31-4B8C-83A1-F6EECF244321}">
                <p14:modId xmlns:p14="http://schemas.microsoft.com/office/powerpoint/2010/main" val="3851922112"/>
              </p:ext>
            </p:extLst>
          </p:nvPr>
        </p:nvGraphicFramePr>
        <p:xfrm>
          <a:off x="40943" y="595644"/>
          <a:ext cx="4284000" cy="2293629"/>
        </p:xfrm>
        <a:graphic>
          <a:graphicData uri="http://schemas.openxmlformats.org/presentationml/2006/ole">
            <mc:AlternateContent xmlns:mc="http://schemas.openxmlformats.org/markup-compatibility/2006">
              <mc:Choice xmlns:v="urn:schemas-microsoft-com:vml" Requires="v">
                <p:oleObj spid="_x0000_s5175" r:id="rId3" imgW="2252395" imgH="1103151" progId="">
                  <p:embed/>
                </p:oleObj>
              </mc:Choice>
              <mc:Fallback>
                <p:oleObj r:id="rId3" imgW="2252395" imgH="1103151" progId="">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3" y="595644"/>
                        <a:ext cx="4284000" cy="2293629"/>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3797" name="Rectangle 5">
            <a:extLst>
              <a:ext uri="{FF2B5EF4-FFF2-40B4-BE49-F238E27FC236}">
                <a16:creationId xmlns:a16="http://schemas.microsoft.com/office/drawing/2014/main" id="{E69CB6E7-1160-4147-A73A-838AA3C6D24B}"/>
              </a:ext>
            </a:extLst>
          </p:cNvPr>
          <p:cNvSpPr>
            <a:spLocks noChangeArrowheads="1"/>
          </p:cNvSpPr>
          <p:nvPr/>
        </p:nvSpPr>
        <p:spPr bwMode="auto">
          <a:xfrm>
            <a:off x="4387056" y="691819"/>
            <a:ext cx="4716000" cy="20764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57200" algn="l"/>
              </a:tabLst>
              <a:defRPr kumimoji="1" sz="2400">
                <a:solidFill>
                  <a:schemeClr val="tx1"/>
                </a:solidFill>
                <a:latin typeface="Times New Roman" panose="02020603050405020304" pitchFamily="18" charset="0"/>
              </a:defRPr>
            </a:lvl1pPr>
            <a:lvl2pPr marL="742950" indent="-285750" eaLnBrk="0" hangingPunct="0">
              <a:tabLst>
                <a:tab pos="457200" algn="l"/>
              </a:tabLst>
              <a:defRPr kumimoji="1" sz="2400">
                <a:solidFill>
                  <a:schemeClr val="tx1"/>
                </a:solidFill>
                <a:latin typeface="Times New Roman" panose="02020603050405020304" pitchFamily="18" charset="0"/>
              </a:defRPr>
            </a:lvl2pPr>
            <a:lvl3pPr marL="1143000" indent="-228600" eaLnBrk="0" hangingPunct="0">
              <a:tabLst>
                <a:tab pos="457200" algn="l"/>
              </a:tabLst>
              <a:defRPr kumimoji="1" sz="2400">
                <a:solidFill>
                  <a:schemeClr val="tx1"/>
                </a:solidFill>
                <a:latin typeface="Times New Roman" panose="02020603050405020304" pitchFamily="18" charset="0"/>
              </a:defRPr>
            </a:lvl3pPr>
            <a:lvl4pPr marL="1600200" indent="-228600" eaLnBrk="0" hangingPunct="0">
              <a:tabLst>
                <a:tab pos="457200" algn="l"/>
              </a:tabLst>
              <a:defRPr kumimoji="1" sz="2400">
                <a:solidFill>
                  <a:schemeClr val="tx1"/>
                </a:solidFill>
                <a:latin typeface="Times New Roman" panose="02020603050405020304" pitchFamily="18" charset="0"/>
              </a:defRPr>
            </a:lvl4pPr>
            <a:lvl5pPr marL="2057400" indent="-228600" eaLnBrk="0" hangingPunct="0">
              <a:tabLst>
                <a:tab pos="457200" algn="l"/>
              </a:tabLst>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9pPr>
          </a:lstStyle>
          <a:p>
            <a:pPr algn="just" eaLnBrk="1" hangingPunct="1"/>
            <a:r>
              <a:rPr kumimoji="0" lang="it-IT" altLang="it-IT" sz="1300">
                <a:solidFill>
                  <a:srgbClr val="000000"/>
                </a:solidFill>
                <a:latin typeface="Comic Sans MS" panose="030F0702030302020204" pitchFamily="66" charset="0"/>
                <a:cs typeface="Courier New" panose="02070309020205020404" pitchFamily="49" charset="0"/>
              </a:rPr>
              <a:t>Su quanto considerato si innesta  la necessità di definire alcune considerazioni per ragionare di dinamicità nella rappresentazione geometrica in modo da poter passare da una descrizione geometrica statica ad una elaborazione descrittiva dinamica mediante la ricerca, lo studio, l'applicazione, la lettura, la composizione e la definizione di processi creativi fondati su elementi geometrici che si compongono, nel tempo e nello spazio, sulla base di leggi insiemistiche-geometrico-descrittive che  fanno  riferimento ai concetti di una </a:t>
            </a:r>
            <a:r>
              <a:rPr kumimoji="0" lang="it-IT" altLang="it-IT" sz="1300">
                <a:solidFill>
                  <a:srgbClr val="FF0000"/>
                </a:solidFill>
                <a:latin typeface="Courier New" panose="02070309020205020404" pitchFamily="49" charset="0"/>
                <a:cs typeface="Courier New" panose="02070309020205020404" pitchFamily="49" charset="0"/>
              </a:rPr>
              <a:t> </a:t>
            </a:r>
            <a:endParaRPr kumimoji="0" lang="it-IT" altLang="it-IT" sz="1300">
              <a:cs typeface="Times New Roman" panose="02020603050405020304" pitchFamily="18" charset="0"/>
            </a:endParaRPr>
          </a:p>
        </p:txBody>
      </p:sp>
      <p:sp>
        <p:nvSpPr>
          <p:cNvPr id="33798" name="Rectangle 6">
            <a:extLst>
              <a:ext uri="{FF2B5EF4-FFF2-40B4-BE49-F238E27FC236}">
                <a16:creationId xmlns:a16="http://schemas.microsoft.com/office/drawing/2014/main" id="{5ADA0C8D-586D-4283-ACBF-B9A0ED34D713}"/>
              </a:ext>
            </a:extLst>
          </p:cNvPr>
          <p:cNvSpPr>
            <a:spLocks noChangeArrowheads="1"/>
          </p:cNvSpPr>
          <p:nvPr/>
        </p:nvSpPr>
        <p:spPr bwMode="auto">
          <a:xfrm>
            <a:off x="36000" y="3433673"/>
            <a:ext cx="9072000" cy="14040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57200" algn="l"/>
              </a:tabLst>
              <a:defRPr kumimoji="1" sz="2400">
                <a:solidFill>
                  <a:schemeClr val="tx1"/>
                </a:solidFill>
                <a:latin typeface="Times New Roman" panose="02020603050405020304" pitchFamily="18" charset="0"/>
              </a:defRPr>
            </a:lvl1pPr>
            <a:lvl2pPr marL="742950" indent="-285750" eaLnBrk="0" hangingPunct="0">
              <a:tabLst>
                <a:tab pos="457200" algn="l"/>
              </a:tabLst>
              <a:defRPr kumimoji="1" sz="2400">
                <a:solidFill>
                  <a:schemeClr val="tx1"/>
                </a:solidFill>
                <a:latin typeface="Times New Roman" panose="02020603050405020304" pitchFamily="18" charset="0"/>
              </a:defRPr>
            </a:lvl2pPr>
            <a:lvl3pPr marL="1143000" indent="-228600" eaLnBrk="0" hangingPunct="0">
              <a:tabLst>
                <a:tab pos="457200" algn="l"/>
              </a:tabLst>
              <a:defRPr kumimoji="1" sz="2400">
                <a:solidFill>
                  <a:schemeClr val="tx1"/>
                </a:solidFill>
                <a:latin typeface="Times New Roman" panose="02020603050405020304" pitchFamily="18" charset="0"/>
              </a:defRPr>
            </a:lvl3pPr>
            <a:lvl4pPr marL="1600200" indent="-228600" eaLnBrk="0" hangingPunct="0">
              <a:tabLst>
                <a:tab pos="457200" algn="l"/>
              </a:tabLst>
              <a:defRPr kumimoji="1" sz="2400">
                <a:solidFill>
                  <a:schemeClr val="tx1"/>
                </a:solidFill>
                <a:latin typeface="Times New Roman" panose="02020603050405020304" pitchFamily="18" charset="0"/>
              </a:defRPr>
            </a:lvl4pPr>
            <a:lvl5pPr marL="2057400" indent="-228600" eaLnBrk="0" hangingPunct="0">
              <a:tabLst>
                <a:tab pos="457200" algn="l"/>
              </a:tabLst>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kumimoji="1" sz="2400">
                <a:solidFill>
                  <a:schemeClr val="tx1"/>
                </a:solidFill>
                <a:latin typeface="Times New Roman" panose="02020603050405020304" pitchFamily="18" charset="0"/>
              </a:defRPr>
            </a:lvl9pPr>
          </a:lstStyle>
          <a:p>
            <a:pPr algn="just" eaLnBrk="1" hangingPunct="1"/>
            <a:r>
              <a:rPr kumimoji="0" lang="it-IT" altLang="it-IT" sz="1200">
                <a:solidFill>
                  <a:srgbClr val="000000"/>
                </a:solidFill>
                <a:latin typeface="Comic Sans MS" panose="030F0702030302020204" pitchFamily="66" charset="0"/>
                <a:cs typeface="Courier New" panose="02070309020205020404" pitchFamily="49" charset="0"/>
              </a:rPr>
              <a:t>	</a:t>
            </a:r>
            <a:r>
              <a:rPr kumimoji="0" lang="it-IT" altLang="it-IT" sz="1400">
                <a:solidFill>
                  <a:srgbClr val="000000"/>
                </a:solidFill>
                <a:latin typeface="Comic Sans MS" panose="030F0702030302020204" pitchFamily="66" charset="0"/>
                <a:cs typeface="Courier New" panose="02070309020205020404" pitchFamily="49" charset="0"/>
              </a:rPr>
              <a:t>L’oggetto rappresentato (Fig.05) è stato ottenuto componendo, nello spazio e nel tempo , mediante un processo elaborativo mentale e pratico, gli elementi geometrici analizzati  nella pagina  precedente: un pentagono, un rombo e un rettangolo. Queste sono figure piane delimitate da un perimetro chiuso costituito da lati che, geometricamente, sono segmenti di rette complanari; mentre le rette, intersecandosi, generano i vertici che, dal punto di vista geometrico, sono punti. Questa immagine, pur se complessa, può essere scomposta negli elementi geometrici primari delle precedenti figure  02, 03, 04: Punto, Retta, Piano</a:t>
            </a:r>
            <a:r>
              <a:rPr kumimoji="0" lang="it-IT" altLang="it-IT" sz="1200">
                <a:solidFill>
                  <a:srgbClr val="000000"/>
                </a:solidFill>
                <a:latin typeface="Comic Sans MS" panose="030F0702030302020204" pitchFamily="66" charset="0"/>
                <a:cs typeface="Courier New" panose="02070309020205020404" pitchFamily="49" charset="0"/>
              </a:rPr>
              <a:t>. </a:t>
            </a:r>
          </a:p>
        </p:txBody>
      </p:sp>
      <p:sp>
        <p:nvSpPr>
          <p:cNvPr id="33799" name="Rectangle 7">
            <a:extLst>
              <a:ext uri="{FF2B5EF4-FFF2-40B4-BE49-F238E27FC236}">
                <a16:creationId xmlns:a16="http://schemas.microsoft.com/office/drawing/2014/main" id="{0DE717DF-6DF8-4A53-8221-E1C83E3A628D}"/>
              </a:ext>
            </a:extLst>
          </p:cNvPr>
          <p:cNvSpPr>
            <a:spLocks noChangeArrowheads="1"/>
          </p:cNvSpPr>
          <p:nvPr/>
        </p:nvSpPr>
        <p:spPr bwMode="auto">
          <a:xfrm>
            <a:off x="2317750" y="2963487"/>
            <a:ext cx="4525963" cy="374650"/>
          </a:xfrm>
          <a:prstGeom prst="rect">
            <a:avLst/>
          </a:prstGeom>
          <a:solidFill>
            <a:schemeClr val="tx1"/>
          </a:solidFill>
          <a:ln w="38100" cmpd="dbl">
            <a:solidFill>
              <a:schemeClr val="accent2"/>
            </a:solidFill>
            <a:miter lim="800000"/>
            <a:headEnd/>
            <a:tailEnd/>
          </a:ln>
          <a:effectLst/>
        </p:spPr>
        <p:txBody>
          <a:bodyPr lIns="92075" tIns="46038" rIns="92075" bIns="46038">
            <a:spAutoFit/>
          </a:bodyPr>
          <a:lstStyle/>
          <a:p>
            <a:pPr algn="ctr" eaLnBrk="0" hangingPunct="0">
              <a:defRPr/>
            </a:pPr>
            <a:r>
              <a:rPr kumimoji="0" lang="it-IT" sz="1400" b="1" u="sng">
                <a:solidFill>
                  <a:srgbClr val="FF5050"/>
                </a:solidFill>
                <a:effectLst>
                  <a:outerShdw blurRad="38100" dist="38100" dir="2700000" algn="tl">
                    <a:srgbClr val="C0C0C0"/>
                  </a:outerShdw>
                </a:effectLst>
                <a:latin typeface="Comic Sans MS" pitchFamily="66" charset="0"/>
                <a:cs typeface="Courier New" pitchFamily="49" charset="0"/>
              </a:rPr>
              <a:t>GEOMETRIA     DESCRITTIVA    DINAMICA</a:t>
            </a:r>
            <a:r>
              <a:rPr kumimoji="0" lang="it-IT" sz="1600">
                <a:solidFill>
                  <a:srgbClr val="FF0000"/>
                </a:solidFill>
                <a:latin typeface="Courier New" pitchFamily="49" charset="0"/>
                <a:cs typeface="Courier New" pitchFamily="49" charset="0"/>
              </a:rPr>
              <a:t> </a:t>
            </a:r>
          </a:p>
        </p:txBody>
      </p:sp>
      <p:sp>
        <p:nvSpPr>
          <p:cNvPr id="33800" name="Rectangle 8">
            <a:extLst>
              <a:ext uri="{FF2B5EF4-FFF2-40B4-BE49-F238E27FC236}">
                <a16:creationId xmlns:a16="http://schemas.microsoft.com/office/drawing/2014/main" id="{FD4A5A2F-C93E-4129-A63F-E49326769B16}"/>
              </a:ext>
            </a:extLst>
          </p:cNvPr>
          <p:cNvSpPr>
            <a:spLocks noChangeArrowheads="1"/>
          </p:cNvSpPr>
          <p:nvPr/>
        </p:nvSpPr>
        <p:spPr bwMode="auto">
          <a:xfrm>
            <a:off x="36000" y="4929188"/>
            <a:ext cx="9072000" cy="1098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kumimoji="0" lang="it-IT" altLang="it-IT" sz="1200" dirty="0">
                <a:solidFill>
                  <a:srgbClr val="000000"/>
                </a:solidFill>
                <a:latin typeface="Comic Sans MS" panose="030F0702030302020204" pitchFamily="66" charset="0"/>
                <a:cs typeface="Courier New" panose="02070309020205020404" pitchFamily="49" charset="0"/>
              </a:rPr>
              <a:t>Infatti:</a:t>
            </a:r>
            <a:endParaRPr kumimoji="0" lang="it-IT" altLang="it-IT" sz="1200" dirty="0">
              <a:latin typeface="Comic Sans MS" panose="030F0702030302020204" pitchFamily="66" charset="0"/>
              <a:cs typeface="Times New Roman" panose="02020603050405020304" pitchFamily="18" charset="0"/>
            </a:endParaRPr>
          </a:p>
          <a:p>
            <a:pPr algn="ctr">
              <a:spcBef>
                <a:spcPct val="50000"/>
              </a:spcBef>
            </a:pPr>
            <a:r>
              <a:rPr kumimoji="0" lang="it-IT" altLang="it-IT" sz="1200" dirty="0">
                <a:solidFill>
                  <a:srgbClr val="000000"/>
                </a:solidFill>
                <a:latin typeface="Comic Sans MS" panose="030F0702030302020204" pitchFamily="66" charset="0"/>
                <a:cs typeface="Courier New" panose="02070309020205020404" pitchFamily="49" charset="0"/>
              </a:rPr>
              <a:t>I </a:t>
            </a:r>
            <a:r>
              <a:rPr kumimoji="0" lang="it-IT" altLang="it-IT" sz="1200" b="1" dirty="0">
                <a:solidFill>
                  <a:srgbClr val="FF5050"/>
                </a:solidFill>
                <a:latin typeface="Comic Sans MS" panose="030F0702030302020204" pitchFamily="66" charset="0"/>
                <a:cs typeface="Courier New" panose="02070309020205020404" pitchFamily="49" charset="0"/>
              </a:rPr>
              <a:t>VERTICI</a:t>
            </a:r>
            <a:r>
              <a:rPr kumimoji="0" lang="it-IT" altLang="it-IT" sz="1200" dirty="0">
                <a:solidFill>
                  <a:srgbClr val="000000"/>
                </a:solidFill>
                <a:latin typeface="Comic Sans MS" panose="030F0702030302020204" pitchFamily="66" charset="0"/>
                <a:cs typeface="Courier New" panose="02070309020205020404" pitchFamily="49" charset="0"/>
              </a:rPr>
              <a:t> possono essere riguardati come </a:t>
            </a:r>
            <a:r>
              <a:rPr kumimoji="0" lang="it-IT" altLang="it-IT" sz="1200" b="1" dirty="0">
                <a:solidFill>
                  <a:srgbClr val="FF5050"/>
                </a:solidFill>
                <a:latin typeface="Comic Sans MS" panose="030F0702030302020204" pitchFamily="66" charset="0"/>
                <a:cs typeface="Courier New" panose="02070309020205020404" pitchFamily="49" charset="0"/>
              </a:rPr>
              <a:t>PUNTI</a:t>
            </a:r>
            <a:endParaRPr kumimoji="0" lang="it-IT" altLang="it-IT" sz="1200" dirty="0">
              <a:latin typeface="Comic Sans MS" panose="030F0702030302020204" pitchFamily="66" charset="0"/>
              <a:cs typeface="Times New Roman" panose="02020603050405020304" pitchFamily="18" charset="0"/>
            </a:endParaRPr>
          </a:p>
          <a:p>
            <a:pPr algn="ctr">
              <a:spcBef>
                <a:spcPct val="50000"/>
              </a:spcBef>
            </a:pPr>
            <a:r>
              <a:rPr kumimoji="0" lang="it-IT" altLang="it-IT" sz="1200" dirty="0">
                <a:solidFill>
                  <a:srgbClr val="000000"/>
                </a:solidFill>
                <a:latin typeface="Comic Sans MS" panose="030F0702030302020204" pitchFamily="66" charset="0"/>
                <a:cs typeface="Courier New" panose="02070309020205020404" pitchFamily="49" charset="0"/>
              </a:rPr>
              <a:t>Gli </a:t>
            </a:r>
            <a:r>
              <a:rPr kumimoji="0" lang="it-IT" altLang="it-IT" sz="1200" b="1" dirty="0">
                <a:solidFill>
                  <a:srgbClr val="FF5050"/>
                </a:solidFill>
                <a:latin typeface="Comic Sans MS" panose="030F0702030302020204" pitchFamily="66" charset="0"/>
                <a:cs typeface="Courier New" panose="02070309020205020404" pitchFamily="49" charset="0"/>
              </a:rPr>
              <a:t>SPIGOLI</a:t>
            </a:r>
            <a:r>
              <a:rPr kumimoji="0" lang="it-IT" altLang="it-IT" sz="1200" dirty="0">
                <a:solidFill>
                  <a:srgbClr val="000000"/>
                </a:solidFill>
                <a:latin typeface="Comic Sans MS" panose="030F0702030302020204" pitchFamily="66" charset="0"/>
                <a:cs typeface="Courier New" panose="02070309020205020404" pitchFamily="49" charset="0"/>
              </a:rPr>
              <a:t> possono essere riguardati come segmenti di </a:t>
            </a:r>
            <a:r>
              <a:rPr kumimoji="0" lang="it-IT" altLang="it-IT" sz="1200" b="1" dirty="0">
                <a:solidFill>
                  <a:srgbClr val="FF5050"/>
                </a:solidFill>
                <a:latin typeface="Comic Sans MS" panose="030F0702030302020204" pitchFamily="66" charset="0"/>
                <a:cs typeface="Courier New" panose="02070309020205020404" pitchFamily="49" charset="0"/>
              </a:rPr>
              <a:t>RETTE</a:t>
            </a:r>
            <a:endParaRPr kumimoji="0" lang="it-IT" altLang="it-IT" sz="1200" dirty="0">
              <a:latin typeface="Comic Sans MS" panose="030F0702030302020204" pitchFamily="66" charset="0"/>
              <a:cs typeface="Times New Roman" panose="02020603050405020304" pitchFamily="18" charset="0"/>
            </a:endParaRPr>
          </a:p>
          <a:p>
            <a:pPr algn="ctr">
              <a:spcBef>
                <a:spcPct val="50000"/>
              </a:spcBef>
            </a:pPr>
            <a:r>
              <a:rPr kumimoji="0" lang="it-IT" altLang="it-IT" sz="1200" dirty="0">
                <a:solidFill>
                  <a:srgbClr val="000000"/>
                </a:solidFill>
                <a:latin typeface="Comic Sans MS" panose="030F0702030302020204" pitchFamily="66" charset="0"/>
                <a:cs typeface="Courier New" panose="02070309020205020404" pitchFamily="49" charset="0"/>
              </a:rPr>
              <a:t>Le </a:t>
            </a:r>
            <a:r>
              <a:rPr kumimoji="0" lang="it-IT" altLang="it-IT" sz="1200" b="1" dirty="0">
                <a:solidFill>
                  <a:srgbClr val="FF5050"/>
                </a:solidFill>
                <a:latin typeface="Comic Sans MS" panose="030F0702030302020204" pitchFamily="66" charset="0"/>
                <a:cs typeface="Courier New" panose="02070309020205020404" pitchFamily="49" charset="0"/>
              </a:rPr>
              <a:t>FACCE</a:t>
            </a:r>
            <a:r>
              <a:rPr kumimoji="0" lang="it-IT" altLang="it-IT" sz="1200" dirty="0">
                <a:solidFill>
                  <a:srgbClr val="000000"/>
                </a:solidFill>
                <a:latin typeface="Comic Sans MS" panose="030F0702030302020204" pitchFamily="66" charset="0"/>
                <a:cs typeface="Courier New" panose="02070309020205020404" pitchFamily="49" charset="0"/>
              </a:rPr>
              <a:t> possono essere riguardate come porzioni di</a:t>
            </a:r>
            <a:r>
              <a:rPr kumimoji="0" lang="it-IT" altLang="it-IT" sz="1200" dirty="0">
                <a:solidFill>
                  <a:srgbClr val="FF5050"/>
                </a:solidFill>
                <a:latin typeface="Comic Sans MS" panose="030F0702030302020204" pitchFamily="66" charset="0"/>
                <a:cs typeface="Courier New" panose="02070309020205020404" pitchFamily="49" charset="0"/>
              </a:rPr>
              <a:t> </a:t>
            </a:r>
            <a:r>
              <a:rPr kumimoji="0" lang="it-IT" altLang="it-IT" sz="1200" b="1" dirty="0">
                <a:solidFill>
                  <a:srgbClr val="FF5050"/>
                </a:solidFill>
                <a:latin typeface="Comic Sans MS" panose="030F0702030302020204" pitchFamily="66" charset="0"/>
                <a:cs typeface="Courier New" panose="02070309020205020404" pitchFamily="49" charset="0"/>
              </a:rPr>
              <a:t>PIANI</a:t>
            </a:r>
            <a:endParaRPr kumimoji="0" lang="it-IT" altLang="it-IT" sz="1200" dirty="0">
              <a:solidFill>
                <a:srgbClr val="000000"/>
              </a:solidFill>
              <a:latin typeface="Comic Sans MS" panose="030F0702030302020204" pitchFamily="66" charset="0"/>
              <a:cs typeface="Courier New" panose="02070309020205020404" pitchFamily="49" charset="0"/>
            </a:endParaRPr>
          </a:p>
        </p:txBody>
      </p:sp>
      <p:sp>
        <p:nvSpPr>
          <p:cNvPr id="33801" name="Rectangle 9">
            <a:extLst>
              <a:ext uri="{FF2B5EF4-FFF2-40B4-BE49-F238E27FC236}">
                <a16:creationId xmlns:a16="http://schemas.microsoft.com/office/drawing/2014/main" id="{5EA41D16-79B2-47CD-A487-38388FB8018E}"/>
              </a:ext>
            </a:extLst>
          </p:cNvPr>
          <p:cNvSpPr>
            <a:spLocks noChangeArrowheads="1"/>
          </p:cNvSpPr>
          <p:nvPr/>
        </p:nvSpPr>
        <p:spPr bwMode="auto">
          <a:xfrm>
            <a:off x="36000" y="6091238"/>
            <a:ext cx="9072000" cy="652462"/>
          </a:xfrm>
          <a:prstGeom prst="rect">
            <a:avLst/>
          </a:prstGeom>
          <a:solidFill>
            <a:srgbClr val="FFFF99"/>
          </a:solidFill>
          <a:ln w="12700">
            <a:solidFill>
              <a:schemeClr val="accent2"/>
            </a:solidFill>
            <a:miter lim="800000"/>
            <a:headEnd/>
            <a:tailEnd/>
          </a:ln>
        </p:spPr>
        <p:txBody>
          <a:bodyPr lIns="92075" tIns="46038" rIns="92075" bIns="46038">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kumimoji="0" lang="it-IT" altLang="it-IT" sz="1200">
                <a:solidFill>
                  <a:srgbClr val="000000"/>
                </a:solidFill>
                <a:latin typeface="Comic Sans MS" panose="030F0702030302020204" pitchFamily="66" charset="0"/>
                <a:cs typeface="Courier New" panose="02070309020205020404" pitchFamily="49" charset="0"/>
              </a:rPr>
              <a:t>Così operando la figurazione  risultante  rappresenta la sintesi di un processo elaborativo e descrittivo che integra, in continuo, nel suo divenire, concetti teorici geometrici ed insiemistici, acquisizioni metodologiche ed elaborazioni grafiche tra elementi aventi caratteristiche comuni.</a:t>
            </a:r>
          </a:p>
        </p:txBody>
      </p:sp>
      <p:sp>
        <p:nvSpPr>
          <p:cNvPr id="5128" name="Text Box 10">
            <a:extLst>
              <a:ext uri="{FF2B5EF4-FFF2-40B4-BE49-F238E27FC236}">
                <a16:creationId xmlns:a16="http://schemas.microsoft.com/office/drawing/2014/main" id="{CA5D8025-FF2B-4C77-9F38-F6F9838BF237}"/>
              </a:ext>
            </a:extLst>
          </p:cNvPr>
          <p:cNvSpPr txBox="1">
            <a:spLocks noChangeArrowheads="1"/>
          </p:cNvSpPr>
          <p:nvPr/>
        </p:nvSpPr>
        <p:spPr bwMode="auto">
          <a:xfrm>
            <a:off x="36000" y="40944"/>
            <a:ext cx="9072000" cy="469900"/>
          </a:xfrm>
          <a:prstGeom prst="rect">
            <a:avLst/>
          </a:prstGeom>
          <a:noFill/>
          <a:ln w="12700" algn="ctr">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r" eaLnBrk="1" hangingPunct="1">
              <a:spcBef>
                <a:spcPct val="50000"/>
              </a:spcBef>
            </a:pPr>
            <a:r>
              <a:rPr kumimoji="0" lang="it-IT" altLang="it-IT" dirty="0">
                <a:latin typeface="Comic Sans MS" panose="030F0702030302020204" pitchFamily="66" charset="0"/>
                <a:cs typeface="Courier New" panose="02070309020205020404" pitchFamily="49" charset="0"/>
              </a:rPr>
              <a:t>Dall’analisi degli elementi alla sintesi della forma</a:t>
            </a:r>
          </a:p>
        </p:txBody>
      </p:sp>
      <p:sp>
        <p:nvSpPr>
          <p:cNvPr id="5129" name="AutoShape 11">
            <a:hlinkClick r:id="rId5" action="ppaction://hlinksldjump" highlightClick="1"/>
            <a:extLst>
              <a:ext uri="{FF2B5EF4-FFF2-40B4-BE49-F238E27FC236}">
                <a16:creationId xmlns:a16="http://schemas.microsoft.com/office/drawing/2014/main" id="{878A3721-1206-4003-9E7B-2717E2CFA11D}"/>
              </a:ext>
            </a:extLst>
          </p:cNvPr>
          <p:cNvSpPr>
            <a:spLocks noChangeArrowheads="1"/>
          </p:cNvSpPr>
          <p:nvPr/>
        </p:nvSpPr>
        <p:spPr bwMode="auto">
          <a:xfrm>
            <a:off x="90533" y="105746"/>
            <a:ext cx="1104900" cy="385762"/>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dirty="0">
                <a:solidFill>
                  <a:schemeClr val="bg1"/>
                </a:solidFill>
                <a:latin typeface="Comic Sans MS" panose="030F0702030302020204" pitchFamily="66" charset="0"/>
                <a:cs typeface="Courier New" panose="02070309020205020404" pitchFamily="49" charset="0"/>
              </a:rPr>
              <a:t>Sommario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1000" fill="hold"/>
                                        <p:tgtEl>
                                          <p:spTgt spid="33797"/>
                                        </p:tgtEl>
                                        <p:attrNameLst>
                                          <p:attrName>ppt_x</p:attrName>
                                        </p:attrNameLst>
                                      </p:cBhvr>
                                      <p:tavLst>
                                        <p:tav tm="0">
                                          <p:val>
                                            <p:strVal val="1+#ppt_w/2"/>
                                          </p:val>
                                        </p:tav>
                                        <p:tav tm="100000">
                                          <p:val>
                                            <p:strVal val="#ppt_x"/>
                                          </p:val>
                                        </p:tav>
                                      </p:tavLst>
                                    </p:anim>
                                    <p:anim calcmode="lin" valueType="num">
                                      <p:cBhvr additive="base">
                                        <p:cTn id="8" dur="10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3795"/>
                                        </p:tgtEl>
                                        <p:attrNameLst>
                                          <p:attrName>style.visibility</p:attrName>
                                        </p:attrNameLst>
                                      </p:cBhvr>
                                      <p:to>
                                        <p:strVal val="visible"/>
                                      </p:to>
                                    </p:set>
                                    <p:anim calcmode="lin" valueType="num">
                                      <p:cBhvr additive="base">
                                        <p:cTn id="13" dur="1000" fill="hold"/>
                                        <p:tgtEl>
                                          <p:spTgt spid="33795"/>
                                        </p:tgtEl>
                                        <p:attrNameLst>
                                          <p:attrName>ppt_x</p:attrName>
                                        </p:attrNameLst>
                                      </p:cBhvr>
                                      <p:tavLst>
                                        <p:tav tm="0">
                                          <p:val>
                                            <p:strVal val="0-#ppt_w/2"/>
                                          </p:val>
                                        </p:tav>
                                        <p:tav tm="100000">
                                          <p:val>
                                            <p:strVal val="#ppt_x"/>
                                          </p:val>
                                        </p:tav>
                                      </p:tavLst>
                                    </p:anim>
                                    <p:anim calcmode="lin" valueType="num">
                                      <p:cBhvr additive="base">
                                        <p:cTn id="14" dur="1000" fill="hold"/>
                                        <p:tgtEl>
                                          <p:spTgt spid="3379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3799"/>
                                        </p:tgtEl>
                                        <p:attrNameLst>
                                          <p:attrName>style.visibility</p:attrName>
                                        </p:attrNameLst>
                                      </p:cBhvr>
                                      <p:to>
                                        <p:strVal val="visible"/>
                                      </p:to>
                                    </p:set>
                                    <p:animEffect transition="in" filter="wipe(left)">
                                      <p:cBhvr>
                                        <p:cTn id="19" dur="1000"/>
                                        <p:tgtEl>
                                          <p:spTgt spid="3379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3798"/>
                                        </p:tgtEl>
                                        <p:attrNameLst>
                                          <p:attrName>style.visibility</p:attrName>
                                        </p:attrNameLst>
                                      </p:cBhvr>
                                      <p:to>
                                        <p:strVal val="visible"/>
                                      </p:to>
                                    </p:set>
                                    <p:anim calcmode="lin" valueType="num">
                                      <p:cBhvr additive="base">
                                        <p:cTn id="24" dur="1000" fill="hold"/>
                                        <p:tgtEl>
                                          <p:spTgt spid="33798"/>
                                        </p:tgtEl>
                                        <p:attrNameLst>
                                          <p:attrName>ppt_x</p:attrName>
                                        </p:attrNameLst>
                                      </p:cBhvr>
                                      <p:tavLst>
                                        <p:tav tm="0">
                                          <p:val>
                                            <p:strVal val="0-#ppt_w/2"/>
                                          </p:val>
                                        </p:tav>
                                        <p:tav tm="100000">
                                          <p:val>
                                            <p:strVal val="#ppt_x"/>
                                          </p:val>
                                        </p:tav>
                                      </p:tavLst>
                                    </p:anim>
                                    <p:anim calcmode="lin" valueType="num">
                                      <p:cBhvr additive="base">
                                        <p:cTn id="25" dur="1000" fill="hold"/>
                                        <p:tgtEl>
                                          <p:spTgt spid="3379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3800">
                                            <p:bg/>
                                          </p:spTgt>
                                        </p:tgtEl>
                                        <p:attrNameLst>
                                          <p:attrName>style.visibility</p:attrName>
                                        </p:attrNameLst>
                                      </p:cBhvr>
                                      <p:to>
                                        <p:strVal val="visible"/>
                                      </p:to>
                                    </p:set>
                                    <p:animEffect transition="in" filter="dissolve">
                                      <p:cBhvr>
                                        <p:cTn id="30" dur="1000"/>
                                        <p:tgtEl>
                                          <p:spTgt spid="33800">
                                            <p:bg/>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3800">
                                            <p:txEl>
                                              <p:pRg st="0" end="0"/>
                                            </p:txEl>
                                          </p:spTgt>
                                        </p:tgtEl>
                                        <p:attrNameLst>
                                          <p:attrName>style.visibility</p:attrName>
                                        </p:attrNameLst>
                                      </p:cBhvr>
                                      <p:to>
                                        <p:strVal val="visible"/>
                                      </p:to>
                                    </p:set>
                                    <p:animEffect transition="in" filter="dissolve">
                                      <p:cBhvr>
                                        <p:cTn id="33" dur="1000"/>
                                        <p:tgtEl>
                                          <p:spTgt spid="33800">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7" presetClass="entr" presetSubtype="2" fill="hold" nodeType="clickEffect">
                                  <p:stCondLst>
                                    <p:cond delay="0"/>
                                  </p:stCondLst>
                                  <p:childTnLst>
                                    <p:set>
                                      <p:cBhvr>
                                        <p:cTn id="37" dur="1" fill="hold">
                                          <p:stCondLst>
                                            <p:cond delay="0"/>
                                          </p:stCondLst>
                                        </p:cTn>
                                        <p:tgtEl>
                                          <p:spTgt spid="33800">
                                            <p:txEl>
                                              <p:pRg st="1" end="1"/>
                                            </p:txEl>
                                          </p:spTgt>
                                        </p:tgtEl>
                                        <p:attrNameLst>
                                          <p:attrName>style.visibility</p:attrName>
                                        </p:attrNameLst>
                                      </p:cBhvr>
                                      <p:to>
                                        <p:strVal val="visible"/>
                                      </p:to>
                                    </p:set>
                                    <p:anim calcmode="lin" valueType="num">
                                      <p:cBhvr additive="base">
                                        <p:cTn id="38" dur="1000" fill="hold"/>
                                        <p:tgtEl>
                                          <p:spTgt spid="33800">
                                            <p:txEl>
                                              <p:pRg st="1" end="1"/>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338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7" presetClass="entr" presetSubtype="8" fill="hold" nodeType="clickEffect">
                                  <p:stCondLst>
                                    <p:cond delay="0"/>
                                  </p:stCondLst>
                                  <p:childTnLst>
                                    <p:set>
                                      <p:cBhvr>
                                        <p:cTn id="43" dur="1" fill="hold">
                                          <p:stCondLst>
                                            <p:cond delay="0"/>
                                          </p:stCondLst>
                                        </p:cTn>
                                        <p:tgtEl>
                                          <p:spTgt spid="33800">
                                            <p:txEl>
                                              <p:pRg st="2" end="2"/>
                                            </p:txEl>
                                          </p:spTgt>
                                        </p:tgtEl>
                                        <p:attrNameLst>
                                          <p:attrName>style.visibility</p:attrName>
                                        </p:attrNameLst>
                                      </p:cBhvr>
                                      <p:to>
                                        <p:strVal val="visible"/>
                                      </p:to>
                                    </p:set>
                                    <p:anim calcmode="lin" valueType="num">
                                      <p:cBhvr additive="base">
                                        <p:cTn id="44" dur="1000" fill="hold"/>
                                        <p:tgtEl>
                                          <p:spTgt spid="33800">
                                            <p:txEl>
                                              <p:pRg st="2" end="2"/>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338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7" presetClass="entr" presetSubtype="4" fill="hold" nodeType="clickEffect">
                                  <p:stCondLst>
                                    <p:cond delay="0"/>
                                  </p:stCondLst>
                                  <p:childTnLst>
                                    <p:set>
                                      <p:cBhvr>
                                        <p:cTn id="49" dur="1" fill="hold">
                                          <p:stCondLst>
                                            <p:cond delay="0"/>
                                          </p:stCondLst>
                                        </p:cTn>
                                        <p:tgtEl>
                                          <p:spTgt spid="33800">
                                            <p:txEl>
                                              <p:pRg st="3" end="3"/>
                                            </p:txEl>
                                          </p:spTgt>
                                        </p:tgtEl>
                                        <p:attrNameLst>
                                          <p:attrName>style.visibility</p:attrName>
                                        </p:attrNameLst>
                                      </p:cBhvr>
                                      <p:to>
                                        <p:strVal val="visible"/>
                                      </p:to>
                                    </p:set>
                                    <p:anim calcmode="lin" valueType="num">
                                      <p:cBhvr additive="base">
                                        <p:cTn id="50" dur="1000" fill="hold"/>
                                        <p:tgtEl>
                                          <p:spTgt spid="33800">
                                            <p:txEl>
                                              <p:pRg st="3" end="3"/>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338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3801"/>
                                        </p:tgtEl>
                                        <p:attrNameLst>
                                          <p:attrName>style.visibility</p:attrName>
                                        </p:attrNameLst>
                                      </p:cBhvr>
                                      <p:to>
                                        <p:strVal val="visible"/>
                                      </p:to>
                                    </p:set>
                                    <p:anim calcmode="lin" valueType="num">
                                      <p:cBhvr additive="base">
                                        <p:cTn id="56" dur="1000" fill="hold"/>
                                        <p:tgtEl>
                                          <p:spTgt spid="33801"/>
                                        </p:tgtEl>
                                        <p:attrNameLst>
                                          <p:attrName>ppt_x</p:attrName>
                                        </p:attrNameLst>
                                      </p:cBhvr>
                                      <p:tavLst>
                                        <p:tav tm="0">
                                          <p:val>
                                            <p:strVal val="#ppt_x"/>
                                          </p:val>
                                        </p:tav>
                                        <p:tav tm="100000">
                                          <p:val>
                                            <p:strVal val="#ppt_x"/>
                                          </p:val>
                                        </p:tav>
                                      </p:tavLst>
                                    </p:anim>
                                    <p:anim calcmode="lin" valueType="num">
                                      <p:cBhvr additive="base">
                                        <p:cTn id="57" dur="1000" fill="hold"/>
                                        <p:tgtEl>
                                          <p:spTgt spid="338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autoUpdateAnimBg="0"/>
      <p:bldP spid="33798" grpId="0" animBg="1" autoUpdateAnimBg="0"/>
      <p:bldP spid="33799" grpId="0" animBg="1"/>
      <p:bldP spid="33800" grpId="0" build="allAtOnce" animBg="1" autoUpdateAnimBg="0"/>
      <p:bldP spid="33801"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9" name="Text Box 5">
            <a:extLst>
              <a:ext uri="{FF2B5EF4-FFF2-40B4-BE49-F238E27FC236}">
                <a16:creationId xmlns:a16="http://schemas.microsoft.com/office/drawing/2014/main" id="{541519AD-8F43-404B-84C0-35E1ABFE5A6E}"/>
              </a:ext>
            </a:extLst>
          </p:cNvPr>
          <p:cNvSpPr txBox="1">
            <a:spLocks noChangeArrowheads="1"/>
          </p:cNvSpPr>
          <p:nvPr/>
        </p:nvSpPr>
        <p:spPr bwMode="auto">
          <a:xfrm>
            <a:off x="36000" y="2868944"/>
            <a:ext cx="9072000" cy="36671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a:solidFill>
                  <a:schemeClr val="bg1"/>
                </a:solidFill>
                <a:latin typeface="Comic Sans MS" panose="030F0702030302020204" pitchFamily="66" charset="0"/>
              </a:rPr>
              <a:t>Alcuni esempi di</a:t>
            </a:r>
            <a:r>
              <a:rPr kumimoji="0" lang="it-IT" altLang="it-IT" sz="1800">
                <a:latin typeface="Comic Sans MS" panose="030F0702030302020204" pitchFamily="66" charset="0"/>
              </a:rPr>
              <a:t> </a:t>
            </a:r>
            <a:r>
              <a:rPr kumimoji="0" lang="it-IT" altLang="it-IT" sz="1800">
                <a:solidFill>
                  <a:srgbClr val="FF5050"/>
                </a:solidFill>
                <a:latin typeface="Comic Sans MS" panose="030F0702030302020204" pitchFamily="66" charset="0"/>
              </a:rPr>
              <a:t>punto geometrico</a:t>
            </a:r>
          </a:p>
        </p:txBody>
      </p:sp>
      <p:sp>
        <p:nvSpPr>
          <p:cNvPr id="6153" name="Rectangle 2">
            <a:extLst>
              <a:ext uri="{FF2B5EF4-FFF2-40B4-BE49-F238E27FC236}">
                <a16:creationId xmlns:a16="http://schemas.microsoft.com/office/drawing/2014/main" id="{3F4DA995-D5BA-431C-91F7-8DC5A60CB072}"/>
              </a:ext>
            </a:extLst>
          </p:cNvPr>
          <p:cNvSpPr>
            <a:spLocks noGrp="1" noChangeArrowheads="1"/>
          </p:cNvSpPr>
          <p:nvPr>
            <p:ph type="title"/>
          </p:nvPr>
        </p:nvSpPr>
        <p:spPr>
          <a:xfrm>
            <a:off x="36000" y="40944"/>
            <a:ext cx="9072000" cy="609600"/>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algn="ctr" eaLnBrk="1" hangingPunct="1"/>
            <a:r>
              <a:rPr lang="it-IT" altLang="it-IT" sz="2800">
                <a:solidFill>
                  <a:schemeClr val="tx1"/>
                </a:solidFill>
                <a:effectLst/>
                <a:latin typeface="Comic Sans MS" panose="030F0702030302020204" pitchFamily="66" charset="0"/>
              </a:rPr>
              <a:t>Il punto geometrico</a:t>
            </a:r>
          </a:p>
        </p:txBody>
      </p:sp>
      <p:sp>
        <p:nvSpPr>
          <p:cNvPr id="6147" name="Text Box 3">
            <a:extLst>
              <a:ext uri="{FF2B5EF4-FFF2-40B4-BE49-F238E27FC236}">
                <a16:creationId xmlns:a16="http://schemas.microsoft.com/office/drawing/2014/main" id="{E4CB35A8-BB23-47CE-80D3-231711A709DB}"/>
              </a:ext>
            </a:extLst>
          </p:cNvPr>
          <p:cNvSpPr txBox="1">
            <a:spLocks noChangeArrowheads="1"/>
          </p:cNvSpPr>
          <p:nvPr/>
        </p:nvSpPr>
        <p:spPr bwMode="auto">
          <a:xfrm>
            <a:off x="36000" y="760172"/>
            <a:ext cx="907200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it-IT" altLang="it-IT" sz="1800" b="1">
                <a:solidFill>
                  <a:srgbClr val="FF5050"/>
                </a:solidFill>
                <a:latin typeface="Comic Sans MS" panose="030F0702030302020204" pitchFamily="66" charset="0"/>
              </a:rPr>
              <a:t>ENTE</a:t>
            </a:r>
            <a:r>
              <a:rPr kumimoji="0" lang="it-IT" altLang="it-IT" sz="1800">
                <a:solidFill>
                  <a:srgbClr val="FF5050"/>
                </a:solidFill>
                <a:latin typeface="Comic Sans MS" panose="030F0702030302020204" pitchFamily="66" charset="0"/>
              </a:rPr>
              <a:t>                       </a:t>
            </a:r>
            <a:r>
              <a:rPr kumimoji="0" lang="it-IT" altLang="it-IT" sz="1800" b="1">
                <a:solidFill>
                  <a:srgbClr val="FF5050"/>
                </a:solidFill>
                <a:latin typeface="Comic Sans MS" panose="030F0702030302020204" pitchFamily="66" charset="0"/>
              </a:rPr>
              <a:t>GEOMETRICO</a:t>
            </a:r>
            <a:r>
              <a:rPr kumimoji="0" lang="it-IT" altLang="it-IT" sz="1800">
                <a:solidFill>
                  <a:srgbClr val="FF5050"/>
                </a:solidFill>
                <a:latin typeface="Comic Sans MS" panose="030F0702030302020204" pitchFamily="66" charset="0"/>
              </a:rPr>
              <a:t>                  </a:t>
            </a:r>
            <a:r>
              <a:rPr kumimoji="0" lang="it-IT" altLang="it-IT" sz="1800" b="1">
                <a:solidFill>
                  <a:srgbClr val="FF5050"/>
                </a:solidFill>
                <a:latin typeface="Comic Sans MS" panose="030F0702030302020204" pitchFamily="66" charset="0"/>
              </a:rPr>
              <a:t>ADIMENSIONALE</a:t>
            </a:r>
          </a:p>
        </p:txBody>
      </p:sp>
      <p:sp>
        <p:nvSpPr>
          <p:cNvPr id="6148" name="Text Box 4">
            <a:extLst>
              <a:ext uri="{FF2B5EF4-FFF2-40B4-BE49-F238E27FC236}">
                <a16:creationId xmlns:a16="http://schemas.microsoft.com/office/drawing/2014/main" id="{B51BAAAE-9B26-4270-9BB8-320B0E9C568E}"/>
              </a:ext>
            </a:extLst>
          </p:cNvPr>
          <p:cNvSpPr txBox="1">
            <a:spLocks noChangeArrowheads="1"/>
          </p:cNvSpPr>
          <p:nvPr/>
        </p:nvSpPr>
        <p:spPr bwMode="auto">
          <a:xfrm>
            <a:off x="40944" y="1931702"/>
            <a:ext cx="2880000" cy="825500"/>
          </a:xfrm>
          <a:prstGeom prst="rect">
            <a:avLst/>
          </a:prstGeom>
          <a:solidFill>
            <a:srgbClr val="00CCFF"/>
          </a:solidFill>
          <a:ln w="0">
            <a:solidFill>
              <a:schemeClr val="tx1"/>
            </a:solidFill>
            <a:miter lim="800000"/>
            <a:headEnd/>
            <a:tailEnd/>
          </a:ln>
        </p:spPr>
        <p:txBody>
          <a:bodyPr>
            <a:spAutoFit/>
          </a:bodyPr>
          <a:lstStyle>
            <a:lvl1pPr marL="342900" indent="-342900" eaLnBrk="0" hangingPunct="0">
              <a:defRPr kumimoji="1" sz="2400">
                <a:solidFill>
                  <a:schemeClr val="tx1"/>
                </a:solidFill>
                <a:latin typeface="Times New Roman" panose="02020603050405020304" pitchFamily="18" charset="0"/>
              </a:defRPr>
            </a:lvl1pPr>
            <a:lvl2pPr marL="19050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lvl="1" algn="ctr" eaLnBrk="1" hangingPunct="1">
              <a:spcBef>
                <a:spcPct val="50000"/>
              </a:spcBef>
            </a:pPr>
            <a:r>
              <a:rPr kumimoji="0" lang="it-IT" altLang="it-IT" sz="1600" dirty="0">
                <a:latin typeface="Comic Sans MS" panose="030F0702030302020204" pitchFamily="66" charset="0"/>
              </a:rPr>
              <a:t>Perché deve essere inteso come qualcosa che esiste concettualmente</a:t>
            </a:r>
          </a:p>
        </p:txBody>
      </p:sp>
      <p:sp>
        <p:nvSpPr>
          <p:cNvPr id="2" name="Text Box 9">
            <a:extLst>
              <a:ext uri="{FF2B5EF4-FFF2-40B4-BE49-F238E27FC236}">
                <a16:creationId xmlns:a16="http://schemas.microsoft.com/office/drawing/2014/main" id="{992E563F-DD03-4F09-9FD0-E10581AA8668}"/>
              </a:ext>
            </a:extLst>
          </p:cNvPr>
          <p:cNvSpPr txBox="1">
            <a:spLocks noChangeArrowheads="1"/>
          </p:cNvSpPr>
          <p:nvPr/>
        </p:nvSpPr>
        <p:spPr bwMode="auto">
          <a:xfrm>
            <a:off x="3124509" y="1931702"/>
            <a:ext cx="2880000" cy="825500"/>
          </a:xfrm>
          <a:prstGeom prst="rect">
            <a:avLst/>
          </a:prstGeom>
          <a:solidFill>
            <a:srgbClr val="00CCFF"/>
          </a:solidFill>
          <a:ln w="0">
            <a:solidFill>
              <a:schemeClr val="tx1"/>
            </a:solidFill>
            <a:miter lim="800000"/>
            <a:headEnd/>
            <a:tailEnd/>
          </a:ln>
        </p:spPr>
        <p:txBody>
          <a:bodyPr>
            <a:spAutoFit/>
          </a:bodyPr>
          <a:lstStyle>
            <a:lvl1pPr marL="342900" indent="-342900" eaLnBrk="0" hangingPunct="0">
              <a:defRPr kumimoji="1" sz="2400">
                <a:solidFill>
                  <a:schemeClr val="tx1"/>
                </a:solidFill>
                <a:latin typeface="Times New Roman" panose="02020603050405020304" pitchFamily="18" charset="0"/>
              </a:defRPr>
            </a:lvl1pPr>
            <a:lvl2pPr marL="19050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lvl="1" algn="ctr" eaLnBrk="1" hangingPunct="1">
              <a:spcBef>
                <a:spcPct val="50000"/>
              </a:spcBef>
            </a:pPr>
            <a:r>
              <a:rPr kumimoji="0" lang="it-IT" altLang="it-IT" sz="1600" dirty="0">
                <a:latin typeface="Comic Sans MS" panose="030F0702030302020204" pitchFamily="66" charset="0"/>
              </a:rPr>
              <a:t>Perché riferito, in modo specifico al campo della geometria</a:t>
            </a:r>
          </a:p>
        </p:txBody>
      </p:sp>
      <p:sp>
        <p:nvSpPr>
          <p:cNvPr id="6154" name="Text Box 10">
            <a:extLst>
              <a:ext uri="{FF2B5EF4-FFF2-40B4-BE49-F238E27FC236}">
                <a16:creationId xmlns:a16="http://schemas.microsoft.com/office/drawing/2014/main" id="{E788FBA7-1F48-4D4A-AB40-4BD9638FBDF6}"/>
              </a:ext>
            </a:extLst>
          </p:cNvPr>
          <p:cNvSpPr txBox="1">
            <a:spLocks noChangeArrowheads="1"/>
          </p:cNvSpPr>
          <p:nvPr/>
        </p:nvSpPr>
        <p:spPr bwMode="auto">
          <a:xfrm>
            <a:off x="6223056" y="1939344"/>
            <a:ext cx="2880000" cy="825500"/>
          </a:xfrm>
          <a:prstGeom prst="rect">
            <a:avLst/>
          </a:prstGeom>
          <a:solidFill>
            <a:srgbClr val="00CCFF"/>
          </a:solidFill>
          <a:ln w="0">
            <a:solidFill>
              <a:schemeClr val="tx1"/>
            </a:solidFill>
            <a:miter lim="800000"/>
            <a:headEnd/>
            <a:tailEnd/>
          </a:ln>
        </p:spPr>
        <p:txBody>
          <a:bodyPr>
            <a:spAutoFit/>
          </a:bodyPr>
          <a:lstStyle>
            <a:lvl1pPr marL="342900" indent="-342900" eaLnBrk="0" hangingPunct="0">
              <a:defRPr kumimoji="1" sz="2400">
                <a:solidFill>
                  <a:schemeClr val="tx1"/>
                </a:solidFill>
                <a:latin typeface="Times New Roman" panose="02020603050405020304" pitchFamily="18" charset="0"/>
              </a:defRPr>
            </a:lvl1pPr>
            <a:lvl2pPr marL="19050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lvl="1" algn="ctr" eaLnBrk="1" hangingPunct="1">
              <a:spcBef>
                <a:spcPct val="50000"/>
              </a:spcBef>
            </a:pPr>
            <a:r>
              <a:rPr kumimoji="0" lang="it-IT" altLang="it-IT" sz="1600" dirty="0">
                <a:latin typeface="Comic Sans MS" panose="030F0702030302020204" pitchFamily="66" charset="0"/>
              </a:rPr>
              <a:t>Perché privo di ogni dimensione: altezza, lunghezza, larghezza, peso </a:t>
            </a:r>
          </a:p>
        </p:txBody>
      </p:sp>
      <p:sp>
        <p:nvSpPr>
          <p:cNvPr id="6157" name="AutoShape 13">
            <a:extLst>
              <a:ext uri="{FF2B5EF4-FFF2-40B4-BE49-F238E27FC236}">
                <a16:creationId xmlns:a16="http://schemas.microsoft.com/office/drawing/2014/main" id="{3BC83F9F-A703-40DD-AD8C-C2638E34B299}"/>
              </a:ext>
            </a:extLst>
          </p:cNvPr>
          <p:cNvSpPr>
            <a:spLocks noChangeArrowheads="1"/>
          </p:cNvSpPr>
          <p:nvPr/>
        </p:nvSpPr>
        <p:spPr bwMode="auto">
          <a:xfrm>
            <a:off x="4076700" y="1220547"/>
            <a:ext cx="990600" cy="612000"/>
          </a:xfrm>
          <a:prstGeom prst="downArrow">
            <a:avLst>
              <a:gd name="adj1" fmla="val 50000"/>
              <a:gd name="adj2" fmla="val 25000"/>
            </a:avLst>
          </a:prstGeom>
          <a:solidFill>
            <a:srgbClr val="FF5050"/>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6161" name="AutoShape 17">
            <a:extLst>
              <a:ext uri="{FF2B5EF4-FFF2-40B4-BE49-F238E27FC236}">
                <a16:creationId xmlns:a16="http://schemas.microsoft.com/office/drawing/2014/main" id="{BDA6E0C8-F8A2-4A3F-BD08-E990ABD59AA9}"/>
              </a:ext>
            </a:extLst>
          </p:cNvPr>
          <p:cNvSpPr>
            <a:spLocks noChangeArrowheads="1"/>
          </p:cNvSpPr>
          <p:nvPr/>
        </p:nvSpPr>
        <p:spPr bwMode="auto">
          <a:xfrm>
            <a:off x="949656" y="1220547"/>
            <a:ext cx="990600" cy="612000"/>
          </a:xfrm>
          <a:prstGeom prst="downArrow">
            <a:avLst>
              <a:gd name="adj1" fmla="val 50000"/>
              <a:gd name="adj2" fmla="val 25000"/>
            </a:avLst>
          </a:prstGeom>
          <a:solidFill>
            <a:srgbClr val="FF5050"/>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sp>
        <p:nvSpPr>
          <p:cNvPr id="6162" name="AutoShape 18">
            <a:extLst>
              <a:ext uri="{FF2B5EF4-FFF2-40B4-BE49-F238E27FC236}">
                <a16:creationId xmlns:a16="http://schemas.microsoft.com/office/drawing/2014/main" id="{A41A2C33-B3C0-4820-90AD-14CF3A275E99}"/>
              </a:ext>
            </a:extLst>
          </p:cNvPr>
          <p:cNvSpPr>
            <a:spLocks noChangeArrowheads="1"/>
          </p:cNvSpPr>
          <p:nvPr/>
        </p:nvSpPr>
        <p:spPr bwMode="auto">
          <a:xfrm>
            <a:off x="7115040" y="1220547"/>
            <a:ext cx="990600" cy="612000"/>
          </a:xfrm>
          <a:prstGeom prst="downArrow">
            <a:avLst>
              <a:gd name="adj1" fmla="val 50000"/>
              <a:gd name="adj2" fmla="val 25000"/>
            </a:avLst>
          </a:prstGeom>
          <a:solidFill>
            <a:srgbClr val="FF5050"/>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it-IT" altLang="it-IT"/>
          </a:p>
        </p:txBody>
      </p:sp>
      <p:graphicFrame>
        <p:nvGraphicFramePr>
          <p:cNvPr id="6163" name="Object 19">
            <a:extLst>
              <a:ext uri="{FF2B5EF4-FFF2-40B4-BE49-F238E27FC236}">
                <a16:creationId xmlns:a16="http://schemas.microsoft.com/office/drawing/2014/main" id="{485DD1F1-529D-4456-873A-7DFD797341BA}"/>
              </a:ext>
            </a:extLst>
          </p:cNvPr>
          <p:cNvGraphicFramePr>
            <a:graphicFrameLocks/>
          </p:cNvGraphicFramePr>
          <p:nvPr>
            <p:extLst>
              <p:ext uri="{D42A27DB-BD31-4B8C-83A1-F6EECF244321}">
                <p14:modId xmlns:p14="http://schemas.microsoft.com/office/powerpoint/2010/main" val="536027359"/>
              </p:ext>
            </p:extLst>
          </p:nvPr>
        </p:nvGraphicFramePr>
        <p:xfrm>
          <a:off x="40944" y="3338513"/>
          <a:ext cx="2880000" cy="1600200"/>
        </p:xfrm>
        <a:graphic>
          <a:graphicData uri="http://schemas.openxmlformats.org/presentationml/2006/ole">
            <mc:AlternateContent xmlns:mc="http://schemas.openxmlformats.org/markup-compatibility/2006">
              <mc:Choice xmlns:v="urn:schemas-microsoft-com:vml" Requires="v">
                <p:oleObj spid="_x0000_s6444" r:id="rId3" imgW="2186898" imgH="1070964" progId="">
                  <p:embed/>
                </p:oleObj>
              </mc:Choice>
              <mc:Fallback>
                <p:oleObj r:id="rId3" imgW="2186898" imgH="1070964" progId="">
                  <p:embed/>
                  <p:pic>
                    <p:nvPicPr>
                      <p:cNvPr id="0" name="Picture 2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4" y="3338513"/>
                        <a:ext cx="2880000" cy="1600200"/>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6164" name="Object 20">
            <a:extLst>
              <a:ext uri="{FF2B5EF4-FFF2-40B4-BE49-F238E27FC236}">
                <a16:creationId xmlns:a16="http://schemas.microsoft.com/office/drawing/2014/main" id="{D61D53C7-2FFF-4A04-A30B-3694E66FE81F}"/>
              </a:ext>
            </a:extLst>
          </p:cNvPr>
          <p:cNvGraphicFramePr>
            <a:graphicFrameLocks/>
          </p:cNvGraphicFramePr>
          <p:nvPr>
            <p:extLst>
              <p:ext uri="{D42A27DB-BD31-4B8C-83A1-F6EECF244321}">
                <p14:modId xmlns:p14="http://schemas.microsoft.com/office/powerpoint/2010/main" val="157293658"/>
              </p:ext>
            </p:extLst>
          </p:nvPr>
        </p:nvGraphicFramePr>
        <p:xfrm>
          <a:off x="3137562" y="3338513"/>
          <a:ext cx="2880000" cy="1600200"/>
        </p:xfrm>
        <a:graphic>
          <a:graphicData uri="http://schemas.openxmlformats.org/presentationml/2006/ole">
            <mc:AlternateContent xmlns:mc="http://schemas.openxmlformats.org/markup-compatibility/2006">
              <mc:Choice xmlns:v="urn:schemas-microsoft-com:vml" Requires="v">
                <p:oleObj spid="_x0000_s6445" r:id="rId5" imgW="2273191" imgH="1113385" progId="">
                  <p:embed/>
                </p:oleObj>
              </mc:Choice>
              <mc:Fallback>
                <p:oleObj r:id="rId5" imgW="2273191" imgH="1113385" progId="">
                  <p:embed/>
                  <p:pic>
                    <p:nvPicPr>
                      <p:cNvPr id="0" name="Picture 22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7562" y="3338513"/>
                        <a:ext cx="2880000" cy="1600200"/>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6165" name="Object 21">
            <a:extLst>
              <a:ext uri="{FF2B5EF4-FFF2-40B4-BE49-F238E27FC236}">
                <a16:creationId xmlns:a16="http://schemas.microsoft.com/office/drawing/2014/main" id="{234A8071-685B-417C-8C39-2661651C3947}"/>
              </a:ext>
            </a:extLst>
          </p:cNvPr>
          <p:cNvGraphicFramePr>
            <a:graphicFrameLocks/>
          </p:cNvGraphicFramePr>
          <p:nvPr>
            <p:extLst>
              <p:ext uri="{D42A27DB-BD31-4B8C-83A1-F6EECF244321}">
                <p14:modId xmlns:p14="http://schemas.microsoft.com/office/powerpoint/2010/main" val="1752103716"/>
              </p:ext>
            </p:extLst>
          </p:nvPr>
        </p:nvGraphicFramePr>
        <p:xfrm>
          <a:off x="6236704" y="3352161"/>
          <a:ext cx="2880000" cy="1593850"/>
        </p:xfrm>
        <a:graphic>
          <a:graphicData uri="http://schemas.openxmlformats.org/presentationml/2006/ole">
            <mc:AlternateContent xmlns:mc="http://schemas.openxmlformats.org/markup-compatibility/2006">
              <mc:Choice xmlns:v="urn:schemas-microsoft-com:vml" Requires="v">
                <p:oleObj spid="_x0000_s6446" r:id="rId7" imgW="2249269" imgH="1098633" progId="">
                  <p:embed/>
                </p:oleObj>
              </mc:Choice>
              <mc:Fallback>
                <p:oleObj r:id="rId7" imgW="2249269" imgH="1098633" progId="">
                  <p:embed/>
                  <p:pic>
                    <p:nvPicPr>
                      <p:cNvPr id="0" name="Picture 22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6704" y="3352161"/>
                        <a:ext cx="2880000" cy="1593850"/>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6166" name="Object 22">
            <a:extLst>
              <a:ext uri="{FF2B5EF4-FFF2-40B4-BE49-F238E27FC236}">
                <a16:creationId xmlns:a16="http://schemas.microsoft.com/office/drawing/2014/main" id="{2D02ABD7-FA23-48EC-B2E6-078F2EB0585E}"/>
              </a:ext>
            </a:extLst>
          </p:cNvPr>
          <p:cNvGraphicFramePr>
            <a:graphicFrameLocks/>
          </p:cNvGraphicFramePr>
          <p:nvPr>
            <p:extLst>
              <p:ext uri="{D42A27DB-BD31-4B8C-83A1-F6EECF244321}">
                <p14:modId xmlns:p14="http://schemas.microsoft.com/office/powerpoint/2010/main" val="1708766602"/>
              </p:ext>
            </p:extLst>
          </p:nvPr>
        </p:nvGraphicFramePr>
        <p:xfrm>
          <a:off x="40944" y="5091113"/>
          <a:ext cx="2880000" cy="1600200"/>
        </p:xfrm>
        <a:graphic>
          <a:graphicData uri="http://schemas.openxmlformats.org/presentationml/2006/ole">
            <mc:AlternateContent xmlns:mc="http://schemas.openxmlformats.org/markup-compatibility/2006">
              <mc:Choice xmlns:v="urn:schemas-microsoft-com:vml" Requires="v">
                <p:oleObj spid="_x0000_s6447" r:id="rId9" imgW="2316829" imgH="1136636" progId="">
                  <p:embed/>
                </p:oleObj>
              </mc:Choice>
              <mc:Fallback>
                <p:oleObj r:id="rId9" imgW="2316829" imgH="1136636" progId="">
                  <p:embed/>
                  <p:pic>
                    <p:nvPicPr>
                      <p:cNvPr id="0" name="Picture 22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44" y="5091113"/>
                        <a:ext cx="2880000" cy="1600200"/>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6167" name="Object 23">
            <a:extLst>
              <a:ext uri="{FF2B5EF4-FFF2-40B4-BE49-F238E27FC236}">
                <a16:creationId xmlns:a16="http://schemas.microsoft.com/office/drawing/2014/main" id="{A6ACA2BC-602E-4104-93F3-9C97998E4905}"/>
              </a:ext>
            </a:extLst>
          </p:cNvPr>
          <p:cNvGraphicFramePr>
            <a:graphicFrameLocks/>
          </p:cNvGraphicFramePr>
          <p:nvPr>
            <p:extLst>
              <p:ext uri="{D42A27DB-BD31-4B8C-83A1-F6EECF244321}">
                <p14:modId xmlns:p14="http://schemas.microsoft.com/office/powerpoint/2010/main" val="2401571479"/>
              </p:ext>
            </p:extLst>
          </p:nvPr>
        </p:nvGraphicFramePr>
        <p:xfrm>
          <a:off x="3137562" y="5091113"/>
          <a:ext cx="2880000" cy="1600200"/>
        </p:xfrm>
        <a:graphic>
          <a:graphicData uri="http://schemas.openxmlformats.org/presentationml/2006/ole">
            <mc:AlternateContent xmlns:mc="http://schemas.openxmlformats.org/markup-compatibility/2006">
              <mc:Choice xmlns:v="urn:schemas-microsoft-com:vml" Requires="v">
                <p:oleObj spid="_x0000_s6448" r:id="rId11" imgW="2302352" imgH="1127651" progId="">
                  <p:embed/>
                </p:oleObj>
              </mc:Choice>
              <mc:Fallback>
                <p:oleObj r:id="rId11" imgW="2302352" imgH="1127651" progId="">
                  <p:embed/>
                  <p:pic>
                    <p:nvPicPr>
                      <p:cNvPr id="0" name="Picture 22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7562" y="5091113"/>
                        <a:ext cx="2880000" cy="1600200"/>
                      </a:xfrm>
                      <a:prstGeom prst="rect">
                        <a:avLst/>
                      </a:prstGeom>
                      <a:solidFill>
                        <a:srgbClr val="FFFFCC"/>
                      </a:solidFill>
                      <a:ln w="12700">
                        <a:solidFill>
                          <a:srgbClr val="000000"/>
                        </a:solidFill>
                        <a:miter lim="800000"/>
                        <a:headEnd/>
                        <a:tailEnd/>
                      </a:ln>
                    </p:spPr>
                  </p:pic>
                </p:oleObj>
              </mc:Fallback>
            </mc:AlternateContent>
          </a:graphicData>
        </a:graphic>
      </p:graphicFrame>
      <p:graphicFrame>
        <p:nvGraphicFramePr>
          <p:cNvPr id="6168" name="Object 24">
            <a:extLst>
              <a:ext uri="{FF2B5EF4-FFF2-40B4-BE49-F238E27FC236}">
                <a16:creationId xmlns:a16="http://schemas.microsoft.com/office/drawing/2014/main" id="{53B2E9BA-9ECE-4C25-834F-467E76CA355E}"/>
              </a:ext>
            </a:extLst>
          </p:cNvPr>
          <p:cNvGraphicFramePr>
            <a:graphicFrameLocks/>
          </p:cNvGraphicFramePr>
          <p:nvPr>
            <p:extLst>
              <p:ext uri="{D42A27DB-BD31-4B8C-83A1-F6EECF244321}">
                <p14:modId xmlns:p14="http://schemas.microsoft.com/office/powerpoint/2010/main" val="856400391"/>
              </p:ext>
            </p:extLst>
          </p:nvPr>
        </p:nvGraphicFramePr>
        <p:xfrm>
          <a:off x="6223056" y="5127625"/>
          <a:ext cx="2880000" cy="1563688"/>
        </p:xfrm>
        <a:graphic>
          <a:graphicData uri="http://schemas.openxmlformats.org/presentationml/2006/ole">
            <mc:AlternateContent xmlns:mc="http://schemas.openxmlformats.org/markup-compatibility/2006">
              <mc:Choice xmlns:v="urn:schemas-microsoft-com:vml" Requires="v">
                <p:oleObj spid="_x0000_s6449" r:id="rId13" imgW="2251324" imgH="1102765" progId="">
                  <p:embed/>
                </p:oleObj>
              </mc:Choice>
              <mc:Fallback>
                <p:oleObj r:id="rId13" imgW="2251324" imgH="1102765" progId="">
                  <p:embed/>
                  <p:pic>
                    <p:nvPicPr>
                      <p:cNvPr id="0" name="Picture 22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23056" y="5127625"/>
                        <a:ext cx="2880000" cy="1563688"/>
                      </a:xfrm>
                      <a:prstGeom prst="rect">
                        <a:avLst/>
                      </a:prstGeom>
                      <a:solidFill>
                        <a:srgbClr val="FFFFCC"/>
                      </a:solidFill>
                      <a:ln w="12700">
                        <a:solidFill>
                          <a:srgbClr val="000000"/>
                        </a:solidFill>
                        <a:miter lim="800000"/>
                        <a:headEnd/>
                        <a:tailEnd/>
                      </a:ln>
                    </p:spPr>
                  </p:pic>
                </p:oleObj>
              </mc:Fallback>
            </mc:AlternateContent>
          </a:graphicData>
        </a:graphic>
      </p:graphicFrame>
      <p:sp>
        <p:nvSpPr>
          <p:cNvPr id="3" name="AutoShape 26">
            <a:hlinkClick r:id="rId15" action="ppaction://hlinksldjump" highlightClick="1"/>
            <a:extLst>
              <a:ext uri="{FF2B5EF4-FFF2-40B4-BE49-F238E27FC236}">
                <a16:creationId xmlns:a16="http://schemas.microsoft.com/office/drawing/2014/main" id="{2B60431E-ED75-4A3A-A84D-E49448AB533E}"/>
              </a:ext>
            </a:extLst>
          </p:cNvPr>
          <p:cNvSpPr>
            <a:spLocks noChangeArrowheads="1"/>
          </p:cNvSpPr>
          <p:nvPr/>
        </p:nvSpPr>
        <p:spPr bwMode="auto">
          <a:xfrm>
            <a:off x="96905" y="105791"/>
            <a:ext cx="1135063" cy="476250"/>
          </a:xfrm>
          <a:prstGeom prst="actionButtonBlank">
            <a:avLst/>
          </a:prstGeom>
          <a:solidFill>
            <a:srgbClr val="CCEC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it-IT" altLang="it-IT" sz="1400" b="1" dirty="0">
                <a:solidFill>
                  <a:schemeClr val="bg1"/>
                </a:solidFill>
                <a:latin typeface="Comic Sans MS" panose="030F0702030302020204" pitchFamily="66" charset="0"/>
                <a:cs typeface="Courier New" panose="02070309020205020404" pitchFamily="49" charset="0"/>
              </a:rPr>
              <a:t>Sommario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wd">
                                    <p:tmPct val="100000"/>
                                  </p:iterate>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1000" fill="hold"/>
                                        <p:tgtEl>
                                          <p:spTgt spid="6147"/>
                                        </p:tgtEl>
                                        <p:attrNameLst>
                                          <p:attrName>ppt_x</p:attrName>
                                        </p:attrNameLst>
                                      </p:cBhvr>
                                      <p:tavLst>
                                        <p:tav tm="0">
                                          <p:val>
                                            <p:strVal val="1+#ppt_w/2"/>
                                          </p:val>
                                        </p:tav>
                                        <p:tav tm="100000">
                                          <p:val>
                                            <p:strVal val="#ppt_x"/>
                                          </p:val>
                                        </p:tav>
                                      </p:tavLst>
                                    </p:anim>
                                    <p:anim calcmode="lin" valueType="num">
                                      <p:cBhvr additive="base">
                                        <p:cTn id="8" dur="10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161"/>
                                        </p:tgtEl>
                                        <p:attrNameLst>
                                          <p:attrName>style.visibility</p:attrName>
                                        </p:attrNameLst>
                                      </p:cBhvr>
                                      <p:to>
                                        <p:strVal val="visible"/>
                                      </p:to>
                                    </p:set>
                                    <p:anim calcmode="lin" valueType="num">
                                      <p:cBhvr additive="base">
                                        <p:cTn id="13" dur="1000" fill="hold"/>
                                        <p:tgtEl>
                                          <p:spTgt spid="6161"/>
                                        </p:tgtEl>
                                        <p:attrNameLst>
                                          <p:attrName>ppt_x</p:attrName>
                                        </p:attrNameLst>
                                      </p:cBhvr>
                                      <p:tavLst>
                                        <p:tav tm="0">
                                          <p:val>
                                            <p:strVal val="#ppt_x"/>
                                          </p:val>
                                        </p:tav>
                                        <p:tav tm="100000">
                                          <p:val>
                                            <p:strVal val="#ppt_x"/>
                                          </p:val>
                                        </p:tav>
                                      </p:tavLst>
                                    </p:anim>
                                    <p:anim calcmode="lin" valueType="num">
                                      <p:cBhvr additive="base">
                                        <p:cTn id="14" dur="1000" fill="hold"/>
                                        <p:tgtEl>
                                          <p:spTgt spid="616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additive="base">
                                        <p:cTn id="19" dur="1000" fill="hold"/>
                                        <p:tgtEl>
                                          <p:spTgt spid="6148"/>
                                        </p:tgtEl>
                                        <p:attrNameLst>
                                          <p:attrName>ppt_x</p:attrName>
                                        </p:attrNameLst>
                                      </p:cBhvr>
                                      <p:tavLst>
                                        <p:tav tm="0">
                                          <p:val>
                                            <p:strVal val="0-#ppt_w/2"/>
                                          </p:val>
                                        </p:tav>
                                        <p:tav tm="100000">
                                          <p:val>
                                            <p:strVal val="#ppt_x"/>
                                          </p:val>
                                        </p:tav>
                                      </p:tavLst>
                                    </p:anim>
                                    <p:anim calcmode="lin" valueType="num">
                                      <p:cBhvr additive="base">
                                        <p:cTn id="20" dur="10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157"/>
                                        </p:tgtEl>
                                        <p:attrNameLst>
                                          <p:attrName>style.visibility</p:attrName>
                                        </p:attrNameLst>
                                      </p:cBhvr>
                                      <p:to>
                                        <p:strVal val="visible"/>
                                      </p:to>
                                    </p:set>
                                    <p:anim calcmode="lin" valueType="num">
                                      <p:cBhvr additive="base">
                                        <p:cTn id="25" dur="1000" fill="hold"/>
                                        <p:tgtEl>
                                          <p:spTgt spid="6157"/>
                                        </p:tgtEl>
                                        <p:attrNameLst>
                                          <p:attrName>ppt_x</p:attrName>
                                        </p:attrNameLst>
                                      </p:cBhvr>
                                      <p:tavLst>
                                        <p:tav tm="0">
                                          <p:val>
                                            <p:strVal val="#ppt_x"/>
                                          </p:val>
                                        </p:tav>
                                        <p:tav tm="100000">
                                          <p:val>
                                            <p:strVal val="#ppt_x"/>
                                          </p:val>
                                        </p:tav>
                                      </p:tavLst>
                                    </p:anim>
                                    <p:anim calcmode="lin" valueType="num">
                                      <p:cBhvr additive="base">
                                        <p:cTn id="26" dur="1000" fill="hold"/>
                                        <p:tgtEl>
                                          <p:spTgt spid="6157"/>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fill="hold"/>
                                        <p:tgtEl>
                                          <p:spTgt spid="2"/>
                                        </p:tgtEl>
                                        <p:attrNameLst>
                                          <p:attrName>ppt_x</p:attrName>
                                        </p:attrNameLst>
                                      </p:cBhvr>
                                      <p:tavLst>
                                        <p:tav tm="0">
                                          <p:val>
                                            <p:strVal val="#ppt_x"/>
                                          </p:val>
                                        </p:tav>
                                        <p:tav tm="100000">
                                          <p:val>
                                            <p:strVal val="#ppt_x"/>
                                          </p:val>
                                        </p:tav>
                                      </p:tavLst>
                                    </p:anim>
                                    <p:anim calcmode="lin" valueType="num">
                                      <p:cBhvr additive="base">
                                        <p:cTn id="3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162"/>
                                        </p:tgtEl>
                                        <p:attrNameLst>
                                          <p:attrName>style.visibility</p:attrName>
                                        </p:attrNameLst>
                                      </p:cBhvr>
                                      <p:to>
                                        <p:strVal val="visible"/>
                                      </p:to>
                                    </p:set>
                                    <p:anim calcmode="lin" valueType="num">
                                      <p:cBhvr additive="base">
                                        <p:cTn id="37" dur="1000" fill="hold"/>
                                        <p:tgtEl>
                                          <p:spTgt spid="6162"/>
                                        </p:tgtEl>
                                        <p:attrNameLst>
                                          <p:attrName>ppt_x</p:attrName>
                                        </p:attrNameLst>
                                      </p:cBhvr>
                                      <p:tavLst>
                                        <p:tav tm="0">
                                          <p:val>
                                            <p:strVal val="#ppt_x"/>
                                          </p:val>
                                        </p:tav>
                                        <p:tav tm="100000">
                                          <p:val>
                                            <p:strVal val="#ppt_x"/>
                                          </p:val>
                                        </p:tav>
                                      </p:tavLst>
                                    </p:anim>
                                    <p:anim calcmode="lin" valueType="num">
                                      <p:cBhvr additive="base">
                                        <p:cTn id="38" dur="1000" fill="hold"/>
                                        <p:tgtEl>
                                          <p:spTgt spid="616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154"/>
                                        </p:tgtEl>
                                        <p:attrNameLst>
                                          <p:attrName>style.visibility</p:attrName>
                                        </p:attrNameLst>
                                      </p:cBhvr>
                                      <p:to>
                                        <p:strVal val="visible"/>
                                      </p:to>
                                    </p:set>
                                    <p:anim calcmode="lin" valueType="num">
                                      <p:cBhvr additive="base">
                                        <p:cTn id="43" dur="1000" fill="hold"/>
                                        <p:tgtEl>
                                          <p:spTgt spid="6154"/>
                                        </p:tgtEl>
                                        <p:attrNameLst>
                                          <p:attrName>ppt_x</p:attrName>
                                        </p:attrNameLst>
                                      </p:cBhvr>
                                      <p:tavLst>
                                        <p:tav tm="0">
                                          <p:val>
                                            <p:strVal val="1+#ppt_w/2"/>
                                          </p:val>
                                        </p:tav>
                                        <p:tav tm="100000">
                                          <p:val>
                                            <p:strVal val="#ppt_x"/>
                                          </p:val>
                                        </p:tav>
                                      </p:tavLst>
                                    </p:anim>
                                    <p:anim calcmode="lin" valueType="num">
                                      <p:cBhvr additive="base">
                                        <p:cTn id="44" dur="1000" fill="hold"/>
                                        <p:tgtEl>
                                          <p:spTgt spid="615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49"/>
                                        </p:tgtEl>
                                        <p:attrNameLst>
                                          <p:attrName>style.visibility</p:attrName>
                                        </p:attrNameLst>
                                      </p:cBhvr>
                                      <p:to>
                                        <p:strVal val="visible"/>
                                      </p:to>
                                    </p:set>
                                    <p:anim calcmode="lin" valueType="num">
                                      <p:cBhvr additive="base">
                                        <p:cTn id="49" dur="1000" fill="hold"/>
                                        <p:tgtEl>
                                          <p:spTgt spid="6149"/>
                                        </p:tgtEl>
                                        <p:attrNameLst>
                                          <p:attrName>ppt_x</p:attrName>
                                        </p:attrNameLst>
                                      </p:cBhvr>
                                      <p:tavLst>
                                        <p:tav tm="0">
                                          <p:val>
                                            <p:strVal val="0-#ppt_w/2"/>
                                          </p:val>
                                        </p:tav>
                                        <p:tav tm="100000">
                                          <p:val>
                                            <p:strVal val="#ppt_x"/>
                                          </p:val>
                                        </p:tav>
                                      </p:tavLst>
                                    </p:anim>
                                    <p:anim calcmode="lin" valueType="num">
                                      <p:cBhvr additive="base">
                                        <p:cTn id="50" dur="10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6163"/>
                                        </p:tgtEl>
                                        <p:attrNameLst>
                                          <p:attrName>style.visibility</p:attrName>
                                        </p:attrNameLst>
                                      </p:cBhvr>
                                      <p:to>
                                        <p:strVal val="visible"/>
                                      </p:to>
                                    </p:set>
                                    <p:animEffect transition="in" filter="wipe(left)">
                                      <p:cBhvr>
                                        <p:cTn id="55" dur="1000"/>
                                        <p:tgtEl>
                                          <p:spTgt spid="616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6164"/>
                                        </p:tgtEl>
                                        <p:attrNameLst>
                                          <p:attrName>style.visibility</p:attrName>
                                        </p:attrNameLst>
                                      </p:cBhvr>
                                      <p:to>
                                        <p:strVal val="visible"/>
                                      </p:to>
                                    </p:set>
                                    <p:animEffect transition="in" filter="wipe(down)">
                                      <p:cBhvr>
                                        <p:cTn id="60" dur="1000"/>
                                        <p:tgtEl>
                                          <p:spTgt spid="616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2" fill="hold" nodeType="clickEffect">
                                  <p:stCondLst>
                                    <p:cond delay="0"/>
                                  </p:stCondLst>
                                  <p:childTnLst>
                                    <p:set>
                                      <p:cBhvr>
                                        <p:cTn id="64" dur="1" fill="hold">
                                          <p:stCondLst>
                                            <p:cond delay="0"/>
                                          </p:stCondLst>
                                        </p:cTn>
                                        <p:tgtEl>
                                          <p:spTgt spid="6165"/>
                                        </p:tgtEl>
                                        <p:attrNameLst>
                                          <p:attrName>style.visibility</p:attrName>
                                        </p:attrNameLst>
                                      </p:cBhvr>
                                      <p:to>
                                        <p:strVal val="visible"/>
                                      </p:to>
                                    </p:set>
                                    <p:animEffect transition="in" filter="wipe(right)">
                                      <p:cBhvr>
                                        <p:cTn id="65" dur="1000"/>
                                        <p:tgtEl>
                                          <p:spTgt spid="616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6166"/>
                                        </p:tgtEl>
                                        <p:attrNameLst>
                                          <p:attrName>style.visibility</p:attrName>
                                        </p:attrNameLst>
                                      </p:cBhvr>
                                      <p:to>
                                        <p:strVal val="visible"/>
                                      </p:to>
                                    </p:set>
                                    <p:animEffect transition="in" filter="wipe(left)">
                                      <p:cBhvr>
                                        <p:cTn id="70" dur="1000"/>
                                        <p:tgtEl>
                                          <p:spTgt spid="616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nodeType="clickEffect">
                                  <p:stCondLst>
                                    <p:cond delay="0"/>
                                  </p:stCondLst>
                                  <p:childTnLst>
                                    <p:set>
                                      <p:cBhvr>
                                        <p:cTn id="74" dur="1" fill="hold">
                                          <p:stCondLst>
                                            <p:cond delay="0"/>
                                          </p:stCondLst>
                                        </p:cTn>
                                        <p:tgtEl>
                                          <p:spTgt spid="6167"/>
                                        </p:tgtEl>
                                        <p:attrNameLst>
                                          <p:attrName>style.visibility</p:attrName>
                                        </p:attrNameLst>
                                      </p:cBhvr>
                                      <p:to>
                                        <p:strVal val="visible"/>
                                      </p:to>
                                    </p:set>
                                    <p:animEffect transition="in" filter="wipe(down)">
                                      <p:cBhvr>
                                        <p:cTn id="75" dur="1000"/>
                                        <p:tgtEl>
                                          <p:spTgt spid="616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2" fill="hold" nodeType="clickEffect">
                                  <p:stCondLst>
                                    <p:cond delay="0"/>
                                  </p:stCondLst>
                                  <p:childTnLst>
                                    <p:set>
                                      <p:cBhvr>
                                        <p:cTn id="79" dur="1" fill="hold">
                                          <p:stCondLst>
                                            <p:cond delay="0"/>
                                          </p:stCondLst>
                                        </p:cTn>
                                        <p:tgtEl>
                                          <p:spTgt spid="6168"/>
                                        </p:tgtEl>
                                        <p:attrNameLst>
                                          <p:attrName>style.visibility</p:attrName>
                                        </p:attrNameLst>
                                      </p:cBhvr>
                                      <p:to>
                                        <p:strVal val="visible"/>
                                      </p:to>
                                    </p:set>
                                    <p:animEffect transition="in" filter="wipe(right)">
                                      <p:cBhvr>
                                        <p:cTn id="80" dur="1000"/>
                                        <p:tgtEl>
                                          <p:spTgt spid="6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autoUpdateAnimBg="0"/>
      <p:bldP spid="6147" grpId="0" animBg="1" autoUpdateAnimBg="0"/>
      <p:bldP spid="6148" grpId="0" animBg="1" autoUpdateAnimBg="0"/>
      <p:bldP spid="2" grpId="0" animBg="1" autoUpdateAnimBg="0"/>
      <p:bldP spid="6154" grpId="0" animBg="1" autoUpdateAnimBg="0"/>
      <p:bldP spid="6157" grpId="0" animBg="1"/>
      <p:bldP spid="6161" grpId="0" animBg="1"/>
      <p:bldP spid="6162" grpId="0" animBg="1"/>
    </p:bldLst>
  </p:timing>
</p:sld>
</file>

<file path=ppt/theme/theme1.xml><?xml version="1.0" encoding="utf-8"?>
<a:theme xmlns:a="http://schemas.openxmlformats.org/drawingml/2006/main" name="Training">
  <a:themeElements>
    <a:clrScheme name="Training 8">
      <a:dk1>
        <a:srgbClr val="6666FF"/>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
      <a:clrScheme name="Training 6">
        <a:dk1>
          <a:srgbClr val="DDDDDD"/>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7">
        <a:dk1>
          <a:srgbClr val="B2B2B2"/>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8">
        <a:dk1>
          <a:srgbClr val="6666FF"/>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4888</TotalTime>
  <Words>5595</Words>
  <Application>Microsoft Office PowerPoint</Application>
  <PresentationFormat>Presentazione su schermo (4:3)</PresentationFormat>
  <Paragraphs>472</Paragraphs>
  <Slides>44</Slides>
  <Notes>3</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5</vt:i4>
      </vt:variant>
      <vt:variant>
        <vt:lpstr>Titoli diapositive</vt:lpstr>
      </vt:variant>
      <vt:variant>
        <vt:i4>44</vt:i4>
      </vt:variant>
    </vt:vector>
  </HeadingPairs>
  <TitlesOfParts>
    <vt:vector size="56" baseType="lpstr">
      <vt:lpstr>Arial</vt:lpstr>
      <vt:lpstr>Comic Sans MS</vt:lpstr>
      <vt:lpstr>Courier New</vt:lpstr>
      <vt:lpstr>Symbol</vt:lpstr>
      <vt:lpstr>Times New Roman</vt:lpstr>
      <vt:lpstr>Wingdings</vt:lpstr>
      <vt:lpstr>Training</vt:lpstr>
      <vt:lpstr>Micrografx Windows Draw 4.0 Disegno</vt:lpstr>
      <vt:lpstr>Microsoft Drawing 1.01</vt:lpstr>
      <vt:lpstr>Microsoft Equation 3.0</vt:lpstr>
      <vt:lpstr>Equation</vt:lpstr>
      <vt:lpstr>Equazione</vt:lpstr>
      <vt:lpstr>Geometria descrittiva dinamica</vt:lpstr>
      <vt:lpstr>Introduzione</vt:lpstr>
      <vt:lpstr>Sommario</vt:lpstr>
      <vt:lpstr>Gli elementi geometrici fondamentali:  Punto, Retta, Piano (1)</vt:lpstr>
      <vt:lpstr>Gli elementi geometrici fondamentali Punto, Retta, Piano (2)</vt:lpstr>
      <vt:lpstr>Aspetto dinamico degli elementi  fondamentali della geometria descrittiva</vt:lpstr>
      <vt:lpstr>Codifica e decodifica  degli  elementi geometrici </vt:lpstr>
      <vt:lpstr>Presentazione standard di PowerPoint</vt:lpstr>
      <vt:lpstr>Il punto geometrico</vt:lpstr>
      <vt:lpstr>Caratteristiche fisiche:  punto reale e punto improprio </vt:lpstr>
      <vt:lpstr>La linea</vt:lpstr>
      <vt:lpstr>La linea: caratterizzazione dinamica ed insiemistica</vt:lpstr>
      <vt:lpstr>La linea:  caratterizzazione spaziale e descrittiva</vt:lpstr>
      <vt:lpstr>La linea:  caratterizzazione spaziale e descrittiva (2)</vt:lpstr>
      <vt:lpstr>La linea retta: caratteristiche geometriche  e descrittive </vt:lpstr>
      <vt:lpstr>Formalizzazione delle caratteristiche geometrico-descrittive</vt:lpstr>
      <vt:lpstr>Formalizzazione delle caratteristiche geometrico-descrittive (2) </vt:lpstr>
      <vt:lpstr>Elementi necessari alla definizione della retta</vt:lpstr>
      <vt:lpstr>La semiretta: caratteristiche dinamiche</vt:lpstr>
      <vt:lpstr>Formalizzazione delle caratteristiche geometrico-descrittive della semiretta (1) </vt:lpstr>
      <vt:lpstr>Formalizzazione delle caratteristiche geometrico-descrittive della semiretta (2)</vt:lpstr>
      <vt:lpstr>Formalizzazione delle caratteristiche geometrico-descrittive della semiretta (3)</vt:lpstr>
      <vt:lpstr>Il segmento: caratteristiche dinamiche</vt:lpstr>
      <vt:lpstr>Formalizzazione delle caratteristiche geometrico-descrittive del segmento (1)</vt:lpstr>
      <vt:lpstr>Formalizzazione delle caratteristiche geometrico-descrittive del segmento  (2)</vt:lpstr>
      <vt:lpstr>Formalizzazione delle caratteristiche geometrico-descrittive del segmento  (3)</vt:lpstr>
      <vt:lpstr>La superficie piana rigata o piano geometrico</vt:lpstr>
      <vt:lpstr>CONSIDERAZIONI  INTRODUTTIVE  E  PRESENTAZIONE  DINAMICA   DELL’ELEMENTO GEOMETRICO (2)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Abaco delle formalizzazioni (1)</vt:lpstr>
      <vt:lpstr>Presentazione standard di PowerPoint</vt:lpstr>
      <vt:lpstr>Presentazione standard di PowerPoint</vt:lpstr>
      <vt:lpstr>Presentazione standard di PowerPoint</vt:lpstr>
      <vt:lpstr>Presentazione standard di PowerPoint</vt:lpstr>
    </vt:vector>
  </TitlesOfParts>
  <Company>EOLA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GEOmetia DEScrittiva DINamica</dc:title>
  <dc:creator>Elio  Fragassi</dc:creator>
  <cp:lastModifiedBy>Elio Fragassi</cp:lastModifiedBy>
  <cp:revision>229</cp:revision>
  <dcterms:created xsi:type="dcterms:W3CDTF">2002-07-26T21:24:44Z</dcterms:created>
  <dcterms:modified xsi:type="dcterms:W3CDTF">2019-07-21T15:07:37Z</dcterms:modified>
</cp:coreProperties>
</file>