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260" r:id="rId3"/>
    <p:sldId id="261" r:id="rId4"/>
    <p:sldId id="263" r:id="rId5"/>
    <p:sldId id="262" r:id="rId6"/>
    <p:sldId id="264" r:id="rId7"/>
    <p:sldId id="269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5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AF46D-AC81-4B3D-9C0E-2E55E504CC48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E729C-2DE9-4C0E-9DC0-13099C1DC0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2322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43B90-A37D-4E87-9306-F6D4AE0E172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37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410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883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280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992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793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91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3964800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1745177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8404097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6417877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2091430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7881754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5999254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4281343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4074807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0987182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736957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702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10" Type="http://schemas.microsoft.com/office/2007/relationships/hdphoto" Target="../media/hdphoto1.wdp"/><Relationship Id="rId4" Type="http://schemas.openxmlformats.org/officeDocument/2006/relationships/slide" Target="slide4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382C28B-ACD0-456E-B237-4AD143714A82}"/>
              </a:ext>
            </a:extLst>
          </p:cNvPr>
          <p:cNvSpPr txBox="1">
            <a:spLocks noChangeArrowheads="1"/>
          </p:cNvSpPr>
          <p:nvPr/>
        </p:nvSpPr>
        <p:spPr>
          <a:xfrm>
            <a:off x="48000" y="529149"/>
            <a:ext cx="12096000" cy="385003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Indagine insiemistica sulla doppia proiezione ortogonale di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Monge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olo 12">
            <a:extLst>
              <a:ext uri="{FF2B5EF4-FFF2-40B4-BE49-F238E27FC236}">
                <a16:creationId xmlns="" xmlns:a16="http://schemas.microsoft.com/office/drawing/2014/main" id="{5228088B-0BA8-46AA-B589-31D74B8A7B82}"/>
              </a:ext>
            </a:extLst>
          </p:cNvPr>
          <p:cNvSpPr>
            <a:spLocks noGrp="1"/>
          </p:cNvSpPr>
          <p:nvPr/>
        </p:nvSpPr>
        <p:spPr>
          <a:xfrm>
            <a:off x="48000" y="30148"/>
            <a:ext cx="12096000" cy="46981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Geometria descrittiva dinamica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="" xmlns:a16="http://schemas.microsoft.com/office/drawing/2014/main" id="{9AD71F2D-FF28-4FAB-990D-809FFADB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3" y="6457978"/>
            <a:ext cx="5940000" cy="360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="" xmlns:a16="http://schemas.microsoft.com/office/drawing/2014/main" id="{D7E934DE-214E-491F-AE64-092AABB5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007" y="6460676"/>
            <a:ext cx="5940000" cy="360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Autore   Prof. Arch. Elio Fragassi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754C6396-D4BA-D145-071D-A7DC30316389}"/>
              </a:ext>
            </a:extLst>
          </p:cNvPr>
          <p:cNvSpPr txBox="1"/>
          <p:nvPr/>
        </p:nvSpPr>
        <p:spPr>
          <a:xfrm>
            <a:off x="48000" y="971329"/>
            <a:ext cx="12096000" cy="93600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RICERCA  E   DETERMINAZIONE  DEL  PIANO  PASSANTE  PER  UNA  RETTA  ED  UN PUNTO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AD ESSA  NON  APPARTENENTE  IMPOSTATA  SUL  PARALLELISMO  TRA  DUE  RETTE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BCDCB798-6E65-434E-B020-C0252A6E6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277" y="1949650"/>
            <a:ext cx="2772000" cy="44781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disegno di copertina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è stato eseguito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nell’a. s. 1992/93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da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Pettinella Maria Cristina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della classe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5A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dell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’Istituto Statale d’Arte «G. Mazara» 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di Sulmona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per la materia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Teoria e applicazioni di Geometria Descrittiva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 vecchio ordinamento</a:t>
            </a: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Insegnante: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prof. Elio </a:t>
            </a:r>
            <a:r>
              <a:rPr kumimoji="0" lang="it-IT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Fragassi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321BD1A6-4A80-4550-2E5B-E665F829148E}"/>
              </a:ext>
            </a:extLst>
          </p:cNvPr>
          <p:cNvSpPr txBox="1"/>
          <p:nvPr/>
        </p:nvSpPr>
        <p:spPr>
          <a:xfrm>
            <a:off x="5571993" y="1994100"/>
            <a:ext cx="3805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Indice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454C7C01-8C10-D6B4-B6BA-7B1B933480F6}"/>
              </a:ext>
            </a:extLst>
          </p:cNvPr>
          <p:cNvSpPr txBox="1"/>
          <p:nvPr/>
        </p:nvSpPr>
        <p:spPr>
          <a:xfrm>
            <a:off x="5567376" y="5677671"/>
            <a:ext cx="377062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 accedere alle pagine selezionare il numero</a:t>
            </a:r>
          </a:p>
        </p:txBody>
      </p:sp>
      <p:sp>
        <p:nvSpPr>
          <p:cNvPr id="13" name="CasellaDiTesto 12">
            <a:hlinkClick r:id="rId3" action="ppaction://hlinksldjump"/>
            <a:extLst>
              <a:ext uri="{FF2B5EF4-FFF2-40B4-BE49-F238E27FC236}">
                <a16:creationId xmlns="" xmlns:a16="http://schemas.microsoft.com/office/drawing/2014/main" id="{1CDE8858-CEDF-9815-CA2E-80AFC54A001D}"/>
              </a:ext>
            </a:extLst>
          </p:cNvPr>
          <p:cNvSpPr txBox="1"/>
          <p:nvPr/>
        </p:nvSpPr>
        <p:spPr>
          <a:xfrm>
            <a:off x="5639969" y="2744062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="" xmlns:a16="http://schemas.microsoft.com/office/drawing/2014/main" id="{DE0DFF26-C080-0369-2628-1215F56DB163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="" xmlns:a16="http://schemas.microsoft.com/office/drawing/2014/main" id="{A3FA86F8-C69C-2235-DE45-D81AB41D30AC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17BEDA17-9A3F-1848-4817-76B46102294C}"/>
              </a:ext>
            </a:extLst>
          </p:cNvPr>
          <p:cNvSpPr txBox="1"/>
          <p:nvPr/>
        </p:nvSpPr>
        <p:spPr>
          <a:xfrm>
            <a:off x="48000" y="1534278"/>
            <a:ext cx="12096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Esercizio n° 4 – Piano per una retta generica nel secondo diedro e punto nel quarto diedro non appartenente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sellaDiTesto 13">
            <a:hlinkClick r:id="rId4" action="ppaction://hlinksldjump"/>
            <a:extLst>
              <a:ext uri="{FF2B5EF4-FFF2-40B4-BE49-F238E27FC236}">
                <a16:creationId xmlns="" xmlns:a16="http://schemas.microsoft.com/office/drawing/2014/main" id="{60180A70-718E-5DE9-95CC-C9E44BB67AE6}"/>
              </a:ext>
            </a:extLst>
          </p:cNvPr>
          <p:cNvSpPr txBox="1"/>
          <p:nvPr/>
        </p:nvSpPr>
        <p:spPr>
          <a:xfrm>
            <a:off x="5634547" y="3497573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CasellaDiTesto 1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F0FCC26-D1EF-9F7B-72A4-36A67CA595E8}"/>
              </a:ext>
            </a:extLst>
          </p:cNvPr>
          <p:cNvSpPr txBox="1"/>
          <p:nvPr/>
        </p:nvSpPr>
        <p:spPr>
          <a:xfrm>
            <a:off x="5632707" y="3883781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</a:t>
            </a:r>
          </a:p>
        </p:txBody>
      </p:sp>
      <p:sp>
        <p:nvSpPr>
          <p:cNvPr id="17" name="CasellaDiTesto 16">
            <a:hlinkClick r:id="rId6" action="ppaction://hlinksldjump"/>
            <a:extLst>
              <a:ext uri="{FF2B5EF4-FFF2-40B4-BE49-F238E27FC236}">
                <a16:creationId xmlns="" xmlns:a16="http://schemas.microsoft.com/office/drawing/2014/main" id="{1B052B55-2AA2-EC85-0687-30A35EA2CD1C}"/>
              </a:ext>
            </a:extLst>
          </p:cNvPr>
          <p:cNvSpPr txBox="1"/>
          <p:nvPr/>
        </p:nvSpPr>
        <p:spPr>
          <a:xfrm>
            <a:off x="5632089" y="3115007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18" name="CasellaDiTesto 1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BD18189-7FFD-DB7B-60CB-C7B333EE0B59}"/>
              </a:ext>
            </a:extLst>
          </p:cNvPr>
          <p:cNvSpPr txBox="1"/>
          <p:nvPr/>
        </p:nvSpPr>
        <p:spPr>
          <a:xfrm>
            <a:off x="5632707" y="4267806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</a:p>
        </p:txBody>
      </p:sp>
      <p:sp>
        <p:nvSpPr>
          <p:cNvPr id="23" name="CasellaDiTesto 22">
            <a:hlinkClick r:id="rId8" action="ppaction://hlinksldjump"/>
            <a:extLst>
              <a:ext uri="{FF2B5EF4-FFF2-40B4-BE49-F238E27FC236}">
                <a16:creationId xmlns="" xmlns:a16="http://schemas.microsoft.com/office/drawing/2014/main" id="{E1469617-9F85-6738-FCAD-E01922A5F2CD}"/>
              </a:ext>
            </a:extLst>
          </p:cNvPr>
          <p:cNvSpPr txBox="1"/>
          <p:nvPr/>
        </p:nvSpPr>
        <p:spPr>
          <a:xfrm>
            <a:off x="5632707" y="4644755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60951579-06C6-D4CB-BF3B-42032DF09923}"/>
              </a:ext>
            </a:extLst>
          </p:cNvPr>
          <p:cNvSpPr txBox="1"/>
          <p:nvPr/>
        </p:nvSpPr>
        <p:spPr>
          <a:xfrm>
            <a:off x="6026220" y="3105659"/>
            <a:ext cx="139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1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id="{3BD1DD87-CA70-3565-69B3-B073F0B26092}"/>
              </a:ext>
            </a:extLst>
          </p:cNvPr>
          <p:cNvSpPr txBox="1"/>
          <p:nvPr/>
        </p:nvSpPr>
        <p:spPr>
          <a:xfrm>
            <a:off x="6018816" y="2703616"/>
            <a:ext cx="2983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Dati geometrici del problema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="" xmlns:a16="http://schemas.microsoft.com/office/drawing/2014/main" id="{2F69B636-DA1D-6C38-919B-A9900E0664AD}"/>
              </a:ext>
            </a:extLst>
          </p:cNvPr>
          <p:cNvSpPr txBox="1"/>
          <p:nvPr/>
        </p:nvSpPr>
        <p:spPr>
          <a:xfrm>
            <a:off x="6026219" y="3481299"/>
            <a:ext cx="1545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2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="" xmlns:a16="http://schemas.microsoft.com/office/drawing/2014/main" id="{A48E2B69-CF3F-1D82-ECED-4703A9B1929E}"/>
              </a:ext>
            </a:extLst>
          </p:cNvPr>
          <p:cNvSpPr txBox="1"/>
          <p:nvPr/>
        </p:nvSpPr>
        <p:spPr>
          <a:xfrm>
            <a:off x="6034932" y="3872866"/>
            <a:ext cx="1381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3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="" xmlns:a16="http://schemas.microsoft.com/office/drawing/2014/main" id="{EF720CFD-3EF4-A925-D22C-D9A430E0EDCE}"/>
              </a:ext>
            </a:extLst>
          </p:cNvPr>
          <p:cNvSpPr txBox="1"/>
          <p:nvPr/>
        </p:nvSpPr>
        <p:spPr>
          <a:xfrm>
            <a:off x="6032491" y="4256640"/>
            <a:ext cx="2699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4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5DB16D06-1F87-BE33-D1D1-6A8FFC3A67A8}"/>
              </a:ext>
            </a:extLst>
          </p:cNvPr>
          <p:cNvSpPr txBox="1"/>
          <p:nvPr/>
        </p:nvSpPr>
        <p:spPr>
          <a:xfrm>
            <a:off x="6025106" y="4648747"/>
            <a:ext cx="2188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Verifiche e risultato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44993C57-4EA9-19CD-D552-72BFA37CCF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" y="1940931"/>
            <a:ext cx="5544000" cy="4474462"/>
          </a:xfrm>
          <a:prstGeom prst="rect">
            <a:avLst/>
          </a:prstGeom>
          <a:ln>
            <a:solidFill>
              <a:srgbClr val="0066FF"/>
            </a:solidFill>
          </a:ln>
        </p:spPr>
      </p:pic>
      <p:cxnSp>
        <p:nvCxnSpPr>
          <p:cNvPr id="12" name="Connettore diritto 11">
            <a:extLst>
              <a:ext uri="{FF2B5EF4-FFF2-40B4-BE49-F238E27FC236}">
                <a16:creationId xmlns="" xmlns:a16="http://schemas.microsoft.com/office/drawing/2014/main" id="{EEB90558-E1C1-B786-64D3-4520E9335C6F}"/>
              </a:ext>
            </a:extLst>
          </p:cNvPr>
          <p:cNvCxnSpPr/>
          <p:nvPr/>
        </p:nvCxnSpPr>
        <p:spPr>
          <a:xfrm>
            <a:off x="4064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9669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0" grpId="0"/>
      <p:bldP spid="13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23" grpId="0" animBg="1"/>
      <p:bldP spid="27" grpId="0"/>
      <p:bldP spid="28" grpId="0"/>
      <p:bldP spid="30" grpId="0"/>
      <p:bldP spid="31" grpId="0"/>
      <p:bldP spid="32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=""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Dati del problema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=""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9677267-A711-684C-62B5-2A9084A3428F}"/>
              </a:ext>
            </a:extLst>
          </p:cNvPr>
          <p:cNvSpPr txBox="1"/>
          <p:nvPr/>
        </p:nvSpPr>
        <p:spPr>
          <a:xfrm>
            <a:off x="3152720" y="472128"/>
            <a:ext cx="9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r nel secondo diedro ed un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nel quarto non appartenente alla retta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=""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CasellaDiTesto 1024">
            <a:extLst>
              <a:ext uri="{FF2B5EF4-FFF2-40B4-BE49-F238E27FC236}">
                <a16:creationId xmlns="" xmlns:a16="http://schemas.microsoft.com/office/drawing/2014/main" id="{D5F4EB5A-9B65-41F9-24B3-9CFA8B58A468}"/>
              </a:ext>
            </a:extLst>
          </p:cNvPr>
          <p:cNvSpPr txBox="1"/>
          <p:nvPr/>
        </p:nvSpPr>
        <p:spPr>
          <a:xfrm>
            <a:off x="36974" y="1898608"/>
            <a:ext cx="1800000" cy="198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Siano assegnati una retta generica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r(r’; r”;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-T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r; 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r) nel secondo diedro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7" name="Rectangle 29">
            <a:extLst>
              <a:ext uri="{FF2B5EF4-FFF2-40B4-BE49-F238E27FC236}">
                <a16:creationId xmlns="" xmlns:a16="http://schemas.microsoft.com/office/drawing/2014/main" id="{B55C3DAF-C93B-1817-C7B5-880D11E85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361" y="2535689"/>
            <a:ext cx="576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</a:p>
        </p:txBody>
      </p:sp>
      <p:sp>
        <p:nvSpPr>
          <p:cNvPr id="1028" name="Rectangle 30">
            <a:extLst>
              <a:ext uri="{FF2B5EF4-FFF2-40B4-BE49-F238E27FC236}">
                <a16:creationId xmlns="" xmlns:a16="http://schemas.microsoft.com/office/drawing/2014/main" id="{C83B9003-F48C-450D-C1AF-EF1073D55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9444" y="2887057"/>
            <a:ext cx="612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-T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</a:p>
        </p:txBody>
      </p:sp>
      <p:sp>
        <p:nvSpPr>
          <p:cNvPr id="1029" name="Rectangle 31">
            <a:extLst>
              <a:ext uri="{FF2B5EF4-FFF2-40B4-BE49-F238E27FC236}">
                <a16:creationId xmlns="" xmlns:a16="http://schemas.microsoft.com/office/drawing/2014/main" id="{F2D8FF4C-3CC5-3915-0B3C-047CB70DF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9444" y="3500750"/>
            <a:ext cx="612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</a:p>
        </p:txBody>
      </p:sp>
      <p:sp>
        <p:nvSpPr>
          <p:cNvPr id="1030" name="Rectangle 32">
            <a:extLst>
              <a:ext uri="{FF2B5EF4-FFF2-40B4-BE49-F238E27FC236}">
                <a16:creationId xmlns="" xmlns:a16="http://schemas.microsoft.com/office/drawing/2014/main" id="{181F6FC7-C905-99E6-FB29-38C314252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9444" y="1641612"/>
            <a:ext cx="612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r’</a:t>
            </a:r>
          </a:p>
        </p:txBody>
      </p:sp>
      <p:sp>
        <p:nvSpPr>
          <p:cNvPr id="1031" name="Rectangle 33">
            <a:extLst>
              <a:ext uri="{FF2B5EF4-FFF2-40B4-BE49-F238E27FC236}">
                <a16:creationId xmlns="" xmlns:a16="http://schemas.microsoft.com/office/drawing/2014/main" id="{AD2A84C1-D2C7-C2F6-F313-294B4034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9444" y="2264435"/>
            <a:ext cx="612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r”</a:t>
            </a:r>
          </a:p>
        </p:txBody>
      </p:sp>
      <p:sp>
        <p:nvSpPr>
          <p:cNvPr id="1032" name="AutoShape 34">
            <a:extLst>
              <a:ext uri="{FF2B5EF4-FFF2-40B4-BE49-F238E27FC236}">
                <a16:creationId xmlns="" xmlns:a16="http://schemas.microsoft.com/office/drawing/2014/main" id="{69AF480F-6EC7-6AB5-8E95-74579FE87A20}"/>
              </a:ext>
            </a:extLst>
          </p:cNvPr>
          <p:cNvSpPr>
            <a:spLocks/>
          </p:cNvSpPr>
          <p:nvPr/>
        </p:nvSpPr>
        <p:spPr bwMode="auto">
          <a:xfrm>
            <a:off x="2380566" y="1662782"/>
            <a:ext cx="288000" cy="2412000"/>
          </a:xfrm>
          <a:prstGeom prst="leftBrace">
            <a:avLst>
              <a:gd name="adj1" fmla="val 79726"/>
              <a:gd name="adj2" fmla="val 48405"/>
            </a:avLst>
          </a:prstGeom>
          <a:noFill/>
          <a:ln w="31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42" name="CasellaDiTesto 1041">
            <a:extLst>
              <a:ext uri="{FF2B5EF4-FFF2-40B4-BE49-F238E27FC236}">
                <a16:creationId xmlns="" xmlns:a16="http://schemas.microsoft.com/office/drawing/2014/main" id="{52E24A79-AF37-32D6-82CF-56BAFF83C7BF}"/>
              </a:ext>
            </a:extLst>
          </p:cNvPr>
          <p:cNvSpPr txBox="1"/>
          <p:nvPr/>
        </p:nvSpPr>
        <p:spPr>
          <a:xfrm>
            <a:off x="-12591" y="4300651"/>
            <a:ext cx="20718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ed un punto </a:t>
            </a:r>
          </a:p>
          <a:p>
            <a:pPr lvl="0" algn="ctr"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A(A’; -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A") </a:t>
            </a: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non appartenente alla retta,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nel quarto diedro, con valore di aggetto e quota uguali</a:t>
            </a:r>
          </a:p>
          <a:p>
            <a:pPr lvl="0" algn="ctr">
              <a:defRPr/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</a:rPr>
              <a:t>(A’ </a:t>
            </a:r>
            <a:r>
              <a:rPr lang="it-IT" sz="2400" dirty="0">
                <a:solidFill>
                  <a:srgbClr val="00B05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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</a:rPr>
              <a:t>-A’’)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44" name="AutoShape 45">
            <a:extLst>
              <a:ext uri="{FF2B5EF4-FFF2-40B4-BE49-F238E27FC236}">
                <a16:creationId xmlns="" xmlns:a16="http://schemas.microsoft.com/office/drawing/2014/main" id="{70487E23-A5F4-4804-C942-5FE9D9CB63EE}"/>
              </a:ext>
            </a:extLst>
          </p:cNvPr>
          <p:cNvSpPr>
            <a:spLocks/>
          </p:cNvSpPr>
          <p:nvPr/>
        </p:nvSpPr>
        <p:spPr bwMode="auto">
          <a:xfrm>
            <a:off x="2462025" y="5114351"/>
            <a:ext cx="252000" cy="1008000"/>
          </a:xfrm>
          <a:prstGeom prst="leftBrace">
            <a:avLst>
              <a:gd name="adj1" fmla="val 57895"/>
              <a:gd name="adj2" fmla="val 50000"/>
            </a:avLst>
          </a:prstGeom>
          <a:noFill/>
          <a:ln w="31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45" name="Rectangle 46">
            <a:extLst>
              <a:ext uri="{FF2B5EF4-FFF2-40B4-BE49-F238E27FC236}">
                <a16:creationId xmlns="" xmlns:a16="http://schemas.microsoft.com/office/drawing/2014/main" id="{8CE48A77-9143-8BCC-6E31-08041869C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035" y="5114351"/>
            <a:ext cx="540000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</a:t>
            </a:r>
          </a:p>
        </p:txBody>
      </p:sp>
      <p:sp>
        <p:nvSpPr>
          <p:cNvPr id="1046" name="Rectangle 47">
            <a:extLst>
              <a:ext uri="{FF2B5EF4-FFF2-40B4-BE49-F238E27FC236}">
                <a16:creationId xmlns="" xmlns:a16="http://schemas.microsoft.com/office/drawing/2014/main" id="{FE8F7914-DC93-BEF9-366E-49586CEDF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035" y="5642522"/>
            <a:ext cx="540000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-A”</a:t>
            </a:r>
          </a:p>
        </p:txBody>
      </p:sp>
      <p:sp>
        <p:nvSpPr>
          <p:cNvPr id="1047" name="Rectangle 48">
            <a:extLst>
              <a:ext uri="{FF2B5EF4-FFF2-40B4-BE49-F238E27FC236}">
                <a16:creationId xmlns="" xmlns:a16="http://schemas.microsoft.com/office/drawing/2014/main" id="{43CCF7C0-99F9-AC65-77C2-63710DB0F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151" y="5357750"/>
            <a:ext cx="468000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4411224C-978F-9673-D289-3BE69C0F1960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50702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PIANO PASSANTE PER UNA RETTA ED UN PUNTO AD ESSA NON APPARTENENTE RISOLTO COME  PARALLELISMO TRA  RETTE </a:t>
            </a:r>
          </a:p>
        </p:txBody>
      </p:sp>
      <p:sp>
        <p:nvSpPr>
          <p:cNvPr id="7" name="CasellaDiTesto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B594C4B7-8DB2-C966-B289-3E4DC4B13FE8}"/>
              </a:ext>
            </a:extLst>
          </p:cNvPr>
          <p:cNvSpPr txBox="1"/>
          <p:nvPr/>
        </p:nvSpPr>
        <p:spPr>
          <a:xfrm>
            <a:off x="10723564" y="48214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="" xmlns:a16="http://schemas.microsoft.com/office/drawing/2014/main" id="{0230E33A-075E-195D-738A-4CE7CF1049AC}"/>
              </a:ext>
            </a:extLst>
          </p:cNvPr>
          <p:cNvGrpSpPr/>
          <p:nvPr/>
        </p:nvGrpSpPr>
        <p:grpSpPr>
          <a:xfrm>
            <a:off x="3338513" y="1333500"/>
            <a:ext cx="8706880" cy="5340350"/>
            <a:chOff x="3338513" y="1333500"/>
            <a:chExt cx="8706880" cy="5340350"/>
          </a:xfrm>
        </p:grpSpPr>
        <p:grpSp>
          <p:nvGrpSpPr>
            <p:cNvPr id="10" name="Gruppo 9">
              <a:extLst>
                <a:ext uri="{FF2B5EF4-FFF2-40B4-BE49-F238E27FC236}">
                  <a16:creationId xmlns="" xmlns:a16="http://schemas.microsoft.com/office/drawing/2014/main" id="{735A2F6E-9EC9-C98C-650A-9261AF893079}"/>
                </a:ext>
              </a:extLst>
            </p:cNvPr>
            <p:cNvGrpSpPr/>
            <p:nvPr/>
          </p:nvGrpSpPr>
          <p:grpSpPr>
            <a:xfrm>
              <a:off x="3338513" y="1333500"/>
              <a:ext cx="8706880" cy="5340350"/>
              <a:chOff x="3338513" y="1333500"/>
              <a:chExt cx="8706880" cy="5340350"/>
            </a:xfrm>
          </p:grpSpPr>
          <p:sp>
            <p:nvSpPr>
              <p:cNvPr id="12" name="Rectangle 9">
                <a:extLst>
                  <a:ext uri="{FF2B5EF4-FFF2-40B4-BE49-F238E27FC236}">
                    <a16:creationId xmlns="" xmlns:a16="http://schemas.microsoft.com/office/drawing/2014/main" id="{F9D1AEB9-AD77-D6BE-14A8-A8A46EA72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513" y="1333500"/>
                <a:ext cx="8693151" cy="53403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="" xmlns:a16="http://schemas.microsoft.com/office/drawing/2014/main" id="{502762D9-F499-4463-DAED-6D27655C1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8513" y="2487613"/>
                <a:ext cx="8693151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1">
                <a:extLst>
                  <a:ext uri="{FF2B5EF4-FFF2-40B4-BE49-F238E27FC236}">
                    <a16:creationId xmlns="" xmlns:a16="http://schemas.microsoft.com/office/drawing/2014/main" id="{B4F7FC15-6E20-1887-4F53-ECF11A6D3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5413" y="4184650"/>
                <a:ext cx="266700" cy="385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lt</a:t>
                </a: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Rectangle 17">
                <a:extLst>
                  <a:ext uri="{FF2B5EF4-FFF2-40B4-BE49-F238E27FC236}">
                    <a16:creationId xmlns="" xmlns:a16="http://schemas.microsoft.com/office/drawing/2014/main" id="{4A5CBF57-8841-B3A8-327F-E5B3714EF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1236" y="2689689"/>
                <a:ext cx="20037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r'</a:t>
                </a: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Rectangle 18">
                <a:extLst>
                  <a:ext uri="{FF2B5EF4-FFF2-40B4-BE49-F238E27FC236}">
                    <a16:creationId xmlns="" xmlns:a16="http://schemas.microsoft.com/office/drawing/2014/main" id="{3F043F62-4141-66D8-0199-A68440231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8617" y="2461727"/>
                <a:ext cx="29014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r''</a:t>
                </a: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3" name="Gruppo 32">
                <a:extLst>
                  <a:ext uri="{FF2B5EF4-FFF2-40B4-BE49-F238E27FC236}">
                    <a16:creationId xmlns="" xmlns:a16="http://schemas.microsoft.com/office/drawing/2014/main" id="{EF7E8D20-4AC4-4890-2DD1-486DFA78D60C}"/>
                  </a:ext>
                </a:extLst>
              </p:cNvPr>
              <p:cNvGrpSpPr/>
              <p:nvPr/>
            </p:nvGrpSpPr>
            <p:grpSpPr>
              <a:xfrm>
                <a:off x="9165086" y="2734214"/>
                <a:ext cx="328436" cy="292174"/>
                <a:chOff x="13200063" y="2570863"/>
                <a:chExt cx="328436" cy="292174"/>
              </a:xfrm>
            </p:grpSpPr>
            <p:sp>
              <p:nvSpPr>
                <p:cNvPr id="22" name="Rectangle 19">
                  <a:extLst>
                    <a:ext uri="{FF2B5EF4-FFF2-40B4-BE49-F238E27FC236}">
                      <a16:creationId xmlns="" xmlns:a16="http://schemas.microsoft.com/office/drawing/2014/main" id="{0FE69F1F-F843-417D-93DE-E9D7F9EBDE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00063" y="2586038"/>
                  <a:ext cx="15709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T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0">
                  <a:extLst>
                    <a:ext uri="{FF2B5EF4-FFF2-40B4-BE49-F238E27FC236}">
                      <a16:creationId xmlns="" xmlns:a16="http://schemas.microsoft.com/office/drawing/2014/main" id="{CA37DC7A-F704-BA9A-B46B-1163892FA9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52677" y="2587609"/>
                  <a:ext cx="68930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1</a:t>
                  </a:r>
                  <a:endParaRPr kumimoji="0" lang="it-IT" altLang="it-IT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1">
                  <a:extLst>
                    <a:ext uri="{FF2B5EF4-FFF2-40B4-BE49-F238E27FC236}">
                      <a16:creationId xmlns="" xmlns:a16="http://schemas.microsoft.com/office/drawing/2014/main" id="{3D196AFF-8676-C126-57C5-B706143C74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17891" y="2570863"/>
                  <a:ext cx="110608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r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Line 22">
                <a:extLst>
                  <a:ext uri="{FF2B5EF4-FFF2-40B4-BE49-F238E27FC236}">
                    <a16:creationId xmlns="" xmlns:a16="http://schemas.microsoft.com/office/drawing/2014/main" id="{9A319D18-CE96-D7D1-50B4-D423916A4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7763" y="4470400"/>
                <a:ext cx="810418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4" name="Gruppo 33">
                <a:extLst>
                  <a:ext uri="{FF2B5EF4-FFF2-40B4-BE49-F238E27FC236}">
                    <a16:creationId xmlns="" xmlns:a16="http://schemas.microsoft.com/office/drawing/2014/main" id="{0696E030-F716-7E50-B7A3-5330BD81B8F2}"/>
                  </a:ext>
                </a:extLst>
              </p:cNvPr>
              <p:cNvGrpSpPr/>
              <p:nvPr/>
            </p:nvGrpSpPr>
            <p:grpSpPr>
              <a:xfrm>
                <a:off x="6587620" y="3259892"/>
                <a:ext cx="340533" cy="278839"/>
                <a:chOff x="13200063" y="2584198"/>
                <a:chExt cx="340533" cy="278839"/>
              </a:xfrm>
            </p:grpSpPr>
            <p:sp>
              <p:nvSpPr>
                <p:cNvPr id="35" name="Rectangle 19">
                  <a:extLst>
                    <a:ext uri="{FF2B5EF4-FFF2-40B4-BE49-F238E27FC236}">
                      <a16:creationId xmlns="" xmlns:a16="http://schemas.microsoft.com/office/drawing/2014/main" id="{F1A45B17-2342-D1BF-211C-E0328081D3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00063" y="2586038"/>
                  <a:ext cx="15709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T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20">
                  <a:extLst>
                    <a:ext uri="{FF2B5EF4-FFF2-40B4-BE49-F238E27FC236}">
                      <a16:creationId xmlns="" xmlns:a16="http://schemas.microsoft.com/office/drawing/2014/main" id="{BD51EA2E-4AD1-5440-1B3D-C1CA88D31F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38784" y="2596219"/>
                  <a:ext cx="94578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2</a:t>
                  </a:r>
                  <a:endParaRPr kumimoji="0" lang="it-IT" altLang="it-IT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21">
                  <a:extLst>
                    <a:ext uri="{FF2B5EF4-FFF2-40B4-BE49-F238E27FC236}">
                      <a16:creationId xmlns="" xmlns:a16="http://schemas.microsoft.com/office/drawing/2014/main" id="{069646B3-97C8-500A-6497-C5AD360C2B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9988" y="2584198"/>
                  <a:ext cx="110608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r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" name="Connettore diritto 7">
                <a:extLst>
                  <a:ext uri="{FF2B5EF4-FFF2-40B4-BE49-F238E27FC236}">
                    <a16:creationId xmlns="" xmlns:a16="http://schemas.microsoft.com/office/drawing/2014/main" id="{B6BBDF13-9D98-D31D-ED3A-88AB8727C0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32316" y="2487613"/>
                <a:ext cx="3983284" cy="198278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diritto 10">
                <a:extLst>
                  <a:ext uri="{FF2B5EF4-FFF2-40B4-BE49-F238E27FC236}">
                    <a16:creationId xmlns="" xmlns:a16="http://schemas.microsoft.com/office/drawing/2014/main" id="{88C52820-8925-8225-F33D-CFDB3CFA5D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8212" y="2607062"/>
                <a:ext cx="5934898" cy="1863338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ttore diritto 26">
                <a:extLst>
                  <a:ext uri="{FF2B5EF4-FFF2-40B4-BE49-F238E27FC236}">
                    <a16:creationId xmlns="" xmlns:a16="http://schemas.microsoft.com/office/drawing/2014/main" id="{E69423A8-32C7-1004-071B-E3BA3EB955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0584" y="4467765"/>
                <a:ext cx="0" cy="688578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diritto 38">
                <a:extLst>
                  <a:ext uri="{FF2B5EF4-FFF2-40B4-BE49-F238E27FC236}">
                    <a16:creationId xmlns="" xmlns:a16="http://schemas.microsoft.com/office/drawing/2014/main" id="{6EE057B3-E723-B942-DB5C-2BBB8F8298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2316" y="3565340"/>
                <a:ext cx="0" cy="90506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diritto 40">
                <a:extLst>
                  <a:ext uri="{FF2B5EF4-FFF2-40B4-BE49-F238E27FC236}">
                    <a16:creationId xmlns="" xmlns:a16="http://schemas.microsoft.com/office/drawing/2014/main" id="{760D3E47-078F-EE0B-592A-6F1DA78177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11060" y="3026388"/>
                <a:ext cx="0" cy="143872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tangle 6">
                <a:extLst>
                  <a:ext uri="{FF2B5EF4-FFF2-40B4-BE49-F238E27FC236}">
                    <a16:creationId xmlns="" xmlns:a16="http://schemas.microsoft.com/office/drawing/2014/main" id="{844E0136-4A07-4281-289E-492DA6C81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2243" y="1346622"/>
                <a:ext cx="869315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/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Dati la retta generica r nel II diedro ed il punto 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</a:rPr>
                  <a:t>A(A’</a:t>
                </a:r>
                <a:r>
                  <a:rPr kumimoji="0" lang="it-IT" altLang="it-IT" sz="14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  <a:sym typeface="Symbol" panose="05050102010706020507" pitchFamily="18" charset="2"/>
                  </a:rPr>
                  <a:t>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  <a:sym typeface="Symbol" panose="05050102010706020507" pitchFamily="18" charset="2"/>
                  </a:rPr>
                  <a:t>-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</a:rPr>
                  <a:t>A") 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non appartenente determinare </a:t>
                </a:r>
                <a:r>
                  <a:rPr lang="it-IT" altLang="it-IT" sz="13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per essi 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il piano 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Symbol" panose="05050102010706020507" pitchFamily="18" charset="2"/>
                  </a:rPr>
                  <a:t>a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</p:grpSp>
        <p:sp>
          <p:nvSpPr>
            <p:cNvPr id="3" name="Rectangle 12">
              <a:extLst>
                <a:ext uri="{FF2B5EF4-FFF2-40B4-BE49-F238E27FC236}">
                  <a16:creationId xmlns="" xmlns:a16="http://schemas.microsoft.com/office/drawing/2014/main" id="{0CBAA289-AFC6-63AF-E5F8-BE6C6BB02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2642" y="4872172"/>
              <a:ext cx="3366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</a:t>
              </a:r>
              <a:r>
                <a:rPr lang="it-IT" altLang="it-IT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’</a:t>
              </a: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Symbol" panose="05050102010706020507" pitchFamily="18" charset="2"/>
                </a:rPr>
                <a:t>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="" xmlns:a16="http://schemas.microsoft.com/office/drawing/2014/main" id="{38E2DA64-4FE2-6FAF-7467-21BF422D9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758" y="4868886"/>
              <a:ext cx="2667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A"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9778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25" grpId="0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42" grpId="0"/>
      <p:bldP spid="1044" grpId="0" animBg="1"/>
      <p:bldP spid="1045" grpId="0" animBg="1"/>
      <p:bldP spid="1046" grpId="0" animBg="1"/>
      <p:bldP spid="10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=""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1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=""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9677267-A711-684C-62B5-2A9084A3428F}"/>
              </a:ext>
            </a:extLst>
          </p:cNvPr>
          <p:cNvSpPr txBox="1"/>
          <p:nvPr/>
        </p:nvSpPr>
        <p:spPr>
          <a:xfrm>
            <a:off x="3152720" y="472128"/>
            <a:ext cx="9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r nel secondo diedro ed un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nel quarto non appartenente alla retta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=""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4411224C-978F-9673-D289-3BE69C0F1960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50702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PIANO PASSANTE PER UNA RETTA ED UN PUNTO AD ESSA NON APPARTENENTE RISOLTO COME  PARALLELISMO TRA  RETTE </a:t>
            </a:r>
          </a:p>
        </p:txBody>
      </p:sp>
      <p:sp>
        <p:nvSpPr>
          <p:cNvPr id="7" name="CasellaDiTesto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B594C4B7-8DB2-C966-B289-3E4DC4B13FE8}"/>
              </a:ext>
            </a:extLst>
          </p:cNvPr>
          <p:cNvSpPr txBox="1"/>
          <p:nvPr/>
        </p:nvSpPr>
        <p:spPr>
          <a:xfrm>
            <a:off x="10723564" y="48214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DBA414D2-4134-9B84-D60D-F87AB6C7BA75}"/>
              </a:ext>
            </a:extLst>
          </p:cNvPr>
          <p:cNvSpPr txBox="1"/>
          <p:nvPr/>
        </p:nvSpPr>
        <p:spPr>
          <a:xfrm>
            <a:off x="118708" y="3001595"/>
            <a:ext cx="3130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Pertanto per il punto </a:t>
            </a:r>
          </a:p>
          <a:p>
            <a:pPr algn="ctr"/>
            <a:r>
              <a:rPr lang="it-IT" sz="18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A(A’; -A”) 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non appartenente alla retta r si conducono le proiezioni della retta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//r, cioè tale che sia: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250F7774-6DE9-FB9B-A251-0B95AA12386B}"/>
              </a:ext>
            </a:extLst>
          </p:cNvPr>
          <p:cNvSpPr txBox="1"/>
          <p:nvPr/>
        </p:nvSpPr>
        <p:spPr>
          <a:xfrm>
            <a:off x="95116" y="1794578"/>
            <a:ext cx="3174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Ricordiamo che per la legge del parallelismo due rette sono parallele se tali sono le rispettive proiezioni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id="{47C2F63D-5E5C-273C-FE84-EAAF1BF5F1AA}"/>
              </a:ext>
            </a:extLst>
          </p:cNvPr>
          <p:cNvSpPr txBox="1"/>
          <p:nvPr/>
        </p:nvSpPr>
        <p:spPr>
          <a:xfrm>
            <a:off x="251927" y="5337110"/>
            <a:ext cx="10080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r</a:t>
            </a:r>
            <a:r>
              <a:rPr lang="it-IT" sz="2000" dirty="0">
                <a:solidFill>
                  <a:srgbClr val="C00000"/>
                </a:solidFill>
              </a:rPr>
              <a:t>//</a:t>
            </a:r>
            <a:r>
              <a:rPr lang="it-IT" sz="2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  <a:r>
              <a:rPr lang="it-IT" sz="2000" dirty="0" err="1">
                <a:sym typeface="Symbol" panose="05050102010706020507" pitchFamily="18" charset="2"/>
              </a:rPr>
              <a:t></a:t>
            </a:r>
            <a:r>
              <a:rPr lang="it-IT" sz="2000" dirty="0" err="1">
                <a:solidFill>
                  <a:srgbClr val="00B05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</a:t>
            </a:r>
            <a:endParaRPr lang="it-IT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="" xmlns:a16="http://schemas.microsoft.com/office/drawing/2014/main" id="{AF98E8CE-E575-67C0-A47A-6053E9530A0D}"/>
              </a:ext>
            </a:extLst>
          </p:cNvPr>
          <p:cNvSpPr txBox="1"/>
          <p:nvPr/>
        </p:nvSpPr>
        <p:spPr>
          <a:xfrm>
            <a:off x="1546288" y="5879889"/>
            <a:ext cx="14040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r’’</a:t>
            </a:r>
            <a:r>
              <a:rPr lang="it-IT" sz="2000" dirty="0">
                <a:solidFill>
                  <a:srgbClr val="C00000"/>
                </a:solidFill>
              </a:rPr>
              <a:t>//</a:t>
            </a:r>
            <a:r>
              <a:rPr lang="it-IT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s’’</a:t>
            </a:r>
            <a:r>
              <a:rPr lang="it-IT" sz="2000" dirty="0">
                <a:sym typeface="Symbol" panose="05050102010706020507" pitchFamily="18" charset="2"/>
              </a:rPr>
              <a:t></a:t>
            </a:r>
            <a:r>
              <a:rPr lang="it-IT" sz="2000" dirty="0">
                <a:solidFill>
                  <a:srgbClr val="00B050"/>
                </a:solidFill>
                <a:sym typeface="Symbol" panose="05050102010706020507" pitchFamily="18" charset="2"/>
              </a:rPr>
              <a:t>-</a:t>
            </a: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A’’</a:t>
            </a:r>
            <a:endParaRPr lang="it-IT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="" xmlns:a16="http://schemas.microsoft.com/office/drawing/2014/main" id="{050FB108-3C96-50C5-3DBA-69AD551B64E9}"/>
              </a:ext>
            </a:extLst>
          </p:cNvPr>
          <p:cNvSpPr txBox="1"/>
          <p:nvPr/>
        </p:nvSpPr>
        <p:spPr>
          <a:xfrm>
            <a:off x="1572374" y="4840885"/>
            <a:ext cx="14040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r’</a:t>
            </a:r>
            <a:r>
              <a:rPr lang="it-IT" sz="2000" dirty="0">
                <a:solidFill>
                  <a:srgbClr val="C00000"/>
                </a:solidFill>
              </a:rPr>
              <a:t>//</a:t>
            </a:r>
            <a:r>
              <a:rPr lang="it-IT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s’</a:t>
            </a:r>
            <a:r>
              <a:rPr lang="it-IT" sz="2000" dirty="0">
                <a:sym typeface="Symbol" panose="05050102010706020507" pitchFamily="18" charset="2"/>
              </a:rPr>
              <a:t></a:t>
            </a: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A’</a:t>
            </a:r>
            <a:endParaRPr lang="it-IT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9" name="Connettore 2 48">
            <a:extLst>
              <a:ext uri="{FF2B5EF4-FFF2-40B4-BE49-F238E27FC236}">
                <a16:creationId xmlns="" xmlns:a16="http://schemas.microsoft.com/office/drawing/2014/main" id="{E8960010-F6BC-71C2-5F41-866C6F049247}"/>
              </a:ext>
            </a:extLst>
          </p:cNvPr>
          <p:cNvCxnSpPr>
            <a:stCxn id="28" idx="0"/>
            <a:endCxn id="48" idx="1"/>
          </p:cNvCxnSpPr>
          <p:nvPr/>
        </p:nvCxnSpPr>
        <p:spPr>
          <a:xfrm flipV="1">
            <a:off x="755927" y="5040940"/>
            <a:ext cx="816447" cy="296170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="" xmlns:a16="http://schemas.microsoft.com/office/drawing/2014/main" id="{B99993D2-1FE4-6C33-3ACC-5B133F872526}"/>
              </a:ext>
            </a:extLst>
          </p:cNvPr>
          <p:cNvCxnSpPr>
            <a:stCxn id="28" idx="2"/>
            <a:endCxn id="46" idx="1"/>
          </p:cNvCxnSpPr>
          <p:nvPr/>
        </p:nvCxnSpPr>
        <p:spPr>
          <a:xfrm>
            <a:off x="755927" y="5737220"/>
            <a:ext cx="790361" cy="342724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uppo 68">
            <a:extLst>
              <a:ext uri="{FF2B5EF4-FFF2-40B4-BE49-F238E27FC236}">
                <a16:creationId xmlns="" xmlns:a16="http://schemas.microsoft.com/office/drawing/2014/main" id="{30BE95A4-ABF0-1F4E-0E55-BC4E3AF72A97}"/>
              </a:ext>
            </a:extLst>
          </p:cNvPr>
          <p:cNvGrpSpPr/>
          <p:nvPr/>
        </p:nvGrpSpPr>
        <p:grpSpPr>
          <a:xfrm>
            <a:off x="3338513" y="1333500"/>
            <a:ext cx="8706880" cy="5340350"/>
            <a:chOff x="3338513" y="1333500"/>
            <a:chExt cx="8706880" cy="5340350"/>
          </a:xfrm>
        </p:grpSpPr>
        <p:grpSp>
          <p:nvGrpSpPr>
            <p:cNvPr id="32" name="Gruppo 31">
              <a:extLst>
                <a:ext uri="{FF2B5EF4-FFF2-40B4-BE49-F238E27FC236}">
                  <a16:creationId xmlns="" xmlns:a16="http://schemas.microsoft.com/office/drawing/2014/main" id="{B3D0A26D-8BE7-0C8B-EA86-7C3CA1037734}"/>
                </a:ext>
              </a:extLst>
            </p:cNvPr>
            <p:cNvGrpSpPr/>
            <p:nvPr/>
          </p:nvGrpSpPr>
          <p:grpSpPr>
            <a:xfrm>
              <a:off x="3338513" y="1333500"/>
              <a:ext cx="8706880" cy="5340350"/>
              <a:chOff x="3338513" y="1333500"/>
              <a:chExt cx="8706880" cy="5340350"/>
            </a:xfrm>
          </p:grpSpPr>
          <p:grpSp>
            <p:nvGrpSpPr>
              <p:cNvPr id="38" name="Gruppo 37">
                <a:extLst>
                  <a:ext uri="{FF2B5EF4-FFF2-40B4-BE49-F238E27FC236}">
                    <a16:creationId xmlns="" xmlns:a16="http://schemas.microsoft.com/office/drawing/2014/main" id="{D8E38B97-547A-8922-2817-E9E6C22FE794}"/>
                  </a:ext>
                </a:extLst>
              </p:cNvPr>
              <p:cNvGrpSpPr/>
              <p:nvPr/>
            </p:nvGrpSpPr>
            <p:grpSpPr>
              <a:xfrm>
                <a:off x="3338513" y="1333500"/>
                <a:ext cx="8706880" cy="5340350"/>
                <a:chOff x="3338513" y="1333500"/>
                <a:chExt cx="8706880" cy="5340350"/>
              </a:xfrm>
            </p:grpSpPr>
            <p:sp>
              <p:nvSpPr>
                <p:cNvPr id="43" name="Rectangle 9">
                  <a:extLst>
                    <a:ext uri="{FF2B5EF4-FFF2-40B4-BE49-F238E27FC236}">
                      <a16:creationId xmlns="" xmlns:a16="http://schemas.microsoft.com/office/drawing/2014/main" id="{BD0D2B95-24D2-50C1-25D2-8DDA6346D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8513" y="1333500"/>
                  <a:ext cx="8693151" cy="534035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Line 10">
                  <a:extLst>
                    <a:ext uri="{FF2B5EF4-FFF2-40B4-BE49-F238E27FC236}">
                      <a16:creationId xmlns="" xmlns:a16="http://schemas.microsoft.com/office/drawing/2014/main" id="{D5AF46E1-BB17-AF1C-D98C-E172C4EEB2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8513" y="2487613"/>
                  <a:ext cx="8693151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 11">
                  <a:extLst>
                    <a:ext uri="{FF2B5EF4-FFF2-40B4-BE49-F238E27FC236}">
                      <a16:creationId xmlns="" xmlns:a16="http://schemas.microsoft.com/office/drawing/2014/main" id="{F3946FB8-D18B-2BD5-69D0-B0EBE3CF3A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55413" y="4184650"/>
                  <a:ext cx="266700" cy="3857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lt</a:t>
                  </a: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ctangle 17">
                  <a:extLst>
                    <a:ext uri="{FF2B5EF4-FFF2-40B4-BE49-F238E27FC236}">
                      <a16:creationId xmlns="" xmlns:a16="http://schemas.microsoft.com/office/drawing/2014/main" id="{8BFDFFAF-785D-4543-1128-D464D06D0D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21236" y="2689689"/>
                  <a:ext cx="200376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r'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 18">
                  <a:extLst>
                    <a:ext uri="{FF2B5EF4-FFF2-40B4-BE49-F238E27FC236}">
                      <a16:creationId xmlns="" xmlns:a16="http://schemas.microsoft.com/office/drawing/2014/main" id="{C99F00C0-DD7C-4235-36A3-AC85EB693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28617" y="2461727"/>
                  <a:ext cx="29014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r''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52" name="Gruppo 51">
                  <a:extLst>
                    <a:ext uri="{FF2B5EF4-FFF2-40B4-BE49-F238E27FC236}">
                      <a16:creationId xmlns="" xmlns:a16="http://schemas.microsoft.com/office/drawing/2014/main" id="{C8C5BC32-FAA1-0125-41DC-16DA057D91F5}"/>
                    </a:ext>
                  </a:extLst>
                </p:cNvPr>
                <p:cNvGrpSpPr/>
                <p:nvPr/>
              </p:nvGrpSpPr>
              <p:grpSpPr>
                <a:xfrm>
                  <a:off x="9165086" y="2734214"/>
                  <a:ext cx="328436" cy="292174"/>
                  <a:chOff x="13200063" y="2570863"/>
                  <a:chExt cx="328436" cy="292174"/>
                </a:xfrm>
              </p:grpSpPr>
              <p:sp>
                <p:nvSpPr>
                  <p:cNvPr id="66" name="Rectangle 19">
                    <a:extLst>
                      <a:ext uri="{FF2B5EF4-FFF2-40B4-BE49-F238E27FC236}">
                        <a16:creationId xmlns="" xmlns:a16="http://schemas.microsoft.com/office/drawing/2014/main" id="{BB29174E-9A23-1DF4-FD15-CA85B37285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200063" y="2586038"/>
                    <a:ext cx="157094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T</a:t>
                    </a:r>
                    <a:endPara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Rectangle 20">
                    <a:extLst>
                      <a:ext uri="{FF2B5EF4-FFF2-40B4-BE49-F238E27FC236}">
                        <a16:creationId xmlns="" xmlns:a16="http://schemas.microsoft.com/office/drawing/2014/main" id="{5DAE7733-B573-DED0-A498-CB3924B4F9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352677" y="2587609"/>
                    <a:ext cx="68930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1</a:t>
                    </a:r>
                    <a:endParaRPr kumimoji="0" lang="it-IT" altLang="it-IT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Rectangle 21">
                    <a:extLst>
                      <a:ext uri="{FF2B5EF4-FFF2-40B4-BE49-F238E27FC236}">
                        <a16:creationId xmlns="" xmlns:a16="http://schemas.microsoft.com/office/drawing/2014/main" id="{DD516AC3-7324-CE80-5454-104A19CA36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17891" y="2570863"/>
                    <a:ext cx="110608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r</a:t>
                    </a:r>
                    <a:endPara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3" name="Line 22">
                  <a:extLst>
                    <a:ext uri="{FF2B5EF4-FFF2-40B4-BE49-F238E27FC236}">
                      <a16:creationId xmlns="" xmlns:a16="http://schemas.microsoft.com/office/drawing/2014/main" id="{8A410F4B-0E64-332A-10BD-659D304D81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87763" y="4470400"/>
                  <a:ext cx="810418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4" name="Gruppo 53">
                  <a:extLst>
                    <a:ext uri="{FF2B5EF4-FFF2-40B4-BE49-F238E27FC236}">
                      <a16:creationId xmlns="" xmlns:a16="http://schemas.microsoft.com/office/drawing/2014/main" id="{A983B967-F3E2-9954-A315-EF5F692D9294}"/>
                    </a:ext>
                  </a:extLst>
                </p:cNvPr>
                <p:cNvGrpSpPr/>
                <p:nvPr/>
              </p:nvGrpSpPr>
              <p:grpSpPr>
                <a:xfrm>
                  <a:off x="6587620" y="3259892"/>
                  <a:ext cx="340533" cy="278839"/>
                  <a:chOff x="13200063" y="2584198"/>
                  <a:chExt cx="340533" cy="278839"/>
                </a:xfrm>
              </p:grpSpPr>
              <p:sp>
                <p:nvSpPr>
                  <p:cNvPr id="61" name="Rectangle 19">
                    <a:extLst>
                      <a:ext uri="{FF2B5EF4-FFF2-40B4-BE49-F238E27FC236}">
                        <a16:creationId xmlns="" xmlns:a16="http://schemas.microsoft.com/office/drawing/2014/main" id="{0F76E8AF-D268-A315-C082-EA8CD6C747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200063" y="2586038"/>
                    <a:ext cx="157094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T</a:t>
                    </a:r>
                    <a:endPara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Rectangle 20">
                    <a:extLst>
                      <a:ext uri="{FF2B5EF4-FFF2-40B4-BE49-F238E27FC236}">
                        <a16:creationId xmlns="" xmlns:a16="http://schemas.microsoft.com/office/drawing/2014/main" id="{F152A55C-5EC7-11E2-48E0-01284ECB79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338784" y="2596219"/>
                    <a:ext cx="94578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2</a:t>
                    </a:r>
                    <a:endParaRPr kumimoji="0" lang="it-IT" altLang="it-IT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Rectangle 21">
                    <a:extLst>
                      <a:ext uri="{FF2B5EF4-FFF2-40B4-BE49-F238E27FC236}">
                        <a16:creationId xmlns="" xmlns:a16="http://schemas.microsoft.com/office/drawing/2014/main" id="{433C1C47-6D60-F2C0-FA2B-D7F9EE5CC5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29988" y="2584198"/>
                    <a:ext cx="110608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r</a:t>
                    </a:r>
                    <a:endPara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55" name="Connettore diritto 54">
                  <a:extLst>
                    <a:ext uri="{FF2B5EF4-FFF2-40B4-BE49-F238E27FC236}">
                      <a16:creationId xmlns="" xmlns:a16="http://schemas.microsoft.com/office/drawing/2014/main" id="{ACD8D9A9-7F22-B0F7-9435-4DBA90A297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32316" y="2487613"/>
                  <a:ext cx="3983284" cy="1982787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ttore diritto 55">
                  <a:extLst>
                    <a:ext uri="{FF2B5EF4-FFF2-40B4-BE49-F238E27FC236}">
                      <a16:creationId xmlns="" xmlns:a16="http://schemas.microsoft.com/office/drawing/2014/main" id="{14E241D5-5A24-1DBE-B51E-23B76AB076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8212" y="2607062"/>
                  <a:ext cx="5934898" cy="1863338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ttore diritto 56">
                  <a:extLst>
                    <a:ext uri="{FF2B5EF4-FFF2-40B4-BE49-F238E27FC236}">
                      <a16:creationId xmlns="" xmlns:a16="http://schemas.microsoft.com/office/drawing/2014/main" id="{6513F5EE-5A28-0478-3950-2694BBEA82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50584" y="4467765"/>
                  <a:ext cx="0" cy="688578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ttore diritto 57">
                  <a:extLst>
                    <a:ext uri="{FF2B5EF4-FFF2-40B4-BE49-F238E27FC236}">
                      <a16:creationId xmlns="" xmlns:a16="http://schemas.microsoft.com/office/drawing/2014/main" id="{9915D8A5-7C05-CB89-B3D0-505FAB5F86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32316" y="3565340"/>
                  <a:ext cx="0" cy="905060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ttore diritto 58">
                  <a:extLst>
                    <a:ext uri="{FF2B5EF4-FFF2-40B4-BE49-F238E27FC236}">
                      <a16:creationId xmlns="" xmlns:a16="http://schemas.microsoft.com/office/drawing/2014/main" id="{9244ACB0-1589-211F-1F73-F0831D7EF6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11060" y="3026388"/>
                  <a:ext cx="0" cy="1438722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Rectangle 6">
                  <a:extLst>
                    <a:ext uri="{FF2B5EF4-FFF2-40B4-BE49-F238E27FC236}">
                      <a16:creationId xmlns="" xmlns:a16="http://schemas.microsoft.com/office/drawing/2014/main" id="{A68F8247-E15A-8802-F6E7-38D90A93DC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2243" y="1346622"/>
                  <a:ext cx="869315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 algn="ctr"/>
                  <a:r>
                    <a:rPr kumimoji="0" lang="it-IT" altLang="it-IT" sz="1300" b="0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omic Sans MS" panose="030F0702030302020204" pitchFamily="66" charset="0"/>
                    </a:rPr>
                    <a:t>Dati la retta generica r nel II diedro ed il punto </a:t>
                  </a:r>
                  <a:r>
                    <a:rPr kumimoji="0" lang="it-IT" altLang="it-IT" sz="1300" b="0" i="0" u="none" strike="noStrike" cap="none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Comic Sans MS" panose="030F0702030302020204" pitchFamily="66" charset="0"/>
                    </a:rPr>
                    <a:t>A(A’</a:t>
                  </a:r>
                  <a:r>
                    <a:rPr kumimoji="0" lang="it-IT" altLang="it-IT" sz="1400" b="0" i="0" u="none" strike="noStrike" cap="none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</a:t>
                  </a:r>
                  <a:r>
                    <a:rPr kumimoji="0" lang="it-IT" altLang="it-IT" sz="1300" b="0" i="0" u="none" strike="noStrike" cap="none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-</a:t>
                  </a:r>
                  <a:r>
                    <a:rPr kumimoji="0" lang="it-IT" altLang="it-IT" sz="1300" b="0" i="0" u="none" strike="noStrike" cap="none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Comic Sans MS" panose="030F0702030302020204" pitchFamily="66" charset="0"/>
                    </a:rPr>
                    <a:t>A") </a:t>
                  </a:r>
                  <a:r>
                    <a:rPr kumimoji="0" lang="it-IT" altLang="it-IT" sz="1300" b="0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omic Sans MS" panose="030F0702030302020204" pitchFamily="66" charset="0"/>
                    </a:rPr>
                    <a:t>non appartenente determinare </a:t>
                  </a:r>
                  <a:r>
                    <a:rPr lang="it-IT" altLang="it-IT" sz="1300" dirty="0">
                      <a:solidFill>
                        <a:srgbClr val="C00000"/>
                      </a:solidFill>
                      <a:latin typeface="Comic Sans MS" panose="030F0702030302020204" pitchFamily="66" charset="0"/>
                    </a:rPr>
                    <a:t>per essi </a:t>
                  </a:r>
                  <a:r>
                    <a:rPr kumimoji="0" lang="it-IT" altLang="it-IT" sz="1300" b="0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omic Sans MS" panose="030F0702030302020204" pitchFamily="66" charset="0"/>
                    </a:rPr>
                    <a:t>il piano </a:t>
                  </a:r>
                  <a:r>
                    <a:rPr kumimoji="0" lang="it-IT" altLang="it-IT" sz="1300" b="0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Symbol" panose="05050102010706020507" pitchFamily="18" charset="2"/>
                    </a:rPr>
                    <a:t>a</a:t>
                  </a:r>
                  <a:endParaRPr kumimoji="0" lang="it-IT" altLang="it-IT" sz="18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</a:endParaRPr>
                </a:p>
              </p:txBody>
            </p:sp>
          </p:grpSp>
          <p:sp>
            <p:nvSpPr>
              <p:cNvPr id="40" name="Rectangle 12">
                <a:extLst>
                  <a:ext uri="{FF2B5EF4-FFF2-40B4-BE49-F238E27FC236}">
                    <a16:creationId xmlns="" xmlns:a16="http://schemas.microsoft.com/office/drawing/2014/main" id="{E8DC512E-6810-184B-045F-BDF5349CB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2642" y="4872172"/>
                <a:ext cx="33663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A</a:t>
                </a:r>
                <a:r>
                  <a:rPr lang="it-IT" altLang="it-IT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’</a:t>
                </a: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  <a:sym typeface="Symbol" panose="05050102010706020507" pitchFamily="18" charset="2"/>
                  </a:rPr>
                  <a:t></a:t>
                </a: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Rectangle 13">
                <a:extLst>
                  <a:ext uri="{FF2B5EF4-FFF2-40B4-BE49-F238E27FC236}">
                    <a16:creationId xmlns="" xmlns:a16="http://schemas.microsoft.com/office/drawing/2014/main" id="{E3D4F7D4-1E49-DC40-6882-C20627328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8758" y="4868886"/>
                <a:ext cx="2667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A"</a:t>
                </a: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uppo 28">
              <a:extLst>
                <a:ext uri="{FF2B5EF4-FFF2-40B4-BE49-F238E27FC236}">
                  <a16:creationId xmlns="" xmlns:a16="http://schemas.microsoft.com/office/drawing/2014/main" id="{9E01B7FF-2EF2-75E2-65BD-3396DE78A1AC}"/>
                </a:ext>
              </a:extLst>
            </p:cNvPr>
            <p:cNvGrpSpPr/>
            <p:nvPr/>
          </p:nvGrpSpPr>
          <p:grpSpPr>
            <a:xfrm>
              <a:off x="3338513" y="1346622"/>
              <a:ext cx="8706880" cy="3809721"/>
              <a:chOff x="3338513" y="1346622"/>
              <a:chExt cx="8706880" cy="3809721"/>
            </a:xfrm>
          </p:grpSpPr>
          <p:sp>
            <p:nvSpPr>
              <p:cNvPr id="13" name="Line 10">
                <a:extLst>
                  <a:ext uri="{FF2B5EF4-FFF2-40B4-BE49-F238E27FC236}">
                    <a16:creationId xmlns="" xmlns:a16="http://schemas.microsoft.com/office/drawing/2014/main" id="{502762D9-F499-4463-DAED-6D27655C1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8513" y="2487613"/>
                <a:ext cx="8693151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1">
                <a:extLst>
                  <a:ext uri="{FF2B5EF4-FFF2-40B4-BE49-F238E27FC236}">
                    <a16:creationId xmlns="" xmlns:a16="http://schemas.microsoft.com/office/drawing/2014/main" id="{B4F7FC15-6E20-1887-4F53-ECF11A6D3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5413" y="4184650"/>
                <a:ext cx="266700" cy="385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lt</a:t>
                </a: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Rectangle 17">
                <a:extLst>
                  <a:ext uri="{FF2B5EF4-FFF2-40B4-BE49-F238E27FC236}">
                    <a16:creationId xmlns="" xmlns:a16="http://schemas.microsoft.com/office/drawing/2014/main" id="{4A5CBF57-8841-B3A8-327F-E5B3714EF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1236" y="2689689"/>
                <a:ext cx="20037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r'</a:t>
                </a: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Rectangle 18">
                <a:extLst>
                  <a:ext uri="{FF2B5EF4-FFF2-40B4-BE49-F238E27FC236}">
                    <a16:creationId xmlns="" xmlns:a16="http://schemas.microsoft.com/office/drawing/2014/main" id="{3F043F62-4141-66D8-0199-A68440231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8617" y="2461727"/>
                <a:ext cx="29014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r''</a:t>
                </a: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3" name="Gruppo 32">
                <a:extLst>
                  <a:ext uri="{FF2B5EF4-FFF2-40B4-BE49-F238E27FC236}">
                    <a16:creationId xmlns="" xmlns:a16="http://schemas.microsoft.com/office/drawing/2014/main" id="{EF7E8D20-4AC4-4890-2DD1-486DFA78D60C}"/>
                  </a:ext>
                </a:extLst>
              </p:cNvPr>
              <p:cNvGrpSpPr/>
              <p:nvPr/>
            </p:nvGrpSpPr>
            <p:grpSpPr>
              <a:xfrm>
                <a:off x="9165086" y="2734214"/>
                <a:ext cx="328436" cy="292174"/>
                <a:chOff x="13200063" y="2570863"/>
                <a:chExt cx="328436" cy="292174"/>
              </a:xfrm>
            </p:grpSpPr>
            <p:sp>
              <p:nvSpPr>
                <p:cNvPr id="22" name="Rectangle 19">
                  <a:extLst>
                    <a:ext uri="{FF2B5EF4-FFF2-40B4-BE49-F238E27FC236}">
                      <a16:creationId xmlns="" xmlns:a16="http://schemas.microsoft.com/office/drawing/2014/main" id="{0FE69F1F-F843-417D-93DE-E9D7F9EBDE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00063" y="2586038"/>
                  <a:ext cx="15709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T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0">
                  <a:extLst>
                    <a:ext uri="{FF2B5EF4-FFF2-40B4-BE49-F238E27FC236}">
                      <a16:creationId xmlns="" xmlns:a16="http://schemas.microsoft.com/office/drawing/2014/main" id="{CA37DC7A-F704-BA9A-B46B-1163892FA9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52677" y="2587609"/>
                  <a:ext cx="68930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1</a:t>
                  </a:r>
                  <a:endParaRPr kumimoji="0" lang="it-IT" altLang="it-IT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1">
                  <a:extLst>
                    <a:ext uri="{FF2B5EF4-FFF2-40B4-BE49-F238E27FC236}">
                      <a16:creationId xmlns="" xmlns:a16="http://schemas.microsoft.com/office/drawing/2014/main" id="{3D196AFF-8676-C126-57C5-B706143C74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17891" y="2570863"/>
                  <a:ext cx="110608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r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Line 22">
                <a:extLst>
                  <a:ext uri="{FF2B5EF4-FFF2-40B4-BE49-F238E27FC236}">
                    <a16:creationId xmlns="" xmlns:a16="http://schemas.microsoft.com/office/drawing/2014/main" id="{9A319D18-CE96-D7D1-50B4-D423916A4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7763" y="4470400"/>
                <a:ext cx="810418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4" name="Gruppo 33">
                <a:extLst>
                  <a:ext uri="{FF2B5EF4-FFF2-40B4-BE49-F238E27FC236}">
                    <a16:creationId xmlns="" xmlns:a16="http://schemas.microsoft.com/office/drawing/2014/main" id="{0696E030-F716-7E50-B7A3-5330BD81B8F2}"/>
                  </a:ext>
                </a:extLst>
              </p:cNvPr>
              <p:cNvGrpSpPr/>
              <p:nvPr/>
            </p:nvGrpSpPr>
            <p:grpSpPr>
              <a:xfrm>
                <a:off x="6587620" y="3259892"/>
                <a:ext cx="340533" cy="278839"/>
                <a:chOff x="13200063" y="2584198"/>
                <a:chExt cx="340533" cy="278839"/>
              </a:xfrm>
            </p:grpSpPr>
            <p:sp>
              <p:nvSpPr>
                <p:cNvPr id="35" name="Rectangle 19">
                  <a:extLst>
                    <a:ext uri="{FF2B5EF4-FFF2-40B4-BE49-F238E27FC236}">
                      <a16:creationId xmlns="" xmlns:a16="http://schemas.microsoft.com/office/drawing/2014/main" id="{F1A45B17-2342-D1BF-211C-E0328081D3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00063" y="2586038"/>
                  <a:ext cx="15709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T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20">
                  <a:extLst>
                    <a:ext uri="{FF2B5EF4-FFF2-40B4-BE49-F238E27FC236}">
                      <a16:creationId xmlns="" xmlns:a16="http://schemas.microsoft.com/office/drawing/2014/main" id="{BD51EA2E-4AD1-5440-1B3D-C1CA88D31F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38784" y="2596219"/>
                  <a:ext cx="94578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2</a:t>
                  </a:r>
                  <a:endParaRPr kumimoji="0" lang="it-IT" altLang="it-IT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21">
                  <a:extLst>
                    <a:ext uri="{FF2B5EF4-FFF2-40B4-BE49-F238E27FC236}">
                      <a16:creationId xmlns="" xmlns:a16="http://schemas.microsoft.com/office/drawing/2014/main" id="{069646B3-97C8-500A-6497-C5AD360C2B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9988" y="2584198"/>
                  <a:ext cx="110608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r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" name="Connettore diritto 7">
                <a:extLst>
                  <a:ext uri="{FF2B5EF4-FFF2-40B4-BE49-F238E27FC236}">
                    <a16:creationId xmlns="" xmlns:a16="http://schemas.microsoft.com/office/drawing/2014/main" id="{B6BBDF13-9D98-D31D-ED3A-88AB8727C0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32316" y="2487613"/>
                <a:ext cx="3983284" cy="198278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diritto 10">
                <a:extLst>
                  <a:ext uri="{FF2B5EF4-FFF2-40B4-BE49-F238E27FC236}">
                    <a16:creationId xmlns="" xmlns:a16="http://schemas.microsoft.com/office/drawing/2014/main" id="{88C52820-8925-8225-F33D-CFDB3CFA5D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8212" y="2607062"/>
                <a:ext cx="5934898" cy="1863338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ttore diritto 26">
                <a:extLst>
                  <a:ext uri="{FF2B5EF4-FFF2-40B4-BE49-F238E27FC236}">
                    <a16:creationId xmlns="" xmlns:a16="http://schemas.microsoft.com/office/drawing/2014/main" id="{E69423A8-32C7-1004-071B-E3BA3EB955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0584" y="4467765"/>
                <a:ext cx="0" cy="688578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diritto 38">
                <a:extLst>
                  <a:ext uri="{FF2B5EF4-FFF2-40B4-BE49-F238E27FC236}">
                    <a16:creationId xmlns="" xmlns:a16="http://schemas.microsoft.com/office/drawing/2014/main" id="{6EE057B3-E723-B942-DB5C-2BBB8F8298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2316" y="3565340"/>
                <a:ext cx="0" cy="90506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diritto 40">
                <a:extLst>
                  <a:ext uri="{FF2B5EF4-FFF2-40B4-BE49-F238E27FC236}">
                    <a16:creationId xmlns="" xmlns:a16="http://schemas.microsoft.com/office/drawing/2014/main" id="{760D3E47-078F-EE0B-592A-6F1DA78177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11060" y="3026388"/>
                <a:ext cx="0" cy="143872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tangle 6">
                <a:extLst>
                  <a:ext uri="{FF2B5EF4-FFF2-40B4-BE49-F238E27FC236}">
                    <a16:creationId xmlns="" xmlns:a16="http://schemas.microsoft.com/office/drawing/2014/main" id="{EDB8FD31-CFDE-4DAC-9FAE-F00E1F0C7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2243" y="1346622"/>
                <a:ext cx="869315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/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Dati la retta generica r nel II diedro ed il punto 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</a:rPr>
                  <a:t>A(A’</a:t>
                </a:r>
                <a:r>
                  <a:rPr kumimoji="0" lang="it-IT" altLang="it-IT" sz="14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  <a:sym typeface="Symbol" panose="05050102010706020507" pitchFamily="18" charset="2"/>
                  </a:rPr>
                  <a:t>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  <a:sym typeface="Symbol" panose="05050102010706020507" pitchFamily="18" charset="2"/>
                  </a:rPr>
                  <a:t>-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</a:rPr>
                  <a:t>A") 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non appartenente determinare </a:t>
                </a:r>
                <a:r>
                  <a:rPr lang="it-IT" altLang="it-IT" sz="13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per essi 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il piano 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Symbol" panose="05050102010706020507" pitchFamily="18" charset="2"/>
                  </a:rPr>
                  <a:t>a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</p:grpSp>
        <p:sp>
          <p:nvSpPr>
            <p:cNvPr id="30" name="Rectangle 12">
              <a:extLst>
                <a:ext uri="{FF2B5EF4-FFF2-40B4-BE49-F238E27FC236}">
                  <a16:creationId xmlns="" xmlns:a16="http://schemas.microsoft.com/office/drawing/2014/main" id="{6459FD7A-2A11-8362-4A5D-257382D0E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2642" y="4872172"/>
              <a:ext cx="3366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</a:t>
              </a:r>
              <a:r>
                <a:rPr lang="it-IT" altLang="it-IT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’</a:t>
              </a: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Symbol" panose="05050102010706020507" pitchFamily="18" charset="2"/>
                </a:rPr>
                <a:t>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13">
              <a:extLst>
                <a:ext uri="{FF2B5EF4-FFF2-40B4-BE49-F238E27FC236}">
                  <a16:creationId xmlns="" xmlns:a16="http://schemas.microsoft.com/office/drawing/2014/main" id="{080C08BD-CC37-497B-47FE-A0D16B239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758" y="4868886"/>
              <a:ext cx="2667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A"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3" name="Connettore diritto 2">
            <a:extLst>
              <a:ext uri="{FF2B5EF4-FFF2-40B4-BE49-F238E27FC236}">
                <a16:creationId xmlns="" xmlns:a16="http://schemas.microsoft.com/office/drawing/2014/main" id="{A7DE9621-F665-61D2-18B6-4C9E3AB25A35}"/>
              </a:ext>
            </a:extLst>
          </p:cNvPr>
          <p:cNvCxnSpPr>
            <a:cxnSpLocks/>
          </p:cNvCxnSpPr>
          <p:nvPr/>
        </p:nvCxnSpPr>
        <p:spPr>
          <a:xfrm flipH="1">
            <a:off x="4663836" y="4467297"/>
            <a:ext cx="4335837" cy="215828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="" xmlns:a16="http://schemas.microsoft.com/office/drawing/2014/main" id="{2DCD7611-CACF-0807-D0CA-3998EA38DC01}"/>
              </a:ext>
            </a:extLst>
          </p:cNvPr>
          <p:cNvCxnSpPr>
            <a:cxnSpLocks/>
          </p:cNvCxnSpPr>
          <p:nvPr/>
        </p:nvCxnSpPr>
        <p:spPr>
          <a:xfrm>
            <a:off x="5494481" y="4470400"/>
            <a:ext cx="6290189" cy="197488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angle 17">
            <a:extLst>
              <a:ext uri="{FF2B5EF4-FFF2-40B4-BE49-F238E27FC236}">
                <a16:creationId xmlns="" xmlns:a16="http://schemas.microsoft.com/office/drawing/2014/main" id="{4C08FA92-5E50-865B-2CC3-907F2789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4260" y="5762077"/>
            <a:ext cx="2003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s'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3" name="Rectangle 18">
            <a:extLst>
              <a:ext uri="{FF2B5EF4-FFF2-40B4-BE49-F238E27FC236}">
                <a16:creationId xmlns="" xmlns:a16="http://schemas.microsoft.com/office/drawing/2014/main" id="{A6CF99AE-2764-0F37-4CC4-586B10CA9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9645" y="5928782"/>
            <a:ext cx="2901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s''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BEC44AA7-4999-4768-6257-0CAF398323E3}"/>
              </a:ext>
            </a:extLst>
          </p:cNvPr>
          <p:cNvSpPr txBox="1"/>
          <p:nvPr/>
        </p:nvSpPr>
        <p:spPr>
          <a:xfrm>
            <a:off x="3351326" y="1533314"/>
            <a:ext cx="8708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Passaggio 1- Si rappresentano le proiezioni di una retta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 s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//r contenente il punto </a:t>
            </a:r>
            <a:r>
              <a:rPr lang="it-IT" sz="1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it-IT" sz="1400" dirty="0" err="1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</a:t>
            </a:r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</a:t>
            </a:r>
            <a:r>
              <a:rPr lang="it-IT" sz="1400" dirty="0" err="1">
                <a:solidFill>
                  <a:srgbClr val="00B05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A’</a:t>
            </a:r>
            <a:r>
              <a:rPr lang="it-IT" sz="1400" dirty="0" err="1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</a:t>
            </a:r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’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; </a:t>
            </a:r>
            <a:r>
              <a:rPr lang="it-IT" sz="1400" dirty="0" err="1">
                <a:solidFill>
                  <a:srgbClr val="00B05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A’’</a:t>
            </a:r>
            <a:r>
              <a:rPr lang="it-IT" sz="1400" dirty="0" err="1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</a:t>
            </a:r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’’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  <a:endParaRPr lang="it-IT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876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  <p:bldP spid="19" grpId="0"/>
      <p:bldP spid="28" grpId="0" animBg="1"/>
      <p:bldP spid="46" grpId="0" animBg="1"/>
      <p:bldP spid="48" grpId="0" animBg="1"/>
      <p:bldP spid="62" grpId="0"/>
      <p:bldP spid="6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=""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2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=""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9677267-A711-684C-62B5-2A9084A3428F}"/>
              </a:ext>
            </a:extLst>
          </p:cNvPr>
          <p:cNvSpPr txBox="1"/>
          <p:nvPr/>
        </p:nvSpPr>
        <p:spPr>
          <a:xfrm>
            <a:off x="3152720" y="472128"/>
            <a:ext cx="9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r nel secondo diedro ed un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nel quarto non appartenente alla retta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=""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4411224C-978F-9673-D289-3BE69C0F1960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50702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PIANO PASSANTE PER UNA RETTA ED UN PUNTO AD ESSA NON APPARTENENTE RISOLTO COME  PARALLELISMO TRA  RETTE </a:t>
            </a:r>
          </a:p>
        </p:txBody>
      </p:sp>
      <p:sp>
        <p:nvSpPr>
          <p:cNvPr id="7" name="CasellaDiTesto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B594C4B7-8DB2-C966-B289-3E4DC4B13FE8}"/>
              </a:ext>
            </a:extLst>
          </p:cNvPr>
          <p:cNvSpPr txBox="1"/>
          <p:nvPr/>
        </p:nvSpPr>
        <p:spPr>
          <a:xfrm>
            <a:off x="10723564" y="48214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="" xmlns:a16="http://schemas.microsoft.com/office/drawing/2014/main" id="{922F62D6-1314-3EBD-8506-9DBA9649F384}"/>
              </a:ext>
            </a:extLst>
          </p:cNvPr>
          <p:cNvSpPr txBox="1"/>
          <p:nvPr/>
        </p:nvSpPr>
        <p:spPr>
          <a:xfrm>
            <a:off x="95116" y="1845825"/>
            <a:ext cx="31868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 completare la rappresentazione descrittiva della retta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si definiscono anche le relative tracce. Quindi partendo dai piedi delle tracce (intersezioni delle proiezioni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s’ 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ed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s” 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 la lt) si definiscono le due tracce della retta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800" baseline="-250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800" baseline="-250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che geometricamente sono punti reali per i quali passano le tracce del piano.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="" xmlns:a16="http://schemas.microsoft.com/office/drawing/2014/main" id="{3F405F75-1FE3-9311-3CAB-8798044B65F6}"/>
              </a:ext>
            </a:extLst>
          </p:cNvPr>
          <p:cNvSpPr txBox="1"/>
          <p:nvPr/>
        </p:nvSpPr>
        <p:spPr>
          <a:xfrm>
            <a:off x="900040" y="6205850"/>
            <a:ext cx="1440000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2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  <a:r>
              <a:rPr lang="it-IT" sz="2400" dirty="0">
                <a:solidFill>
                  <a:srgbClr val="00B0F0"/>
                </a:solidFill>
              </a:rPr>
              <a:t> </a:t>
            </a:r>
            <a:r>
              <a:rPr lang="it-IT" sz="2400" dirty="0">
                <a:solidFill>
                  <a:srgbClr val="C00000"/>
                </a:solidFill>
                <a:sym typeface="Symbol" panose="05050102010706020507" pitchFamily="18" charset="2"/>
              </a:rPr>
              <a:t></a:t>
            </a:r>
            <a:r>
              <a:rPr lang="it-IT" sz="2400" dirty="0">
                <a:solidFill>
                  <a:srgbClr val="00B0F0"/>
                </a:solidFill>
                <a:sym typeface="Symbol" panose="05050102010706020507" pitchFamily="18" charset="2"/>
              </a:rPr>
              <a:t> </a:t>
            </a:r>
            <a:r>
              <a:rPr lang="it-IT" sz="2400" dirty="0">
                <a:solidFill>
                  <a:srgbClr val="00B0F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s’</a:t>
            </a:r>
            <a:endParaRPr lang="it-IT" sz="2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="" xmlns:a16="http://schemas.microsoft.com/office/drawing/2014/main" id="{3154A245-D7FA-5538-8131-F9B5A9A12C01}"/>
              </a:ext>
            </a:extLst>
          </p:cNvPr>
          <p:cNvSpPr txBox="1"/>
          <p:nvPr/>
        </p:nvSpPr>
        <p:spPr>
          <a:xfrm>
            <a:off x="900040" y="5557162"/>
            <a:ext cx="1440000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-T</a:t>
            </a:r>
            <a:r>
              <a:rPr lang="it-IT" sz="2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  <a:r>
              <a:rPr lang="it-IT" sz="2400" dirty="0">
                <a:solidFill>
                  <a:srgbClr val="00B0F0"/>
                </a:solidFill>
              </a:rPr>
              <a:t> </a:t>
            </a:r>
            <a:r>
              <a:rPr lang="it-IT" sz="2400" dirty="0">
                <a:solidFill>
                  <a:srgbClr val="C00000"/>
                </a:solidFill>
                <a:sym typeface="Symbol" panose="05050102010706020507" pitchFamily="18" charset="2"/>
              </a:rPr>
              <a:t></a:t>
            </a:r>
            <a:r>
              <a:rPr lang="it-IT" sz="2400" dirty="0">
                <a:solidFill>
                  <a:srgbClr val="00B0F0"/>
                </a:solidFill>
                <a:sym typeface="Symbol" panose="05050102010706020507" pitchFamily="18" charset="2"/>
              </a:rPr>
              <a:t> </a:t>
            </a:r>
            <a:r>
              <a:rPr lang="it-IT" sz="2400" dirty="0">
                <a:solidFill>
                  <a:srgbClr val="00B0F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s’’</a:t>
            </a:r>
            <a:endParaRPr lang="it-IT" sz="2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8" name="Gruppo 47">
            <a:extLst>
              <a:ext uri="{FF2B5EF4-FFF2-40B4-BE49-F238E27FC236}">
                <a16:creationId xmlns="" xmlns:a16="http://schemas.microsoft.com/office/drawing/2014/main" id="{D87CB17C-644E-F8BB-1B43-A089F6CC7FF3}"/>
              </a:ext>
            </a:extLst>
          </p:cNvPr>
          <p:cNvGrpSpPr/>
          <p:nvPr/>
        </p:nvGrpSpPr>
        <p:grpSpPr>
          <a:xfrm>
            <a:off x="3330610" y="1333500"/>
            <a:ext cx="8736231" cy="5340350"/>
            <a:chOff x="3330610" y="1333500"/>
            <a:chExt cx="8736231" cy="5340350"/>
          </a:xfrm>
        </p:grpSpPr>
        <p:sp>
          <p:nvSpPr>
            <p:cNvPr id="12" name="Rectangle 9">
              <a:extLst>
                <a:ext uri="{FF2B5EF4-FFF2-40B4-BE49-F238E27FC236}">
                  <a16:creationId xmlns="" xmlns:a16="http://schemas.microsoft.com/office/drawing/2014/main" id="{F9D1AEB9-AD77-D6BE-14A8-A8A46EA72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610" y="1333500"/>
              <a:ext cx="8693151" cy="53403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="" xmlns:a16="http://schemas.microsoft.com/office/drawing/2014/main" id="{502762D9-F499-4463-DAED-6D27655C1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8513" y="2487613"/>
              <a:ext cx="869315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="" xmlns:a16="http://schemas.microsoft.com/office/drawing/2014/main" id="{B4F7FC15-6E20-1887-4F53-ECF11A6D3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5413" y="4184650"/>
              <a:ext cx="266700" cy="38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lt</a:t>
              </a: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="" xmlns:a16="http://schemas.microsoft.com/office/drawing/2014/main" id="{D3B1A0D8-D1C3-0811-AE82-ABC947CBA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2642" y="4872172"/>
              <a:ext cx="3366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</a:t>
              </a:r>
              <a:r>
                <a:rPr lang="it-IT" altLang="it-IT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’</a:t>
              </a: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Symbol" panose="05050102010706020507" pitchFamily="18" charset="2"/>
                </a:rPr>
                <a:t>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="" xmlns:a16="http://schemas.microsoft.com/office/drawing/2014/main" id="{5025AFF0-8A4E-9D7F-F183-7AA42026C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758" y="4868886"/>
              <a:ext cx="2667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A"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7">
              <a:extLst>
                <a:ext uri="{FF2B5EF4-FFF2-40B4-BE49-F238E27FC236}">
                  <a16:creationId xmlns="" xmlns:a16="http://schemas.microsoft.com/office/drawing/2014/main" id="{4A5CBF57-8841-B3A8-327F-E5B3714EF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1236" y="2689689"/>
              <a:ext cx="2003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r'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="" xmlns:a16="http://schemas.microsoft.com/office/drawing/2014/main" id="{3F043F62-4141-66D8-0199-A68440231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617" y="2461727"/>
              <a:ext cx="2901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r''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3" name="Gruppo 32">
              <a:extLst>
                <a:ext uri="{FF2B5EF4-FFF2-40B4-BE49-F238E27FC236}">
                  <a16:creationId xmlns="" xmlns:a16="http://schemas.microsoft.com/office/drawing/2014/main" id="{EF7E8D20-4AC4-4890-2DD1-486DFA78D60C}"/>
                </a:ext>
              </a:extLst>
            </p:cNvPr>
            <p:cNvGrpSpPr/>
            <p:nvPr/>
          </p:nvGrpSpPr>
          <p:grpSpPr>
            <a:xfrm>
              <a:off x="9165086" y="2734214"/>
              <a:ext cx="328436" cy="292174"/>
              <a:chOff x="13200063" y="2570863"/>
              <a:chExt cx="328436" cy="292174"/>
            </a:xfrm>
          </p:grpSpPr>
          <p:sp>
            <p:nvSpPr>
              <p:cNvPr id="22" name="Rectangle 19">
                <a:extLst>
                  <a:ext uri="{FF2B5EF4-FFF2-40B4-BE49-F238E27FC236}">
                    <a16:creationId xmlns="" xmlns:a16="http://schemas.microsoft.com/office/drawing/2014/main" id="{0FE69F1F-F843-417D-93DE-E9D7F9EBD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0063" y="2586038"/>
                <a:ext cx="15709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</a:t>
                </a: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="" xmlns:a16="http://schemas.microsoft.com/office/drawing/2014/main" id="{CA37DC7A-F704-BA9A-B46B-1163892F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2677" y="2587609"/>
                <a:ext cx="68930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</a:t>
                </a:r>
                <a:endParaRPr kumimoji="0" lang="it-IT" altLang="it-IT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Rectangle 21">
                <a:extLst>
                  <a:ext uri="{FF2B5EF4-FFF2-40B4-BE49-F238E27FC236}">
                    <a16:creationId xmlns="" xmlns:a16="http://schemas.microsoft.com/office/drawing/2014/main" id="{3D196AFF-8676-C126-57C5-B706143C7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7891" y="2570863"/>
                <a:ext cx="11060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</a:t>
                </a: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5" name="Line 22">
              <a:extLst>
                <a:ext uri="{FF2B5EF4-FFF2-40B4-BE49-F238E27FC236}">
                  <a16:creationId xmlns="" xmlns:a16="http://schemas.microsoft.com/office/drawing/2014/main" id="{9A319D18-CE96-D7D1-50B4-D423916A4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763" y="4470400"/>
              <a:ext cx="81041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="" xmlns:a16="http://schemas.microsoft.com/office/drawing/2014/main" id="{0696E030-F716-7E50-B7A3-5330BD81B8F2}"/>
                </a:ext>
              </a:extLst>
            </p:cNvPr>
            <p:cNvGrpSpPr/>
            <p:nvPr/>
          </p:nvGrpSpPr>
          <p:grpSpPr>
            <a:xfrm>
              <a:off x="6587620" y="3259892"/>
              <a:ext cx="340533" cy="278839"/>
              <a:chOff x="13200063" y="2584198"/>
              <a:chExt cx="340533" cy="278839"/>
            </a:xfrm>
          </p:grpSpPr>
          <p:sp>
            <p:nvSpPr>
              <p:cNvPr id="35" name="Rectangle 19">
                <a:extLst>
                  <a:ext uri="{FF2B5EF4-FFF2-40B4-BE49-F238E27FC236}">
                    <a16:creationId xmlns="" xmlns:a16="http://schemas.microsoft.com/office/drawing/2014/main" id="{F1A45B17-2342-D1BF-211C-E0328081D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0063" y="2586038"/>
                <a:ext cx="15709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</a:t>
                </a: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Rectangle 20">
                <a:extLst>
                  <a:ext uri="{FF2B5EF4-FFF2-40B4-BE49-F238E27FC236}">
                    <a16:creationId xmlns="" xmlns:a16="http://schemas.microsoft.com/office/drawing/2014/main" id="{BD51EA2E-4AD1-5440-1B3D-C1CA88D31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8784" y="2596219"/>
                <a:ext cx="9457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2</a:t>
                </a:r>
                <a:endParaRPr kumimoji="0" lang="it-IT" altLang="it-IT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Rectangle 21">
                <a:extLst>
                  <a:ext uri="{FF2B5EF4-FFF2-40B4-BE49-F238E27FC236}">
                    <a16:creationId xmlns="" xmlns:a16="http://schemas.microsoft.com/office/drawing/2014/main" id="{069646B3-97C8-500A-6497-C5AD360C2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9988" y="2584198"/>
                <a:ext cx="11060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</a:t>
                </a: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8" name="Connettore diritto 7">
              <a:extLst>
                <a:ext uri="{FF2B5EF4-FFF2-40B4-BE49-F238E27FC236}">
                  <a16:creationId xmlns="" xmlns:a16="http://schemas.microsoft.com/office/drawing/2014/main" id="{B6BBDF13-9D98-D31D-ED3A-88AB8727C0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2316" y="2487613"/>
              <a:ext cx="3983284" cy="1982787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="" xmlns:a16="http://schemas.microsoft.com/office/drawing/2014/main" id="{88C52820-8925-8225-F33D-CFDB3CFA5D15}"/>
                </a:ext>
              </a:extLst>
            </p:cNvPr>
            <p:cNvCxnSpPr>
              <a:cxnSpLocks/>
            </p:cNvCxnSpPr>
            <p:nvPr/>
          </p:nvCxnSpPr>
          <p:spPr>
            <a:xfrm>
              <a:off x="3478212" y="2607062"/>
              <a:ext cx="5934898" cy="186333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="" xmlns:a16="http://schemas.microsoft.com/office/drawing/2014/main" id="{E69423A8-32C7-1004-071B-E3BA3EB9550D}"/>
                </a:ext>
              </a:extLst>
            </p:cNvPr>
            <p:cNvCxnSpPr>
              <a:cxnSpLocks/>
            </p:cNvCxnSpPr>
            <p:nvPr/>
          </p:nvCxnSpPr>
          <p:spPr>
            <a:xfrm>
              <a:off x="7650584" y="4467765"/>
              <a:ext cx="0" cy="68400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Connettore diritto 2">
              <a:extLst>
                <a:ext uri="{FF2B5EF4-FFF2-40B4-BE49-F238E27FC236}">
                  <a16:creationId xmlns="" xmlns:a16="http://schemas.microsoft.com/office/drawing/2014/main" id="{A7DE9621-F665-61D2-18B6-4C9E3AB25A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3284" y="4472240"/>
              <a:ext cx="4338967" cy="215983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="" xmlns:a16="http://schemas.microsoft.com/office/drawing/2014/main" id="{2DCD7611-CACF-0807-D0CA-3998EA38DC01}"/>
                </a:ext>
              </a:extLst>
            </p:cNvPr>
            <p:cNvCxnSpPr>
              <a:cxnSpLocks/>
            </p:cNvCxnSpPr>
            <p:nvPr/>
          </p:nvCxnSpPr>
          <p:spPr>
            <a:xfrm>
              <a:off x="5486268" y="4471356"/>
              <a:ext cx="6307850" cy="198043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="" xmlns:a16="http://schemas.microsoft.com/office/drawing/2014/main" id="{6EE057B3-E723-B942-DB5C-2BBB8F8298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2316" y="3565340"/>
              <a:ext cx="0" cy="90506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="" xmlns:a16="http://schemas.microsoft.com/office/drawing/2014/main" id="{760D3E47-078F-EE0B-592A-6F1DA78177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11060" y="3026388"/>
              <a:ext cx="0" cy="1438722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17">
              <a:extLst>
                <a:ext uri="{FF2B5EF4-FFF2-40B4-BE49-F238E27FC236}">
                  <a16:creationId xmlns="" xmlns:a16="http://schemas.microsoft.com/office/drawing/2014/main" id="{4C08FA92-5E50-865B-2CC3-907F27890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1541" y="5762077"/>
              <a:ext cx="2003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Rectangle 18">
              <a:extLst>
                <a:ext uri="{FF2B5EF4-FFF2-40B4-BE49-F238E27FC236}">
                  <a16:creationId xmlns="" xmlns:a16="http://schemas.microsoft.com/office/drawing/2014/main" id="{A6CF99AE-2764-0F37-4CC4-586B10CA9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6926" y="5928782"/>
              <a:ext cx="2901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s''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Rectangle 6">
              <a:extLst>
                <a:ext uri="{FF2B5EF4-FFF2-40B4-BE49-F238E27FC236}">
                  <a16:creationId xmlns="" xmlns:a16="http://schemas.microsoft.com/office/drawing/2014/main" id="{EDB8FD31-CFDE-4DAC-9FAE-F00E1F0C7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243" y="1346622"/>
              <a:ext cx="86931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Dati la retta generica r nel II diedro ed il punto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</a:rPr>
                <a:t>A(A’</a:t>
              </a:r>
              <a:r>
                <a:rPr kumimoji="0" lang="it-IT" altLang="it-IT" sz="14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  <a:sym typeface="Symbol" panose="05050102010706020507" pitchFamily="18" charset="2"/>
                </a:rPr>
                <a:t>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  <a:sym typeface="Symbol" panose="05050102010706020507" pitchFamily="18" charset="2"/>
                </a:rPr>
                <a:t>-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</a:rPr>
                <a:t>A")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non appartenente determinare </a:t>
              </a:r>
              <a:r>
                <a:rPr lang="it-IT" altLang="it-IT" sz="13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per essi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il piano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Symbol" panose="05050102010706020507" pitchFamily="18" charset="2"/>
                </a:rPr>
                <a:t>a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="" xmlns:a16="http://schemas.microsoft.com/office/drawing/2014/main" id="{BEC44AA7-4999-4768-6257-0CAF398323E3}"/>
                </a:ext>
              </a:extLst>
            </p:cNvPr>
            <p:cNvSpPr txBox="1"/>
            <p:nvPr/>
          </p:nvSpPr>
          <p:spPr>
            <a:xfrm>
              <a:off x="3358607" y="1533314"/>
              <a:ext cx="87082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Passaggio 1- Si rappresentano le proiezioni di una retta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 s</a:t>
              </a:r>
              <a:r>
                <a:rPr lang="it-IT" sz="1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//r contenente il punto </a:t>
              </a:r>
              <a:r>
                <a:rPr lang="it-IT" sz="1400" dirty="0" err="1">
                  <a:solidFill>
                    <a:srgbClr val="00B050"/>
                  </a:solidFill>
                  <a:latin typeface="Comic Sans MS" panose="030F0702030302020204" pitchFamily="66" charset="0"/>
                </a:rPr>
                <a:t>A</a:t>
              </a:r>
              <a:r>
                <a:rPr lang="it-IT" sz="1400" dirty="0" err="1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</a:t>
              </a:r>
              <a:r>
                <a:rPr lang="it-IT" sz="1400" dirty="0" err="1">
                  <a:solidFill>
                    <a:srgbClr val="00B0F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s</a:t>
              </a:r>
              <a:r>
                <a:rPr lang="it-IT" sz="1400" dirty="0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(</a:t>
              </a:r>
              <a:r>
                <a:rPr lang="it-IT" sz="1400" dirty="0" err="1">
                  <a:solidFill>
                    <a:srgbClr val="00B05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A’</a:t>
              </a:r>
              <a:r>
                <a:rPr lang="it-IT" sz="1400" dirty="0" err="1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</a:t>
              </a:r>
              <a:r>
                <a:rPr lang="it-IT" sz="1400" dirty="0" err="1">
                  <a:solidFill>
                    <a:srgbClr val="00B0F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s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’</a:t>
              </a:r>
              <a:r>
                <a:rPr lang="it-IT" sz="1400" dirty="0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; </a:t>
              </a:r>
              <a:r>
                <a:rPr lang="it-IT" sz="1400" dirty="0" err="1">
                  <a:solidFill>
                    <a:srgbClr val="00B05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A’’</a:t>
              </a:r>
              <a:r>
                <a:rPr lang="it-IT" sz="1400" dirty="0" err="1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</a:t>
              </a:r>
              <a:r>
                <a:rPr lang="it-IT" sz="1400" dirty="0" err="1">
                  <a:solidFill>
                    <a:srgbClr val="00B0F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s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’’</a:t>
              </a:r>
              <a:r>
                <a:rPr lang="it-IT" sz="1400" dirty="0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)</a:t>
              </a:r>
              <a:endParaRPr lang="it-IT" sz="1400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cxnSp>
        <p:nvCxnSpPr>
          <p:cNvPr id="46" name="Connettore 2 45">
            <a:extLst>
              <a:ext uri="{FF2B5EF4-FFF2-40B4-BE49-F238E27FC236}">
                <a16:creationId xmlns="" xmlns:a16="http://schemas.microsoft.com/office/drawing/2014/main" id="{C88E047C-D58C-E42B-C295-53685A271A48}"/>
              </a:ext>
            </a:extLst>
          </p:cNvPr>
          <p:cNvCxnSpPr>
            <a:stCxn id="53" idx="3"/>
            <a:endCxn id="19" idx="2"/>
          </p:cNvCxnSpPr>
          <p:nvPr/>
        </p:nvCxnSpPr>
        <p:spPr>
          <a:xfrm flipV="1">
            <a:off x="2340040" y="6128324"/>
            <a:ext cx="2706456" cy="311526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="" xmlns:a16="http://schemas.microsoft.com/office/drawing/2014/main" id="{F922B129-BB76-0523-BD77-070E440475CD}"/>
              </a:ext>
            </a:extLst>
          </p:cNvPr>
          <p:cNvCxnSpPr>
            <a:cxnSpLocks/>
            <a:stCxn id="54" idx="3"/>
            <a:endCxn id="18" idx="2"/>
          </p:cNvCxnSpPr>
          <p:nvPr/>
        </p:nvCxnSpPr>
        <p:spPr>
          <a:xfrm flipV="1">
            <a:off x="2340040" y="5524500"/>
            <a:ext cx="6407713" cy="266662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="" xmlns:a16="http://schemas.microsoft.com/office/drawing/2014/main" id="{7898848A-E3F1-377A-EE17-F3BBEDB5CF12}"/>
              </a:ext>
            </a:extLst>
          </p:cNvPr>
          <p:cNvCxnSpPr>
            <a:cxnSpLocks/>
          </p:cNvCxnSpPr>
          <p:nvPr/>
        </p:nvCxnSpPr>
        <p:spPr>
          <a:xfrm>
            <a:off x="5482607" y="4467862"/>
            <a:ext cx="0" cy="176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="" xmlns:a16="http://schemas.microsoft.com/office/drawing/2014/main" id="{7C960126-3F83-68A1-FDB0-1221FE4EC51D}"/>
              </a:ext>
            </a:extLst>
          </p:cNvPr>
          <p:cNvCxnSpPr>
            <a:cxnSpLocks/>
          </p:cNvCxnSpPr>
          <p:nvPr/>
        </p:nvCxnSpPr>
        <p:spPr>
          <a:xfrm>
            <a:off x="9017307" y="4469444"/>
            <a:ext cx="0" cy="11148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o 28">
            <a:extLst>
              <a:ext uri="{FF2B5EF4-FFF2-40B4-BE49-F238E27FC236}">
                <a16:creationId xmlns="" xmlns:a16="http://schemas.microsoft.com/office/drawing/2014/main" id="{DB55AF4F-E28B-0DF1-B902-15A85E73BA5D}"/>
              </a:ext>
            </a:extLst>
          </p:cNvPr>
          <p:cNvGrpSpPr/>
          <p:nvPr/>
        </p:nvGrpSpPr>
        <p:grpSpPr>
          <a:xfrm>
            <a:off x="5102023" y="5974112"/>
            <a:ext cx="330038" cy="292174"/>
            <a:chOff x="13200063" y="2570863"/>
            <a:chExt cx="330038" cy="292174"/>
          </a:xfrm>
        </p:grpSpPr>
        <p:sp>
          <p:nvSpPr>
            <p:cNvPr id="31" name="Rectangle 19">
              <a:extLst>
                <a:ext uri="{FF2B5EF4-FFF2-40B4-BE49-F238E27FC236}">
                  <a16:creationId xmlns="" xmlns:a16="http://schemas.microsoft.com/office/drawing/2014/main" id="{3DCF19BA-4878-76B5-ACAE-535D00C59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0063" y="2586038"/>
              <a:ext cx="1570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Rectangle 20">
              <a:extLst>
                <a:ext uri="{FF2B5EF4-FFF2-40B4-BE49-F238E27FC236}">
                  <a16:creationId xmlns="" xmlns:a16="http://schemas.microsoft.com/office/drawing/2014/main" id="{731FF1A0-B914-AB83-9BF3-50B92B77A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2677" y="2587609"/>
              <a:ext cx="6893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</a:t>
              </a:r>
              <a:endPara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Rectangle 21">
              <a:extLst>
                <a:ext uri="{FF2B5EF4-FFF2-40B4-BE49-F238E27FC236}">
                  <a16:creationId xmlns="" xmlns:a16="http://schemas.microsoft.com/office/drawing/2014/main" id="{430525C8-5280-3881-88B8-18D0F31BB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7891" y="2570863"/>
              <a:ext cx="1122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2" name="Gruppo 41">
            <a:extLst>
              <a:ext uri="{FF2B5EF4-FFF2-40B4-BE49-F238E27FC236}">
                <a16:creationId xmlns="" xmlns:a16="http://schemas.microsoft.com/office/drawing/2014/main" id="{4D2BC17F-4616-50FC-12FE-F3F7AB552F5D}"/>
              </a:ext>
            </a:extLst>
          </p:cNvPr>
          <p:cNvGrpSpPr/>
          <p:nvPr/>
        </p:nvGrpSpPr>
        <p:grpSpPr>
          <a:xfrm>
            <a:off x="8966911" y="5351855"/>
            <a:ext cx="342135" cy="278839"/>
            <a:chOff x="13200063" y="2584198"/>
            <a:chExt cx="342135" cy="278839"/>
          </a:xfrm>
        </p:grpSpPr>
        <p:sp>
          <p:nvSpPr>
            <p:cNvPr id="43" name="Rectangle 19">
              <a:extLst>
                <a:ext uri="{FF2B5EF4-FFF2-40B4-BE49-F238E27FC236}">
                  <a16:creationId xmlns="" xmlns:a16="http://schemas.microsoft.com/office/drawing/2014/main" id="{9E210368-B993-7B1F-D539-EF12B3C99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0063" y="2586038"/>
              <a:ext cx="1570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Rectangle 20">
              <a:extLst>
                <a:ext uri="{FF2B5EF4-FFF2-40B4-BE49-F238E27FC236}">
                  <a16:creationId xmlns="" xmlns:a16="http://schemas.microsoft.com/office/drawing/2014/main" id="{F716A7F9-2926-37D1-1BD2-6B8C3FD62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8784" y="2596219"/>
              <a:ext cx="9457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2</a:t>
              </a:r>
              <a:endPara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Rectangle 21">
              <a:extLst>
                <a:ext uri="{FF2B5EF4-FFF2-40B4-BE49-F238E27FC236}">
                  <a16:creationId xmlns="" xmlns:a16="http://schemas.microsoft.com/office/drawing/2014/main" id="{730705D1-AEC4-FECC-C3E5-13389A7E6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29988" y="2584198"/>
              <a:ext cx="1122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5" name="CasellaDiTesto 54">
            <a:extLst>
              <a:ext uri="{FF2B5EF4-FFF2-40B4-BE49-F238E27FC236}">
                <a16:creationId xmlns="" xmlns:a16="http://schemas.microsoft.com/office/drawing/2014/main" id="{714486FF-0234-8485-1C57-CA5B966B5407}"/>
              </a:ext>
            </a:extLst>
          </p:cNvPr>
          <p:cNvSpPr txBox="1"/>
          <p:nvPr/>
        </p:nvSpPr>
        <p:spPr>
          <a:xfrm>
            <a:off x="3326464" y="1762152"/>
            <a:ext cx="8708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Passaggio 2- Per completare la rappresentazione della retta 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si definiscono le tracce 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e 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="" xmlns:a16="http://schemas.microsoft.com/office/drawing/2014/main" id="{B50B61D9-D555-2DDB-E47F-2CB96D9B4823}"/>
              </a:ext>
            </a:extLst>
          </p:cNvPr>
          <p:cNvSpPr/>
          <p:nvPr/>
        </p:nvSpPr>
        <p:spPr>
          <a:xfrm>
            <a:off x="8747753" y="5200500"/>
            <a:ext cx="648000" cy="648000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="" xmlns:a16="http://schemas.microsoft.com/office/drawing/2014/main" id="{DA0D4241-9D94-EFBD-02C9-BEF87E6198E3}"/>
              </a:ext>
            </a:extLst>
          </p:cNvPr>
          <p:cNvSpPr/>
          <p:nvPr/>
        </p:nvSpPr>
        <p:spPr>
          <a:xfrm>
            <a:off x="5046496" y="5804324"/>
            <a:ext cx="648000" cy="648000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71372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2" grpId="0"/>
      <p:bldP spid="53" grpId="0" animBg="1"/>
      <p:bldP spid="54" grpId="0" animBg="1"/>
      <p:bldP spid="55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=""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3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=""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9677267-A711-684C-62B5-2A9084A3428F}"/>
              </a:ext>
            </a:extLst>
          </p:cNvPr>
          <p:cNvSpPr txBox="1"/>
          <p:nvPr/>
        </p:nvSpPr>
        <p:spPr>
          <a:xfrm>
            <a:off x="3152720" y="472128"/>
            <a:ext cx="9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r nel secondo diedro ed un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nel quarto non appartenente alla retta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=""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4411224C-978F-9673-D289-3BE69C0F1960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50702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PIANO PASSANTE PER UNA RETTA ED UN PUNTO AD ESSA NON APPARTENENTE RISOLTO COME  PARALLELISMO TRA  RETTE </a:t>
            </a:r>
          </a:p>
        </p:txBody>
      </p:sp>
      <p:sp>
        <p:nvSpPr>
          <p:cNvPr id="7" name="CasellaDiTesto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B594C4B7-8DB2-C966-B289-3E4DC4B13FE8}"/>
              </a:ext>
            </a:extLst>
          </p:cNvPr>
          <p:cNvSpPr txBox="1"/>
          <p:nvPr/>
        </p:nvSpPr>
        <p:spPr>
          <a:xfrm>
            <a:off x="10723564" y="48214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="" xmlns:a16="http://schemas.microsoft.com/office/drawing/2014/main" id="{C239E50C-FB2A-2B0F-B47C-D6B5931AE0FC}"/>
              </a:ext>
            </a:extLst>
          </p:cNvPr>
          <p:cNvSpPr txBox="1"/>
          <p:nvPr/>
        </p:nvSpPr>
        <p:spPr>
          <a:xfrm>
            <a:off x="66001" y="1788787"/>
            <a:ext cx="32469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Determinate le tracce come punti reali della retta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si collegano le due tracce prime delle rette r ed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per ottenere un segmento di retta che definisce la direzione della </a:t>
            </a:r>
            <a:r>
              <a:rPr lang="it-IT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800" baseline="-25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8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it-IT" sz="1800" dirty="0">
                <a:solidFill>
                  <a:srgbClr val="C0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baseline="-250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le due seconde tracce delle rette r ed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per ottenere un segmento di retta che determina la direzione della </a:t>
            </a:r>
            <a:r>
              <a:rPr lang="it-IT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800" baseline="-25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8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it-IT" sz="1800" dirty="0">
                <a:solidFill>
                  <a:srgbClr val="C0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baseline="-250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it-IT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7" name="Gruppo 56">
            <a:extLst>
              <a:ext uri="{FF2B5EF4-FFF2-40B4-BE49-F238E27FC236}">
                <a16:creationId xmlns="" xmlns:a16="http://schemas.microsoft.com/office/drawing/2014/main" id="{3C4E1CF5-BF0C-7573-DEBA-B0353D756558}"/>
              </a:ext>
            </a:extLst>
          </p:cNvPr>
          <p:cNvGrpSpPr/>
          <p:nvPr/>
        </p:nvGrpSpPr>
        <p:grpSpPr>
          <a:xfrm>
            <a:off x="745376" y="5338201"/>
            <a:ext cx="1872000" cy="576000"/>
            <a:chOff x="438880" y="6466075"/>
            <a:chExt cx="1620000" cy="373378"/>
          </a:xfrm>
        </p:grpSpPr>
        <p:sp>
          <p:nvSpPr>
            <p:cNvPr id="58" name="CasellaDiTesto 57">
              <a:extLst>
                <a:ext uri="{FF2B5EF4-FFF2-40B4-BE49-F238E27FC236}">
                  <a16:creationId xmlns="" xmlns:a16="http://schemas.microsoft.com/office/drawing/2014/main" id="{D0598D2D-FEDF-9781-3518-35731F43BC52}"/>
                </a:ext>
              </a:extLst>
            </p:cNvPr>
            <p:cNvSpPr txBox="1"/>
            <p:nvPr/>
          </p:nvSpPr>
          <p:spPr>
            <a:xfrm>
              <a:off x="438880" y="6466075"/>
              <a:ext cx="1620000" cy="3733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C00000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2400" baseline="-250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r</a:t>
              </a:r>
              <a:r>
                <a:rPr lang="it-IT" sz="2400" dirty="0">
                  <a:latin typeface="Comic Sans MS" panose="030F0702030302020204" pitchFamily="66" charset="0"/>
                </a:rPr>
                <a:t> </a:t>
              </a:r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+ (-</a:t>
              </a:r>
              <a:r>
                <a:rPr lang="it-IT" sz="2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2400" baseline="-25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2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s)</a:t>
              </a:r>
            </a:p>
          </p:txBody>
        </p:sp>
        <p:cxnSp>
          <p:nvCxnSpPr>
            <p:cNvPr id="59" name="Connettore diritto 58">
              <a:extLst>
                <a:ext uri="{FF2B5EF4-FFF2-40B4-BE49-F238E27FC236}">
                  <a16:creationId xmlns="" xmlns:a16="http://schemas.microsoft.com/office/drawing/2014/main" id="{4C77EE05-C964-9287-CCCD-3DC545372444}"/>
                </a:ext>
              </a:extLst>
            </p:cNvPr>
            <p:cNvCxnSpPr/>
            <p:nvPr/>
          </p:nvCxnSpPr>
          <p:spPr>
            <a:xfrm>
              <a:off x="595269" y="6558688"/>
              <a:ext cx="134360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o 59">
            <a:extLst>
              <a:ext uri="{FF2B5EF4-FFF2-40B4-BE49-F238E27FC236}">
                <a16:creationId xmlns="" xmlns:a16="http://schemas.microsoft.com/office/drawing/2014/main" id="{91D7E2FC-9347-C089-9A07-540326EEC1EC}"/>
              </a:ext>
            </a:extLst>
          </p:cNvPr>
          <p:cNvGrpSpPr/>
          <p:nvPr/>
        </p:nvGrpSpPr>
        <p:grpSpPr>
          <a:xfrm>
            <a:off x="735881" y="6084137"/>
            <a:ext cx="1872000" cy="576000"/>
            <a:chOff x="717219" y="6168880"/>
            <a:chExt cx="1620000" cy="461665"/>
          </a:xfrm>
        </p:grpSpPr>
        <p:sp>
          <p:nvSpPr>
            <p:cNvPr id="61" name="CasellaDiTesto 60">
              <a:extLst>
                <a:ext uri="{FF2B5EF4-FFF2-40B4-BE49-F238E27FC236}">
                  <a16:creationId xmlns="" xmlns:a16="http://schemas.microsoft.com/office/drawing/2014/main" id="{538F531F-9204-4040-057F-9B35FD5230C9}"/>
                </a:ext>
              </a:extLst>
            </p:cNvPr>
            <p:cNvSpPr txBox="1"/>
            <p:nvPr/>
          </p:nvSpPr>
          <p:spPr>
            <a:xfrm>
              <a:off x="717219" y="6168880"/>
              <a:ext cx="162000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C00000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(-T</a:t>
              </a:r>
              <a:r>
                <a:rPr lang="it-IT" sz="2400" baseline="-250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r)</a:t>
              </a:r>
              <a:r>
                <a:rPr lang="it-IT" sz="2400" dirty="0">
                  <a:latin typeface="Comic Sans MS" panose="030F0702030302020204" pitchFamily="66" charset="0"/>
                </a:rPr>
                <a:t> </a:t>
              </a:r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+</a:t>
              </a:r>
              <a:r>
                <a:rPr lang="it-IT" sz="2400" dirty="0">
                  <a:latin typeface="Comic Sans MS" panose="030F0702030302020204" pitchFamily="66" charset="0"/>
                </a:rPr>
                <a:t> </a:t>
              </a:r>
              <a:r>
                <a:rPr lang="it-IT" sz="2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2400" baseline="-25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2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s</a:t>
              </a:r>
            </a:p>
          </p:txBody>
        </p:sp>
        <p:cxnSp>
          <p:nvCxnSpPr>
            <p:cNvPr id="64" name="Connettore diritto 63">
              <a:extLst>
                <a:ext uri="{FF2B5EF4-FFF2-40B4-BE49-F238E27FC236}">
                  <a16:creationId xmlns="" xmlns:a16="http://schemas.microsoft.com/office/drawing/2014/main" id="{36A3A7B5-055A-6FD4-26D2-F6802AB0DC29}"/>
                </a:ext>
              </a:extLst>
            </p:cNvPr>
            <p:cNvCxnSpPr/>
            <p:nvPr/>
          </p:nvCxnSpPr>
          <p:spPr>
            <a:xfrm>
              <a:off x="873608" y="6276926"/>
              <a:ext cx="134360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o 45">
            <a:extLst>
              <a:ext uri="{FF2B5EF4-FFF2-40B4-BE49-F238E27FC236}">
                <a16:creationId xmlns="" xmlns:a16="http://schemas.microsoft.com/office/drawing/2014/main" id="{20BBD86D-4930-CB69-91A3-872E81EA095A}"/>
              </a:ext>
            </a:extLst>
          </p:cNvPr>
          <p:cNvGrpSpPr/>
          <p:nvPr/>
        </p:nvGrpSpPr>
        <p:grpSpPr>
          <a:xfrm>
            <a:off x="3338513" y="1333500"/>
            <a:ext cx="8728328" cy="5340350"/>
            <a:chOff x="3338513" y="1333500"/>
            <a:chExt cx="8728328" cy="5340350"/>
          </a:xfrm>
        </p:grpSpPr>
        <p:grpSp>
          <p:nvGrpSpPr>
            <p:cNvPr id="18" name="Gruppo 17">
              <a:extLst>
                <a:ext uri="{FF2B5EF4-FFF2-40B4-BE49-F238E27FC236}">
                  <a16:creationId xmlns="" xmlns:a16="http://schemas.microsoft.com/office/drawing/2014/main" id="{61E7D020-626E-E2A2-9A8C-08E412F95074}"/>
                </a:ext>
              </a:extLst>
            </p:cNvPr>
            <p:cNvGrpSpPr/>
            <p:nvPr/>
          </p:nvGrpSpPr>
          <p:grpSpPr>
            <a:xfrm>
              <a:off x="3338513" y="1333500"/>
              <a:ext cx="8728328" cy="5340350"/>
              <a:chOff x="3338513" y="1333500"/>
              <a:chExt cx="8728328" cy="5340350"/>
            </a:xfrm>
          </p:grpSpPr>
          <p:sp>
            <p:nvSpPr>
              <p:cNvPr id="12" name="Rectangle 9">
                <a:extLst>
                  <a:ext uri="{FF2B5EF4-FFF2-40B4-BE49-F238E27FC236}">
                    <a16:creationId xmlns="" xmlns:a16="http://schemas.microsoft.com/office/drawing/2014/main" id="{F9D1AEB9-AD77-D6BE-14A8-A8A46EA72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513" y="1333500"/>
                <a:ext cx="8693151" cy="53403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="" xmlns:a16="http://schemas.microsoft.com/office/drawing/2014/main" id="{502762D9-F499-4463-DAED-6D27655C1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8513" y="2487613"/>
                <a:ext cx="8693151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1">
                <a:extLst>
                  <a:ext uri="{FF2B5EF4-FFF2-40B4-BE49-F238E27FC236}">
                    <a16:creationId xmlns="" xmlns:a16="http://schemas.microsoft.com/office/drawing/2014/main" id="{B4F7FC15-6E20-1887-4F53-ECF11A6D3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5413" y="4184650"/>
                <a:ext cx="266700" cy="385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lt</a:t>
                </a: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Rectangle 17">
                <a:extLst>
                  <a:ext uri="{FF2B5EF4-FFF2-40B4-BE49-F238E27FC236}">
                    <a16:creationId xmlns="" xmlns:a16="http://schemas.microsoft.com/office/drawing/2014/main" id="{4A5CBF57-8841-B3A8-327F-E5B3714EF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1236" y="2689689"/>
                <a:ext cx="20037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r'</a:t>
                </a: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Rectangle 18">
                <a:extLst>
                  <a:ext uri="{FF2B5EF4-FFF2-40B4-BE49-F238E27FC236}">
                    <a16:creationId xmlns="" xmlns:a16="http://schemas.microsoft.com/office/drawing/2014/main" id="{3F043F62-4141-66D8-0199-A68440231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8617" y="2461727"/>
                <a:ext cx="29014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r''</a:t>
                </a: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3" name="Gruppo 32">
                <a:extLst>
                  <a:ext uri="{FF2B5EF4-FFF2-40B4-BE49-F238E27FC236}">
                    <a16:creationId xmlns="" xmlns:a16="http://schemas.microsoft.com/office/drawing/2014/main" id="{EF7E8D20-4AC4-4890-2DD1-486DFA78D60C}"/>
                  </a:ext>
                </a:extLst>
              </p:cNvPr>
              <p:cNvGrpSpPr/>
              <p:nvPr/>
            </p:nvGrpSpPr>
            <p:grpSpPr>
              <a:xfrm>
                <a:off x="9165086" y="2734214"/>
                <a:ext cx="328436" cy="292174"/>
                <a:chOff x="13200063" y="2570863"/>
                <a:chExt cx="328436" cy="292174"/>
              </a:xfrm>
            </p:grpSpPr>
            <p:sp>
              <p:nvSpPr>
                <p:cNvPr id="22" name="Rectangle 19">
                  <a:extLst>
                    <a:ext uri="{FF2B5EF4-FFF2-40B4-BE49-F238E27FC236}">
                      <a16:creationId xmlns="" xmlns:a16="http://schemas.microsoft.com/office/drawing/2014/main" id="{0FE69F1F-F843-417D-93DE-E9D7F9EBDE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00063" y="2586038"/>
                  <a:ext cx="15709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T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0">
                  <a:extLst>
                    <a:ext uri="{FF2B5EF4-FFF2-40B4-BE49-F238E27FC236}">
                      <a16:creationId xmlns="" xmlns:a16="http://schemas.microsoft.com/office/drawing/2014/main" id="{CA37DC7A-F704-BA9A-B46B-1163892FA9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52677" y="2587609"/>
                  <a:ext cx="68930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1</a:t>
                  </a:r>
                  <a:endParaRPr kumimoji="0" lang="it-IT" altLang="it-IT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1">
                  <a:extLst>
                    <a:ext uri="{FF2B5EF4-FFF2-40B4-BE49-F238E27FC236}">
                      <a16:creationId xmlns="" xmlns:a16="http://schemas.microsoft.com/office/drawing/2014/main" id="{3D196AFF-8676-C126-57C5-B706143C74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17891" y="2570863"/>
                  <a:ext cx="110608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r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Line 22">
                <a:extLst>
                  <a:ext uri="{FF2B5EF4-FFF2-40B4-BE49-F238E27FC236}">
                    <a16:creationId xmlns="" xmlns:a16="http://schemas.microsoft.com/office/drawing/2014/main" id="{9A319D18-CE96-D7D1-50B4-D423916A4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7763" y="4470400"/>
                <a:ext cx="810418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4" name="Gruppo 33">
                <a:extLst>
                  <a:ext uri="{FF2B5EF4-FFF2-40B4-BE49-F238E27FC236}">
                    <a16:creationId xmlns="" xmlns:a16="http://schemas.microsoft.com/office/drawing/2014/main" id="{0696E030-F716-7E50-B7A3-5330BD81B8F2}"/>
                  </a:ext>
                </a:extLst>
              </p:cNvPr>
              <p:cNvGrpSpPr/>
              <p:nvPr/>
            </p:nvGrpSpPr>
            <p:grpSpPr>
              <a:xfrm>
                <a:off x="6587620" y="3259892"/>
                <a:ext cx="340533" cy="278839"/>
                <a:chOff x="13200063" y="2584198"/>
                <a:chExt cx="340533" cy="278839"/>
              </a:xfrm>
            </p:grpSpPr>
            <p:sp>
              <p:nvSpPr>
                <p:cNvPr id="35" name="Rectangle 19">
                  <a:extLst>
                    <a:ext uri="{FF2B5EF4-FFF2-40B4-BE49-F238E27FC236}">
                      <a16:creationId xmlns="" xmlns:a16="http://schemas.microsoft.com/office/drawing/2014/main" id="{F1A45B17-2342-D1BF-211C-E0328081D3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00063" y="2586038"/>
                  <a:ext cx="15709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T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20">
                  <a:extLst>
                    <a:ext uri="{FF2B5EF4-FFF2-40B4-BE49-F238E27FC236}">
                      <a16:creationId xmlns="" xmlns:a16="http://schemas.microsoft.com/office/drawing/2014/main" id="{BD51EA2E-4AD1-5440-1B3D-C1CA88D31F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38784" y="2596219"/>
                  <a:ext cx="94578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2</a:t>
                  </a:r>
                  <a:endParaRPr kumimoji="0" lang="it-IT" altLang="it-IT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21">
                  <a:extLst>
                    <a:ext uri="{FF2B5EF4-FFF2-40B4-BE49-F238E27FC236}">
                      <a16:creationId xmlns="" xmlns:a16="http://schemas.microsoft.com/office/drawing/2014/main" id="{069646B3-97C8-500A-6497-C5AD360C2B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9988" y="2584198"/>
                  <a:ext cx="110608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r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" name="Connettore diritto 7">
                <a:extLst>
                  <a:ext uri="{FF2B5EF4-FFF2-40B4-BE49-F238E27FC236}">
                    <a16:creationId xmlns="" xmlns:a16="http://schemas.microsoft.com/office/drawing/2014/main" id="{B6BBDF13-9D98-D31D-ED3A-88AB8727C0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32316" y="2487613"/>
                <a:ext cx="3983284" cy="198278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diritto 10">
                <a:extLst>
                  <a:ext uri="{FF2B5EF4-FFF2-40B4-BE49-F238E27FC236}">
                    <a16:creationId xmlns="" xmlns:a16="http://schemas.microsoft.com/office/drawing/2014/main" id="{88C52820-8925-8225-F33D-CFDB3CFA5D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8212" y="2607062"/>
                <a:ext cx="5934898" cy="1863338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ttore diritto 26">
                <a:extLst>
                  <a:ext uri="{FF2B5EF4-FFF2-40B4-BE49-F238E27FC236}">
                    <a16:creationId xmlns="" xmlns:a16="http://schemas.microsoft.com/office/drawing/2014/main" id="{E69423A8-32C7-1004-071B-E3BA3EB955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0584" y="4467765"/>
                <a:ext cx="0" cy="688578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Connettore diritto 2">
                <a:extLst>
                  <a:ext uri="{FF2B5EF4-FFF2-40B4-BE49-F238E27FC236}">
                    <a16:creationId xmlns="" xmlns:a16="http://schemas.microsoft.com/office/drawing/2014/main" id="{A7DE9621-F665-61D2-18B6-4C9E3AB25A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71117" y="4467297"/>
                <a:ext cx="4335837" cy="215828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diritto 16">
                <a:extLst>
                  <a:ext uri="{FF2B5EF4-FFF2-40B4-BE49-F238E27FC236}">
                    <a16:creationId xmlns="" xmlns:a16="http://schemas.microsoft.com/office/drawing/2014/main" id="{2DCD7611-CACF-0807-D0CA-3998EA38DC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1762" y="4470400"/>
                <a:ext cx="6290189" cy="1974886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ttore diritto 29">
                <a:extLst>
                  <a:ext uri="{FF2B5EF4-FFF2-40B4-BE49-F238E27FC236}">
                    <a16:creationId xmlns="" xmlns:a16="http://schemas.microsoft.com/office/drawing/2014/main" id="{7898848A-E3F1-377A-EE17-F3BBEDB5CF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2592" y="4454860"/>
                <a:ext cx="0" cy="1754520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diritto 31">
                <a:extLst>
                  <a:ext uri="{FF2B5EF4-FFF2-40B4-BE49-F238E27FC236}">
                    <a16:creationId xmlns="" xmlns:a16="http://schemas.microsoft.com/office/drawing/2014/main" id="{7C960126-3F83-68A1-FDB0-1221FE4EC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6954" y="4465110"/>
                <a:ext cx="0" cy="1114812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diritto 38">
                <a:extLst>
                  <a:ext uri="{FF2B5EF4-FFF2-40B4-BE49-F238E27FC236}">
                    <a16:creationId xmlns="" xmlns:a16="http://schemas.microsoft.com/office/drawing/2014/main" id="{6EE057B3-E723-B942-DB5C-2BBB8F8298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2316" y="3565340"/>
                <a:ext cx="0" cy="90506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diritto 40">
                <a:extLst>
                  <a:ext uri="{FF2B5EF4-FFF2-40B4-BE49-F238E27FC236}">
                    <a16:creationId xmlns="" xmlns:a16="http://schemas.microsoft.com/office/drawing/2014/main" id="{760D3E47-078F-EE0B-592A-6F1DA78177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11060" y="3026388"/>
                <a:ext cx="0" cy="143872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uppo 28">
                <a:extLst>
                  <a:ext uri="{FF2B5EF4-FFF2-40B4-BE49-F238E27FC236}">
                    <a16:creationId xmlns="" xmlns:a16="http://schemas.microsoft.com/office/drawing/2014/main" id="{DB55AF4F-E28B-0DF1-B902-15A85E73BA5D}"/>
                  </a:ext>
                </a:extLst>
              </p:cNvPr>
              <p:cNvGrpSpPr/>
              <p:nvPr/>
            </p:nvGrpSpPr>
            <p:grpSpPr>
              <a:xfrm>
                <a:off x="4997875" y="5974112"/>
                <a:ext cx="330038" cy="292174"/>
                <a:chOff x="13200063" y="2570863"/>
                <a:chExt cx="330038" cy="292174"/>
              </a:xfrm>
            </p:grpSpPr>
            <p:sp>
              <p:nvSpPr>
                <p:cNvPr id="31" name="Rectangle 19">
                  <a:extLst>
                    <a:ext uri="{FF2B5EF4-FFF2-40B4-BE49-F238E27FC236}">
                      <a16:creationId xmlns="" xmlns:a16="http://schemas.microsoft.com/office/drawing/2014/main" id="{3DCF19BA-4878-76B5-ACAE-535D00C599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00063" y="2586038"/>
                  <a:ext cx="15709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T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20">
                  <a:extLst>
                    <a:ext uri="{FF2B5EF4-FFF2-40B4-BE49-F238E27FC236}">
                      <a16:creationId xmlns="" xmlns:a16="http://schemas.microsoft.com/office/drawing/2014/main" id="{731FF1A0-B914-AB83-9BF3-50B92B77A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52677" y="2587609"/>
                  <a:ext cx="68930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1</a:t>
                  </a:r>
                  <a:endParaRPr kumimoji="0" lang="it-IT" altLang="it-IT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21">
                  <a:extLst>
                    <a:ext uri="{FF2B5EF4-FFF2-40B4-BE49-F238E27FC236}">
                      <a16:creationId xmlns="" xmlns:a16="http://schemas.microsoft.com/office/drawing/2014/main" id="{430525C8-5280-3881-88B8-18D0F31BB2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17891" y="2570863"/>
                  <a:ext cx="11221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s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" name="Gruppo 41">
                <a:extLst>
                  <a:ext uri="{FF2B5EF4-FFF2-40B4-BE49-F238E27FC236}">
                    <a16:creationId xmlns="" xmlns:a16="http://schemas.microsoft.com/office/drawing/2014/main" id="{4D2BC17F-4616-50FC-12FE-F3F7AB552F5D}"/>
                  </a:ext>
                </a:extLst>
              </p:cNvPr>
              <p:cNvGrpSpPr/>
              <p:nvPr/>
            </p:nvGrpSpPr>
            <p:grpSpPr>
              <a:xfrm>
                <a:off x="8993397" y="5351855"/>
                <a:ext cx="342135" cy="278839"/>
                <a:chOff x="13200063" y="2584198"/>
                <a:chExt cx="342135" cy="278839"/>
              </a:xfrm>
            </p:grpSpPr>
            <p:sp>
              <p:nvSpPr>
                <p:cNvPr id="43" name="Rectangle 19">
                  <a:extLst>
                    <a:ext uri="{FF2B5EF4-FFF2-40B4-BE49-F238E27FC236}">
                      <a16:creationId xmlns="" xmlns:a16="http://schemas.microsoft.com/office/drawing/2014/main" id="{9E210368-B993-7B1F-D539-EF12B3C992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00063" y="2586038"/>
                  <a:ext cx="15709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T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Rectangle 20">
                  <a:extLst>
                    <a:ext uri="{FF2B5EF4-FFF2-40B4-BE49-F238E27FC236}">
                      <a16:creationId xmlns="" xmlns:a16="http://schemas.microsoft.com/office/drawing/2014/main" id="{F716A7F9-2926-37D1-1BD2-6B8C3FD62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38784" y="2596219"/>
                  <a:ext cx="94578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2</a:t>
                  </a:r>
                  <a:endParaRPr kumimoji="0" lang="it-IT" altLang="it-IT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 21">
                  <a:extLst>
                    <a:ext uri="{FF2B5EF4-FFF2-40B4-BE49-F238E27FC236}">
                      <a16:creationId xmlns="" xmlns:a16="http://schemas.microsoft.com/office/drawing/2014/main" id="{730705D1-AEC4-FECC-C3E5-13389A7E6B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9988" y="2584198"/>
                  <a:ext cx="11221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s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2" name="Rectangle 17">
                <a:extLst>
                  <a:ext uri="{FF2B5EF4-FFF2-40B4-BE49-F238E27FC236}">
                    <a16:creationId xmlns="" xmlns:a16="http://schemas.microsoft.com/office/drawing/2014/main" id="{4C08FA92-5E50-865B-2CC3-907F27890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1541" y="5762077"/>
                <a:ext cx="20037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s'</a:t>
                </a: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3" name="Rectangle 18">
                <a:extLst>
                  <a:ext uri="{FF2B5EF4-FFF2-40B4-BE49-F238E27FC236}">
                    <a16:creationId xmlns="" xmlns:a16="http://schemas.microsoft.com/office/drawing/2014/main" id="{A6CF99AE-2764-0F37-4CC4-586B10CA9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6926" y="5928782"/>
                <a:ext cx="29014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s''</a:t>
                </a: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" name="Rectangle 6">
                <a:extLst>
                  <a:ext uri="{FF2B5EF4-FFF2-40B4-BE49-F238E27FC236}">
                    <a16:creationId xmlns="" xmlns:a16="http://schemas.microsoft.com/office/drawing/2014/main" id="{EDB8FD31-CFDE-4DAC-9FAE-F00E1F0C7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2243" y="1346622"/>
                <a:ext cx="869315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/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Dati la retta generica r nel II diedro ed il punto 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</a:rPr>
                  <a:t>A(A’</a:t>
                </a:r>
                <a:r>
                  <a:rPr kumimoji="0" lang="it-IT" altLang="it-IT" sz="14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  <a:sym typeface="Symbol" panose="05050102010706020507" pitchFamily="18" charset="2"/>
                  </a:rPr>
                  <a:t>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  <a:sym typeface="Symbol" panose="05050102010706020507" pitchFamily="18" charset="2"/>
                  </a:rPr>
                  <a:t>-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</a:rPr>
                  <a:t>A") 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non appartenente determinare </a:t>
                </a:r>
                <a:r>
                  <a:rPr lang="it-IT" altLang="it-IT" sz="13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per essi 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il piano 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Symbol" panose="05050102010706020507" pitchFamily="18" charset="2"/>
                  </a:rPr>
                  <a:t>a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="" xmlns:a16="http://schemas.microsoft.com/office/drawing/2014/main" id="{BEC44AA7-4999-4768-6257-0CAF398323E3}"/>
                  </a:ext>
                </a:extLst>
              </p:cNvPr>
              <p:cNvSpPr txBox="1"/>
              <p:nvPr/>
            </p:nvSpPr>
            <p:spPr>
              <a:xfrm>
                <a:off x="3358607" y="1533314"/>
                <a:ext cx="87082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Passaggio 1- Si rappresentano le proiezioni di una retta</a:t>
                </a:r>
                <a:r>
                  <a:rPr lang="it-IT" sz="14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 s</a:t>
                </a:r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//r contenente il punto </a:t>
                </a:r>
                <a:r>
                  <a:rPr lang="it-IT" sz="1400" dirty="0" err="1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A</a:t>
                </a:r>
                <a:r>
                  <a:rPr lang="it-IT" sz="1400" dirty="0" err="1">
                    <a:solidFill>
                      <a:srgbClr val="C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</a:t>
                </a:r>
                <a:r>
                  <a:rPr lang="it-IT" sz="1400" dirty="0" err="1">
                    <a:solidFill>
                      <a:srgbClr val="00B0F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</a:t>
                </a:r>
                <a:r>
                  <a:rPr lang="it-IT" sz="1400" dirty="0" err="1">
                    <a:solidFill>
                      <a:srgbClr val="00B05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A’</a:t>
                </a:r>
                <a:r>
                  <a:rPr lang="it-IT" sz="1400" dirty="0" err="1">
                    <a:solidFill>
                      <a:srgbClr val="C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</a:t>
                </a:r>
                <a:r>
                  <a:rPr lang="it-IT" sz="1400" dirty="0" err="1">
                    <a:solidFill>
                      <a:srgbClr val="00B0F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it-IT" sz="1400" dirty="0">
                    <a:solidFill>
                      <a:srgbClr val="00B0F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’</a:t>
                </a:r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; </a:t>
                </a:r>
                <a:r>
                  <a:rPr lang="it-IT" sz="1400" dirty="0" err="1">
                    <a:solidFill>
                      <a:srgbClr val="00B05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A’’</a:t>
                </a:r>
                <a:r>
                  <a:rPr lang="it-IT" sz="1400" dirty="0" err="1">
                    <a:solidFill>
                      <a:srgbClr val="C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</a:t>
                </a:r>
                <a:r>
                  <a:rPr lang="it-IT" sz="1400" dirty="0" err="1">
                    <a:solidFill>
                      <a:srgbClr val="00B0F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it-IT" sz="1400" dirty="0">
                    <a:solidFill>
                      <a:srgbClr val="00B0F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’’</a:t>
                </a:r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</a:t>
                </a:r>
                <a:endParaRPr lang="it-IT" sz="1400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5" name="CasellaDiTesto 54">
                <a:extLst>
                  <a:ext uri="{FF2B5EF4-FFF2-40B4-BE49-F238E27FC236}">
                    <a16:creationId xmlns="" xmlns:a16="http://schemas.microsoft.com/office/drawing/2014/main" id="{714486FF-0234-8485-1C57-CA5B966B5407}"/>
                  </a:ext>
                </a:extLst>
              </p:cNvPr>
              <p:cNvSpPr txBox="1"/>
              <p:nvPr/>
            </p:nvSpPr>
            <p:spPr>
              <a:xfrm>
                <a:off x="3352950" y="1762152"/>
                <a:ext cx="87082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Passaggio 2- Per completare la rappresentazione della retta </a:t>
                </a:r>
                <a:r>
                  <a:rPr lang="it-IT" sz="14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s</a:t>
                </a:r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si definiscono le tracce </a:t>
                </a:r>
                <a:r>
                  <a:rPr lang="it-IT" sz="14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sz="1400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it-IT" sz="14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s</a:t>
                </a:r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e </a:t>
                </a:r>
                <a:r>
                  <a:rPr lang="it-IT" sz="14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sz="1400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it-IT" sz="14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s</a:t>
                </a:r>
              </a:p>
            </p:txBody>
          </p:sp>
        </p:grpSp>
        <p:sp>
          <p:nvSpPr>
            <p:cNvPr id="19" name="Rectangle 12">
              <a:extLst>
                <a:ext uri="{FF2B5EF4-FFF2-40B4-BE49-F238E27FC236}">
                  <a16:creationId xmlns="" xmlns:a16="http://schemas.microsoft.com/office/drawing/2014/main" id="{070AEAE8-5281-B7FA-9EB6-401985E33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2642" y="4872172"/>
              <a:ext cx="3366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</a:t>
              </a:r>
              <a:r>
                <a:rPr lang="it-IT" altLang="it-IT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’</a:t>
              </a: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Symbol" panose="05050102010706020507" pitchFamily="18" charset="2"/>
                </a:rPr>
                <a:t>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13">
              <a:extLst>
                <a:ext uri="{FF2B5EF4-FFF2-40B4-BE49-F238E27FC236}">
                  <a16:creationId xmlns="" xmlns:a16="http://schemas.microsoft.com/office/drawing/2014/main" id="{A60118AF-467A-E79B-3B88-3E600ED5F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758" y="4868886"/>
              <a:ext cx="2667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A"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47" name="Connettore diritto 46">
            <a:extLst>
              <a:ext uri="{FF2B5EF4-FFF2-40B4-BE49-F238E27FC236}">
                <a16:creationId xmlns="" xmlns:a16="http://schemas.microsoft.com/office/drawing/2014/main" id="{B4BFAE4F-3565-6A43-DA79-A02A312DD9E0}"/>
              </a:ext>
            </a:extLst>
          </p:cNvPr>
          <p:cNvCxnSpPr>
            <a:cxnSpLocks/>
          </p:cNvCxnSpPr>
          <p:nvPr/>
        </p:nvCxnSpPr>
        <p:spPr>
          <a:xfrm>
            <a:off x="6542221" y="3565340"/>
            <a:ext cx="2480623" cy="201258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="" xmlns:a16="http://schemas.microsoft.com/office/drawing/2014/main" id="{3DDA5208-0866-34CF-8412-BF47443B1E46}"/>
              </a:ext>
            </a:extLst>
          </p:cNvPr>
          <p:cNvCxnSpPr>
            <a:cxnSpLocks/>
          </p:cNvCxnSpPr>
          <p:nvPr/>
        </p:nvCxnSpPr>
        <p:spPr>
          <a:xfrm flipH="1">
            <a:off x="5511666" y="3043134"/>
            <a:ext cx="3909299" cy="316624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>
            <a:extLst>
              <a:ext uri="{FF2B5EF4-FFF2-40B4-BE49-F238E27FC236}">
                <a16:creationId xmlns="" xmlns:a16="http://schemas.microsoft.com/office/drawing/2014/main" id="{13C2D2EC-595A-741B-0E53-93CBCA165020}"/>
              </a:ext>
            </a:extLst>
          </p:cNvPr>
          <p:cNvSpPr txBox="1"/>
          <p:nvPr/>
        </p:nvSpPr>
        <p:spPr>
          <a:xfrm>
            <a:off x="3348832" y="1989388"/>
            <a:ext cx="844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Passaggio 3- Collegando le corrispondenti tracce delle due rette si determinano due segmenti</a:t>
            </a:r>
            <a:endParaRPr lang="it-IT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6" name="Connettore 2 65">
            <a:extLst>
              <a:ext uri="{FF2B5EF4-FFF2-40B4-BE49-F238E27FC236}">
                <a16:creationId xmlns="" xmlns:a16="http://schemas.microsoft.com/office/drawing/2014/main" id="{AE6F62CF-CCD6-8AA7-498D-BFED52A22457}"/>
              </a:ext>
            </a:extLst>
          </p:cNvPr>
          <p:cNvCxnSpPr>
            <a:stCxn id="58" idx="3"/>
          </p:cNvCxnSpPr>
          <p:nvPr/>
        </p:nvCxnSpPr>
        <p:spPr>
          <a:xfrm flipV="1">
            <a:off x="2617376" y="3918857"/>
            <a:ext cx="4310777" cy="1707344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="" xmlns:a16="http://schemas.microsoft.com/office/drawing/2014/main" id="{E8E3518D-0F08-4C7C-33C8-C249CF76CB7E}"/>
              </a:ext>
            </a:extLst>
          </p:cNvPr>
          <p:cNvCxnSpPr>
            <a:stCxn id="61" idx="3"/>
          </p:cNvCxnSpPr>
          <p:nvPr/>
        </p:nvCxnSpPr>
        <p:spPr>
          <a:xfrm flipV="1">
            <a:off x="2607881" y="5286658"/>
            <a:ext cx="4017598" cy="1085479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72222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6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=""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4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=""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9677267-A711-684C-62B5-2A9084A3428F}"/>
              </a:ext>
            </a:extLst>
          </p:cNvPr>
          <p:cNvSpPr txBox="1"/>
          <p:nvPr/>
        </p:nvSpPr>
        <p:spPr>
          <a:xfrm>
            <a:off x="3152720" y="472128"/>
            <a:ext cx="9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r nel secondo diedro ed un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nel quarto non appartenente alla retta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=""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4411224C-978F-9673-D289-3BE69C0F1960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50702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PIANO PASSANTE PER UNA RETTA ED UN PUNTO AD ESSA NON APPARTENENTE RISOLTO COME  PARALLELISMO TRA  RETTE </a:t>
            </a:r>
          </a:p>
        </p:txBody>
      </p:sp>
      <p:sp>
        <p:nvSpPr>
          <p:cNvPr id="7" name="CasellaDiTesto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B594C4B7-8DB2-C966-B289-3E4DC4B13FE8}"/>
              </a:ext>
            </a:extLst>
          </p:cNvPr>
          <p:cNvSpPr txBox="1"/>
          <p:nvPr/>
        </p:nvSpPr>
        <p:spPr>
          <a:xfrm>
            <a:off x="10723564" y="48214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3D209673-D94A-04B0-F2F2-D5586AB76BD2}"/>
              </a:ext>
            </a:extLst>
          </p:cNvPr>
          <p:cNvSpPr txBox="1"/>
          <p:nvPr/>
        </p:nvSpPr>
        <p:spPr>
          <a:xfrm>
            <a:off x="62893" y="1714915"/>
            <a:ext cx="3250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Poiché le tracce del piano </a:t>
            </a:r>
            <a:r>
              <a:rPr lang="it-IT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(t</a:t>
            </a:r>
            <a:r>
              <a:rPr lang="it-IT" sz="1800" baseline="-25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8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(t</a:t>
            </a:r>
            <a:r>
              <a:rPr lang="it-IT" sz="1800" baseline="-25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8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sono rette reali ottenute come: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994D5F48-6EED-BAB7-122F-72E7560C0FA5}"/>
              </a:ext>
            </a:extLst>
          </p:cNvPr>
          <p:cNvSpPr txBox="1"/>
          <p:nvPr/>
        </p:nvSpPr>
        <p:spPr>
          <a:xfrm>
            <a:off x="225749" y="2609003"/>
            <a:ext cx="1247861" cy="830997"/>
          </a:xfrm>
          <a:prstGeom prst="rec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   </a:t>
            </a:r>
            <a:endParaRPr lang="it-IT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=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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</a:t>
            </a:r>
            <a:r>
              <a:rPr lang="it-IT" sz="1600" baseline="-250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r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</a:t>
            </a:r>
          </a:p>
          <a:p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           </a:t>
            </a:r>
            <a:endParaRPr lang="it-IT" sz="1600" dirty="0">
              <a:solidFill>
                <a:srgbClr val="C00000"/>
              </a:solidFill>
              <a:latin typeface="Symbol" panose="05050102010706020507" pitchFamily="18" charset="2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id="{85C92800-5E3F-9E12-374B-F389DCCD8804}"/>
              </a:ext>
            </a:extLst>
          </p:cNvPr>
          <p:cNvSpPr txBox="1"/>
          <p:nvPr/>
        </p:nvSpPr>
        <p:spPr>
          <a:xfrm>
            <a:off x="1663266" y="2612899"/>
            <a:ext cx="1296000" cy="830997"/>
          </a:xfrm>
          <a:prstGeom prst="rec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   </a:t>
            </a:r>
            <a:endParaRPr lang="it-IT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=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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</a:t>
            </a:r>
            <a:r>
              <a:rPr lang="it-IT" sz="1600" baseline="-250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r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</a:t>
            </a:r>
          </a:p>
          <a:p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           </a:t>
            </a:r>
            <a:endParaRPr lang="it-IT" sz="1600" dirty="0">
              <a:solidFill>
                <a:srgbClr val="C00000"/>
              </a:solidFill>
              <a:latin typeface="Symbol" panose="05050102010706020507" pitchFamily="18" charset="2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="" xmlns:a16="http://schemas.microsoft.com/office/drawing/2014/main" id="{00903047-57A3-6658-46BA-3BD96ED69702}"/>
              </a:ext>
            </a:extLst>
          </p:cNvPr>
          <p:cNvSpPr txBox="1"/>
          <p:nvPr/>
        </p:nvSpPr>
        <p:spPr>
          <a:xfrm>
            <a:off x="95115" y="3443222"/>
            <a:ext cx="3217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estendendo i segmenti così ottenuti si fissano la tracce del piano </a:t>
            </a:r>
            <a:r>
              <a:rPr lang="it-IT" sz="18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come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="" xmlns:a16="http://schemas.microsoft.com/office/drawing/2014/main" id="{FD53A457-B503-459D-0415-A913441A72D6}"/>
              </a:ext>
            </a:extLst>
          </p:cNvPr>
          <p:cNvSpPr txBox="1"/>
          <p:nvPr/>
        </p:nvSpPr>
        <p:spPr>
          <a:xfrm>
            <a:off x="2560919" y="4909248"/>
            <a:ext cx="709127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="" xmlns:a16="http://schemas.microsoft.com/office/drawing/2014/main" id="{D91DB4FF-FA70-D096-B71E-1198C0AD9D0E}"/>
              </a:ext>
            </a:extLst>
          </p:cNvPr>
          <p:cNvSpPr txBox="1"/>
          <p:nvPr/>
        </p:nvSpPr>
        <p:spPr>
          <a:xfrm>
            <a:off x="2560206" y="4349222"/>
            <a:ext cx="709127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="" xmlns:a16="http://schemas.microsoft.com/office/drawing/2014/main" id="{7E85B41D-CFAC-80CC-7766-8801F2CFFCB0}"/>
              </a:ext>
            </a:extLst>
          </p:cNvPr>
          <p:cNvSpPr txBox="1"/>
          <p:nvPr/>
        </p:nvSpPr>
        <p:spPr>
          <a:xfrm>
            <a:off x="84779" y="5507190"/>
            <a:ext cx="3274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Nell’attraversare il diedro le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 due rette  si intersecano sulla lt nel medesimo punto detto </a:t>
            </a:r>
            <a:r>
              <a:rPr lang="it-IT" sz="1800" u="sng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punto unito</a:t>
            </a:r>
            <a:endParaRPr lang="it-IT" u="sng" dirty="0">
              <a:solidFill>
                <a:srgbClr val="C00000"/>
              </a:solidFill>
            </a:endParaRPr>
          </a:p>
        </p:txBody>
      </p:sp>
      <p:grpSp>
        <p:nvGrpSpPr>
          <p:cNvPr id="52" name="Gruppo 51">
            <a:extLst>
              <a:ext uri="{FF2B5EF4-FFF2-40B4-BE49-F238E27FC236}">
                <a16:creationId xmlns="" xmlns:a16="http://schemas.microsoft.com/office/drawing/2014/main" id="{978A81A5-052B-6A89-05ED-93F39ECFE9D3}"/>
              </a:ext>
            </a:extLst>
          </p:cNvPr>
          <p:cNvGrpSpPr/>
          <p:nvPr/>
        </p:nvGrpSpPr>
        <p:grpSpPr>
          <a:xfrm>
            <a:off x="207527" y="4928018"/>
            <a:ext cx="1872000" cy="461665"/>
            <a:chOff x="717219" y="6069952"/>
            <a:chExt cx="1620000" cy="560593"/>
          </a:xfrm>
        </p:grpSpPr>
        <p:sp>
          <p:nvSpPr>
            <p:cNvPr id="53" name="CasellaDiTesto 52">
              <a:extLst>
                <a:ext uri="{FF2B5EF4-FFF2-40B4-BE49-F238E27FC236}">
                  <a16:creationId xmlns="" xmlns:a16="http://schemas.microsoft.com/office/drawing/2014/main" id="{AB30D746-F027-0B34-7D91-2DC502C32241}"/>
                </a:ext>
              </a:extLst>
            </p:cNvPr>
            <p:cNvSpPr txBox="1"/>
            <p:nvPr/>
          </p:nvSpPr>
          <p:spPr>
            <a:xfrm>
              <a:off x="717219" y="6069952"/>
              <a:ext cx="1620000" cy="56059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C00000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(-T</a:t>
              </a:r>
              <a:r>
                <a:rPr lang="it-IT" sz="2400" baseline="-250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r)</a:t>
              </a:r>
              <a:r>
                <a:rPr lang="it-IT" sz="2400" dirty="0">
                  <a:latin typeface="Comic Sans MS" panose="030F0702030302020204" pitchFamily="66" charset="0"/>
                </a:rPr>
                <a:t> </a:t>
              </a:r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+</a:t>
              </a:r>
              <a:r>
                <a:rPr lang="it-IT" sz="2400" dirty="0">
                  <a:latin typeface="Comic Sans MS" panose="030F0702030302020204" pitchFamily="66" charset="0"/>
                </a:rPr>
                <a:t> </a:t>
              </a:r>
              <a:r>
                <a:rPr lang="it-IT" sz="2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2400" baseline="-25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2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s</a:t>
              </a:r>
            </a:p>
          </p:txBody>
        </p:sp>
        <p:cxnSp>
          <p:nvCxnSpPr>
            <p:cNvPr id="54" name="Connettore diritto 53">
              <a:extLst>
                <a:ext uri="{FF2B5EF4-FFF2-40B4-BE49-F238E27FC236}">
                  <a16:creationId xmlns="" xmlns:a16="http://schemas.microsoft.com/office/drawing/2014/main" id="{8C257803-8E06-828D-2F88-2A5A53A747CE}"/>
                </a:ext>
              </a:extLst>
            </p:cNvPr>
            <p:cNvCxnSpPr/>
            <p:nvPr/>
          </p:nvCxnSpPr>
          <p:spPr>
            <a:xfrm>
              <a:off x="873608" y="6149260"/>
              <a:ext cx="134360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po 64">
            <a:extLst>
              <a:ext uri="{FF2B5EF4-FFF2-40B4-BE49-F238E27FC236}">
                <a16:creationId xmlns="" xmlns:a16="http://schemas.microsoft.com/office/drawing/2014/main" id="{4935FDF7-384C-80CC-0FDE-5DE445B977EC}"/>
              </a:ext>
            </a:extLst>
          </p:cNvPr>
          <p:cNvGrpSpPr/>
          <p:nvPr/>
        </p:nvGrpSpPr>
        <p:grpSpPr>
          <a:xfrm>
            <a:off x="216424" y="4374765"/>
            <a:ext cx="1872000" cy="461665"/>
            <a:chOff x="717219" y="6151274"/>
            <a:chExt cx="1620000" cy="479271"/>
          </a:xfrm>
        </p:grpSpPr>
        <p:sp>
          <p:nvSpPr>
            <p:cNvPr id="67" name="CasellaDiTesto 66">
              <a:extLst>
                <a:ext uri="{FF2B5EF4-FFF2-40B4-BE49-F238E27FC236}">
                  <a16:creationId xmlns="" xmlns:a16="http://schemas.microsoft.com/office/drawing/2014/main" id="{34D27F96-175D-CEF1-BD10-A0A023E3D0FA}"/>
                </a:ext>
              </a:extLst>
            </p:cNvPr>
            <p:cNvSpPr txBox="1"/>
            <p:nvPr/>
          </p:nvSpPr>
          <p:spPr>
            <a:xfrm>
              <a:off x="717219" y="6151274"/>
              <a:ext cx="1620000" cy="4792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C00000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2400" baseline="-250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r</a:t>
              </a:r>
              <a:r>
                <a:rPr lang="it-IT" sz="2400" dirty="0">
                  <a:latin typeface="Comic Sans MS" panose="030F0702030302020204" pitchFamily="66" charset="0"/>
                </a:rPr>
                <a:t> </a:t>
              </a:r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+</a:t>
              </a:r>
              <a:r>
                <a:rPr lang="it-IT" sz="2400" dirty="0">
                  <a:latin typeface="Comic Sans MS" panose="030F0702030302020204" pitchFamily="66" charset="0"/>
                </a:rPr>
                <a:t> </a:t>
              </a:r>
              <a:r>
                <a:rPr lang="it-IT" sz="2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(-T</a:t>
              </a:r>
              <a:r>
                <a:rPr lang="it-IT" sz="2400" baseline="-25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2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s)</a:t>
              </a:r>
            </a:p>
          </p:txBody>
        </p:sp>
        <p:cxnSp>
          <p:nvCxnSpPr>
            <p:cNvPr id="69" name="Connettore diritto 68">
              <a:extLst>
                <a:ext uri="{FF2B5EF4-FFF2-40B4-BE49-F238E27FC236}">
                  <a16:creationId xmlns="" xmlns:a16="http://schemas.microsoft.com/office/drawing/2014/main" id="{828D14B2-127D-90EB-808B-67C39DED7623}"/>
                </a:ext>
              </a:extLst>
            </p:cNvPr>
            <p:cNvCxnSpPr/>
            <p:nvPr/>
          </p:nvCxnSpPr>
          <p:spPr>
            <a:xfrm>
              <a:off x="873608" y="6212547"/>
              <a:ext cx="134360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Connettore 2 69">
            <a:extLst>
              <a:ext uri="{FF2B5EF4-FFF2-40B4-BE49-F238E27FC236}">
                <a16:creationId xmlns="" xmlns:a16="http://schemas.microsoft.com/office/drawing/2014/main" id="{4917D3C5-8E73-4D21-2A09-23701349B157}"/>
              </a:ext>
            </a:extLst>
          </p:cNvPr>
          <p:cNvCxnSpPr>
            <a:cxnSpLocks/>
            <a:stCxn id="53" idx="3"/>
            <a:endCxn id="48" idx="1"/>
          </p:cNvCxnSpPr>
          <p:nvPr/>
        </p:nvCxnSpPr>
        <p:spPr>
          <a:xfrm>
            <a:off x="2079527" y="5158851"/>
            <a:ext cx="481392" cy="2397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="" xmlns:a16="http://schemas.microsoft.com/office/drawing/2014/main" id="{A53C4B9C-5618-D319-7E5D-A2AFF9501F58}"/>
              </a:ext>
            </a:extLst>
          </p:cNvPr>
          <p:cNvCxnSpPr>
            <a:stCxn id="67" idx="3"/>
            <a:endCxn id="49" idx="1"/>
          </p:cNvCxnSpPr>
          <p:nvPr/>
        </p:nvCxnSpPr>
        <p:spPr>
          <a:xfrm flipV="1">
            <a:off x="2088424" y="4601222"/>
            <a:ext cx="471782" cy="4376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po 79">
            <a:extLst>
              <a:ext uri="{FF2B5EF4-FFF2-40B4-BE49-F238E27FC236}">
                <a16:creationId xmlns="" xmlns:a16="http://schemas.microsoft.com/office/drawing/2014/main" id="{50078DE5-7388-08BA-12D6-0164B6DDB8DC}"/>
              </a:ext>
            </a:extLst>
          </p:cNvPr>
          <p:cNvGrpSpPr/>
          <p:nvPr/>
        </p:nvGrpSpPr>
        <p:grpSpPr>
          <a:xfrm>
            <a:off x="3338513" y="1333500"/>
            <a:ext cx="8728328" cy="5340350"/>
            <a:chOff x="3338513" y="1333500"/>
            <a:chExt cx="8728328" cy="5340350"/>
          </a:xfrm>
        </p:grpSpPr>
        <p:grpSp>
          <p:nvGrpSpPr>
            <p:cNvPr id="73" name="Gruppo 72">
              <a:extLst>
                <a:ext uri="{FF2B5EF4-FFF2-40B4-BE49-F238E27FC236}">
                  <a16:creationId xmlns="" xmlns:a16="http://schemas.microsoft.com/office/drawing/2014/main" id="{9BF7FC72-CD1B-5493-17D7-38B807EE944A}"/>
                </a:ext>
              </a:extLst>
            </p:cNvPr>
            <p:cNvGrpSpPr/>
            <p:nvPr/>
          </p:nvGrpSpPr>
          <p:grpSpPr>
            <a:xfrm>
              <a:off x="3338513" y="1333500"/>
              <a:ext cx="8728328" cy="5340350"/>
              <a:chOff x="3338513" y="1333500"/>
              <a:chExt cx="8728328" cy="5340350"/>
            </a:xfrm>
          </p:grpSpPr>
          <p:grpSp>
            <p:nvGrpSpPr>
              <p:cNvPr id="57" name="Gruppo 56">
                <a:extLst>
                  <a:ext uri="{FF2B5EF4-FFF2-40B4-BE49-F238E27FC236}">
                    <a16:creationId xmlns="" xmlns:a16="http://schemas.microsoft.com/office/drawing/2014/main" id="{62370DBA-A5C2-2B30-D718-EA8208F913C4}"/>
                  </a:ext>
                </a:extLst>
              </p:cNvPr>
              <p:cNvGrpSpPr/>
              <p:nvPr/>
            </p:nvGrpSpPr>
            <p:grpSpPr>
              <a:xfrm>
                <a:off x="3338513" y="1333500"/>
                <a:ext cx="8728328" cy="5340350"/>
                <a:chOff x="3338513" y="1333500"/>
                <a:chExt cx="8728328" cy="5340350"/>
              </a:xfrm>
            </p:grpSpPr>
            <p:sp>
              <p:nvSpPr>
                <p:cNvPr id="12" name="Rectangle 9">
                  <a:extLst>
                    <a:ext uri="{FF2B5EF4-FFF2-40B4-BE49-F238E27FC236}">
                      <a16:creationId xmlns="" xmlns:a16="http://schemas.microsoft.com/office/drawing/2014/main" id="{F9D1AEB9-AD77-D6BE-14A8-A8A46EA724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8513" y="1333500"/>
                  <a:ext cx="8693151" cy="534035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Line 10">
                  <a:extLst>
                    <a:ext uri="{FF2B5EF4-FFF2-40B4-BE49-F238E27FC236}">
                      <a16:creationId xmlns="" xmlns:a16="http://schemas.microsoft.com/office/drawing/2014/main" id="{502762D9-F499-4463-DAED-6D27655C10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8513" y="2487613"/>
                  <a:ext cx="8693151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11">
                  <a:extLst>
                    <a:ext uri="{FF2B5EF4-FFF2-40B4-BE49-F238E27FC236}">
                      <a16:creationId xmlns="" xmlns:a16="http://schemas.microsoft.com/office/drawing/2014/main" id="{B4F7FC15-6E20-1887-4F53-ECF11A6D3F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55413" y="4184650"/>
                  <a:ext cx="266700" cy="3857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lt</a:t>
                  </a: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7">
                  <a:extLst>
                    <a:ext uri="{FF2B5EF4-FFF2-40B4-BE49-F238E27FC236}">
                      <a16:creationId xmlns="" xmlns:a16="http://schemas.microsoft.com/office/drawing/2014/main" id="{4A5CBF57-8841-B3A8-327F-E5B3714EF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21236" y="2689689"/>
                  <a:ext cx="200376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r'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18">
                  <a:extLst>
                    <a:ext uri="{FF2B5EF4-FFF2-40B4-BE49-F238E27FC236}">
                      <a16:creationId xmlns="" xmlns:a16="http://schemas.microsoft.com/office/drawing/2014/main" id="{3F043F62-4141-66D8-0199-A68440231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28617" y="2461727"/>
                  <a:ext cx="29014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r''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" name="Gruppo 32">
                  <a:extLst>
                    <a:ext uri="{FF2B5EF4-FFF2-40B4-BE49-F238E27FC236}">
                      <a16:creationId xmlns="" xmlns:a16="http://schemas.microsoft.com/office/drawing/2014/main" id="{EF7E8D20-4AC4-4890-2DD1-486DFA78D60C}"/>
                    </a:ext>
                  </a:extLst>
                </p:cNvPr>
                <p:cNvGrpSpPr/>
                <p:nvPr/>
              </p:nvGrpSpPr>
              <p:grpSpPr>
                <a:xfrm>
                  <a:off x="9165086" y="2734214"/>
                  <a:ext cx="328436" cy="292174"/>
                  <a:chOff x="13200063" y="2570863"/>
                  <a:chExt cx="328436" cy="292174"/>
                </a:xfrm>
              </p:grpSpPr>
              <p:sp>
                <p:nvSpPr>
                  <p:cNvPr id="22" name="Rectangle 19">
                    <a:extLst>
                      <a:ext uri="{FF2B5EF4-FFF2-40B4-BE49-F238E27FC236}">
                        <a16:creationId xmlns="" xmlns:a16="http://schemas.microsoft.com/office/drawing/2014/main" id="{0FE69F1F-F843-417D-93DE-E9D7F9EBDE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200063" y="2586038"/>
                    <a:ext cx="157094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T</a:t>
                    </a:r>
                    <a:endPara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Rectangle 20">
                    <a:extLst>
                      <a:ext uri="{FF2B5EF4-FFF2-40B4-BE49-F238E27FC236}">
                        <a16:creationId xmlns="" xmlns:a16="http://schemas.microsoft.com/office/drawing/2014/main" id="{CA37DC7A-F704-BA9A-B46B-1163892FA9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352677" y="2587609"/>
                    <a:ext cx="68930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1</a:t>
                    </a:r>
                    <a:endParaRPr kumimoji="0" lang="it-IT" altLang="it-IT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1">
                    <a:extLst>
                      <a:ext uri="{FF2B5EF4-FFF2-40B4-BE49-F238E27FC236}">
                        <a16:creationId xmlns="" xmlns:a16="http://schemas.microsoft.com/office/drawing/2014/main" id="{3D196AFF-8676-C126-57C5-B706143C74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17891" y="2570863"/>
                    <a:ext cx="110608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r</a:t>
                    </a:r>
                    <a:endPara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5" name="Line 22">
                  <a:extLst>
                    <a:ext uri="{FF2B5EF4-FFF2-40B4-BE49-F238E27FC236}">
                      <a16:creationId xmlns="" xmlns:a16="http://schemas.microsoft.com/office/drawing/2014/main" id="{9A319D18-CE96-D7D1-50B4-D423916A4B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87763" y="4470400"/>
                  <a:ext cx="810418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4" name="Gruppo 33">
                  <a:extLst>
                    <a:ext uri="{FF2B5EF4-FFF2-40B4-BE49-F238E27FC236}">
                      <a16:creationId xmlns="" xmlns:a16="http://schemas.microsoft.com/office/drawing/2014/main" id="{0696E030-F716-7E50-B7A3-5330BD81B8F2}"/>
                    </a:ext>
                  </a:extLst>
                </p:cNvPr>
                <p:cNvGrpSpPr/>
                <p:nvPr/>
              </p:nvGrpSpPr>
              <p:grpSpPr>
                <a:xfrm>
                  <a:off x="6587620" y="3259892"/>
                  <a:ext cx="340533" cy="278839"/>
                  <a:chOff x="13200063" y="2584198"/>
                  <a:chExt cx="340533" cy="278839"/>
                </a:xfrm>
              </p:grpSpPr>
              <p:sp>
                <p:nvSpPr>
                  <p:cNvPr id="35" name="Rectangle 19">
                    <a:extLst>
                      <a:ext uri="{FF2B5EF4-FFF2-40B4-BE49-F238E27FC236}">
                        <a16:creationId xmlns="" xmlns:a16="http://schemas.microsoft.com/office/drawing/2014/main" id="{F1A45B17-2342-D1BF-211C-E0328081D3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200063" y="2586038"/>
                    <a:ext cx="157094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T</a:t>
                    </a:r>
                    <a:endPara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20">
                    <a:extLst>
                      <a:ext uri="{FF2B5EF4-FFF2-40B4-BE49-F238E27FC236}">
                        <a16:creationId xmlns="" xmlns:a16="http://schemas.microsoft.com/office/drawing/2014/main" id="{BD51EA2E-4AD1-5440-1B3D-C1CA88D31F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338784" y="2596219"/>
                    <a:ext cx="94578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2</a:t>
                    </a:r>
                    <a:endParaRPr kumimoji="0" lang="it-IT" altLang="it-IT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21">
                    <a:extLst>
                      <a:ext uri="{FF2B5EF4-FFF2-40B4-BE49-F238E27FC236}">
                        <a16:creationId xmlns="" xmlns:a16="http://schemas.microsoft.com/office/drawing/2014/main" id="{069646B3-97C8-500A-6497-C5AD360C2B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29988" y="2584198"/>
                    <a:ext cx="110608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r</a:t>
                    </a:r>
                    <a:endPara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8" name="Connettore diritto 7">
                  <a:extLst>
                    <a:ext uri="{FF2B5EF4-FFF2-40B4-BE49-F238E27FC236}">
                      <a16:creationId xmlns="" xmlns:a16="http://schemas.microsoft.com/office/drawing/2014/main" id="{B6BBDF13-9D98-D31D-ED3A-88AB8727C0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32316" y="2487613"/>
                  <a:ext cx="3983284" cy="1982787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ttore diritto 10">
                  <a:extLst>
                    <a:ext uri="{FF2B5EF4-FFF2-40B4-BE49-F238E27FC236}">
                      <a16:creationId xmlns="" xmlns:a16="http://schemas.microsoft.com/office/drawing/2014/main" id="{88C52820-8925-8225-F33D-CFDB3CFA5D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8212" y="2607062"/>
                  <a:ext cx="5934898" cy="1863338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ttore diritto 26">
                  <a:extLst>
                    <a:ext uri="{FF2B5EF4-FFF2-40B4-BE49-F238E27FC236}">
                      <a16:creationId xmlns="" xmlns:a16="http://schemas.microsoft.com/office/drawing/2014/main" id="{E69423A8-32C7-1004-071B-E3BA3EB955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50584" y="4467765"/>
                  <a:ext cx="0" cy="688578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" name="Connettore diritto 2">
                  <a:extLst>
                    <a:ext uri="{FF2B5EF4-FFF2-40B4-BE49-F238E27FC236}">
                      <a16:creationId xmlns="" xmlns:a16="http://schemas.microsoft.com/office/drawing/2014/main" id="{A7DE9621-F665-61D2-18B6-4C9E3AB25A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71117" y="4467297"/>
                  <a:ext cx="4335837" cy="2158280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ttore diritto 16">
                  <a:extLst>
                    <a:ext uri="{FF2B5EF4-FFF2-40B4-BE49-F238E27FC236}">
                      <a16:creationId xmlns="" xmlns:a16="http://schemas.microsoft.com/office/drawing/2014/main" id="{2DCD7611-CACF-0807-D0CA-3998EA38DC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01762" y="4470400"/>
                  <a:ext cx="6290189" cy="1974886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ttore diritto 29">
                  <a:extLst>
                    <a:ext uri="{FF2B5EF4-FFF2-40B4-BE49-F238E27FC236}">
                      <a16:creationId xmlns="" xmlns:a16="http://schemas.microsoft.com/office/drawing/2014/main" id="{7898848A-E3F1-377A-EE17-F3BBEDB5C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02592" y="4454860"/>
                  <a:ext cx="0" cy="1754520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ttore diritto 31">
                  <a:extLst>
                    <a:ext uri="{FF2B5EF4-FFF2-40B4-BE49-F238E27FC236}">
                      <a16:creationId xmlns="" xmlns:a16="http://schemas.microsoft.com/office/drawing/2014/main" id="{7C960126-3F83-68A1-FDB0-1221FE4EC5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06954" y="4469974"/>
                  <a:ext cx="0" cy="1103097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ttore diritto 38">
                  <a:extLst>
                    <a:ext uri="{FF2B5EF4-FFF2-40B4-BE49-F238E27FC236}">
                      <a16:creationId xmlns="" xmlns:a16="http://schemas.microsoft.com/office/drawing/2014/main" id="{6EE057B3-E723-B942-DB5C-2BBB8F8298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34748" y="3565340"/>
                  <a:ext cx="0" cy="905060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ttore diritto 40">
                  <a:extLst>
                    <a:ext uri="{FF2B5EF4-FFF2-40B4-BE49-F238E27FC236}">
                      <a16:creationId xmlns="" xmlns:a16="http://schemas.microsoft.com/office/drawing/2014/main" id="{760D3E47-078F-EE0B-592A-6F1DA78177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11060" y="3031252"/>
                  <a:ext cx="0" cy="1438722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Gruppo 28">
                  <a:extLst>
                    <a:ext uri="{FF2B5EF4-FFF2-40B4-BE49-F238E27FC236}">
                      <a16:creationId xmlns="" xmlns:a16="http://schemas.microsoft.com/office/drawing/2014/main" id="{DB55AF4F-E28B-0DF1-B902-15A85E73BA5D}"/>
                    </a:ext>
                  </a:extLst>
                </p:cNvPr>
                <p:cNvGrpSpPr/>
                <p:nvPr/>
              </p:nvGrpSpPr>
              <p:grpSpPr>
                <a:xfrm>
                  <a:off x="4997875" y="5974112"/>
                  <a:ext cx="330038" cy="292174"/>
                  <a:chOff x="13200063" y="2570863"/>
                  <a:chExt cx="330038" cy="292174"/>
                </a:xfrm>
              </p:grpSpPr>
              <p:sp>
                <p:nvSpPr>
                  <p:cNvPr id="31" name="Rectangle 19">
                    <a:extLst>
                      <a:ext uri="{FF2B5EF4-FFF2-40B4-BE49-F238E27FC236}">
                        <a16:creationId xmlns="" xmlns:a16="http://schemas.microsoft.com/office/drawing/2014/main" id="{3DCF19BA-4878-76B5-ACAE-535D00C599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200063" y="2586038"/>
                    <a:ext cx="157094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T</a:t>
                    </a:r>
                    <a:endPara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20">
                    <a:extLst>
                      <a:ext uri="{FF2B5EF4-FFF2-40B4-BE49-F238E27FC236}">
                        <a16:creationId xmlns="" xmlns:a16="http://schemas.microsoft.com/office/drawing/2014/main" id="{731FF1A0-B914-AB83-9BF3-50B92B77A2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352677" y="2587609"/>
                    <a:ext cx="68930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1</a:t>
                    </a:r>
                    <a:endParaRPr kumimoji="0" lang="it-IT" altLang="it-IT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Rectangle 21">
                    <a:extLst>
                      <a:ext uri="{FF2B5EF4-FFF2-40B4-BE49-F238E27FC236}">
                        <a16:creationId xmlns="" xmlns:a16="http://schemas.microsoft.com/office/drawing/2014/main" id="{430525C8-5280-3881-88B8-18D0F31BB2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17891" y="2570863"/>
                    <a:ext cx="112210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s</a:t>
                    </a:r>
                    <a:endPara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2" name="Gruppo 41">
                  <a:extLst>
                    <a:ext uri="{FF2B5EF4-FFF2-40B4-BE49-F238E27FC236}">
                      <a16:creationId xmlns="" xmlns:a16="http://schemas.microsoft.com/office/drawing/2014/main" id="{4D2BC17F-4616-50FC-12FE-F3F7AB552F5D}"/>
                    </a:ext>
                  </a:extLst>
                </p:cNvPr>
                <p:cNvGrpSpPr/>
                <p:nvPr/>
              </p:nvGrpSpPr>
              <p:grpSpPr>
                <a:xfrm>
                  <a:off x="8993397" y="5351855"/>
                  <a:ext cx="342135" cy="278839"/>
                  <a:chOff x="13200063" y="2584198"/>
                  <a:chExt cx="342135" cy="278839"/>
                </a:xfrm>
              </p:grpSpPr>
              <p:sp>
                <p:nvSpPr>
                  <p:cNvPr id="43" name="Rectangle 19">
                    <a:extLst>
                      <a:ext uri="{FF2B5EF4-FFF2-40B4-BE49-F238E27FC236}">
                        <a16:creationId xmlns="" xmlns:a16="http://schemas.microsoft.com/office/drawing/2014/main" id="{9E210368-B993-7B1F-D539-EF12B3C992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200063" y="2586038"/>
                    <a:ext cx="157094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T</a:t>
                    </a:r>
                    <a:endPara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Rectangle 20">
                    <a:extLst>
                      <a:ext uri="{FF2B5EF4-FFF2-40B4-BE49-F238E27FC236}">
                        <a16:creationId xmlns="" xmlns:a16="http://schemas.microsoft.com/office/drawing/2014/main" id="{F716A7F9-2926-37D1-1BD2-6B8C3FD62A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338784" y="2596219"/>
                    <a:ext cx="94578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2</a:t>
                    </a:r>
                    <a:endParaRPr kumimoji="0" lang="it-IT" altLang="it-IT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Rectangle 21">
                    <a:extLst>
                      <a:ext uri="{FF2B5EF4-FFF2-40B4-BE49-F238E27FC236}">
                        <a16:creationId xmlns="" xmlns:a16="http://schemas.microsoft.com/office/drawing/2014/main" id="{730705D1-AEC4-FECC-C3E5-13389A7E6B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29988" y="2584198"/>
                    <a:ext cx="112210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s</a:t>
                    </a:r>
                    <a:endPara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2" name="Rectangle 17">
                  <a:extLst>
                    <a:ext uri="{FF2B5EF4-FFF2-40B4-BE49-F238E27FC236}">
                      <a16:creationId xmlns="" xmlns:a16="http://schemas.microsoft.com/office/drawing/2014/main" id="{4C08FA92-5E50-865B-2CC3-907F278900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11541" y="5762077"/>
                  <a:ext cx="200376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s'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ctangle 18">
                  <a:extLst>
                    <a:ext uri="{FF2B5EF4-FFF2-40B4-BE49-F238E27FC236}">
                      <a16:creationId xmlns="" xmlns:a16="http://schemas.microsoft.com/office/drawing/2014/main" id="{A6CF99AE-2764-0F37-4CC4-586B10CA90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36926" y="5928782"/>
                  <a:ext cx="29014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s''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" name="Rectangle 6">
                  <a:extLst>
                    <a:ext uri="{FF2B5EF4-FFF2-40B4-BE49-F238E27FC236}">
                      <a16:creationId xmlns="" xmlns:a16="http://schemas.microsoft.com/office/drawing/2014/main" id="{EDB8FD31-CFDE-4DAC-9FAE-F00E1F0C7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2243" y="1346622"/>
                  <a:ext cx="869315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 algn="ctr"/>
                  <a:r>
                    <a:rPr kumimoji="0" lang="it-IT" altLang="it-IT" sz="1300" b="0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omic Sans MS" panose="030F0702030302020204" pitchFamily="66" charset="0"/>
                    </a:rPr>
                    <a:t>Dati la retta generica r nel II diedro ed il punto </a:t>
                  </a:r>
                  <a:r>
                    <a:rPr kumimoji="0" lang="it-IT" altLang="it-IT" sz="1300" b="0" i="0" u="none" strike="noStrike" cap="none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Comic Sans MS" panose="030F0702030302020204" pitchFamily="66" charset="0"/>
                    </a:rPr>
                    <a:t>A(A’</a:t>
                  </a:r>
                  <a:r>
                    <a:rPr kumimoji="0" lang="it-IT" altLang="it-IT" sz="1400" b="0" i="0" u="none" strike="noStrike" cap="none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</a:t>
                  </a:r>
                  <a:r>
                    <a:rPr kumimoji="0" lang="it-IT" altLang="it-IT" sz="1300" b="0" i="0" u="none" strike="noStrike" cap="none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-</a:t>
                  </a:r>
                  <a:r>
                    <a:rPr kumimoji="0" lang="it-IT" altLang="it-IT" sz="1300" b="0" i="0" u="none" strike="noStrike" cap="none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Comic Sans MS" panose="030F0702030302020204" pitchFamily="66" charset="0"/>
                    </a:rPr>
                    <a:t>A") </a:t>
                  </a:r>
                  <a:r>
                    <a:rPr kumimoji="0" lang="it-IT" altLang="it-IT" sz="1300" b="0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omic Sans MS" panose="030F0702030302020204" pitchFamily="66" charset="0"/>
                    </a:rPr>
                    <a:t>non appartenente determinare </a:t>
                  </a:r>
                  <a:r>
                    <a:rPr lang="it-IT" altLang="it-IT" sz="1300" dirty="0">
                      <a:solidFill>
                        <a:srgbClr val="C00000"/>
                      </a:solidFill>
                      <a:latin typeface="Comic Sans MS" panose="030F0702030302020204" pitchFamily="66" charset="0"/>
                    </a:rPr>
                    <a:t>per essi </a:t>
                  </a:r>
                  <a:r>
                    <a:rPr kumimoji="0" lang="it-IT" altLang="it-IT" sz="1300" b="0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omic Sans MS" panose="030F0702030302020204" pitchFamily="66" charset="0"/>
                    </a:rPr>
                    <a:t>il piano </a:t>
                  </a:r>
                  <a:r>
                    <a:rPr kumimoji="0" lang="it-IT" altLang="it-IT" sz="1300" b="0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Symbol" panose="05050102010706020507" pitchFamily="18" charset="2"/>
                    </a:rPr>
                    <a:t>a</a:t>
                  </a:r>
                  <a:endParaRPr kumimoji="0" lang="it-IT" altLang="it-IT" sz="18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</a:endParaRPr>
                </a:p>
              </p:txBody>
            </p:sp>
            <p:sp>
              <p:nvSpPr>
                <p:cNvPr id="10" name="CasellaDiTesto 9">
                  <a:extLst>
                    <a:ext uri="{FF2B5EF4-FFF2-40B4-BE49-F238E27FC236}">
                      <a16:creationId xmlns="" xmlns:a16="http://schemas.microsoft.com/office/drawing/2014/main" id="{BEC44AA7-4999-4768-6257-0CAF398323E3}"/>
                    </a:ext>
                  </a:extLst>
                </p:cNvPr>
                <p:cNvSpPr txBox="1"/>
                <p:nvPr/>
              </p:nvSpPr>
              <p:spPr>
                <a:xfrm>
                  <a:off x="3358607" y="1533314"/>
                  <a:ext cx="870823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dirty="0">
                      <a:solidFill>
                        <a:srgbClr val="C00000"/>
                      </a:solidFill>
                      <a:latin typeface="Comic Sans MS" panose="030F0702030302020204" pitchFamily="66" charset="0"/>
                    </a:rPr>
                    <a:t>Passaggio 1- Si rappresentano le proiezioni di una retta</a:t>
                  </a:r>
                  <a:r>
                    <a:rPr lang="it-IT" sz="1400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 s</a:t>
                  </a:r>
                  <a:r>
                    <a:rPr lang="it-IT" sz="1400" dirty="0">
                      <a:solidFill>
                        <a:srgbClr val="C00000"/>
                      </a:solidFill>
                      <a:latin typeface="Comic Sans MS" panose="030F0702030302020204" pitchFamily="66" charset="0"/>
                    </a:rPr>
                    <a:t>//r contenente il punto </a:t>
                  </a:r>
                  <a:r>
                    <a:rPr lang="it-IT" sz="1400" dirty="0" err="1">
                      <a:solidFill>
                        <a:srgbClr val="00B050"/>
                      </a:solidFill>
                      <a:latin typeface="Comic Sans MS" panose="030F0702030302020204" pitchFamily="66" charset="0"/>
                    </a:rPr>
                    <a:t>A</a:t>
                  </a:r>
                  <a:r>
                    <a:rPr lang="it-IT" sz="1400" dirty="0" err="1">
                      <a:solidFill>
                        <a:srgbClr val="C00000"/>
                      </a:solidFill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</a:t>
                  </a:r>
                  <a:r>
                    <a:rPr lang="it-IT" sz="1400" dirty="0" err="1">
                      <a:solidFill>
                        <a:srgbClr val="00B0F0"/>
                      </a:solidFill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s</a:t>
                  </a:r>
                  <a:r>
                    <a:rPr lang="it-IT" sz="1400" dirty="0">
                      <a:solidFill>
                        <a:srgbClr val="C00000"/>
                      </a:solidFill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(</a:t>
                  </a:r>
                  <a:r>
                    <a:rPr lang="it-IT" sz="1400" dirty="0" err="1">
                      <a:solidFill>
                        <a:srgbClr val="00B050"/>
                      </a:solidFill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A’</a:t>
                  </a:r>
                  <a:r>
                    <a:rPr lang="it-IT" sz="1400" dirty="0" err="1">
                      <a:solidFill>
                        <a:srgbClr val="C00000"/>
                      </a:solidFill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</a:t>
                  </a:r>
                  <a:r>
                    <a:rPr lang="it-IT" sz="1400" dirty="0" err="1">
                      <a:solidFill>
                        <a:srgbClr val="00B0F0"/>
                      </a:solidFill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s</a:t>
                  </a:r>
                  <a:r>
                    <a:rPr lang="it-IT" sz="1400" dirty="0">
                      <a:solidFill>
                        <a:srgbClr val="00B0F0"/>
                      </a:solidFill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’</a:t>
                  </a:r>
                  <a:r>
                    <a:rPr lang="it-IT" sz="1400" dirty="0">
                      <a:solidFill>
                        <a:srgbClr val="C00000"/>
                      </a:solidFill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; </a:t>
                  </a:r>
                  <a:r>
                    <a:rPr lang="it-IT" sz="1400" dirty="0" err="1">
                      <a:solidFill>
                        <a:srgbClr val="00B050"/>
                      </a:solidFill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A’’</a:t>
                  </a:r>
                  <a:r>
                    <a:rPr lang="it-IT" sz="1400" dirty="0" err="1">
                      <a:solidFill>
                        <a:srgbClr val="C00000"/>
                      </a:solidFill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</a:t>
                  </a:r>
                  <a:r>
                    <a:rPr lang="it-IT" sz="1400" dirty="0" err="1">
                      <a:solidFill>
                        <a:srgbClr val="00B0F0"/>
                      </a:solidFill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s</a:t>
                  </a:r>
                  <a:r>
                    <a:rPr lang="it-IT" sz="1400" dirty="0">
                      <a:solidFill>
                        <a:srgbClr val="00B0F0"/>
                      </a:solidFill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’’</a:t>
                  </a:r>
                  <a:r>
                    <a:rPr lang="it-IT" sz="1400" dirty="0">
                      <a:solidFill>
                        <a:srgbClr val="C00000"/>
                      </a:solidFill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)</a:t>
                  </a:r>
                  <a:endPara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5" name="CasellaDiTesto 54">
                  <a:extLst>
                    <a:ext uri="{FF2B5EF4-FFF2-40B4-BE49-F238E27FC236}">
                      <a16:creationId xmlns="" xmlns:a16="http://schemas.microsoft.com/office/drawing/2014/main" id="{714486FF-0234-8485-1C57-CA5B966B5407}"/>
                    </a:ext>
                  </a:extLst>
                </p:cNvPr>
                <p:cNvSpPr txBox="1"/>
                <p:nvPr/>
              </p:nvSpPr>
              <p:spPr>
                <a:xfrm>
                  <a:off x="3352950" y="1762152"/>
                  <a:ext cx="870823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dirty="0">
                      <a:solidFill>
                        <a:srgbClr val="C00000"/>
                      </a:solidFill>
                      <a:latin typeface="Comic Sans MS" panose="030F0702030302020204" pitchFamily="66" charset="0"/>
                    </a:rPr>
                    <a:t>Passaggio 2- Per completare la rappresentazione della retta </a:t>
                  </a:r>
                  <a:r>
                    <a:rPr lang="it-IT" sz="1400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s</a:t>
                  </a:r>
                  <a:r>
                    <a:rPr lang="it-IT" sz="1400" dirty="0">
                      <a:solidFill>
                        <a:srgbClr val="C00000"/>
                      </a:solidFill>
                      <a:latin typeface="Comic Sans MS" panose="030F0702030302020204" pitchFamily="66" charset="0"/>
                    </a:rPr>
                    <a:t> si definiscono le tracce </a:t>
                  </a:r>
                  <a:r>
                    <a:rPr lang="it-IT" sz="1400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T</a:t>
                  </a:r>
                  <a:r>
                    <a:rPr lang="it-IT" sz="1400" baseline="-25000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1</a:t>
                  </a:r>
                  <a:r>
                    <a:rPr lang="it-IT" sz="1400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s</a:t>
                  </a:r>
                  <a:r>
                    <a:rPr lang="it-IT" sz="1400" dirty="0">
                      <a:solidFill>
                        <a:srgbClr val="C00000"/>
                      </a:solidFill>
                      <a:latin typeface="Comic Sans MS" panose="030F0702030302020204" pitchFamily="66" charset="0"/>
                    </a:rPr>
                    <a:t> e </a:t>
                  </a:r>
                  <a:r>
                    <a:rPr lang="it-IT" sz="1400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T</a:t>
                  </a:r>
                  <a:r>
                    <a:rPr lang="it-IT" sz="1400" baseline="-25000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2</a:t>
                  </a:r>
                  <a:r>
                    <a:rPr lang="it-IT" sz="1400" dirty="0">
                      <a:solidFill>
                        <a:srgbClr val="00B0F0"/>
                      </a:solidFill>
                      <a:latin typeface="Comic Sans MS" panose="030F0702030302020204" pitchFamily="66" charset="0"/>
                    </a:rPr>
                    <a:t>s</a:t>
                  </a:r>
                </a:p>
              </p:txBody>
            </p:sp>
            <p:sp>
              <p:nvSpPr>
                <p:cNvPr id="94" name="CasellaDiTesto 93">
                  <a:extLst>
                    <a:ext uri="{FF2B5EF4-FFF2-40B4-BE49-F238E27FC236}">
                      <a16:creationId xmlns="" xmlns:a16="http://schemas.microsoft.com/office/drawing/2014/main" id="{21ADB577-827D-90C0-795A-5C0758778920}"/>
                    </a:ext>
                  </a:extLst>
                </p:cNvPr>
                <p:cNvSpPr txBox="1"/>
                <p:nvPr/>
              </p:nvSpPr>
              <p:spPr>
                <a:xfrm>
                  <a:off x="3339194" y="1989388"/>
                  <a:ext cx="870823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dirty="0">
                      <a:solidFill>
                        <a:srgbClr val="C00000"/>
                      </a:solidFill>
                      <a:latin typeface="Comic Sans MS" panose="030F0702030302020204" pitchFamily="66" charset="0"/>
                    </a:rPr>
                    <a:t>Passaggio 3- Collegando le corrispondenti tracce delle due rette si determinano due segmenti</a:t>
                  </a:r>
                  <a:endParaRPr lang="it-IT" sz="1400" dirty="0">
                    <a:solidFill>
                      <a:srgbClr val="00B0F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cxnSp>
            <p:nvCxnSpPr>
              <p:cNvPr id="60" name="Connettore diritto 59">
                <a:extLst>
                  <a:ext uri="{FF2B5EF4-FFF2-40B4-BE49-F238E27FC236}">
                    <a16:creationId xmlns="" xmlns:a16="http://schemas.microsoft.com/office/drawing/2014/main" id="{938F071A-C695-3B0B-265A-252F3E9275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32316" y="3565340"/>
                <a:ext cx="2480623" cy="2012587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diritto 60">
                <a:extLst>
                  <a:ext uri="{FF2B5EF4-FFF2-40B4-BE49-F238E27FC236}">
                    <a16:creationId xmlns="" xmlns:a16="http://schemas.microsoft.com/office/drawing/2014/main" id="{BFB06B82-C005-8509-006F-3747D94879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01761" y="3043134"/>
                <a:ext cx="3909299" cy="3166246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Rectangle 12">
              <a:extLst>
                <a:ext uri="{FF2B5EF4-FFF2-40B4-BE49-F238E27FC236}">
                  <a16:creationId xmlns="" xmlns:a16="http://schemas.microsoft.com/office/drawing/2014/main" id="{C7B719D3-D320-00C6-4818-F9A20709F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2642" y="4872172"/>
              <a:ext cx="3366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</a:t>
              </a:r>
              <a:r>
                <a:rPr lang="it-IT" altLang="it-IT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’</a:t>
              </a: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Symbol" panose="05050102010706020507" pitchFamily="18" charset="2"/>
                </a:rPr>
                <a:t>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Rectangle 13">
              <a:extLst>
                <a:ext uri="{FF2B5EF4-FFF2-40B4-BE49-F238E27FC236}">
                  <a16:creationId xmlns="" xmlns:a16="http://schemas.microsoft.com/office/drawing/2014/main" id="{C5FA21FC-BDDC-11FD-FC7C-048BAA954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758" y="4868886"/>
              <a:ext cx="2667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A"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47" name="Connettore diritto 46">
            <a:extLst>
              <a:ext uri="{FF2B5EF4-FFF2-40B4-BE49-F238E27FC236}">
                <a16:creationId xmlns="" xmlns:a16="http://schemas.microsoft.com/office/drawing/2014/main" id="{B4BFAE4F-3565-6A43-DA79-A02A312DD9E0}"/>
              </a:ext>
            </a:extLst>
          </p:cNvPr>
          <p:cNvCxnSpPr>
            <a:cxnSpLocks/>
          </p:cNvCxnSpPr>
          <p:nvPr/>
        </p:nvCxnSpPr>
        <p:spPr>
          <a:xfrm>
            <a:off x="5268355" y="2539794"/>
            <a:ext cx="3738679" cy="303327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="" xmlns:a16="http://schemas.microsoft.com/office/drawing/2014/main" id="{3DDA5208-0866-34CF-8412-BF47443B1E46}"/>
              </a:ext>
            </a:extLst>
          </p:cNvPr>
          <p:cNvCxnSpPr>
            <a:cxnSpLocks/>
          </p:cNvCxnSpPr>
          <p:nvPr/>
        </p:nvCxnSpPr>
        <p:spPr>
          <a:xfrm flipH="1">
            <a:off x="5016332" y="3025826"/>
            <a:ext cx="4416177" cy="357678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sellaDiTesto 86">
            <a:extLst>
              <a:ext uri="{FF2B5EF4-FFF2-40B4-BE49-F238E27FC236}">
                <a16:creationId xmlns="" xmlns:a16="http://schemas.microsoft.com/office/drawing/2014/main" id="{A9ACD8E7-0C20-1969-7831-E98D13E71DFA}"/>
              </a:ext>
            </a:extLst>
          </p:cNvPr>
          <p:cNvSpPr txBox="1"/>
          <p:nvPr/>
        </p:nvSpPr>
        <p:spPr>
          <a:xfrm>
            <a:off x="5893900" y="5159173"/>
            <a:ext cx="70912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88" name="CasellaDiTesto 87">
            <a:extLst>
              <a:ext uri="{FF2B5EF4-FFF2-40B4-BE49-F238E27FC236}">
                <a16:creationId xmlns="" xmlns:a16="http://schemas.microsoft.com/office/drawing/2014/main" id="{AC505461-3ABD-890E-C7A6-BE53F123C25A}"/>
              </a:ext>
            </a:extLst>
          </p:cNvPr>
          <p:cNvSpPr txBox="1"/>
          <p:nvPr/>
        </p:nvSpPr>
        <p:spPr>
          <a:xfrm>
            <a:off x="5788439" y="2592963"/>
            <a:ext cx="70912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89" name="Ovale 88">
            <a:extLst>
              <a:ext uri="{FF2B5EF4-FFF2-40B4-BE49-F238E27FC236}">
                <a16:creationId xmlns="" xmlns:a16="http://schemas.microsoft.com/office/drawing/2014/main" id="{07F7534C-2EE2-3A35-6903-4CEE775AFAA3}"/>
              </a:ext>
            </a:extLst>
          </p:cNvPr>
          <p:cNvSpPr/>
          <p:nvPr/>
        </p:nvSpPr>
        <p:spPr>
          <a:xfrm>
            <a:off x="5870573" y="5076857"/>
            <a:ext cx="648000" cy="648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Ovale 89">
            <a:extLst>
              <a:ext uri="{FF2B5EF4-FFF2-40B4-BE49-F238E27FC236}">
                <a16:creationId xmlns="" xmlns:a16="http://schemas.microsoft.com/office/drawing/2014/main" id="{4DDC8B71-4D15-15E3-0AD4-BA638E78650F}"/>
              </a:ext>
            </a:extLst>
          </p:cNvPr>
          <p:cNvSpPr/>
          <p:nvPr/>
        </p:nvSpPr>
        <p:spPr>
          <a:xfrm>
            <a:off x="5779067" y="2567527"/>
            <a:ext cx="648000" cy="648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CasellaDiTesto 92">
            <a:extLst>
              <a:ext uri="{FF2B5EF4-FFF2-40B4-BE49-F238E27FC236}">
                <a16:creationId xmlns="" xmlns:a16="http://schemas.microsoft.com/office/drawing/2014/main" id="{09EB25FD-BE91-8C8D-AA90-31BD691D0FBE}"/>
              </a:ext>
            </a:extLst>
          </p:cNvPr>
          <p:cNvSpPr txBox="1"/>
          <p:nvPr/>
        </p:nvSpPr>
        <p:spPr>
          <a:xfrm>
            <a:off x="3362847" y="2207105"/>
            <a:ext cx="8708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Passaggio 4- Estendendo i segmenti, così individuati, si definiscono le tracce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e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del piano cercato</a:t>
            </a:r>
            <a:endParaRPr lang="it-IT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95" name="Ovale 94">
            <a:extLst>
              <a:ext uri="{FF2B5EF4-FFF2-40B4-BE49-F238E27FC236}">
                <a16:creationId xmlns="" xmlns:a16="http://schemas.microsoft.com/office/drawing/2014/main" id="{A32C57B5-7E34-2180-9EE8-83EF297BE6C2}"/>
              </a:ext>
            </a:extLst>
          </p:cNvPr>
          <p:cNvSpPr/>
          <p:nvPr/>
        </p:nvSpPr>
        <p:spPr>
          <a:xfrm>
            <a:off x="7472665" y="4289979"/>
            <a:ext cx="360000" cy="360000"/>
          </a:xfrm>
          <a:prstGeom prst="ellipse">
            <a:avLst/>
          </a:prstGeom>
          <a:solidFill>
            <a:srgbClr val="FF0000">
              <a:alpha val="2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CasellaDiTesto 95">
            <a:extLst>
              <a:ext uri="{FF2B5EF4-FFF2-40B4-BE49-F238E27FC236}">
                <a16:creationId xmlns="" xmlns:a16="http://schemas.microsoft.com/office/drawing/2014/main" id="{01ACB72E-2CE1-7AB9-BA6A-0827C396106D}"/>
              </a:ext>
            </a:extLst>
          </p:cNvPr>
          <p:cNvSpPr txBox="1"/>
          <p:nvPr/>
        </p:nvSpPr>
        <p:spPr>
          <a:xfrm>
            <a:off x="9957446" y="4891813"/>
            <a:ext cx="1111480" cy="307777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Punto unito</a:t>
            </a:r>
          </a:p>
        </p:txBody>
      </p:sp>
      <p:cxnSp>
        <p:nvCxnSpPr>
          <p:cNvPr id="97" name="Connettore 2 96">
            <a:extLst>
              <a:ext uri="{FF2B5EF4-FFF2-40B4-BE49-F238E27FC236}">
                <a16:creationId xmlns="" xmlns:a16="http://schemas.microsoft.com/office/drawing/2014/main" id="{48D9DD6C-BB9E-B73A-6795-9FD03D4BAE73}"/>
              </a:ext>
            </a:extLst>
          </p:cNvPr>
          <p:cNvCxnSpPr>
            <a:cxnSpLocks/>
            <a:stCxn id="96" idx="1"/>
            <a:endCxn id="95" idx="6"/>
          </p:cNvCxnSpPr>
          <p:nvPr/>
        </p:nvCxnSpPr>
        <p:spPr>
          <a:xfrm flipH="1" flipV="1">
            <a:off x="7832665" y="4469979"/>
            <a:ext cx="2124781" cy="575723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="" xmlns:a16="http://schemas.microsoft.com/office/drawing/2014/main" id="{E8E3518D-0F08-4C7C-33C8-C249CF76CB7E}"/>
              </a:ext>
            </a:extLst>
          </p:cNvPr>
          <p:cNvCxnSpPr>
            <a:cxnSpLocks/>
            <a:stCxn id="48" idx="3"/>
            <a:endCxn id="89" idx="2"/>
          </p:cNvCxnSpPr>
          <p:nvPr/>
        </p:nvCxnSpPr>
        <p:spPr>
          <a:xfrm>
            <a:off x="3270046" y="5161248"/>
            <a:ext cx="2600527" cy="239609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="" xmlns:a16="http://schemas.microsoft.com/office/drawing/2014/main" id="{AE6F62CF-CCD6-8AA7-498D-BFED52A22457}"/>
              </a:ext>
            </a:extLst>
          </p:cNvPr>
          <p:cNvCxnSpPr>
            <a:cxnSpLocks/>
            <a:stCxn id="49" idx="3"/>
            <a:endCxn id="90" idx="3"/>
          </p:cNvCxnSpPr>
          <p:nvPr/>
        </p:nvCxnSpPr>
        <p:spPr>
          <a:xfrm flipV="1">
            <a:off x="3269333" y="3120630"/>
            <a:ext cx="2604631" cy="1480592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26456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  <p:bldP spid="19" grpId="0" animBg="1"/>
      <p:bldP spid="28" grpId="0" animBg="1"/>
      <p:bldP spid="46" grpId="0"/>
      <p:bldP spid="48" grpId="0" animBg="1"/>
      <p:bldP spid="49" grpId="0" animBg="1"/>
      <p:bldP spid="50" grpId="0"/>
      <p:bldP spid="87" grpId="0"/>
      <p:bldP spid="88" grpId="0"/>
      <p:bldP spid="89" grpId="0" animBg="1"/>
      <p:bldP spid="90" grpId="0" animBg="1"/>
      <p:bldP spid="93" grpId="0"/>
      <p:bldP spid="95" grpId="0" animBg="1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="" xmlns:a16="http://schemas.microsoft.com/office/drawing/2014/main" id="{3E65A582-90C5-42E5-2EA0-8995286DB16C}"/>
              </a:ext>
            </a:extLst>
          </p:cNvPr>
          <p:cNvSpPr/>
          <p:nvPr/>
        </p:nvSpPr>
        <p:spPr>
          <a:xfrm rot="16200000">
            <a:off x="-576565" y="1375196"/>
            <a:ext cx="2365140" cy="1080000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Verifica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=""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Rectangle 40">
            <a:extLst>
              <a:ext uri="{FF2B5EF4-FFF2-40B4-BE49-F238E27FC236}">
                <a16:creationId xmlns="" xmlns:a16="http://schemas.microsoft.com/office/drawing/2014/main" id="{D7A6A52D-408C-3A64-FEB9-F5FFA4310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7" y="-965727"/>
            <a:ext cx="52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8" name="Rectangle 54">
            <a:extLst>
              <a:ext uri="{FF2B5EF4-FFF2-40B4-BE49-F238E27FC236}">
                <a16:creationId xmlns="" xmlns:a16="http://schemas.microsoft.com/office/drawing/2014/main" id="{B40ABD91-5344-AFB9-6F06-18D34E857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76" y="-2084388"/>
            <a:ext cx="1722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del piano cercato.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llout: freccia in giù 6">
            <a:extLst>
              <a:ext uri="{FF2B5EF4-FFF2-40B4-BE49-F238E27FC236}">
                <a16:creationId xmlns="" xmlns:a16="http://schemas.microsoft.com/office/drawing/2014/main" id="{8554AB09-A00F-F36D-6496-650AE2333520}"/>
              </a:ext>
            </a:extLst>
          </p:cNvPr>
          <p:cNvSpPr/>
          <p:nvPr/>
        </p:nvSpPr>
        <p:spPr>
          <a:xfrm rot="16200000">
            <a:off x="-1179753" y="4429604"/>
            <a:ext cx="3571515" cy="1080000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Risultato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="" xmlns:a16="http://schemas.microsoft.com/office/drawing/2014/main" id="{FCDB5E54-5AAA-7232-EEE0-C9C06DF4E416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224E6577-C8B0-674B-1CBF-8D03BCBEAD90}"/>
              </a:ext>
            </a:extLst>
          </p:cNvPr>
          <p:cNvSpPr txBox="1"/>
          <p:nvPr/>
        </p:nvSpPr>
        <p:spPr>
          <a:xfrm>
            <a:off x="1147025" y="723274"/>
            <a:ext cx="109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Determinate le tracce rappresentative del piano e controllato che il loro punto d’intersezione sia un punto unito alla lt o un punto improprio, è necessario eseguire la verifica mediante la legge della contenenza/appartenenza che lega i tre elementi: la retta (r), il punto (P) e la retta (s) come esplicitato dal passo di verifica dell’algoritmo della formalizzazione generale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688917C0-8E5D-4E9D-3783-DD9ECAE86E4A}"/>
              </a:ext>
            </a:extLst>
          </p:cNvPr>
          <p:cNvSpPr txBox="1"/>
          <p:nvPr/>
        </p:nvSpPr>
        <p:spPr>
          <a:xfrm>
            <a:off x="4488022" y="1968748"/>
            <a:ext cx="320973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Ì [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r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//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s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Ì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(P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Ï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r)]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68FA19D7-767D-A22D-DDC3-028C01ED10FB}"/>
              </a:ext>
            </a:extLst>
          </p:cNvPr>
          <p:cNvSpPr txBox="1"/>
          <p:nvPr/>
        </p:nvSpPr>
        <p:spPr>
          <a:xfrm>
            <a:off x="1144986" y="2480372"/>
            <a:ext cx="10980000" cy="71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verifica che il piano determinato contiene sia la retta r data sia la retta s che – a sua volta- contiene il punto P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0FB177A1-33EB-159D-35CD-BAF34E2DF9D2}"/>
              </a:ext>
            </a:extLst>
          </p:cNvPr>
          <p:cNvSpPr txBox="1"/>
          <p:nvPr/>
        </p:nvSpPr>
        <p:spPr>
          <a:xfrm>
            <a:off x="1144986" y="3465698"/>
            <a:ext cx="562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Nel caso dell’ esercizio si può, quindi, asserire che: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60790DB3-959E-2610-D954-97174AC352D1}"/>
              </a:ext>
            </a:extLst>
          </p:cNvPr>
          <p:cNvSpPr txBox="1"/>
          <p:nvPr/>
        </p:nvSpPr>
        <p:spPr>
          <a:xfrm>
            <a:off x="6832652" y="3406609"/>
            <a:ext cx="139648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Î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DA53C75B-CE5D-0661-82A5-83E251C39F31}"/>
              </a:ext>
            </a:extLst>
          </p:cNvPr>
          <p:cNvSpPr txBox="1"/>
          <p:nvPr/>
        </p:nvSpPr>
        <p:spPr>
          <a:xfrm>
            <a:off x="8287736" y="3427641"/>
            <a:ext cx="9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perché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DF16661B-23A5-D909-9EE4-211443C6F66B}"/>
              </a:ext>
            </a:extLst>
          </p:cNvPr>
          <p:cNvSpPr txBox="1"/>
          <p:nvPr/>
        </p:nvSpPr>
        <p:spPr>
          <a:xfrm>
            <a:off x="9398551" y="3379797"/>
            <a:ext cx="181946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Î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Î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9CF20B85-EF21-CA31-5DB0-6EFBE84FF60B}"/>
              </a:ext>
            </a:extLst>
          </p:cNvPr>
          <p:cNvSpPr txBox="1"/>
          <p:nvPr/>
        </p:nvSpPr>
        <p:spPr>
          <a:xfrm>
            <a:off x="1144986" y="4048290"/>
            <a:ext cx="1097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Compiuta la verifica con esito positivo, si possono assumere le tracce del piano come gli elementi geometrici rappresentativi del piano passante per la retta assegnata r ed il punto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Ï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28521663-170C-FDA7-7B98-ED2874C3D6A7}"/>
              </a:ext>
            </a:extLst>
          </p:cNvPr>
          <p:cNvSpPr txBox="1"/>
          <p:nvPr/>
        </p:nvSpPr>
        <p:spPr>
          <a:xfrm>
            <a:off x="4862802" y="4742852"/>
            <a:ext cx="244306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Ì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 [r; (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Ï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r)]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="" xmlns:a16="http://schemas.microsoft.com/office/drawing/2014/main" id="{EDC5F24F-62A3-382C-2C50-0F50BF43EB3B}"/>
              </a:ext>
            </a:extLst>
          </p:cNvPr>
          <p:cNvSpPr txBox="1"/>
          <p:nvPr/>
        </p:nvSpPr>
        <p:spPr>
          <a:xfrm>
            <a:off x="1144986" y="5266358"/>
            <a:ext cx="1098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In questo caso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dall’analisi delle tracce possiamo risalire alla tipologia del piano, passante per la retta e il punto non appartenente, che si caratterizza come “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piano generico nel </a:t>
            </a:r>
            <a:r>
              <a:rPr lang="it-IT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primo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diedro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” con le seguenti caratteristiche geometrico-descrittive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80894CA9-ED92-C8EA-F718-968A6B91F0D1}"/>
              </a:ext>
            </a:extLst>
          </p:cNvPr>
          <p:cNvSpPr txBox="1"/>
          <p:nvPr/>
        </p:nvSpPr>
        <p:spPr>
          <a:xfrm>
            <a:off x="5097625" y="6224118"/>
            <a:ext cx="199675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Ð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p</a:t>
            </a:r>
            <a:r>
              <a:rPr kumimoji="0" lang="it-IT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1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Ð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p</a:t>
            </a:r>
            <a:r>
              <a:rPr kumimoji="0" lang="it-IT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2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28F5E530-3D49-4AE0-0B14-A70A053E3C38}"/>
              </a:ext>
            </a:extLst>
          </p:cNvPr>
          <p:cNvSpPr txBox="1"/>
          <p:nvPr/>
        </p:nvSpPr>
        <p:spPr>
          <a:xfrm>
            <a:off x="47999" y="18662"/>
            <a:ext cx="11150579" cy="646331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RICERCA E  DETERMINAZIONE  DEL  PIANO  PASSANTE  PER  UNA  RETTA  ED  UN PUNTO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AD ESSA  NON  APPARTENENTE  IMPOSTATA  SUL  PARALLELISMO TRA  RETTE</a:t>
            </a:r>
          </a:p>
        </p:txBody>
      </p:sp>
      <p:sp>
        <p:nvSpPr>
          <p:cNvPr id="4" name="CasellaDiTesto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BECD6756-108A-3DEC-C1BA-B7CD59E7604C}"/>
              </a:ext>
            </a:extLst>
          </p:cNvPr>
          <p:cNvSpPr txBox="1"/>
          <p:nvPr/>
        </p:nvSpPr>
        <p:spPr>
          <a:xfrm>
            <a:off x="11198578" y="20050"/>
            <a:ext cx="943920" cy="64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="" xmlns:a16="http://schemas.microsoft.com/office/drawing/2014/main" id="{47CFD580-D733-6A26-CD78-23542C994466}"/>
              </a:ext>
            </a:extLst>
          </p:cNvPr>
          <p:cNvCxnSpPr/>
          <p:nvPr/>
        </p:nvCxnSpPr>
        <p:spPr>
          <a:xfrm>
            <a:off x="4064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2928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/>
      <p:bldP spid="12" grpId="0" animBg="1"/>
      <p:bldP spid="15" grpId="0"/>
      <p:bldP spid="17" grpId="0"/>
      <p:bldP spid="18" grpId="0" animBg="1"/>
      <p:bldP spid="19" grpId="0"/>
      <p:bldP spid="21" grpId="0" animBg="1"/>
      <p:bldP spid="22" grpId="0"/>
      <p:bldP spid="25" grpId="0" animBg="1"/>
      <p:bldP spid="26" grpId="0"/>
      <p:bldP spid="27" grpId="0" animBg="1"/>
    </p:bldLst>
  </p:timing>
</p:sld>
</file>

<file path=ppt/theme/theme1.xml><?xml version="1.0" encoding="utf-8"?>
<a:theme xmlns:a="http://schemas.openxmlformats.org/drawingml/2006/main" name="2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1484</Words>
  <Application>Microsoft Office PowerPoint</Application>
  <PresentationFormat>Personalizzato</PresentationFormat>
  <Paragraphs>233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2_Tema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 Fragassi</dc:creator>
  <cp:lastModifiedBy>Elio Fragassi</cp:lastModifiedBy>
  <cp:revision>31</cp:revision>
  <dcterms:created xsi:type="dcterms:W3CDTF">2024-11-26T10:42:44Z</dcterms:created>
  <dcterms:modified xsi:type="dcterms:W3CDTF">2024-12-10T22:32:12Z</dcterms:modified>
</cp:coreProperties>
</file>