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4" r:id="rId7"/>
    <p:sldId id="26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D2B69-9AB3-4A63-9CE8-DC8B0392BC85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A0DF-4558-4215-B6BB-47470F5677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57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43B90-A37D-4E87-9306-F6D4AE0E172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37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1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2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19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07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73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91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070611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55706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27866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86580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72412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31415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769883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680865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1098958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053494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25825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66CD-BBA3-4F8E-9AB3-C3621BF11256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8848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slide" Target="slide4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48000" y="529149"/>
            <a:ext cx="12096000" cy="38500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olo 12">
            <a:extLst>
              <a:ext uri="{FF2B5EF4-FFF2-40B4-BE49-F238E27FC236}">
                <a16:creationId xmlns="" xmlns:a16="http://schemas.microsoft.com/office/drawing/2014/main" id="{5228088B-0BA8-46AA-B589-31D74B8A7B82}"/>
              </a:ext>
            </a:extLst>
          </p:cNvPr>
          <p:cNvSpPr>
            <a:spLocks noGrp="1"/>
          </p:cNvSpPr>
          <p:nvPr/>
        </p:nvSpPr>
        <p:spPr>
          <a:xfrm>
            <a:off x="48000" y="30148"/>
            <a:ext cx="12096000" cy="4698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3" y="6457978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007" y="6460676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54C6396-D4BA-D145-071D-A7DC30316389}"/>
              </a:ext>
            </a:extLst>
          </p:cNvPr>
          <p:cNvSpPr txBox="1"/>
          <p:nvPr/>
        </p:nvSpPr>
        <p:spPr>
          <a:xfrm>
            <a:off x="48000" y="971329"/>
            <a:ext cx="12096000" cy="936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RICERCA  E   DETERMINAZIONE  DEL  PIANO  PASSANTE  PER  UNA  RETTA  ED  UN PUNTO</a:t>
            </a:r>
          </a:p>
          <a:p>
            <a:pPr lvl="0" algn="ctr" defTabSz="457200">
              <a:defRPr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 AD ESSA  NON  APPARTENENTE  IMPOSTATA  SUL  PARALLELISMO  TRA  DUE  RETTE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277" y="1949650"/>
            <a:ext cx="2772000" cy="4478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1991/92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Griffo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Annalaura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della classe </a:t>
            </a:r>
            <a:r>
              <a:rPr lang="it-IT" sz="15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4B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’Istituto Statale d’Arte «G. Mazara»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Sulmona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Teoria e applicazioni di Geometria Descrittiva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 vecchio ordinamento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21BD1A6-4A80-4550-2E5B-E665F829148E}"/>
              </a:ext>
            </a:extLst>
          </p:cNvPr>
          <p:cNvSpPr txBox="1"/>
          <p:nvPr/>
        </p:nvSpPr>
        <p:spPr>
          <a:xfrm>
            <a:off x="2579057" y="1994100"/>
            <a:ext cx="679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54C7C01-8C10-D6B4-B6BA-7B1B933480F6}"/>
              </a:ext>
            </a:extLst>
          </p:cNvPr>
          <p:cNvSpPr txBox="1"/>
          <p:nvPr/>
        </p:nvSpPr>
        <p:spPr>
          <a:xfrm>
            <a:off x="2579058" y="5808534"/>
            <a:ext cx="68028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13" name="CasellaDiTesto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CDE8858-CEDF-9815-CA2E-80AFC54A001D}"/>
              </a:ext>
            </a:extLst>
          </p:cNvPr>
          <p:cNvSpPr txBox="1"/>
          <p:nvPr/>
        </p:nvSpPr>
        <p:spPr>
          <a:xfrm>
            <a:off x="2649902" y="2744062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="" xmlns:a16="http://schemas.microsoft.com/office/drawing/2014/main" id="{DE0DFF26-C080-0369-2628-1215F56DB163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="" xmlns:a16="http://schemas.microsoft.com/office/drawing/2014/main" id="{A3FA86F8-C69C-2235-DE45-D81AB41D30AC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17BEDA17-9A3F-1848-4817-76B46102294C}"/>
              </a:ext>
            </a:extLst>
          </p:cNvPr>
          <p:cNvSpPr txBox="1"/>
          <p:nvPr/>
        </p:nvSpPr>
        <p:spPr>
          <a:xfrm>
            <a:off x="48000" y="1534278"/>
            <a:ext cx="1209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Esercizio n° 3 – Piano per una retta generica nel primo diedro e punto nel terzo diedro non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appartenente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60180A70-718E-5DE9-95CC-C9E44BB67AE6}"/>
              </a:ext>
            </a:extLst>
          </p:cNvPr>
          <p:cNvSpPr txBox="1"/>
          <p:nvPr/>
        </p:nvSpPr>
        <p:spPr>
          <a:xfrm>
            <a:off x="2644480" y="3497573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CasellaDiTesto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F0FCC26-D1EF-9F7B-72A4-36A67CA595E8}"/>
              </a:ext>
            </a:extLst>
          </p:cNvPr>
          <p:cNvSpPr txBox="1"/>
          <p:nvPr/>
        </p:nvSpPr>
        <p:spPr>
          <a:xfrm>
            <a:off x="2642640" y="3883781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CasellaDiTesto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1B052B55-2AA2-EC85-0687-30A35EA2CD1C}"/>
              </a:ext>
            </a:extLst>
          </p:cNvPr>
          <p:cNvSpPr txBox="1"/>
          <p:nvPr/>
        </p:nvSpPr>
        <p:spPr>
          <a:xfrm>
            <a:off x="2642022" y="3115007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CasellaDiTesto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BD18189-7FFD-DB7B-60CB-C7B333EE0B59}"/>
              </a:ext>
            </a:extLst>
          </p:cNvPr>
          <p:cNvSpPr txBox="1"/>
          <p:nvPr/>
        </p:nvSpPr>
        <p:spPr>
          <a:xfrm>
            <a:off x="2642640" y="4267806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23" name="CasellaDiTesto 22">
            <a:hlinkClick r:id="" action="ppaction://noaction"/>
            <a:extLst>
              <a:ext uri="{FF2B5EF4-FFF2-40B4-BE49-F238E27FC236}">
                <a16:creationId xmlns="" xmlns:a16="http://schemas.microsoft.com/office/drawing/2014/main" id="{E1469617-9F85-6738-FCAD-E01922A5F2CD}"/>
              </a:ext>
            </a:extLst>
          </p:cNvPr>
          <p:cNvSpPr txBox="1"/>
          <p:nvPr/>
        </p:nvSpPr>
        <p:spPr>
          <a:xfrm>
            <a:off x="2642640" y="4644755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8" action="ppaction://hlinksldjump"/>
              </a:rPr>
              <a:t>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60951579-06C6-D4CB-BF3B-42032DF09923}"/>
              </a:ext>
            </a:extLst>
          </p:cNvPr>
          <p:cNvSpPr txBox="1"/>
          <p:nvPr/>
        </p:nvSpPr>
        <p:spPr>
          <a:xfrm>
            <a:off x="3036153" y="3105659"/>
            <a:ext cx="139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3BD1DD87-CA70-3565-69B3-B073F0B26092}"/>
              </a:ext>
            </a:extLst>
          </p:cNvPr>
          <p:cNvSpPr txBox="1"/>
          <p:nvPr/>
        </p:nvSpPr>
        <p:spPr>
          <a:xfrm>
            <a:off x="3028749" y="2703616"/>
            <a:ext cx="298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geometrici del problema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2F69B636-DA1D-6C38-919B-A9900E0664AD}"/>
              </a:ext>
            </a:extLst>
          </p:cNvPr>
          <p:cNvSpPr txBox="1"/>
          <p:nvPr/>
        </p:nvSpPr>
        <p:spPr>
          <a:xfrm>
            <a:off x="3036152" y="3481299"/>
            <a:ext cx="154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A48E2B69-CF3F-1D82-ECED-4703A9B1929E}"/>
              </a:ext>
            </a:extLst>
          </p:cNvPr>
          <p:cNvSpPr txBox="1"/>
          <p:nvPr/>
        </p:nvSpPr>
        <p:spPr>
          <a:xfrm>
            <a:off x="3044865" y="3872866"/>
            <a:ext cx="1381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3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EF720CFD-3EF4-A925-D22C-D9A430E0EDCE}"/>
              </a:ext>
            </a:extLst>
          </p:cNvPr>
          <p:cNvSpPr txBox="1"/>
          <p:nvPr/>
        </p:nvSpPr>
        <p:spPr>
          <a:xfrm>
            <a:off x="3042424" y="4256640"/>
            <a:ext cx="2699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5DB16D06-1F87-BE33-D1D1-6A8FFC3A67A8}"/>
              </a:ext>
            </a:extLst>
          </p:cNvPr>
          <p:cNvSpPr txBox="1"/>
          <p:nvPr/>
        </p:nvSpPr>
        <p:spPr>
          <a:xfrm>
            <a:off x="3035039" y="4648747"/>
            <a:ext cx="2188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Verifiche e risultato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5A045C43-C28A-06DC-FD37-0E2857CE03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" y="1947351"/>
            <a:ext cx="2526796" cy="4464000"/>
          </a:xfrm>
          <a:prstGeom prst="rect">
            <a:avLst/>
          </a:prstGeom>
          <a:ln>
            <a:solidFill>
              <a:srgbClr val="0066FF"/>
            </a:solidFill>
          </a:ln>
        </p:spPr>
      </p:pic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4D6B1DDB-0402-207D-EED2-8C392E798BB1}"/>
              </a:ext>
            </a:extLst>
          </p:cNvPr>
          <p:cNvCxnSpPr/>
          <p:nvPr/>
        </p:nvCxnSpPr>
        <p:spPr>
          <a:xfrm>
            <a:off x="15539" y="6854877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9669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  <p:bldP spid="13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7" grpId="0"/>
      <p:bldP spid="28" grpId="0"/>
      <p:bldP spid="30" grpId="0"/>
      <p:bldP spid="31" grpId="0"/>
      <p:bldP spid="32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del problema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primo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terzo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>
            <a:extLst>
              <a:ext uri="{FF2B5EF4-FFF2-40B4-BE49-F238E27FC236}">
                <a16:creationId xmlns="" xmlns:a16="http://schemas.microsoft.com/office/drawing/2014/main" id="{D5F4EB5A-9B65-41F9-24B3-9CFA8B58A468}"/>
              </a:ext>
            </a:extLst>
          </p:cNvPr>
          <p:cNvSpPr txBox="1"/>
          <p:nvPr/>
        </p:nvSpPr>
        <p:spPr>
          <a:xfrm>
            <a:off x="55639" y="1516033"/>
            <a:ext cx="1412524" cy="262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una retta generica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r(r’; r”;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r;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 nel primo diedro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Rectangle 29">
            <a:extLst>
              <a:ext uri="{FF2B5EF4-FFF2-40B4-BE49-F238E27FC236}">
                <a16:creationId xmlns="" xmlns:a16="http://schemas.microsoft.com/office/drawing/2014/main" id="{B55C3DAF-C93B-1817-C7B5-880D11E8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755" y="2489020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28" name="Rectangle 30">
            <a:extLst>
              <a:ext uri="{FF2B5EF4-FFF2-40B4-BE49-F238E27FC236}">
                <a16:creationId xmlns="" xmlns:a16="http://schemas.microsoft.com/office/drawing/2014/main" id="{C83B9003-F48C-450D-C1AF-EF1073D5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803" y="2840388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29" name="Rectangle 31">
            <a:extLst>
              <a:ext uri="{FF2B5EF4-FFF2-40B4-BE49-F238E27FC236}">
                <a16:creationId xmlns="" xmlns:a16="http://schemas.microsoft.com/office/drawing/2014/main" id="{F2D8FF4C-3CC5-3915-0B3C-047CB70D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803" y="3454081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30" name="Rectangle 32">
            <a:extLst>
              <a:ext uri="{FF2B5EF4-FFF2-40B4-BE49-F238E27FC236}">
                <a16:creationId xmlns="" xmlns:a16="http://schemas.microsoft.com/office/drawing/2014/main" id="{181F6FC7-C905-99E6-FB29-38C31425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803" y="1594943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r’</a:t>
            </a:r>
          </a:p>
        </p:txBody>
      </p:sp>
      <p:sp>
        <p:nvSpPr>
          <p:cNvPr id="1031" name="Rectangle 33">
            <a:extLst>
              <a:ext uri="{FF2B5EF4-FFF2-40B4-BE49-F238E27FC236}">
                <a16:creationId xmlns="" xmlns:a16="http://schemas.microsoft.com/office/drawing/2014/main" id="{AD2A84C1-D2C7-C2F6-F313-294B4034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803" y="2217766"/>
            <a:ext cx="612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r”</a:t>
            </a:r>
          </a:p>
        </p:txBody>
      </p:sp>
      <p:sp>
        <p:nvSpPr>
          <p:cNvPr id="1032" name="AutoShape 34">
            <a:extLst>
              <a:ext uri="{FF2B5EF4-FFF2-40B4-BE49-F238E27FC236}">
                <a16:creationId xmlns="" xmlns:a16="http://schemas.microsoft.com/office/drawing/2014/main" id="{69AF480F-6EC7-6AB5-8E95-74579FE87A20}"/>
              </a:ext>
            </a:extLst>
          </p:cNvPr>
          <p:cNvSpPr>
            <a:spLocks/>
          </p:cNvSpPr>
          <p:nvPr/>
        </p:nvSpPr>
        <p:spPr bwMode="auto">
          <a:xfrm>
            <a:off x="2128629" y="1616113"/>
            <a:ext cx="370960" cy="2412000"/>
          </a:xfrm>
          <a:prstGeom prst="leftBrace">
            <a:avLst>
              <a:gd name="adj1" fmla="val 79726"/>
              <a:gd name="adj2" fmla="val 48405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42" name="CasellaDiTesto 1041">
            <a:extLst>
              <a:ext uri="{FF2B5EF4-FFF2-40B4-BE49-F238E27FC236}">
                <a16:creationId xmlns="" xmlns:a16="http://schemas.microsoft.com/office/drawing/2014/main" id="{52E24A79-AF37-32D6-82CF-56BAFF83C7BF}"/>
              </a:ext>
            </a:extLst>
          </p:cNvPr>
          <p:cNvSpPr txBox="1"/>
          <p:nvPr/>
        </p:nvSpPr>
        <p:spPr>
          <a:xfrm>
            <a:off x="83103" y="4095665"/>
            <a:ext cx="1838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A(A’;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A"), 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non appartenente alla retta,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nel terzo diedro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4" name="AutoShape 45">
            <a:extLst>
              <a:ext uri="{FF2B5EF4-FFF2-40B4-BE49-F238E27FC236}">
                <a16:creationId xmlns="" xmlns:a16="http://schemas.microsoft.com/office/drawing/2014/main" id="{70487E23-A5F4-4804-C942-5FE9D9CB63EE}"/>
              </a:ext>
            </a:extLst>
          </p:cNvPr>
          <p:cNvSpPr>
            <a:spLocks/>
          </p:cNvSpPr>
          <p:nvPr/>
        </p:nvSpPr>
        <p:spPr bwMode="auto">
          <a:xfrm>
            <a:off x="2406039" y="4346722"/>
            <a:ext cx="252000" cy="1008000"/>
          </a:xfrm>
          <a:prstGeom prst="leftBrace">
            <a:avLst>
              <a:gd name="adj1" fmla="val 57895"/>
              <a:gd name="adj2" fmla="val 50000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45" name="Rectangle 46">
            <a:extLst>
              <a:ext uri="{FF2B5EF4-FFF2-40B4-BE49-F238E27FC236}">
                <a16:creationId xmlns="" xmlns:a16="http://schemas.microsoft.com/office/drawing/2014/main" id="{8CE48A77-9143-8BCC-6E31-08041869C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394" y="4346722"/>
            <a:ext cx="540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-A’</a:t>
            </a:r>
          </a:p>
        </p:txBody>
      </p:sp>
      <p:sp>
        <p:nvSpPr>
          <p:cNvPr id="1046" name="Rectangle 47">
            <a:extLst>
              <a:ext uri="{FF2B5EF4-FFF2-40B4-BE49-F238E27FC236}">
                <a16:creationId xmlns="" xmlns:a16="http://schemas.microsoft.com/office/drawing/2014/main" id="{FE8F7914-DC93-BEF9-366E-49586CED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394" y="4874893"/>
            <a:ext cx="540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-A”</a:t>
            </a:r>
          </a:p>
        </p:txBody>
      </p:sp>
      <p:sp>
        <p:nvSpPr>
          <p:cNvPr id="1047" name="Rectangle 48">
            <a:extLst>
              <a:ext uri="{FF2B5EF4-FFF2-40B4-BE49-F238E27FC236}">
                <a16:creationId xmlns="" xmlns:a16="http://schemas.microsoft.com/office/drawing/2014/main" id="{43CCF7C0-99F9-AC65-77C2-63710DB0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5" y="4590121"/>
            <a:ext cx="468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17C26A88-C6EC-DDEB-87CF-AAAEC662AF7A}"/>
              </a:ext>
            </a:extLst>
          </p:cNvPr>
          <p:cNvGrpSpPr/>
          <p:nvPr/>
        </p:nvGrpSpPr>
        <p:grpSpPr>
          <a:xfrm>
            <a:off x="3263865" y="1333500"/>
            <a:ext cx="8820000" cy="5400000"/>
            <a:chOff x="3263865" y="1333500"/>
            <a:chExt cx="8820000" cy="5400000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F9D1AEB9-AD77-D6BE-14A8-A8A46EA7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865" y="1333500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="" xmlns:a16="http://schemas.microsoft.com/office/drawing/2014/main" id="{502762D9-F499-4463-DAED-6D27655C1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513" y="2487613"/>
              <a:ext cx="86931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B4F7FC15-6E20-1887-4F53-ECF11A6D3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413" y="4184650"/>
              <a:ext cx="266700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D3B1A0D8-D1C3-0811-AE82-ABC947CB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742" y="3460147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025AFF0-8A4E-9D7F-F183-7AA42026C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938" y="4874860"/>
              <a:ext cx="266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4A5CBF57-8841-B3A8-327F-E5B3714E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612" y="4707468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3F043F62-4141-66D8-0199-A6844023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575" y="3170592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="" xmlns:a16="http://schemas.microsoft.com/office/drawing/2014/main" id="{EF7E8D20-4AC4-4890-2DD1-486DFA78D60C}"/>
                </a:ext>
              </a:extLst>
            </p:cNvPr>
            <p:cNvGrpSpPr/>
            <p:nvPr/>
          </p:nvGrpSpPr>
          <p:grpSpPr>
            <a:xfrm>
              <a:off x="9084674" y="4875388"/>
              <a:ext cx="328436" cy="292174"/>
              <a:chOff x="13200063" y="2570863"/>
              <a:chExt cx="328436" cy="292174"/>
            </a:xfrm>
          </p:grpSpPr>
          <p:sp>
            <p:nvSpPr>
              <p:cNvPr id="22" name="Rectangle 19">
                <a:extLst>
                  <a:ext uri="{FF2B5EF4-FFF2-40B4-BE49-F238E27FC236}">
                    <a16:creationId xmlns="" xmlns:a16="http://schemas.microsoft.com/office/drawing/2014/main" id="{0FE69F1F-F843-417D-93DE-E9D7F9EBD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="" xmlns:a16="http://schemas.microsoft.com/office/drawing/2014/main" id="{CA37DC7A-F704-BA9A-B46B-1163892F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2677" y="2587609"/>
                <a:ext cx="68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="" xmlns:a16="http://schemas.microsoft.com/office/drawing/2014/main" id="{3D196AFF-8676-C126-57C5-B706143C7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7891" y="2570863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5" name="Line 22">
              <a:extLst>
                <a:ext uri="{FF2B5EF4-FFF2-40B4-BE49-F238E27FC236}">
                  <a16:creationId xmlns="" xmlns:a16="http://schemas.microsoft.com/office/drawing/2014/main" id="{9A319D18-CE96-D7D1-50B4-D423916A4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763" y="4470400"/>
              <a:ext cx="81041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="" xmlns:a16="http://schemas.microsoft.com/office/drawing/2014/main" id="{0696E030-F716-7E50-B7A3-5330BD81B8F2}"/>
                </a:ext>
              </a:extLst>
            </p:cNvPr>
            <p:cNvGrpSpPr/>
            <p:nvPr/>
          </p:nvGrpSpPr>
          <p:grpSpPr>
            <a:xfrm>
              <a:off x="6302391" y="2690714"/>
              <a:ext cx="340533" cy="278839"/>
              <a:chOff x="13200063" y="2584198"/>
              <a:chExt cx="340533" cy="278839"/>
            </a:xfrm>
          </p:grpSpPr>
          <p:sp>
            <p:nvSpPr>
              <p:cNvPr id="35" name="Rectangle 19">
                <a:extLst>
                  <a:ext uri="{FF2B5EF4-FFF2-40B4-BE49-F238E27FC236}">
                    <a16:creationId xmlns="" xmlns:a16="http://schemas.microsoft.com/office/drawing/2014/main" id="{F1A45B17-2342-D1BF-211C-E0328081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="" xmlns:a16="http://schemas.microsoft.com/office/drawing/2014/main" id="{BD51EA2E-4AD1-5440-1B3D-C1CA88D3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784" y="2596219"/>
                <a:ext cx="945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="" xmlns:a16="http://schemas.microsoft.com/office/drawing/2014/main" id="{069646B3-97C8-500A-6497-C5AD360C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9988" y="2584198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4" name="Connettore diritto 3">
              <a:extLst>
                <a:ext uri="{FF2B5EF4-FFF2-40B4-BE49-F238E27FC236}">
                  <a16:creationId xmlns="" xmlns:a16="http://schemas.microsoft.com/office/drawing/2014/main" id="{0B1E2DEE-F038-F976-A86D-C40A2C2E8C6E}"/>
                </a:ext>
              </a:extLst>
            </p:cNvPr>
            <p:cNvCxnSpPr>
              <a:cxnSpLocks/>
            </p:cNvCxnSpPr>
            <p:nvPr/>
          </p:nvCxnSpPr>
          <p:spPr>
            <a:xfrm>
              <a:off x="6318994" y="3043064"/>
              <a:ext cx="2703708" cy="142733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="" xmlns:a16="http://schemas.microsoft.com/office/drawing/2014/main" id="{AC520CA0-5DEC-55C8-76F7-1FCD81BF853A}"/>
                </a:ext>
              </a:extLst>
            </p:cNvPr>
            <p:cNvCxnSpPr>
              <a:cxnSpLocks/>
            </p:cNvCxnSpPr>
            <p:nvPr/>
          </p:nvCxnSpPr>
          <p:spPr>
            <a:xfrm>
              <a:off x="6303882" y="4470400"/>
              <a:ext cx="2717136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="" xmlns:a16="http://schemas.microsoft.com/office/drawing/2014/main" id="{0B815076-33D8-BAE8-6CC1-B984782A2D2E}"/>
                </a:ext>
              </a:extLst>
            </p:cNvPr>
            <p:cNvCxnSpPr>
              <a:cxnSpLocks/>
            </p:cNvCxnSpPr>
            <p:nvPr/>
          </p:nvCxnSpPr>
          <p:spPr>
            <a:xfrm>
              <a:off x="9022702" y="4470400"/>
              <a:ext cx="0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="" xmlns:a16="http://schemas.microsoft.com/office/drawing/2014/main" id="{74E03DBC-9D5C-A91D-27E4-141687D0C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8994" y="3039835"/>
              <a:ext cx="0" cy="14315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="" xmlns:a16="http://schemas.microsoft.com/office/drawing/2014/main" id="{D3FC0F7E-0F85-CF25-FB68-48519945FE16}"/>
                </a:ext>
              </a:extLst>
            </p:cNvPr>
            <p:cNvCxnSpPr>
              <a:cxnSpLocks/>
            </p:cNvCxnSpPr>
            <p:nvPr/>
          </p:nvCxnSpPr>
          <p:spPr>
            <a:xfrm>
              <a:off x="7652720" y="3737987"/>
              <a:ext cx="0" cy="1064361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6">
              <a:extLst>
                <a:ext uri="{FF2B5EF4-FFF2-40B4-BE49-F238E27FC236}">
                  <a16:creationId xmlns="" xmlns:a16="http://schemas.microsoft.com/office/drawing/2014/main" id="{D55E1B34-BC5F-1DB7-1BBD-E956B719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243" y="1346622"/>
              <a:ext cx="869315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Dati la retta generica r nel I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non appartenente determinare </a:t>
              </a:r>
              <a:r>
                <a:rPr lang="it-IT" altLang="it-IT" sz="13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per essi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il piano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2E229955-49B2-62E9-07CB-2B956A5B1447}"/>
              </a:ext>
            </a:extLst>
          </p:cNvPr>
          <p:cNvSpPr txBox="1"/>
          <p:nvPr/>
        </p:nvSpPr>
        <p:spPr>
          <a:xfrm>
            <a:off x="55639" y="5684965"/>
            <a:ext cx="3129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Attenzione alle posizioni delle proiezioni del punto sapendo che (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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r )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9778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25" grpId="0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42" grpId="0"/>
      <p:bldP spid="1044" grpId="0" animBg="1"/>
      <p:bldP spid="1045" grpId="0" animBg="1"/>
      <p:bldP spid="1046" grpId="0" animBg="1"/>
      <p:bldP spid="1047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1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primo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terzo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79B871BC-6DF1-0ECE-3CAB-B0540F6382A0}"/>
              </a:ext>
            </a:extLst>
          </p:cNvPr>
          <p:cNvSpPr txBox="1"/>
          <p:nvPr/>
        </p:nvSpPr>
        <p:spPr>
          <a:xfrm>
            <a:off x="118708" y="2982933"/>
            <a:ext cx="3130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 per il punto </a:t>
            </a:r>
          </a:p>
          <a:p>
            <a:pPr algn="ctr"/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A(-A’; -A”)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non appartenente alla retta r si conducono le proiezioni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//r, cioè tale che sia: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85B75370-3BF1-5EA2-5D9C-CFDC5291BBB4}"/>
              </a:ext>
            </a:extLst>
          </p:cNvPr>
          <p:cNvSpPr txBox="1"/>
          <p:nvPr/>
        </p:nvSpPr>
        <p:spPr>
          <a:xfrm>
            <a:off x="95116" y="1794578"/>
            <a:ext cx="3174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Ricordiamo che per la legge del parallelismo due rette sono parallele se tali sono le rispettive proiezioni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6E3F362-53E1-C62D-57A3-79E44A5B59A1}"/>
              </a:ext>
            </a:extLst>
          </p:cNvPr>
          <p:cNvSpPr txBox="1"/>
          <p:nvPr/>
        </p:nvSpPr>
        <p:spPr>
          <a:xfrm>
            <a:off x="251927" y="5430420"/>
            <a:ext cx="1008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it-IT" sz="2000" dirty="0">
                <a:solidFill>
                  <a:srgbClr val="C00000"/>
                </a:solidFill>
              </a:rPr>
              <a:t>//</a:t>
            </a:r>
            <a:r>
              <a:rPr lang="it-IT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2000" dirty="0" err="1">
                <a:sym typeface="Symbol" panose="05050102010706020507" pitchFamily="18" charset="2"/>
              </a:rPr>
              <a:t></a:t>
            </a:r>
            <a:r>
              <a:rPr lang="it-IT" sz="20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  <a:endParaRPr lang="it-IT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4C491924-3768-B0E4-7B43-E8C8C9519E89}"/>
              </a:ext>
            </a:extLst>
          </p:cNvPr>
          <p:cNvSpPr txBox="1"/>
          <p:nvPr/>
        </p:nvSpPr>
        <p:spPr>
          <a:xfrm>
            <a:off x="1546288" y="5973199"/>
            <a:ext cx="140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r’’</a:t>
            </a:r>
            <a:r>
              <a:rPr lang="it-IT" sz="2000" dirty="0">
                <a:solidFill>
                  <a:srgbClr val="C00000"/>
                </a:solidFill>
              </a:rPr>
              <a:t>//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s’’</a:t>
            </a:r>
            <a:r>
              <a:rPr lang="it-IT" sz="2000" dirty="0">
                <a:sym typeface="Symbol" panose="05050102010706020507" pitchFamily="18" charset="2"/>
              </a:rPr>
              <a:t></a:t>
            </a:r>
            <a:r>
              <a:rPr lang="it-IT" sz="2000" dirty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A’’</a:t>
            </a:r>
            <a:endParaRPr lang="it-IT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422065A0-2540-333B-C1D5-72833DBD3ACF}"/>
              </a:ext>
            </a:extLst>
          </p:cNvPr>
          <p:cNvSpPr txBox="1"/>
          <p:nvPr/>
        </p:nvSpPr>
        <p:spPr>
          <a:xfrm>
            <a:off x="1572374" y="4934195"/>
            <a:ext cx="140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r’</a:t>
            </a:r>
            <a:r>
              <a:rPr lang="it-IT" sz="2000" dirty="0">
                <a:solidFill>
                  <a:srgbClr val="C00000"/>
                </a:solidFill>
              </a:rPr>
              <a:t>//</a:t>
            </a:r>
            <a:r>
              <a:rPr lang="it-IT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s’</a:t>
            </a:r>
            <a:r>
              <a:rPr lang="it-IT" sz="2000" dirty="0">
                <a:sym typeface="Symbol" panose="05050102010706020507" pitchFamily="18" charset="2"/>
              </a:rPr>
              <a:t></a:t>
            </a:r>
            <a:r>
              <a:rPr lang="it-IT" sz="2000" dirty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</a:t>
            </a:r>
            <a:endParaRPr lang="it-IT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="" xmlns:a16="http://schemas.microsoft.com/office/drawing/2014/main" id="{953AB727-7603-AA24-D83A-DC59C49F5380}"/>
              </a:ext>
            </a:extLst>
          </p:cNvPr>
          <p:cNvCxnSpPr>
            <a:stCxn id="10" idx="0"/>
            <a:endCxn id="17" idx="1"/>
          </p:cNvCxnSpPr>
          <p:nvPr/>
        </p:nvCxnSpPr>
        <p:spPr>
          <a:xfrm flipV="1">
            <a:off x="755927" y="5134250"/>
            <a:ext cx="816447" cy="296170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="" xmlns:a16="http://schemas.microsoft.com/office/drawing/2014/main" id="{15E32BAB-FB5B-5903-124B-7100ADFA2E30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>
            <a:off x="755927" y="5830530"/>
            <a:ext cx="790361" cy="342724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30">
            <a:extLst>
              <a:ext uri="{FF2B5EF4-FFF2-40B4-BE49-F238E27FC236}">
                <a16:creationId xmlns="" xmlns:a16="http://schemas.microsoft.com/office/drawing/2014/main" id="{10D98936-7C34-2CD2-CB32-171CC7214E15}"/>
              </a:ext>
            </a:extLst>
          </p:cNvPr>
          <p:cNvGrpSpPr/>
          <p:nvPr/>
        </p:nvGrpSpPr>
        <p:grpSpPr>
          <a:xfrm>
            <a:off x="3338513" y="1333500"/>
            <a:ext cx="8706880" cy="5340350"/>
            <a:chOff x="3338513" y="1333500"/>
            <a:chExt cx="8706880" cy="5340350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F9D1AEB9-AD77-D6BE-14A8-A8A46EA7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513" y="1333500"/>
              <a:ext cx="8693151" cy="53403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="" xmlns:a16="http://schemas.microsoft.com/office/drawing/2014/main" id="{502762D9-F499-4463-DAED-6D27655C1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513" y="2487613"/>
              <a:ext cx="86931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B4F7FC15-6E20-1887-4F53-ECF11A6D3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413" y="4184650"/>
              <a:ext cx="266700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D3B1A0D8-D1C3-0811-AE82-ABC947CB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742" y="3460147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025AFF0-8A4E-9D7F-F183-7AA42026C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938" y="4874860"/>
              <a:ext cx="266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4A5CBF57-8841-B3A8-327F-E5B3714E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750" y="4631762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3F043F62-4141-66D8-0199-A6844023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8617" y="3091662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="" xmlns:a16="http://schemas.microsoft.com/office/drawing/2014/main" id="{EF7E8D20-4AC4-4890-2DD1-486DFA78D60C}"/>
                </a:ext>
              </a:extLst>
            </p:cNvPr>
            <p:cNvGrpSpPr/>
            <p:nvPr/>
          </p:nvGrpSpPr>
          <p:grpSpPr>
            <a:xfrm>
              <a:off x="9084674" y="4875388"/>
              <a:ext cx="328436" cy="292174"/>
              <a:chOff x="13200063" y="2570863"/>
              <a:chExt cx="328436" cy="292174"/>
            </a:xfrm>
          </p:grpSpPr>
          <p:sp>
            <p:nvSpPr>
              <p:cNvPr id="22" name="Rectangle 19">
                <a:extLst>
                  <a:ext uri="{FF2B5EF4-FFF2-40B4-BE49-F238E27FC236}">
                    <a16:creationId xmlns="" xmlns:a16="http://schemas.microsoft.com/office/drawing/2014/main" id="{0FE69F1F-F843-417D-93DE-E9D7F9EBD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="" xmlns:a16="http://schemas.microsoft.com/office/drawing/2014/main" id="{CA37DC7A-F704-BA9A-B46B-1163892F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2677" y="2587609"/>
                <a:ext cx="68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="" xmlns:a16="http://schemas.microsoft.com/office/drawing/2014/main" id="{3D196AFF-8676-C126-57C5-B706143C7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7891" y="2570863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5" name="Line 22">
              <a:extLst>
                <a:ext uri="{FF2B5EF4-FFF2-40B4-BE49-F238E27FC236}">
                  <a16:creationId xmlns="" xmlns:a16="http://schemas.microsoft.com/office/drawing/2014/main" id="{9A319D18-CE96-D7D1-50B4-D423916A4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763" y="4470400"/>
              <a:ext cx="81041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="" xmlns:a16="http://schemas.microsoft.com/office/drawing/2014/main" id="{0696E030-F716-7E50-B7A3-5330BD81B8F2}"/>
                </a:ext>
              </a:extLst>
            </p:cNvPr>
            <p:cNvGrpSpPr/>
            <p:nvPr/>
          </p:nvGrpSpPr>
          <p:grpSpPr>
            <a:xfrm>
              <a:off x="6302391" y="2690714"/>
              <a:ext cx="340533" cy="278839"/>
              <a:chOff x="13200063" y="2584198"/>
              <a:chExt cx="340533" cy="278839"/>
            </a:xfrm>
          </p:grpSpPr>
          <p:sp>
            <p:nvSpPr>
              <p:cNvPr id="35" name="Rectangle 19">
                <a:extLst>
                  <a:ext uri="{FF2B5EF4-FFF2-40B4-BE49-F238E27FC236}">
                    <a16:creationId xmlns="" xmlns:a16="http://schemas.microsoft.com/office/drawing/2014/main" id="{F1A45B17-2342-D1BF-211C-E0328081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="" xmlns:a16="http://schemas.microsoft.com/office/drawing/2014/main" id="{BD51EA2E-4AD1-5440-1B3D-C1CA88D3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784" y="2596219"/>
                <a:ext cx="945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="" xmlns:a16="http://schemas.microsoft.com/office/drawing/2014/main" id="{069646B3-97C8-500A-6497-C5AD360C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9988" y="2584198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4" name="Connettore diritto 3">
              <a:extLst>
                <a:ext uri="{FF2B5EF4-FFF2-40B4-BE49-F238E27FC236}">
                  <a16:creationId xmlns="" xmlns:a16="http://schemas.microsoft.com/office/drawing/2014/main" id="{0B1E2DEE-F038-F976-A86D-C40A2C2E8C6E}"/>
                </a:ext>
              </a:extLst>
            </p:cNvPr>
            <p:cNvCxnSpPr>
              <a:cxnSpLocks/>
            </p:cNvCxnSpPr>
            <p:nvPr/>
          </p:nvCxnSpPr>
          <p:spPr>
            <a:xfrm>
              <a:off x="6318994" y="3043064"/>
              <a:ext cx="2703708" cy="142733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="" xmlns:a16="http://schemas.microsoft.com/office/drawing/2014/main" id="{AC520CA0-5DEC-55C8-76F7-1FCD81BF853A}"/>
                </a:ext>
              </a:extLst>
            </p:cNvPr>
            <p:cNvCxnSpPr>
              <a:cxnSpLocks/>
            </p:cNvCxnSpPr>
            <p:nvPr/>
          </p:nvCxnSpPr>
          <p:spPr>
            <a:xfrm>
              <a:off x="6303882" y="4470400"/>
              <a:ext cx="2717136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="" xmlns:a16="http://schemas.microsoft.com/office/drawing/2014/main" id="{0B815076-33D8-BAE8-6CC1-B984782A2D2E}"/>
                </a:ext>
              </a:extLst>
            </p:cNvPr>
            <p:cNvCxnSpPr>
              <a:cxnSpLocks/>
            </p:cNvCxnSpPr>
            <p:nvPr/>
          </p:nvCxnSpPr>
          <p:spPr>
            <a:xfrm>
              <a:off x="9022702" y="4470400"/>
              <a:ext cx="0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="" xmlns:a16="http://schemas.microsoft.com/office/drawing/2014/main" id="{74E03DBC-9D5C-A91D-27E4-141687D0C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8994" y="3039835"/>
              <a:ext cx="0" cy="14315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="" xmlns:a16="http://schemas.microsoft.com/office/drawing/2014/main" id="{D3FC0F7E-0F85-CF25-FB68-48519945FE16}"/>
                </a:ext>
              </a:extLst>
            </p:cNvPr>
            <p:cNvCxnSpPr>
              <a:cxnSpLocks/>
            </p:cNvCxnSpPr>
            <p:nvPr/>
          </p:nvCxnSpPr>
          <p:spPr>
            <a:xfrm>
              <a:off x="7652720" y="3737987"/>
              <a:ext cx="0" cy="1064361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6">
              <a:extLst>
                <a:ext uri="{FF2B5EF4-FFF2-40B4-BE49-F238E27FC236}">
                  <a16:creationId xmlns="" xmlns:a16="http://schemas.microsoft.com/office/drawing/2014/main" id="{C66A32FB-E7BA-166C-5B95-AEA42FA8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243" y="1346622"/>
              <a:ext cx="869315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Dati la retta generica r nel I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non appartenente determinare </a:t>
              </a:r>
              <a:r>
                <a:rPr lang="it-IT" altLang="it-IT" sz="13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per essi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il piano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</p:grpSp>
      <p:cxnSp>
        <p:nvCxnSpPr>
          <p:cNvPr id="1035" name="Connettore diritto 1034">
            <a:extLst>
              <a:ext uri="{FF2B5EF4-FFF2-40B4-BE49-F238E27FC236}">
                <a16:creationId xmlns="" xmlns:a16="http://schemas.microsoft.com/office/drawing/2014/main" id="{77AC6E4C-2B07-8F34-D04E-3B6FF5952710}"/>
              </a:ext>
            </a:extLst>
          </p:cNvPr>
          <p:cNvCxnSpPr>
            <a:cxnSpLocks/>
          </p:cNvCxnSpPr>
          <p:nvPr/>
        </p:nvCxnSpPr>
        <p:spPr>
          <a:xfrm>
            <a:off x="7008325" y="4467297"/>
            <a:ext cx="3724519" cy="19662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ttore diritto 1039">
            <a:extLst>
              <a:ext uri="{FF2B5EF4-FFF2-40B4-BE49-F238E27FC236}">
                <a16:creationId xmlns="" xmlns:a16="http://schemas.microsoft.com/office/drawing/2014/main" id="{E378AB90-3CAD-BBC5-ECD2-0E494E46446B}"/>
              </a:ext>
            </a:extLst>
          </p:cNvPr>
          <p:cNvCxnSpPr>
            <a:cxnSpLocks/>
          </p:cNvCxnSpPr>
          <p:nvPr/>
        </p:nvCxnSpPr>
        <p:spPr>
          <a:xfrm>
            <a:off x="3626233" y="2747358"/>
            <a:ext cx="6947200" cy="172400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7">
            <a:extLst>
              <a:ext uri="{FF2B5EF4-FFF2-40B4-BE49-F238E27FC236}">
                <a16:creationId xmlns="" xmlns:a16="http://schemas.microsoft.com/office/drawing/2014/main" id="{6E57371A-4F18-81CB-25B9-E8FDBFEB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013" y="2761913"/>
            <a:ext cx="20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s'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="" xmlns:a16="http://schemas.microsoft.com/office/drawing/2014/main" id="{C79CFC5B-F7ED-4A79-6557-96033298C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455" y="5537165"/>
            <a:ext cx="290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s''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074D5F71-98C8-4C5B-C453-CC2C55E9FE11}"/>
              </a:ext>
            </a:extLst>
          </p:cNvPr>
          <p:cNvSpPr txBox="1"/>
          <p:nvPr/>
        </p:nvSpPr>
        <p:spPr>
          <a:xfrm>
            <a:off x="3358607" y="1533314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1- Si rappresentano le proiezioni di una retta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 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//r contenente il punto </a:t>
            </a:r>
            <a:r>
              <a:rPr lang="it-IT" sz="1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it-IT" sz="1400" dirty="0" err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</a:t>
            </a:r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</a:t>
            </a:r>
            <a:r>
              <a:rPr lang="it-IT" sz="14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</a:t>
            </a:r>
            <a:r>
              <a:rPr lang="it-IT" sz="1400" dirty="0" err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</a:t>
            </a:r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’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; </a:t>
            </a:r>
            <a:r>
              <a:rPr lang="it-IT" sz="14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A’’</a:t>
            </a:r>
            <a:r>
              <a:rPr lang="it-IT" sz="1400" dirty="0" err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</a:t>
            </a:r>
            <a:r>
              <a:rPr lang="it-IT" sz="1400" dirty="0" err="1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’’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it-IT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246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  <p:bldP spid="10" grpId="0" animBg="1"/>
      <p:bldP spid="11" grpId="0" animBg="1"/>
      <p:bldP spid="17" grpId="0" animBg="1"/>
      <p:bldP spid="29" grpId="0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2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primo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terzo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609BC641-6824-632A-ABE5-91D376E917F3}"/>
              </a:ext>
            </a:extLst>
          </p:cNvPr>
          <p:cNvSpPr txBox="1"/>
          <p:nvPr/>
        </p:nvSpPr>
        <p:spPr>
          <a:xfrm>
            <a:off x="95116" y="1845825"/>
            <a:ext cx="3186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completare la rappresentazione descrittiva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definiscono anche le relative tracce. Quindi partendo dai piedi delle tracce (intersezioni delle proiezioni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s’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s”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la lt) si definiscono le due tracce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che geometricamente sono punti reali per i quali passano le tracce del piano.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E8018C52-397C-BA3B-4E80-B01B13934AE9}"/>
              </a:ext>
            </a:extLst>
          </p:cNvPr>
          <p:cNvSpPr txBox="1"/>
          <p:nvPr/>
        </p:nvSpPr>
        <p:spPr>
          <a:xfrm>
            <a:off x="900040" y="5580164"/>
            <a:ext cx="1404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-T</a:t>
            </a:r>
            <a:r>
              <a:rPr lang="it-IT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  <a:sym typeface="Symbol" panose="05050102010706020507" pitchFamily="18" charset="2"/>
              </a:rPr>
              <a:t></a:t>
            </a:r>
            <a:r>
              <a:rPr lang="it-IT" sz="2400" dirty="0">
                <a:solidFill>
                  <a:srgbClr val="00B0F0"/>
                </a:solidFill>
                <a:sym typeface="Symbol" panose="05050102010706020507" pitchFamily="18" charset="2"/>
              </a:rPr>
              <a:t> 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s’</a:t>
            </a:r>
            <a:endParaRPr lang="it-IT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65ACBB0C-6297-4B31-E5F0-6A36C94B2A50}"/>
              </a:ext>
            </a:extLst>
          </p:cNvPr>
          <p:cNvSpPr txBox="1"/>
          <p:nvPr/>
        </p:nvSpPr>
        <p:spPr>
          <a:xfrm>
            <a:off x="900040" y="6154164"/>
            <a:ext cx="1404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-T</a:t>
            </a:r>
            <a:r>
              <a:rPr lang="it-IT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  <a:sym typeface="Symbol" panose="05050102010706020507" pitchFamily="18" charset="2"/>
              </a:rPr>
              <a:t></a:t>
            </a:r>
            <a:r>
              <a:rPr lang="it-IT" sz="2400" dirty="0">
                <a:solidFill>
                  <a:srgbClr val="00B0F0"/>
                </a:solidFill>
                <a:sym typeface="Symbol" panose="05050102010706020507" pitchFamily="18" charset="2"/>
              </a:rPr>
              <a:t> </a:t>
            </a:r>
            <a:r>
              <a:rPr lang="it-IT" sz="2400" dirty="0">
                <a:solidFill>
                  <a:srgbClr val="00B0F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s’’</a:t>
            </a:r>
            <a:endParaRPr lang="it-IT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59D9EED5-4C52-5205-2A90-5E31A3A82C4C}"/>
              </a:ext>
            </a:extLst>
          </p:cNvPr>
          <p:cNvGrpSpPr/>
          <p:nvPr/>
        </p:nvGrpSpPr>
        <p:grpSpPr>
          <a:xfrm>
            <a:off x="3338513" y="1333500"/>
            <a:ext cx="8713630" cy="5340350"/>
            <a:chOff x="3338513" y="1333500"/>
            <a:chExt cx="8713630" cy="5340350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F9D1AEB9-AD77-D6BE-14A8-A8A46EA7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513" y="1333500"/>
              <a:ext cx="8693151" cy="53403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="" xmlns:a16="http://schemas.microsoft.com/office/drawing/2014/main" id="{502762D9-F499-4463-DAED-6D27655C1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513" y="2487613"/>
              <a:ext cx="86931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B4F7FC15-6E20-1887-4F53-ECF11A6D3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413" y="4184650"/>
              <a:ext cx="266700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D3B1A0D8-D1C3-0811-AE82-ABC947CB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742" y="3460147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025AFF0-8A4E-9D7F-F183-7AA42026C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938" y="4874860"/>
              <a:ext cx="266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4A5CBF57-8841-B3A8-327F-E5B3714E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9063" y="4613564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3F043F62-4141-66D8-0199-A6844023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451" y="3003473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="" xmlns:a16="http://schemas.microsoft.com/office/drawing/2014/main" id="{EF7E8D20-4AC4-4890-2DD1-486DFA78D60C}"/>
                </a:ext>
              </a:extLst>
            </p:cNvPr>
            <p:cNvGrpSpPr/>
            <p:nvPr/>
          </p:nvGrpSpPr>
          <p:grpSpPr>
            <a:xfrm>
              <a:off x="9084674" y="4875388"/>
              <a:ext cx="328436" cy="292174"/>
              <a:chOff x="13200063" y="2570863"/>
              <a:chExt cx="328436" cy="292174"/>
            </a:xfrm>
          </p:grpSpPr>
          <p:sp>
            <p:nvSpPr>
              <p:cNvPr id="22" name="Rectangle 19">
                <a:extLst>
                  <a:ext uri="{FF2B5EF4-FFF2-40B4-BE49-F238E27FC236}">
                    <a16:creationId xmlns="" xmlns:a16="http://schemas.microsoft.com/office/drawing/2014/main" id="{0FE69F1F-F843-417D-93DE-E9D7F9EBD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="" xmlns:a16="http://schemas.microsoft.com/office/drawing/2014/main" id="{CA37DC7A-F704-BA9A-B46B-1163892F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2677" y="2587609"/>
                <a:ext cx="68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="" xmlns:a16="http://schemas.microsoft.com/office/drawing/2014/main" id="{3D196AFF-8676-C126-57C5-B706143C7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7891" y="2570863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5" name="Line 22">
              <a:extLst>
                <a:ext uri="{FF2B5EF4-FFF2-40B4-BE49-F238E27FC236}">
                  <a16:creationId xmlns="" xmlns:a16="http://schemas.microsoft.com/office/drawing/2014/main" id="{9A319D18-CE96-D7D1-50B4-D423916A4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763" y="4470400"/>
              <a:ext cx="81041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="" xmlns:a16="http://schemas.microsoft.com/office/drawing/2014/main" id="{0696E030-F716-7E50-B7A3-5330BD81B8F2}"/>
                </a:ext>
              </a:extLst>
            </p:cNvPr>
            <p:cNvGrpSpPr/>
            <p:nvPr/>
          </p:nvGrpSpPr>
          <p:grpSpPr>
            <a:xfrm>
              <a:off x="6302391" y="2690714"/>
              <a:ext cx="340533" cy="278839"/>
              <a:chOff x="13200063" y="2584198"/>
              <a:chExt cx="340533" cy="278839"/>
            </a:xfrm>
          </p:grpSpPr>
          <p:sp>
            <p:nvSpPr>
              <p:cNvPr id="35" name="Rectangle 19">
                <a:extLst>
                  <a:ext uri="{FF2B5EF4-FFF2-40B4-BE49-F238E27FC236}">
                    <a16:creationId xmlns="" xmlns:a16="http://schemas.microsoft.com/office/drawing/2014/main" id="{F1A45B17-2342-D1BF-211C-E0328081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="" xmlns:a16="http://schemas.microsoft.com/office/drawing/2014/main" id="{BD51EA2E-4AD1-5440-1B3D-C1CA88D3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784" y="2596219"/>
                <a:ext cx="945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="" xmlns:a16="http://schemas.microsoft.com/office/drawing/2014/main" id="{069646B3-97C8-500A-6497-C5AD360C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9988" y="2584198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4" name="Connettore diritto 3">
              <a:extLst>
                <a:ext uri="{FF2B5EF4-FFF2-40B4-BE49-F238E27FC236}">
                  <a16:creationId xmlns="" xmlns:a16="http://schemas.microsoft.com/office/drawing/2014/main" id="{0B1E2DEE-F038-F976-A86D-C40A2C2E8C6E}"/>
                </a:ext>
              </a:extLst>
            </p:cNvPr>
            <p:cNvCxnSpPr>
              <a:cxnSpLocks/>
            </p:cNvCxnSpPr>
            <p:nvPr/>
          </p:nvCxnSpPr>
          <p:spPr>
            <a:xfrm>
              <a:off x="6318994" y="3043064"/>
              <a:ext cx="2703708" cy="142733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="" xmlns:a16="http://schemas.microsoft.com/office/drawing/2014/main" id="{AC520CA0-5DEC-55C8-76F7-1FCD81BF853A}"/>
                </a:ext>
              </a:extLst>
            </p:cNvPr>
            <p:cNvCxnSpPr>
              <a:cxnSpLocks/>
            </p:cNvCxnSpPr>
            <p:nvPr/>
          </p:nvCxnSpPr>
          <p:spPr>
            <a:xfrm>
              <a:off x="6303882" y="4470400"/>
              <a:ext cx="2717136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="" xmlns:a16="http://schemas.microsoft.com/office/drawing/2014/main" id="{0B815076-33D8-BAE8-6CC1-B984782A2D2E}"/>
                </a:ext>
              </a:extLst>
            </p:cNvPr>
            <p:cNvCxnSpPr>
              <a:cxnSpLocks/>
            </p:cNvCxnSpPr>
            <p:nvPr/>
          </p:nvCxnSpPr>
          <p:spPr>
            <a:xfrm>
              <a:off x="9022702" y="4470400"/>
              <a:ext cx="0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="" xmlns:a16="http://schemas.microsoft.com/office/drawing/2014/main" id="{74E03DBC-9D5C-A91D-27E4-141687D0C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8994" y="3039835"/>
              <a:ext cx="0" cy="14315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="" xmlns:a16="http://schemas.microsoft.com/office/drawing/2014/main" id="{D3FC0F7E-0F85-CF25-FB68-48519945FE16}"/>
                </a:ext>
              </a:extLst>
            </p:cNvPr>
            <p:cNvCxnSpPr>
              <a:cxnSpLocks/>
            </p:cNvCxnSpPr>
            <p:nvPr/>
          </p:nvCxnSpPr>
          <p:spPr>
            <a:xfrm>
              <a:off x="7652720" y="3737987"/>
              <a:ext cx="0" cy="1064361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Connettore diritto 1034">
              <a:extLst>
                <a:ext uri="{FF2B5EF4-FFF2-40B4-BE49-F238E27FC236}">
                  <a16:creationId xmlns="" xmlns:a16="http://schemas.microsoft.com/office/drawing/2014/main" id="{77AC6E4C-2B07-8F34-D04E-3B6FF5952710}"/>
                </a:ext>
              </a:extLst>
            </p:cNvPr>
            <p:cNvCxnSpPr>
              <a:cxnSpLocks/>
            </p:cNvCxnSpPr>
            <p:nvPr/>
          </p:nvCxnSpPr>
          <p:spPr>
            <a:xfrm>
              <a:off x="7013689" y="4467297"/>
              <a:ext cx="3987103" cy="210486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Connettore diritto 1039">
              <a:extLst>
                <a:ext uri="{FF2B5EF4-FFF2-40B4-BE49-F238E27FC236}">
                  <a16:creationId xmlns="" xmlns:a16="http://schemas.microsoft.com/office/drawing/2014/main" id="{E378AB90-3CAD-BBC5-ECD2-0E494E46446B}"/>
                </a:ext>
              </a:extLst>
            </p:cNvPr>
            <p:cNvCxnSpPr>
              <a:cxnSpLocks/>
            </p:cNvCxnSpPr>
            <p:nvPr/>
          </p:nvCxnSpPr>
          <p:spPr>
            <a:xfrm>
              <a:off x="3555012" y="2728353"/>
              <a:ext cx="7023785" cy="174301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6">
              <a:extLst>
                <a:ext uri="{FF2B5EF4-FFF2-40B4-BE49-F238E27FC236}">
                  <a16:creationId xmlns="" xmlns:a16="http://schemas.microsoft.com/office/drawing/2014/main" id="{C66A32FB-E7BA-166C-5B95-AEA42FA8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243" y="1346622"/>
              <a:ext cx="869315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Dati la retta generica r nel I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non appartenente determinare </a:t>
              </a:r>
              <a:r>
                <a:rPr lang="it-IT" altLang="it-IT" sz="13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per essi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il piano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8BC9420E-5A18-8151-4FBF-2EDA92398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315" y="2761913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87DEFD9F-9F13-EE25-B918-FCF5A1DB7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757" y="5537165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="" xmlns:a16="http://schemas.microsoft.com/office/drawing/2014/main" id="{A4C5972E-0A63-6259-C2AD-B7EB4D0C0A6F}"/>
                </a:ext>
              </a:extLst>
            </p:cNvPr>
            <p:cNvSpPr txBox="1"/>
            <p:nvPr/>
          </p:nvSpPr>
          <p:spPr>
            <a:xfrm>
              <a:off x="3343909" y="1533314"/>
              <a:ext cx="8708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Passaggio 1- Si rappresentano le proiezioni di una retta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 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//r contenente il punto 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(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A’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’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; 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A’’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’’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)</a:t>
              </a:r>
              <a:endParaRPr lang="it-IT" sz="14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51" name="Connettore diritto 50">
            <a:extLst>
              <a:ext uri="{FF2B5EF4-FFF2-40B4-BE49-F238E27FC236}">
                <a16:creationId xmlns="" xmlns:a16="http://schemas.microsoft.com/office/drawing/2014/main" id="{AD037C97-CBC3-4309-3E62-DA01F01FB7D8}"/>
              </a:ext>
            </a:extLst>
          </p:cNvPr>
          <p:cNvCxnSpPr>
            <a:cxnSpLocks/>
          </p:cNvCxnSpPr>
          <p:nvPr/>
        </p:nvCxnSpPr>
        <p:spPr>
          <a:xfrm>
            <a:off x="10577011" y="4467297"/>
            <a:ext cx="0" cy="18882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diritto 1052">
            <a:extLst>
              <a:ext uri="{FF2B5EF4-FFF2-40B4-BE49-F238E27FC236}">
                <a16:creationId xmlns="" xmlns:a16="http://schemas.microsoft.com/office/drawing/2014/main" id="{AAB07E96-DC78-6CE8-5752-880829F8E201}"/>
              </a:ext>
            </a:extLst>
          </p:cNvPr>
          <p:cNvCxnSpPr/>
          <p:nvPr/>
        </p:nvCxnSpPr>
        <p:spPr>
          <a:xfrm flipV="1">
            <a:off x="7021076" y="3587262"/>
            <a:ext cx="0" cy="88945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>
            <a:extLst>
              <a:ext uri="{FF2B5EF4-FFF2-40B4-BE49-F238E27FC236}">
                <a16:creationId xmlns="" xmlns:a16="http://schemas.microsoft.com/office/drawing/2014/main" id="{28C2AE51-8DAE-A684-1117-C13BC700E6F6}"/>
              </a:ext>
            </a:extLst>
          </p:cNvPr>
          <p:cNvGrpSpPr/>
          <p:nvPr/>
        </p:nvGrpSpPr>
        <p:grpSpPr>
          <a:xfrm>
            <a:off x="7004644" y="3278240"/>
            <a:ext cx="330038" cy="292174"/>
            <a:chOff x="13200063" y="2570863"/>
            <a:chExt cx="330038" cy="292174"/>
          </a:xfrm>
        </p:grpSpPr>
        <p:sp>
          <p:nvSpPr>
            <p:cNvPr id="47" name="Rectangle 19">
              <a:extLst>
                <a:ext uri="{FF2B5EF4-FFF2-40B4-BE49-F238E27FC236}">
                  <a16:creationId xmlns="" xmlns:a16="http://schemas.microsoft.com/office/drawing/2014/main" id="{4FE13236-7246-E421-0E39-A5C4077B4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0063" y="2586038"/>
              <a:ext cx="1570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endPara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="" xmlns:a16="http://schemas.microsoft.com/office/drawing/2014/main" id="{1833BFDF-A5AD-AC62-5227-60926A692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2677" y="2587609"/>
              <a:ext cx="689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endParaRPr kumimoji="0" lang="it-IT" altLang="it-IT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Rectangle 21">
              <a:extLst>
                <a:ext uri="{FF2B5EF4-FFF2-40B4-BE49-F238E27FC236}">
                  <a16:creationId xmlns="" xmlns:a16="http://schemas.microsoft.com/office/drawing/2014/main" id="{06A4C8FC-CB83-A35B-2EED-F25016EE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7891" y="2570863"/>
              <a:ext cx="1122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</a:t>
              </a:r>
              <a:endPara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="" xmlns:a16="http://schemas.microsoft.com/office/drawing/2014/main" id="{C9A6B76F-A8C0-6270-2521-A4013313392D}"/>
              </a:ext>
            </a:extLst>
          </p:cNvPr>
          <p:cNvGrpSpPr/>
          <p:nvPr/>
        </p:nvGrpSpPr>
        <p:grpSpPr>
          <a:xfrm>
            <a:off x="10259619" y="6300736"/>
            <a:ext cx="342135" cy="278839"/>
            <a:chOff x="13200063" y="2584198"/>
            <a:chExt cx="342135" cy="278839"/>
          </a:xfrm>
        </p:grpSpPr>
        <p:sp>
          <p:nvSpPr>
            <p:cNvPr id="52" name="Rectangle 19">
              <a:extLst>
                <a:ext uri="{FF2B5EF4-FFF2-40B4-BE49-F238E27FC236}">
                  <a16:creationId xmlns="" xmlns:a16="http://schemas.microsoft.com/office/drawing/2014/main" id="{843E8594-30E2-2071-1BFB-FFC694D0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0063" y="2586038"/>
              <a:ext cx="1570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endPara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="" xmlns:a16="http://schemas.microsoft.com/office/drawing/2014/main" id="{5892E370-505B-EBE0-CDE1-695CA92BC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8784" y="2596219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</a:t>
              </a:r>
              <a:endParaRPr kumimoji="0" lang="it-IT" altLang="it-IT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Rectangle 21">
              <a:extLst>
                <a:ext uri="{FF2B5EF4-FFF2-40B4-BE49-F238E27FC236}">
                  <a16:creationId xmlns="" xmlns:a16="http://schemas.microsoft.com/office/drawing/2014/main" id="{88BF9E1C-4671-EF09-B6D6-2CCB5E030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9988" y="2584198"/>
              <a:ext cx="1122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</a:t>
              </a:r>
              <a:endPara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="" xmlns:a16="http://schemas.microsoft.com/office/drawing/2014/main" id="{771405AA-0BB6-B9B7-C94B-E3F1CE6BF6E5}"/>
              </a:ext>
            </a:extLst>
          </p:cNvPr>
          <p:cNvSpPr txBox="1"/>
          <p:nvPr/>
        </p:nvSpPr>
        <p:spPr>
          <a:xfrm>
            <a:off x="3352950" y="1762152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2- Per completare la rappresentazione della retta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si definiscono le tracce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="" xmlns:a16="http://schemas.microsoft.com/office/drawing/2014/main" id="{FE89C48C-658A-1B6F-8DF9-30DB81EA61C7}"/>
              </a:ext>
            </a:extLst>
          </p:cNvPr>
          <p:cNvSpPr/>
          <p:nvPr/>
        </p:nvSpPr>
        <p:spPr>
          <a:xfrm>
            <a:off x="10211754" y="6086063"/>
            <a:ext cx="540000" cy="54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="" xmlns:a16="http://schemas.microsoft.com/office/drawing/2014/main" id="{1493D6CA-8317-7578-FCDD-652ED2947F37}"/>
              </a:ext>
            </a:extLst>
          </p:cNvPr>
          <p:cNvSpPr/>
          <p:nvPr/>
        </p:nvSpPr>
        <p:spPr>
          <a:xfrm>
            <a:off x="6910985" y="3231417"/>
            <a:ext cx="540000" cy="54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F12CC431-AA2B-DF2A-4132-83EDAF9201C7}"/>
              </a:ext>
            </a:extLst>
          </p:cNvPr>
          <p:cNvCxnSpPr>
            <a:stCxn id="30" idx="3"/>
          </p:cNvCxnSpPr>
          <p:nvPr/>
        </p:nvCxnSpPr>
        <p:spPr>
          <a:xfrm flipV="1">
            <a:off x="2304040" y="3598259"/>
            <a:ext cx="4606945" cy="2215905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="" xmlns:a16="http://schemas.microsoft.com/office/drawing/2014/main" id="{10BDD5F5-F913-D227-E125-D4EFB25BD38E}"/>
              </a:ext>
            </a:extLst>
          </p:cNvPr>
          <p:cNvCxnSpPr>
            <a:stCxn id="31" idx="3"/>
            <a:endCxn id="57" idx="2"/>
          </p:cNvCxnSpPr>
          <p:nvPr/>
        </p:nvCxnSpPr>
        <p:spPr>
          <a:xfrm flipV="1">
            <a:off x="2304040" y="6356063"/>
            <a:ext cx="7907714" cy="32101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1606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 animBg="1"/>
      <p:bldP spid="31" grpId="0" animBg="1"/>
      <p:bldP spid="56" grpId="0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3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primo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terzo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FF0D93F-63ED-5B7A-A365-A8EFA63E9B42}"/>
              </a:ext>
            </a:extLst>
          </p:cNvPr>
          <p:cNvSpPr txBox="1"/>
          <p:nvPr/>
        </p:nvSpPr>
        <p:spPr>
          <a:xfrm>
            <a:off x="66001" y="1788787"/>
            <a:ext cx="3246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le tracce come punti reali della retta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si collegano le due tracce prime delle rette r ed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 ottenere un segmento di retta che definisce la direzione della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it-IT" sz="18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baseline="-250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le due seconde tracce delle rette r ed </a:t>
            </a:r>
            <a:r>
              <a:rPr lang="it-IT" sz="1800" dirty="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 ottenere un segmento di retta che determina la direzione della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it-IT" sz="18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baseline="-250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it-IT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02D42B80-3075-BF59-BB79-54AC29165FE5}"/>
              </a:ext>
            </a:extLst>
          </p:cNvPr>
          <p:cNvGrpSpPr/>
          <p:nvPr/>
        </p:nvGrpSpPr>
        <p:grpSpPr>
          <a:xfrm>
            <a:off x="745376" y="6002524"/>
            <a:ext cx="1872000" cy="504000"/>
            <a:chOff x="438880" y="6466075"/>
            <a:chExt cx="1620000" cy="373378"/>
          </a:xfrm>
        </p:grpSpPr>
        <p:sp>
          <p:nvSpPr>
            <p:cNvPr id="17" name="CasellaDiTesto 16">
              <a:extLst>
                <a:ext uri="{FF2B5EF4-FFF2-40B4-BE49-F238E27FC236}">
                  <a16:creationId xmlns="" xmlns:a16="http://schemas.microsoft.com/office/drawing/2014/main" id="{0478976C-3E7F-48E5-B2F4-98E19D99B251}"/>
                </a:ext>
              </a:extLst>
            </p:cNvPr>
            <p:cNvSpPr txBox="1"/>
            <p:nvPr/>
          </p:nvSpPr>
          <p:spPr>
            <a:xfrm>
              <a:off x="438880" y="6466075"/>
              <a:ext cx="1620000" cy="3733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s)</a:t>
              </a:r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A87067C7-6109-216E-0444-2D05B4C3E9AD}"/>
                </a:ext>
              </a:extLst>
            </p:cNvPr>
            <p:cNvCxnSpPr/>
            <p:nvPr/>
          </p:nvCxnSpPr>
          <p:spPr>
            <a:xfrm>
              <a:off x="595269" y="6527585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>
            <a:extLst>
              <a:ext uri="{FF2B5EF4-FFF2-40B4-BE49-F238E27FC236}">
                <a16:creationId xmlns="" xmlns:a16="http://schemas.microsoft.com/office/drawing/2014/main" id="{14F06AED-116F-F348-FC3E-4FAA1611446E}"/>
              </a:ext>
            </a:extLst>
          </p:cNvPr>
          <p:cNvGrpSpPr/>
          <p:nvPr/>
        </p:nvGrpSpPr>
        <p:grpSpPr>
          <a:xfrm>
            <a:off x="717219" y="5396065"/>
            <a:ext cx="1872000" cy="504000"/>
            <a:chOff x="717219" y="6168880"/>
            <a:chExt cx="1620000" cy="461665"/>
          </a:xfrm>
        </p:grpSpPr>
        <p:sp>
          <p:nvSpPr>
            <p:cNvPr id="31" name="CasellaDiTesto 30">
              <a:extLst>
                <a:ext uri="{FF2B5EF4-FFF2-40B4-BE49-F238E27FC236}">
                  <a16:creationId xmlns="" xmlns:a16="http://schemas.microsoft.com/office/drawing/2014/main" id="{093EA871-684E-B505-4069-DBB9FCF70653}"/>
                </a:ext>
              </a:extLst>
            </p:cNvPr>
            <p:cNvSpPr txBox="1"/>
            <p:nvPr/>
          </p:nvSpPr>
          <p:spPr>
            <a:xfrm>
              <a:off x="717219" y="6168880"/>
              <a:ext cx="162000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s)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="" xmlns:a16="http://schemas.microsoft.com/office/drawing/2014/main" id="{93BA2019-4AFE-3287-5BB2-7764ADBA4730}"/>
                </a:ext>
              </a:extLst>
            </p:cNvPr>
            <p:cNvCxnSpPr/>
            <p:nvPr/>
          </p:nvCxnSpPr>
          <p:spPr>
            <a:xfrm>
              <a:off x="873608" y="6236325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>
            <a:extLst>
              <a:ext uri="{FF2B5EF4-FFF2-40B4-BE49-F238E27FC236}">
                <a16:creationId xmlns="" xmlns:a16="http://schemas.microsoft.com/office/drawing/2014/main" id="{1AD0F555-2E34-85F2-05D4-531861FB272A}"/>
              </a:ext>
            </a:extLst>
          </p:cNvPr>
          <p:cNvGrpSpPr/>
          <p:nvPr/>
        </p:nvGrpSpPr>
        <p:grpSpPr>
          <a:xfrm>
            <a:off x="3337901" y="1333500"/>
            <a:ext cx="8714242" cy="5340350"/>
            <a:chOff x="3337901" y="1333500"/>
            <a:chExt cx="8714242" cy="5340350"/>
          </a:xfrm>
        </p:grpSpPr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F9D1AEB9-AD77-D6BE-14A8-A8A46EA7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513" y="1333500"/>
              <a:ext cx="8693151" cy="53403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="" xmlns:a16="http://schemas.microsoft.com/office/drawing/2014/main" id="{502762D9-F499-4463-DAED-6D27655C1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513" y="2487613"/>
              <a:ext cx="86931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B4F7FC15-6E20-1887-4F53-ECF11A6D3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413" y="4184650"/>
              <a:ext cx="266700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D3B1A0D8-D1C3-0811-AE82-ABC947CB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742" y="3460147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025AFF0-8A4E-9D7F-F183-7AA42026C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938" y="4874860"/>
              <a:ext cx="266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4A5CBF57-8841-B3A8-327F-E5B3714EF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512" y="4597861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3F043F62-4141-66D8-0199-A6844023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826" y="2975199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="" xmlns:a16="http://schemas.microsoft.com/office/drawing/2014/main" id="{EF7E8D20-4AC4-4890-2DD1-486DFA78D60C}"/>
                </a:ext>
              </a:extLst>
            </p:cNvPr>
            <p:cNvGrpSpPr/>
            <p:nvPr/>
          </p:nvGrpSpPr>
          <p:grpSpPr>
            <a:xfrm>
              <a:off x="9084674" y="4875388"/>
              <a:ext cx="328436" cy="292174"/>
              <a:chOff x="13200063" y="2570863"/>
              <a:chExt cx="328436" cy="292174"/>
            </a:xfrm>
          </p:grpSpPr>
          <p:sp>
            <p:nvSpPr>
              <p:cNvPr id="22" name="Rectangle 19">
                <a:extLst>
                  <a:ext uri="{FF2B5EF4-FFF2-40B4-BE49-F238E27FC236}">
                    <a16:creationId xmlns="" xmlns:a16="http://schemas.microsoft.com/office/drawing/2014/main" id="{0FE69F1F-F843-417D-93DE-E9D7F9EBD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="" xmlns:a16="http://schemas.microsoft.com/office/drawing/2014/main" id="{CA37DC7A-F704-BA9A-B46B-1163892F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2677" y="2587609"/>
                <a:ext cx="68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="" xmlns:a16="http://schemas.microsoft.com/office/drawing/2014/main" id="{3D196AFF-8676-C126-57C5-B706143C7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7891" y="2570863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5" name="Line 22">
              <a:extLst>
                <a:ext uri="{FF2B5EF4-FFF2-40B4-BE49-F238E27FC236}">
                  <a16:creationId xmlns="" xmlns:a16="http://schemas.microsoft.com/office/drawing/2014/main" id="{9A319D18-CE96-D7D1-50B4-D423916A4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763" y="4470400"/>
              <a:ext cx="81041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="" xmlns:a16="http://schemas.microsoft.com/office/drawing/2014/main" id="{0696E030-F716-7E50-B7A3-5330BD81B8F2}"/>
                </a:ext>
              </a:extLst>
            </p:cNvPr>
            <p:cNvGrpSpPr/>
            <p:nvPr/>
          </p:nvGrpSpPr>
          <p:grpSpPr>
            <a:xfrm>
              <a:off x="6302391" y="2690714"/>
              <a:ext cx="340533" cy="278839"/>
              <a:chOff x="13200063" y="2584198"/>
              <a:chExt cx="340533" cy="278839"/>
            </a:xfrm>
          </p:grpSpPr>
          <p:sp>
            <p:nvSpPr>
              <p:cNvPr id="35" name="Rectangle 19">
                <a:extLst>
                  <a:ext uri="{FF2B5EF4-FFF2-40B4-BE49-F238E27FC236}">
                    <a16:creationId xmlns="" xmlns:a16="http://schemas.microsoft.com/office/drawing/2014/main" id="{F1A45B17-2342-D1BF-211C-E0328081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="" xmlns:a16="http://schemas.microsoft.com/office/drawing/2014/main" id="{BD51EA2E-4AD1-5440-1B3D-C1CA88D3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784" y="2596219"/>
                <a:ext cx="945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="" xmlns:a16="http://schemas.microsoft.com/office/drawing/2014/main" id="{069646B3-97C8-500A-6497-C5AD360C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9988" y="2584198"/>
                <a:ext cx="1106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4" name="Connettore diritto 3">
              <a:extLst>
                <a:ext uri="{FF2B5EF4-FFF2-40B4-BE49-F238E27FC236}">
                  <a16:creationId xmlns="" xmlns:a16="http://schemas.microsoft.com/office/drawing/2014/main" id="{0B1E2DEE-F038-F976-A86D-C40A2C2E8C6E}"/>
                </a:ext>
              </a:extLst>
            </p:cNvPr>
            <p:cNvCxnSpPr>
              <a:cxnSpLocks/>
            </p:cNvCxnSpPr>
            <p:nvPr/>
          </p:nvCxnSpPr>
          <p:spPr>
            <a:xfrm>
              <a:off x="6318994" y="3043064"/>
              <a:ext cx="2703708" cy="142733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="" xmlns:a16="http://schemas.microsoft.com/office/drawing/2014/main" id="{AC520CA0-5DEC-55C8-76F7-1FCD81BF853A}"/>
                </a:ext>
              </a:extLst>
            </p:cNvPr>
            <p:cNvCxnSpPr>
              <a:cxnSpLocks/>
            </p:cNvCxnSpPr>
            <p:nvPr/>
          </p:nvCxnSpPr>
          <p:spPr>
            <a:xfrm>
              <a:off x="6303882" y="4470400"/>
              <a:ext cx="2717136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="" xmlns:a16="http://schemas.microsoft.com/office/drawing/2014/main" id="{0B815076-33D8-BAE8-6CC1-B984782A2D2E}"/>
                </a:ext>
              </a:extLst>
            </p:cNvPr>
            <p:cNvCxnSpPr>
              <a:cxnSpLocks/>
            </p:cNvCxnSpPr>
            <p:nvPr/>
          </p:nvCxnSpPr>
          <p:spPr>
            <a:xfrm>
              <a:off x="9022702" y="4470400"/>
              <a:ext cx="0" cy="67428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="" xmlns:a16="http://schemas.microsoft.com/office/drawing/2014/main" id="{74E03DBC-9D5C-A91D-27E4-141687D0C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8994" y="3039835"/>
              <a:ext cx="0" cy="14315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="" xmlns:a16="http://schemas.microsoft.com/office/drawing/2014/main" id="{D3FC0F7E-0F85-CF25-FB68-48519945FE16}"/>
                </a:ext>
              </a:extLst>
            </p:cNvPr>
            <p:cNvCxnSpPr>
              <a:cxnSpLocks/>
            </p:cNvCxnSpPr>
            <p:nvPr/>
          </p:nvCxnSpPr>
          <p:spPr>
            <a:xfrm>
              <a:off x="7652720" y="3737987"/>
              <a:ext cx="0" cy="1064361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="" xmlns:a16="http://schemas.microsoft.com/office/drawing/2014/main" id="{AD037C97-CBC3-4309-3E62-DA01F01FB7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840" y="4467297"/>
              <a:ext cx="0" cy="18882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Connettore diritto 1034">
              <a:extLst>
                <a:ext uri="{FF2B5EF4-FFF2-40B4-BE49-F238E27FC236}">
                  <a16:creationId xmlns="" xmlns:a16="http://schemas.microsoft.com/office/drawing/2014/main" id="{77AC6E4C-2B07-8F34-D04E-3B6FF5952710}"/>
                </a:ext>
              </a:extLst>
            </p:cNvPr>
            <p:cNvCxnSpPr>
              <a:cxnSpLocks/>
            </p:cNvCxnSpPr>
            <p:nvPr/>
          </p:nvCxnSpPr>
          <p:spPr>
            <a:xfrm>
              <a:off x="7013689" y="4467297"/>
              <a:ext cx="3724519" cy="196624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Connettore diritto 1039">
              <a:extLst>
                <a:ext uri="{FF2B5EF4-FFF2-40B4-BE49-F238E27FC236}">
                  <a16:creationId xmlns="" xmlns:a16="http://schemas.microsoft.com/office/drawing/2014/main" id="{E378AB90-3CAD-BBC5-ECD2-0E494E46446B}"/>
                </a:ext>
              </a:extLst>
            </p:cNvPr>
            <p:cNvCxnSpPr>
              <a:cxnSpLocks/>
            </p:cNvCxnSpPr>
            <p:nvPr/>
          </p:nvCxnSpPr>
          <p:spPr>
            <a:xfrm>
              <a:off x="4336608" y="2922312"/>
              <a:ext cx="6242189" cy="154905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Connettore diritto 1052">
              <a:extLst>
                <a:ext uri="{FF2B5EF4-FFF2-40B4-BE49-F238E27FC236}">
                  <a16:creationId xmlns="" xmlns:a16="http://schemas.microsoft.com/office/drawing/2014/main" id="{AAB07E96-DC78-6CE8-5752-880829F8E201}"/>
                </a:ext>
              </a:extLst>
            </p:cNvPr>
            <p:cNvCxnSpPr/>
            <p:nvPr/>
          </p:nvCxnSpPr>
          <p:spPr>
            <a:xfrm flipV="1">
              <a:off x="7017630" y="3587262"/>
              <a:ext cx="0" cy="889459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6">
              <a:extLst>
                <a:ext uri="{FF2B5EF4-FFF2-40B4-BE49-F238E27FC236}">
                  <a16:creationId xmlns="" xmlns:a16="http://schemas.microsoft.com/office/drawing/2014/main" id="{C66A32FB-E7BA-166C-5B95-AEA42FA8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243" y="1346622"/>
              <a:ext cx="869315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Dati la retta generica r nel I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non appartenente determinare </a:t>
              </a:r>
              <a:r>
                <a:rPr lang="it-IT" altLang="it-IT" sz="13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per essi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il piano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="" xmlns:a16="http://schemas.microsoft.com/office/drawing/2014/main" id="{7A861C65-2663-3BA6-BA5C-1931FAEC9C7E}"/>
                </a:ext>
              </a:extLst>
            </p:cNvPr>
            <p:cNvSpPr txBox="1"/>
            <p:nvPr/>
          </p:nvSpPr>
          <p:spPr>
            <a:xfrm>
              <a:off x="3343909" y="1533314"/>
              <a:ext cx="8708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Passaggio 1- Si rappresentano le proiezioni di una retta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 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//r contenente il punto 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(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A’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’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; </a:t>
              </a:r>
              <a:r>
                <a:rPr lang="it-IT" sz="1400" dirty="0" err="1">
                  <a:solidFill>
                    <a:srgbClr val="00B05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A’’</a:t>
              </a:r>
              <a:r>
                <a:rPr lang="it-IT" sz="1400" dirty="0" err="1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</a:t>
              </a:r>
              <a:r>
                <a:rPr lang="it-IT" sz="1400" dirty="0" err="1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s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’’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)</a:t>
              </a:r>
              <a:endParaRPr lang="it-IT" sz="14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="" xmlns:a16="http://schemas.microsoft.com/office/drawing/2014/main" id="{58787AF6-0E43-1A9F-44E9-F94DCCB0F932}"/>
                </a:ext>
              </a:extLst>
            </p:cNvPr>
            <p:cNvSpPr txBox="1"/>
            <p:nvPr/>
          </p:nvSpPr>
          <p:spPr>
            <a:xfrm>
              <a:off x="3337901" y="1762152"/>
              <a:ext cx="8708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Passaggio 2- Per completare la rappresentazione della retta 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 si definiscono le tracce 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</a:t>
              </a:r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 e 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1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38" name="Rectangle 17">
              <a:extLst>
                <a:ext uri="{FF2B5EF4-FFF2-40B4-BE49-F238E27FC236}">
                  <a16:creationId xmlns="" xmlns:a16="http://schemas.microsoft.com/office/drawing/2014/main" id="{E25798E9-E840-435A-6BC2-0FD9CD832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315" y="2761913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="" xmlns:a16="http://schemas.microsoft.com/office/drawing/2014/main" id="{0710E52E-8652-C1CC-A77D-8D1A6C53E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192" y="5858369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42" name="Gruppo 41">
              <a:extLst>
                <a:ext uri="{FF2B5EF4-FFF2-40B4-BE49-F238E27FC236}">
                  <a16:creationId xmlns="" xmlns:a16="http://schemas.microsoft.com/office/drawing/2014/main" id="{5DE380CD-0BA1-4550-BBFB-6638409C24B9}"/>
                </a:ext>
              </a:extLst>
            </p:cNvPr>
            <p:cNvGrpSpPr/>
            <p:nvPr/>
          </p:nvGrpSpPr>
          <p:grpSpPr>
            <a:xfrm>
              <a:off x="6989595" y="3278240"/>
              <a:ext cx="330038" cy="292174"/>
              <a:chOff x="13200063" y="2570863"/>
              <a:chExt cx="330038" cy="292174"/>
            </a:xfrm>
          </p:grpSpPr>
          <p:sp>
            <p:nvSpPr>
              <p:cNvPr id="44" name="Rectangle 19">
                <a:extLst>
                  <a:ext uri="{FF2B5EF4-FFF2-40B4-BE49-F238E27FC236}">
                    <a16:creationId xmlns="" xmlns:a16="http://schemas.microsoft.com/office/drawing/2014/main" id="{B0B718C5-F2D6-ED56-2EFA-54A90FD63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="" xmlns:a16="http://schemas.microsoft.com/office/drawing/2014/main" id="{47BD20C6-E14E-BB6F-6E7F-A5D2641B0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2677" y="2587609"/>
                <a:ext cx="6893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="" xmlns:a16="http://schemas.microsoft.com/office/drawing/2014/main" id="{8A16B522-957E-3105-1D20-842D085D6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7891" y="2570863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="" xmlns:a16="http://schemas.microsoft.com/office/drawing/2014/main" id="{461BB291-8BC3-6F22-7236-314191316812}"/>
                </a:ext>
              </a:extLst>
            </p:cNvPr>
            <p:cNvGrpSpPr/>
            <p:nvPr/>
          </p:nvGrpSpPr>
          <p:grpSpPr>
            <a:xfrm>
              <a:off x="10244570" y="6300736"/>
              <a:ext cx="342135" cy="278839"/>
              <a:chOff x="13200063" y="2584198"/>
              <a:chExt cx="342135" cy="278839"/>
            </a:xfrm>
          </p:grpSpPr>
          <p:sp>
            <p:nvSpPr>
              <p:cNvPr id="48" name="Rectangle 19">
                <a:extLst>
                  <a:ext uri="{FF2B5EF4-FFF2-40B4-BE49-F238E27FC236}">
                    <a16:creationId xmlns="" xmlns:a16="http://schemas.microsoft.com/office/drawing/2014/main" id="{233E92F5-D95A-A529-4DBF-31B774A97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0063" y="2586038"/>
                <a:ext cx="1570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="" xmlns:a16="http://schemas.microsoft.com/office/drawing/2014/main" id="{A9F6D5B5-83EB-3014-210F-ECED1C488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8784" y="2596219"/>
                <a:ext cx="945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="" xmlns:a16="http://schemas.microsoft.com/office/drawing/2014/main" id="{F4A3F5FD-3FED-41B3-6B16-5ECAAE139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9988" y="2584198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</a:t>
                </a:r>
                <a:endParaRPr kumimoji="0" lang="it-IT" alt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056" name="Connettore diritto 1055">
            <a:extLst>
              <a:ext uri="{FF2B5EF4-FFF2-40B4-BE49-F238E27FC236}">
                <a16:creationId xmlns="" xmlns:a16="http://schemas.microsoft.com/office/drawing/2014/main" id="{7D6D4046-B97C-E8AE-F346-49C5B083CF01}"/>
              </a:ext>
            </a:extLst>
          </p:cNvPr>
          <p:cNvCxnSpPr>
            <a:cxnSpLocks/>
          </p:cNvCxnSpPr>
          <p:nvPr/>
        </p:nvCxnSpPr>
        <p:spPr>
          <a:xfrm>
            <a:off x="6317305" y="3050453"/>
            <a:ext cx="4263968" cy="330512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ttore diritto 1057">
            <a:extLst>
              <a:ext uri="{FF2B5EF4-FFF2-40B4-BE49-F238E27FC236}">
                <a16:creationId xmlns="" xmlns:a16="http://schemas.microsoft.com/office/drawing/2014/main" id="{D0C3AC63-A463-C792-71E3-E354C76EAA0B}"/>
              </a:ext>
            </a:extLst>
          </p:cNvPr>
          <p:cNvCxnSpPr>
            <a:cxnSpLocks/>
          </p:cNvCxnSpPr>
          <p:nvPr/>
        </p:nvCxnSpPr>
        <p:spPr>
          <a:xfrm>
            <a:off x="7013066" y="3587491"/>
            <a:ext cx="2007952" cy="15571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="" xmlns:a16="http://schemas.microsoft.com/office/drawing/2014/main" id="{581B45DF-E69A-04D9-EAA2-DE82F673906E}"/>
              </a:ext>
            </a:extLst>
          </p:cNvPr>
          <p:cNvSpPr txBox="1"/>
          <p:nvPr/>
        </p:nvSpPr>
        <p:spPr>
          <a:xfrm>
            <a:off x="3339194" y="1989388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3- Collegando le corrispondenti tracce delle due rette si determinano due segmenti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4" name="Connettore 2 53">
            <a:extLst>
              <a:ext uri="{FF2B5EF4-FFF2-40B4-BE49-F238E27FC236}">
                <a16:creationId xmlns="" xmlns:a16="http://schemas.microsoft.com/office/drawing/2014/main" id="{AA214CCF-7AEF-164B-D654-7CF848062F52}"/>
              </a:ext>
            </a:extLst>
          </p:cNvPr>
          <p:cNvCxnSpPr>
            <a:stCxn id="31" idx="3"/>
          </p:cNvCxnSpPr>
          <p:nvPr/>
        </p:nvCxnSpPr>
        <p:spPr>
          <a:xfrm flipV="1">
            <a:off x="2589219" y="4272775"/>
            <a:ext cx="5341801" cy="1375290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="" xmlns:a16="http://schemas.microsoft.com/office/drawing/2014/main" id="{1AFDE5CA-0650-7943-D87D-CBC1BC4516DA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617376" y="5469695"/>
            <a:ext cx="6795734" cy="78482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163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4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720" y="47212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r nel primo diedro 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terzo 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411224C-978F-9673-D289-3BE69C0F196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PIANO PASSANTE PER UNA RETTA ED UN PUNTO AD ESSA NON APPARTENENTE RISOLTO COME  PARALLELISMO TRA  RETTE </a:t>
            </a: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594C4B7-8DB2-C966-B289-3E4DC4B13FE8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="" xmlns:a16="http://schemas.microsoft.com/office/drawing/2014/main" id="{ABE3DB71-810D-7175-B65F-C70C51A10A51}"/>
              </a:ext>
            </a:extLst>
          </p:cNvPr>
          <p:cNvSpPr txBox="1"/>
          <p:nvPr/>
        </p:nvSpPr>
        <p:spPr>
          <a:xfrm>
            <a:off x="62893" y="1714915"/>
            <a:ext cx="3250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le tracce del piano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sono rette reali ottenute come: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="" xmlns:a16="http://schemas.microsoft.com/office/drawing/2014/main" id="{AEB312DB-55A7-CC7F-D862-14D453B525CD}"/>
              </a:ext>
            </a:extLst>
          </p:cNvPr>
          <p:cNvSpPr txBox="1"/>
          <p:nvPr/>
        </p:nvSpPr>
        <p:spPr>
          <a:xfrm>
            <a:off x="225749" y="2609003"/>
            <a:ext cx="1247861" cy="830997"/>
          </a:xfrm>
          <a:prstGeom prst="rec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  </a:t>
            </a:r>
            <a:endParaRPr lang="it-IT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=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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</a:t>
            </a:r>
          </a:p>
          <a:p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          </a:t>
            </a:r>
            <a:endParaRPr lang="it-IT" sz="1600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="" xmlns:a16="http://schemas.microsoft.com/office/drawing/2014/main" id="{F9485683-3399-A744-0644-3FDD3ED825F9}"/>
              </a:ext>
            </a:extLst>
          </p:cNvPr>
          <p:cNvSpPr txBox="1"/>
          <p:nvPr/>
        </p:nvSpPr>
        <p:spPr>
          <a:xfrm>
            <a:off x="1663266" y="2612899"/>
            <a:ext cx="1296000" cy="830997"/>
          </a:xfrm>
          <a:prstGeom prst="rec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  </a:t>
            </a:r>
            <a:endParaRPr lang="it-IT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=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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</a:t>
            </a:r>
          </a:p>
          <a:p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          </a:t>
            </a:r>
            <a:endParaRPr lang="it-IT" sz="1600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="" xmlns:a16="http://schemas.microsoft.com/office/drawing/2014/main" id="{7B6A75DF-0B39-BE39-F316-771DF46EAFFB}"/>
              </a:ext>
            </a:extLst>
          </p:cNvPr>
          <p:cNvSpPr txBox="1"/>
          <p:nvPr/>
        </p:nvSpPr>
        <p:spPr>
          <a:xfrm>
            <a:off x="95115" y="3443222"/>
            <a:ext cx="321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estendendo i segmenti così ottenuti si fissano la tracce del piano </a:t>
            </a:r>
            <a:r>
              <a:rPr lang="it-IT" sz="18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come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="" xmlns:a16="http://schemas.microsoft.com/office/drawing/2014/main" id="{551DDE98-1C6A-E6B4-1B0B-D5C5EC6820CD}"/>
              </a:ext>
            </a:extLst>
          </p:cNvPr>
          <p:cNvSpPr txBox="1"/>
          <p:nvPr/>
        </p:nvSpPr>
        <p:spPr>
          <a:xfrm>
            <a:off x="2532957" y="4339765"/>
            <a:ext cx="709127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="" xmlns:a16="http://schemas.microsoft.com/office/drawing/2014/main" id="{FBBBDA42-04C7-21BA-7190-9D11A2BCB912}"/>
              </a:ext>
            </a:extLst>
          </p:cNvPr>
          <p:cNvSpPr txBox="1"/>
          <p:nvPr/>
        </p:nvSpPr>
        <p:spPr>
          <a:xfrm>
            <a:off x="2541544" y="4928480"/>
            <a:ext cx="709127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="" xmlns:a16="http://schemas.microsoft.com/office/drawing/2014/main" id="{E1D9DFEA-A4DB-4408-E48D-32A731FEC0B7}"/>
              </a:ext>
            </a:extLst>
          </p:cNvPr>
          <p:cNvSpPr txBox="1"/>
          <p:nvPr/>
        </p:nvSpPr>
        <p:spPr>
          <a:xfrm>
            <a:off x="84779" y="5507190"/>
            <a:ext cx="327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Nell’attraversare il diedro le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due rette  si intersecano sulla lt nel medesimo punto detto </a:t>
            </a:r>
            <a:r>
              <a:rPr lang="it-IT" sz="1800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punto unito</a:t>
            </a:r>
            <a:endParaRPr lang="it-IT" u="sng" dirty="0">
              <a:solidFill>
                <a:srgbClr val="C00000"/>
              </a:solidFill>
            </a:endParaRPr>
          </a:p>
        </p:txBody>
      </p:sp>
      <p:grpSp>
        <p:nvGrpSpPr>
          <p:cNvPr id="1042" name="Gruppo 1041">
            <a:extLst>
              <a:ext uri="{FF2B5EF4-FFF2-40B4-BE49-F238E27FC236}">
                <a16:creationId xmlns="" xmlns:a16="http://schemas.microsoft.com/office/drawing/2014/main" id="{48676056-7070-4299-8B0D-55EE8677E21B}"/>
              </a:ext>
            </a:extLst>
          </p:cNvPr>
          <p:cNvGrpSpPr/>
          <p:nvPr/>
        </p:nvGrpSpPr>
        <p:grpSpPr>
          <a:xfrm>
            <a:off x="216889" y="4339443"/>
            <a:ext cx="1836000" cy="504000"/>
            <a:chOff x="717219" y="5672885"/>
            <a:chExt cx="1764000" cy="560595"/>
          </a:xfrm>
        </p:grpSpPr>
        <p:sp>
          <p:nvSpPr>
            <p:cNvPr id="1043" name="CasellaDiTesto 1042">
              <a:extLst>
                <a:ext uri="{FF2B5EF4-FFF2-40B4-BE49-F238E27FC236}">
                  <a16:creationId xmlns="" xmlns:a16="http://schemas.microsoft.com/office/drawing/2014/main" id="{49413C36-E3CF-9320-FFD8-6EC166597EC2}"/>
                </a:ext>
              </a:extLst>
            </p:cNvPr>
            <p:cNvSpPr txBox="1"/>
            <p:nvPr/>
          </p:nvSpPr>
          <p:spPr>
            <a:xfrm>
              <a:off x="717219" y="5672885"/>
              <a:ext cx="1764000" cy="5605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s)</a:t>
              </a:r>
            </a:p>
          </p:txBody>
        </p:sp>
        <p:cxnSp>
          <p:nvCxnSpPr>
            <p:cNvPr id="1044" name="Connettore diritto 1043">
              <a:extLst>
                <a:ext uri="{FF2B5EF4-FFF2-40B4-BE49-F238E27FC236}">
                  <a16:creationId xmlns="" xmlns:a16="http://schemas.microsoft.com/office/drawing/2014/main" id="{46ABC728-DC40-E79C-065E-9C37EA30674C}"/>
                </a:ext>
              </a:extLst>
            </p:cNvPr>
            <p:cNvCxnSpPr/>
            <p:nvPr/>
          </p:nvCxnSpPr>
          <p:spPr>
            <a:xfrm>
              <a:off x="873142" y="5763700"/>
              <a:ext cx="148729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6" name="Gruppo 1045">
            <a:extLst>
              <a:ext uri="{FF2B5EF4-FFF2-40B4-BE49-F238E27FC236}">
                <a16:creationId xmlns="" xmlns:a16="http://schemas.microsoft.com/office/drawing/2014/main" id="{4DF05C0C-2328-B940-CEDC-9BFB18CD9F87}"/>
              </a:ext>
            </a:extLst>
          </p:cNvPr>
          <p:cNvGrpSpPr/>
          <p:nvPr/>
        </p:nvGrpSpPr>
        <p:grpSpPr>
          <a:xfrm>
            <a:off x="216424" y="4929925"/>
            <a:ext cx="1836000" cy="504000"/>
            <a:chOff x="717219" y="5767857"/>
            <a:chExt cx="1620000" cy="862688"/>
          </a:xfrm>
        </p:grpSpPr>
        <p:sp>
          <p:nvSpPr>
            <p:cNvPr id="1047" name="CasellaDiTesto 1046">
              <a:extLst>
                <a:ext uri="{FF2B5EF4-FFF2-40B4-BE49-F238E27FC236}">
                  <a16:creationId xmlns="" xmlns:a16="http://schemas.microsoft.com/office/drawing/2014/main" id="{F64ED59C-D101-1E6B-43FB-08376E988AA9}"/>
                </a:ext>
              </a:extLst>
            </p:cNvPr>
            <p:cNvSpPr txBox="1"/>
            <p:nvPr/>
          </p:nvSpPr>
          <p:spPr>
            <a:xfrm>
              <a:off x="717219" y="5767857"/>
              <a:ext cx="1620000" cy="862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(-T</a:t>
              </a:r>
              <a:r>
                <a:rPr lang="it-IT" sz="2400" baseline="-25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24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s)</a:t>
              </a:r>
            </a:p>
          </p:txBody>
        </p:sp>
        <p:cxnSp>
          <p:nvCxnSpPr>
            <p:cNvPr id="1048" name="Connettore diritto 1047">
              <a:extLst>
                <a:ext uri="{FF2B5EF4-FFF2-40B4-BE49-F238E27FC236}">
                  <a16:creationId xmlns="" xmlns:a16="http://schemas.microsoft.com/office/drawing/2014/main" id="{45B295D4-8C3B-3C1E-0235-33193F23D12F}"/>
                </a:ext>
              </a:extLst>
            </p:cNvPr>
            <p:cNvCxnSpPr/>
            <p:nvPr/>
          </p:nvCxnSpPr>
          <p:spPr>
            <a:xfrm>
              <a:off x="873608" y="5877141"/>
              <a:ext cx="1343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0" name="Connettore 2 1049">
            <a:extLst>
              <a:ext uri="{FF2B5EF4-FFF2-40B4-BE49-F238E27FC236}">
                <a16:creationId xmlns="" xmlns:a16="http://schemas.microsoft.com/office/drawing/2014/main" id="{2CE89F11-403F-65EA-5DFB-D5C934C8B4D7}"/>
              </a:ext>
            </a:extLst>
          </p:cNvPr>
          <p:cNvCxnSpPr>
            <a:stCxn id="1043" idx="3"/>
            <a:endCxn id="62" idx="1"/>
          </p:cNvCxnSpPr>
          <p:nvPr/>
        </p:nvCxnSpPr>
        <p:spPr>
          <a:xfrm>
            <a:off x="2052889" y="4591443"/>
            <a:ext cx="480068" cy="322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2 1051">
            <a:extLst>
              <a:ext uri="{FF2B5EF4-FFF2-40B4-BE49-F238E27FC236}">
                <a16:creationId xmlns="" xmlns:a16="http://schemas.microsoft.com/office/drawing/2014/main" id="{3C77B10B-D817-E8A3-EB18-7D0F819193F3}"/>
              </a:ext>
            </a:extLst>
          </p:cNvPr>
          <p:cNvCxnSpPr>
            <a:stCxn id="1047" idx="3"/>
            <a:endCxn id="63" idx="1"/>
          </p:cNvCxnSpPr>
          <p:nvPr/>
        </p:nvCxnSpPr>
        <p:spPr>
          <a:xfrm flipV="1">
            <a:off x="2052424" y="5180480"/>
            <a:ext cx="489120" cy="1445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o 56">
            <a:extLst>
              <a:ext uri="{FF2B5EF4-FFF2-40B4-BE49-F238E27FC236}">
                <a16:creationId xmlns="" xmlns:a16="http://schemas.microsoft.com/office/drawing/2014/main" id="{D1BA2647-4792-B068-00E8-8C1A42D7F4B6}"/>
              </a:ext>
            </a:extLst>
          </p:cNvPr>
          <p:cNvGrpSpPr/>
          <p:nvPr/>
        </p:nvGrpSpPr>
        <p:grpSpPr>
          <a:xfrm>
            <a:off x="3337901" y="1333500"/>
            <a:ext cx="8714242" cy="5340350"/>
            <a:chOff x="3337901" y="1333500"/>
            <a:chExt cx="8714242" cy="5340350"/>
          </a:xfrm>
        </p:grpSpPr>
        <p:grpSp>
          <p:nvGrpSpPr>
            <p:cNvPr id="1031" name="Gruppo 1030">
              <a:extLst>
                <a:ext uri="{FF2B5EF4-FFF2-40B4-BE49-F238E27FC236}">
                  <a16:creationId xmlns="" xmlns:a16="http://schemas.microsoft.com/office/drawing/2014/main" id="{2CA0CA85-527D-09BA-D3D1-A167A7086A1E}"/>
                </a:ext>
              </a:extLst>
            </p:cNvPr>
            <p:cNvGrpSpPr/>
            <p:nvPr/>
          </p:nvGrpSpPr>
          <p:grpSpPr>
            <a:xfrm>
              <a:off x="3337901" y="1333500"/>
              <a:ext cx="8714242" cy="5340350"/>
              <a:chOff x="3337901" y="1333500"/>
              <a:chExt cx="8714242" cy="5340350"/>
            </a:xfrm>
          </p:grpSpPr>
          <p:sp>
            <p:nvSpPr>
              <p:cNvPr id="12" name="Rectangle 9">
                <a:extLst>
                  <a:ext uri="{FF2B5EF4-FFF2-40B4-BE49-F238E27FC236}">
                    <a16:creationId xmlns="" xmlns:a16="http://schemas.microsoft.com/office/drawing/2014/main" id="{F9D1AEB9-AD77-D6BE-14A8-A8A46EA72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1333500"/>
                <a:ext cx="8693151" cy="53403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="" xmlns:a16="http://schemas.microsoft.com/office/drawing/2014/main" id="{502762D9-F499-4463-DAED-6D27655C1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2487613"/>
                <a:ext cx="86931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="" xmlns:a16="http://schemas.microsoft.com/office/drawing/2014/main" id="{B4F7FC15-6E20-1887-4F53-ECF11A6D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5413" y="4184650"/>
                <a:ext cx="266700" cy="38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lt</a:t>
                </a: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="" xmlns:a16="http://schemas.microsoft.com/office/drawing/2014/main" id="{D3B1A0D8-D1C3-0811-AE82-ABC947CBA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742" y="3460147"/>
                <a:ext cx="258763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A'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="" xmlns:a16="http://schemas.microsoft.com/office/drawing/2014/main" id="{5025AFF0-8A4E-9D7F-F183-7AA42026C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4938" y="4874860"/>
                <a:ext cx="2667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A"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="" xmlns:a16="http://schemas.microsoft.com/office/drawing/2014/main" id="{4A5CBF57-8841-B3A8-327F-E5B3714E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3776" y="4558213"/>
                <a:ext cx="1522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r’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="" xmlns:a16="http://schemas.microsoft.com/office/drawing/2014/main" id="{3F043F62-4141-66D8-0199-A68440231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861" y="3010125"/>
                <a:ext cx="193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r’’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" name="Gruppo 32">
                <a:extLst>
                  <a:ext uri="{FF2B5EF4-FFF2-40B4-BE49-F238E27FC236}">
                    <a16:creationId xmlns="" xmlns:a16="http://schemas.microsoft.com/office/drawing/2014/main" id="{EF7E8D20-4AC4-4890-2DD1-486DFA78D60C}"/>
                  </a:ext>
                </a:extLst>
              </p:cNvPr>
              <p:cNvGrpSpPr/>
              <p:nvPr/>
            </p:nvGrpSpPr>
            <p:grpSpPr>
              <a:xfrm>
                <a:off x="9084674" y="4875388"/>
                <a:ext cx="328436" cy="292174"/>
                <a:chOff x="13200063" y="2570863"/>
                <a:chExt cx="328436" cy="292174"/>
              </a:xfrm>
            </p:grpSpPr>
            <p:sp>
              <p:nvSpPr>
                <p:cNvPr id="22" name="Rectangle 19">
                  <a:extLst>
                    <a:ext uri="{FF2B5EF4-FFF2-40B4-BE49-F238E27FC236}">
                      <a16:creationId xmlns="" xmlns:a16="http://schemas.microsoft.com/office/drawing/2014/main" id="{0FE69F1F-F843-417D-93DE-E9D7F9EBD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="" xmlns:a16="http://schemas.microsoft.com/office/drawing/2014/main" id="{CA37DC7A-F704-BA9A-B46B-1163892FA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52677" y="2587609"/>
                  <a:ext cx="6893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1</a:t>
                  </a:r>
                  <a:endPara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="" xmlns:a16="http://schemas.microsoft.com/office/drawing/2014/main" id="{3D196AFF-8676-C126-57C5-B706143C7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7891" y="2570863"/>
                  <a:ext cx="11060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Line 22">
                <a:extLst>
                  <a:ext uri="{FF2B5EF4-FFF2-40B4-BE49-F238E27FC236}">
                    <a16:creationId xmlns="" xmlns:a16="http://schemas.microsoft.com/office/drawing/2014/main" id="{9A319D18-CE96-D7D1-50B4-D423916A4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763" y="4470400"/>
                <a:ext cx="81041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uppo 33">
                <a:extLst>
                  <a:ext uri="{FF2B5EF4-FFF2-40B4-BE49-F238E27FC236}">
                    <a16:creationId xmlns="" xmlns:a16="http://schemas.microsoft.com/office/drawing/2014/main" id="{0696E030-F716-7E50-B7A3-5330BD81B8F2}"/>
                  </a:ext>
                </a:extLst>
              </p:cNvPr>
              <p:cNvGrpSpPr/>
              <p:nvPr/>
            </p:nvGrpSpPr>
            <p:grpSpPr>
              <a:xfrm>
                <a:off x="6302391" y="2690714"/>
                <a:ext cx="340533" cy="278839"/>
                <a:chOff x="13200063" y="2584198"/>
                <a:chExt cx="340533" cy="278839"/>
              </a:xfrm>
            </p:grpSpPr>
            <p:sp>
              <p:nvSpPr>
                <p:cNvPr id="35" name="Rectangle 19">
                  <a:extLst>
                    <a:ext uri="{FF2B5EF4-FFF2-40B4-BE49-F238E27FC236}">
                      <a16:creationId xmlns="" xmlns:a16="http://schemas.microsoft.com/office/drawing/2014/main" id="{F1A45B17-2342-D1BF-211C-E0328081D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0063" y="2586038"/>
                  <a:ext cx="15709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0">
                  <a:extLst>
                    <a:ext uri="{FF2B5EF4-FFF2-40B4-BE49-F238E27FC236}">
                      <a16:creationId xmlns="" xmlns:a16="http://schemas.microsoft.com/office/drawing/2014/main" id="{BD51EA2E-4AD1-5440-1B3D-C1CA88D31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8784" y="2596219"/>
                  <a:ext cx="945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1">
                  <a:extLst>
                    <a:ext uri="{FF2B5EF4-FFF2-40B4-BE49-F238E27FC236}">
                      <a16:creationId xmlns="" xmlns:a16="http://schemas.microsoft.com/office/drawing/2014/main" id="{069646B3-97C8-500A-6497-C5AD360C2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9988" y="2584198"/>
                  <a:ext cx="11060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" name="Connettore diritto 3">
                <a:extLst>
                  <a:ext uri="{FF2B5EF4-FFF2-40B4-BE49-F238E27FC236}">
                    <a16:creationId xmlns="" xmlns:a16="http://schemas.microsoft.com/office/drawing/2014/main" id="{0B1E2DEE-F038-F976-A86D-C40A2C2E8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8994" y="3043064"/>
                <a:ext cx="2703708" cy="142733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>
                <a:extLst>
                  <a:ext uri="{FF2B5EF4-FFF2-40B4-BE49-F238E27FC236}">
                    <a16:creationId xmlns="" xmlns:a16="http://schemas.microsoft.com/office/drawing/2014/main" id="{AC520CA0-5DEC-55C8-76F7-1FCD81BF8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3882" y="4470400"/>
                <a:ext cx="2717136" cy="67428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="" xmlns:a16="http://schemas.microsoft.com/office/drawing/2014/main" id="{0B815076-33D8-BAE8-6CC1-B984782A2D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2702" y="4470400"/>
                <a:ext cx="0" cy="67428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="" xmlns:a16="http://schemas.microsoft.com/office/drawing/2014/main" id="{74E03DBC-9D5C-A91D-27E4-141687D0C9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8994" y="3039835"/>
                <a:ext cx="0" cy="143152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="" xmlns:a16="http://schemas.microsoft.com/office/drawing/2014/main" id="{D3FC0F7E-0F85-CF25-FB68-48519945FE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2720" y="3737987"/>
                <a:ext cx="0" cy="1064361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diritto 50">
                <a:extLst>
                  <a:ext uri="{FF2B5EF4-FFF2-40B4-BE49-F238E27FC236}">
                    <a16:creationId xmlns="" xmlns:a16="http://schemas.microsoft.com/office/drawing/2014/main" id="{AD037C97-CBC3-4309-3E62-DA01F01FB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9840" y="4467297"/>
                <a:ext cx="0" cy="1888285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Connettore diritto 1034">
                <a:extLst>
                  <a:ext uri="{FF2B5EF4-FFF2-40B4-BE49-F238E27FC236}">
                    <a16:creationId xmlns="" xmlns:a16="http://schemas.microsoft.com/office/drawing/2014/main" id="{77AC6E4C-2B07-8F34-D04E-3B6FF5952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3689" y="4467297"/>
                <a:ext cx="3724519" cy="1966241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Connettore diritto 1039">
                <a:extLst>
                  <a:ext uri="{FF2B5EF4-FFF2-40B4-BE49-F238E27FC236}">
                    <a16:creationId xmlns="" xmlns:a16="http://schemas.microsoft.com/office/drawing/2014/main" id="{E378AB90-3CAD-BBC5-ECD2-0E494E464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608" y="2922312"/>
                <a:ext cx="6242189" cy="1549051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Connettore diritto 1052">
                <a:extLst>
                  <a:ext uri="{FF2B5EF4-FFF2-40B4-BE49-F238E27FC236}">
                    <a16:creationId xmlns="" xmlns:a16="http://schemas.microsoft.com/office/drawing/2014/main" id="{AAB07E96-DC78-6CE8-5752-880829F8E201}"/>
                  </a:ext>
                </a:extLst>
              </p:cNvPr>
              <p:cNvCxnSpPr/>
              <p:nvPr/>
            </p:nvCxnSpPr>
            <p:spPr>
              <a:xfrm flipV="1">
                <a:off x="7013689" y="3587262"/>
                <a:ext cx="0" cy="88945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6">
                <a:extLst>
                  <a:ext uri="{FF2B5EF4-FFF2-40B4-BE49-F238E27FC236}">
                    <a16:creationId xmlns="" xmlns:a16="http://schemas.microsoft.com/office/drawing/2014/main" id="{C66A32FB-E7BA-166C-5B95-AEA42FA84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243" y="1346622"/>
                <a:ext cx="869315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Dati la retta generica r nel I diedro ed il punto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A(A';A")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non appartenente determinare </a:t>
                </a:r>
                <a:r>
                  <a:rPr lang="it-IT" altLang="it-IT" sz="13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per essi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il piano 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Symbol" panose="05050102010706020507" pitchFamily="18" charset="2"/>
                  </a:rPr>
                  <a:t>a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3" name="CasellaDiTesto 2">
                <a:extLst>
                  <a:ext uri="{FF2B5EF4-FFF2-40B4-BE49-F238E27FC236}">
                    <a16:creationId xmlns="" xmlns:a16="http://schemas.microsoft.com/office/drawing/2014/main" id="{A72FCDD2-609C-8C6A-5E87-912C1A6D9EBF}"/>
                  </a:ext>
                </a:extLst>
              </p:cNvPr>
              <p:cNvSpPr txBox="1"/>
              <p:nvPr/>
            </p:nvSpPr>
            <p:spPr>
              <a:xfrm>
                <a:off x="3343909" y="1533314"/>
                <a:ext cx="87082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Passaggio 1- Si rappresentano le proiezioni di una retta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//r contenente il punto </a:t>
                </a:r>
                <a:r>
                  <a:rPr lang="it-IT" sz="1400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it-IT" sz="1400" dirty="0" err="1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</a:t>
                </a:r>
                <a:r>
                  <a:rPr lang="it-IT" sz="1400" dirty="0" err="1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(</a:t>
                </a:r>
                <a:r>
                  <a:rPr lang="it-IT" sz="1400" dirty="0" err="1">
                    <a:solidFill>
                      <a:srgbClr val="00B05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A’</a:t>
                </a:r>
                <a:r>
                  <a:rPr lang="it-IT" sz="1400" dirty="0" err="1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</a:t>
                </a:r>
                <a:r>
                  <a:rPr lang="it-IT" sz="1400" dirty="0" err="1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’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; </a:t>
                </a:r>
                <a:r>
                  <a:rPr lang="it-IT" sz="1400" dirty="0" err="1">
                    <a:solidFill>
                      <a:srgbClr val="00B05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A’’</a:t>
                </a:r>
                <a:r>
                  <a:rPr lang="it-IT" sz="1400" dirty="0" err="1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</a:t>
                </a:r>
                <a:r>
                  <a:rPr lang="it-IT" sz="1400" dirty="0" err="1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s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’’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  <a:endParaRPr lang="it-IT" sz="1400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="" xmlns:a16="http://schemas.microsoft.com/office/drawing/2014/main" id="{2F44CD20-3D6D-16B5-6173-9CE0B61C5AB9}"/>
                  </a:ext>
                </a:extLst>
              </p:cNvPr>
              <p:cNvSpPr txBox="1"/>
              <p:nvPr/>
            </p:nvSpPr>
            <p:spPr>
              <a:xfrm>
                <a:off x="3337901" y="1762152"/>
                <a:ext cx="87082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Passaggio 2- Per completare la rappresentazione della retta 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si definiscono le tracce 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 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sz="14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="" xmlns:a16="http://schemas.microsoft.com/office/drawing/2014/main" id="{13F135AF-6D8C-47D5-0B83-14F59C78841C}"/>
                  </a:ext>
                </a:extLst>
              </p:cNvPr>
              <p:cNvSpPr txBox="1"/>
              <p:nvPr/>
            </p:nvSpPr>
            <p:spPr>
              <a:xfrm>
                <a:off x="3339194" y="1989388"/>
                <a:ext cx="87082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Passaggio 3- Collegando le corrispondenti tracce delle due rette si determinano due segmenti</a:t>
                </a:r>
                <a:endParaRPr lang="it-IT" sz="1400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0" name="Gruppo 39">
                <a:extLst>
                  <a:ext uri="{FF2B5EF4-FFF2-40B4-BE49-F238E27FC236}">
                    <a16:creationId xmlns="" xmlns:a16="http://schemas.microsoft.com/office/drawing/2014/main" id="{8990A300-4028-7C01-6F01-5AB4279452B9}"/>
                  </a:ext>
                </a:extLst>
              </p:cNvPr>
              <p:cNvGrpSpPr/>
              <p:nvPr/>
            </p:nvGrpSpPr>
            <p:grpSpPr>
              <a:xfrm>
                <a:off x="6941944" y="3309590"/>
                <a:ext cx="330038" cy="292174"/>
                <a:chOff x="13137363" y="2602213"/>
                <a:chExt cx="330038" cy="292174"/>
              </a:xfrm>
            </p:grpSpPr>
            <p:sp>
              <p:nvSpPr>
                <p:cNvPr id="42" name="Rectangle 19">
                  <a:extLst>
                    <a:ext uri="{FF2B5EF4-FFF2-40B4-BE49-F238E27FC236}">
                      <a16:creationId xmlns="" xmlns:a16="http://schemas.microsoft.com/office/drawing/2014/main" id="{C6889220-76A2-B631-9D74-94660CF5D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37363" y="2617388"/>
                  <a:ext cx="15709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20">
                  <a:extLst>
                    <a:ext uri="{FF2B5EF4-FFF2-40B4-BE49-F238E27FC236}">
                      <a16:creationId xmlns="" xmlns:a16="http://schemas.microsoft.com/office/drawing/2014/main" id="{D53CE9F1-1B5C-15CB-1DDB-25401400C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89977" y="2618959"/>
                  <a:ext cx="6893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1</a:t>
                  </a:r>
                  <a:endPara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21">
                  <a:extLst>
                    <a:ext uri="{FF2B5EF4-FFF2-40B4-BE49-F238E27FC236}">
                      <a16:creationId xmlns="" xmlns:a16="http://schemas.microsoft.com/office/drawing/2014/main" id="{38C40198-1393-C926-D00E-39C347BC2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55191" y="2602213"/>
                  <a:ext cx="11221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uppo 45">
                <a:extLst>
                  <a:ext uri="{FF2B5EF4-FFF2-40B4-BE49-F238E27FC236}">
                    <a16:creationId xmlns="" xmlns:a16="http://schemas.microsoft.com/office/drawing/2014/main" id="{2648FFEC-73D1-92ED-7AE4-62661F0A8584}"/>
                  </a:ext>
                </a:extLst>
              </p:cNvPr>
              <p:cNvGrpSpPr/>
              <p:nvPr/>
            </p:nvGrpSpPr>
            <p:grpSpPr>
              <a:xfrm>
                <a:off x="10566470" y="6102703"/>
                <a:ext cx="342135" cy="278839"/>
                <a:chOff x="13506914" y="2386165"/>
                <a:chExt cx="342135" cy="278839"/>
              </a:xfrm>
            </p:grpSpPr>
            <p:sp>
              <p:nvSpPr>
                <p:cNvPr id="47" name="Rectangle 19">
                  <a:extLst>
                    <a:ext uri="{FF2B5EF4-FFF2-40B4-BE49-F238E27FC236}">
                      <a16:creationId xmlns="" xmlns:a16="http://schemas.microsoft.com/office/drawing/2014/main" id="{936CD0B1-D8A5-4F03-9F0C-BA03805B8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06914" y="2388005"/>
                  <a:ext cx="15709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20">
                  <a:extLst>
                    <a:ext uri="{FF2B5EF4-FFF2-40B4-BE49-F238E27FC236}">
                      <a16:creationId xmlns="" xmlns:a16="http://schemas.microsoft.com/office/drawing/2014/main" id="{35CEEB6D-A676-89EB-043E-3033DCD8F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45635" y="2398186"/>
                  <a:ext cx="945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21">
                  <a:extLst>
                    <a:ext uri="{FF2B5EF4-FFF2-40B4-BE49-F238E27FC236}">
                      <a16:creationId xmlns="" xmlns:a16="http://schemas.microsoft.com/office/drawing/2014/main" id="{C87181AE-59C7-48C0-32D8-F09D029C6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36839" y="2386165"/>
                  <a:ext cx="11221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</a:t>
                  </a:r>
                  <a:endParaRPr kumimoji="0" lang="it-IT" altLang="it-IT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" name="Rectangle 17">
              <a:extLst>
                <a:ext uri="{FF2B5EF4-FFF2-40B4-BE49-F238E27FC236}">
                  <a16:creationId xmlns="" xmlns:a16="http://schemas.microsoft.com/office/drawing/2014/main" id="{2D5A5FB3-A00C-CE08-D86D-1CA376B39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315" y="2761913"/>
              <a:ext cx="20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="" xmlns:a16="http://schemas.microsoft.com/office/drawing/2014/main" id="{0955D1E2-FC25-1423-73CA-7851CFD4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192" y="5858369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s''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CBD6DADA-0433-C847-A9DC-18952478CB9E}"/>
              </a:ext>
            </a:extLst>
          </p:cNvPr>
          <p:cNvCxnSpPr>
            <a:cxnSpLocks/>
          </p:cNvCxnSpPr>
          <p:nvPr/>
        </p:nvCxnSpPr>
        <p:spPr>
          <a:xfrm>
            <a:off x="5631644" y="2512711"/>
            <a:ext cx="3397358" cy="263339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="" xmlns:a16="http://schemas.microsoft.com/office/drawing/2014/main" id="{8E065D2C-B561-BB1B-C986-8197C229334E}"/>
              </a:ext>
            </a:extLst>
          </p:cNvPr>
          <p:cNvCxnSpPr>
            <a:cxnSpLocks/>
          </p:cNvCxnSpPr>
          <p:nvPr/>
        </p:nvCxnSpPr>
        <p:spPr>
          <a:xfrm>
            <a:off x="6319990" y="3046743"/>
            <a:ext cx="4660313" cy="36123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="" xmlns:a16="http://schemas.microsoft.com/office/drawing/2014/main" id="{3C1E736E-3309-B655-8F15-404EE15B6AD3}"/>
              </a:ext>
            </a:extLst>
          </p:cNvPr>
          <p:cNvSpPr txBox="1"/>
          <p:nvPr/>
        </p:nvSpPr>
        <p:spPr>
          <a:xfrm>
            <a:off x="3348855" y="2207105"/>
            <a:ext cx="870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Passaggio 4- Estendendo i segmenti, così individuati, si definiscono le tracce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del piano cercato</a:t>
            </a:r>
            <a:endParaRPr lang="it-IT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="" xmlns:a16="http://schemas.microsoft.com/office/drawing/2014/main" id="{6E781556-14DE-9A03-2E7E-1A9EFA18AABC}"/>
              </a:ext>
            </a:extLst>
          </p:cNvPr>
          <p:cNvSpPr txBox="1"/>
          <p:nvPr/>
        </p:nvSpPr>
        <p:spPr>
          <a:xfrm>
            <a:off x="5424618" y="2612312"/>
            <a:ext cx="7091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="" xmlns:a16="http://schemas.microsoft.com/office/drawing/2014/main" id="{CB23221C-DBF8-1172-A873-B47854961BD9}"/>
              </a:ext>
            </a:extLst>
          </p:cNvPr>
          <p:cNvSpPr txBox="1"/>
          <p:nvPr/>
        </p:nvSpPr>
        <p:spPr>
          <a:xfrm>
            <a:off x="9716179" y="5410305"/>
            <a:ext cx="7091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="" xmlns:a16="http://schemas.microsoft.com/office/drawing/2014/main" id="{A4BF7E3B-0BA3-CF0A-01AB-AE68B2DC0B7A}"/>
              </a:ext>
            </a:extLst>
          </p:cNvPr>
          <p:cNvSpPr/>
          <p:nvPr/>
        </p:nvSpPr>
        <p:spPr>
          <a:xfrm>
            <a:off x="5401291" y="2529996"/>
            <a:ext cx="648000" cy="64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4" name="Ovale 1033">
            <a:extLst>
              <a:ext uri="{FF2B5EF4-FFF2-40B4-BE49-F238E27FC236}">
                <a16:creationId xmlns="" xmlns:a16="http://schemas.microsoft.com/office/drawing/2014/main" id="{58106A71-81F3-9784-3CF1-9FE90BE89178}"/>
              </a:ext>
            </a:extLst>
          </p:cNvPr>
          <p:cNvSpPr/>
          <p:nvPr/>
        </p:nvSpPr>
        <p:spPr>
          <a:xfrm>
            <a:off x="9772124" y="5310221"/>
            <a:ext cx="648000" cy="64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8" name="Ovale 1037">
            <a:extLst>
              <a:ext uri="{FF2B5EF4-FFF2-40B4-BE49-F238E27FC236}">
                <a16:creationId xmlns="" xmlns:a16="http://schemas.microsoft.com/office/drawing/2014/main" id="{47357F89-F591-5FE0-D2D8-A1790C265B9D}"/>
              </a:ext>
            </a:extLst>
          </p:cNvPr>
          <p:cNvSpPr/>
          <p:nvPr/>
        </p:nvSpPr>
        <p:spPr>
          <a:xfrm>
            <a:off x="7961911" y="4286626"/>
            <a:ext cx="360000" cy="360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9" name="CasellaDiTesto 1038">
            <a:extLst>
              <a:ext uri="{FF2B5EF4-FFF2-40B4-BE49-F238E27FC236}">
                <a16:creationId xmlns="" xmlns:a16="http://schemas.microsoft.com/office/drawing/2014/main" id="{45E621B9-69A0-0463-744A-6C51C13A84D4}"/>
              </a:ext>
            </a:extLst>
          </p:cNvPr>
          <p:cNvSpPr txBox="1"/>
          <p:nvPr/>
        </p:nvSpPr>
        <p:spPr>
          <a:xfrm>
            <a:off x="7608227" y="6193641"/>
            <a:ext cx="1111480" cy="307777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Punto unito</a:t>
            </a:r>
          </a:p>
        </p:txBody>
      </p:sp>
      <p:cxnSp>
        <p:nvCxnSpPr>
          <p:cNvPr id="1041" name="Connettore 2 1040">
            <a:extLst>
              <a:ext uri="{FF2B5EF4-FFF2-40B4-BE49-F238E27FC236}">
                <a16:creationId xmlns="" xmlns:a16="http://schemas.microsoft.com/office/drawing/2014/main" id="{D9C18AC2-5E62-D5C1-45CD-AF55A8871005}"/>
              </a:ext>
            </a:extLst>
          </p:cNvPr>
          <p:cNvCxnSpPr>
            <a:cxnSpLocks/>
            <a:stCxn id="1039" idx="0"/>
            <a:endCxn id="1038" idx="4"/>
          </p:cNvCxnSpPr>
          <p:nvPr/>
        </p:nvCxnSpPr>
        <p:spPr>
          <a:xfrm flipH="1" flipV="1">
            <a:off x="8141911" y="4646626"/>
            <a:ext cx="22056" cy="1547015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Connettore 2 1025">
            <a:extLst>
              <a:ext uri="{FF2B5EF4-FFF2-40B4-BE49-F238E27FC236}">
                <a16:creationId xmlns="" xmlns:a16="http://schemas.microsoft.com/office/drawing/2014/main" id="{2487214C-32DB-EBF2-C13B-268F92495785}"/>
              </a:ext>
            </a:extLst>
          </p:cNvPr>
          <p:cNvCxnSpPr>
            <a:cxnSpLocks/>
            <a:stCxn id="62" idx="3"/>
            <a:endCxn id="54" idx="3"/>
          </p:cNvCxnSpPr>
          <p:nvPr/>
        </p:nvCxnSpPr>
        <p:spPr>
          <a:xfrm flipV="1">
            <a:off x="3242084" y="3083099"/>
            <a:ext cx="2254104" cy="150866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ttore 2 1027">
            <a:extLst>
              <a:ext uri="{FF2B5EF4-FFF2-40B4-BE49-F238E27FC236}">
                <a16:creationId xmlns="" xmlns:a16="http://schemas.microsoft.com/office/drawing/2014/main" id="{F5E83760-F118-FF5D-DDE6-2BAC588872D3}"/>
              </a:ext>
            </a:extLst>
          </p:cNvPr>
          <p:cNvCxnSpPr>
            <a:cxnSpLocks/>
            <a:stCxn id="63" idx="3"/>
            <a:endCxn id="1034" idx="2"/>
          </p:cNvCxnSpPr>
          <p:nvPr/>
        </p:nvCxnSpPr>
        <p:spPr>
          <a:xfrm>
            <a:off x="3250671" y="5180480"/>
            <a:ext cx="6521453" cy="453741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3223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1024" grpId="0"/>
      <p:bldP spid="50" grpId="0"/>
      <p:bldP spid="52" grpId="0"/>
      <p:bldP spid="53" grpId="0"/>
      <p:bldP spid="54" grpId="0" animBg="1"/>
      <p:bldP spid="1034" grpId="0" animBg="1"/>
      <p:bldP spid="1038" grpId="0" animBg="1"/>
      <p:bldP spid="10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="" xmlns:a16="http://schemas.microsoft.com/office/drawing/2014/main" id="{3E65A582-90C5-42E5-2EA0-8995286DB16C}"/>
              </a:ext>
            </a:extLst>
          </p:cNvPr>
          <p:cNvSpPr/>
          <p:nvPr/>
        </p:nvSpPr>
        <p:spPr>
          <a:xfrm rot="16200000">
            <a:off x="-576565" y="1375196"/>
            <a:ext cx="2365140" cy="108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=""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Rectangle 40">
            <a:extLst>
              <a:ext uri="{FF2B5EF4-FFF2-40B4-BE49-F238E27FC236}">
                <a16:creationId xmlns="" xmlns:a16="http://schemas.microsoft.com/office/drawing/2014/main" id="{D7A6A52D-408C-3A64-FEB9-F5FFA431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7" y="-965727"/>
            <a:ext cx="5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8" name="Rectangle 54">
            <a:extLst>
              <a:ext uri="{FF2B5EF4-FFF2-40B4-BE49-F238E27FC236}">
                <a16:creationId xmlns="" xmlns:a16="http://schemas.microsoft.com/office/drawing/2014/main" id="{B40ABD91-5344-AFB9-6F06-18D34E85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76" y="-2084388"/>
            <a:ext cx="1722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del piano cercato.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llout: freccia in giù 6">
            <a:extLst>
              <a:ext uri="{FF2B5EF4-FFF2-40B4-BE49-F238E27FC236}">
                <a16:creationId xmlns="" xmlns:a16="http://schemas.microsoft.com/office/drawing/2014/main" id="{8554AB09-A00F-F36D-6496-650AE2333520}"/>
              </a:ext>
            </a:extLst>
          </p:cNvPr>
          <p:cNvSpPr/>
          <p:nvPr/>
        </p:nvSpPr>
        <p:spPr>
          <a:xfrm rot="16200000">
            <a:off x="-1179753" y="4429604"/>
            <a:ext cx="3571515" cy="108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Risultato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FCDB5E54-5AAA-7232-EEE0-C9C06DF4E416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24E6577-C8B0-674B-1CBF-8D03BCBEAD90}"/>
              </a:ext>
            </a:extLst>
          </p:cNvPr>
          <p:cNvSpPr txBox="1"/>
          <p:nvPr/>
        </p:nvSpPr>
        <p:spPr>
          <a:xfrm>
            <a:off x="1147025" y="723274"/>
            <a:ext cx="109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le tracce rappresentative del piano e controllato che il loro punto d’intersezione sia un punto unito alla lt o un punto improprio, è necessario eseguire la verifica mediante la legge della contenenza/appartenenza che lega i tre elementi: la retta (r), il punto (P) e la retta (s) come esplicitato dal passo di verifica dell’algoritmo della formalizzazione generale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688917C0-8E5D-4E9D-3783-DD9ECAE86E4A}"/>
              </a:ext>
            </a:extLst>
          </p:cNvPr>
          <p:cNvSpPr txBox="1"/>
          <p:nvPr/>
        </p:nvSpPr>
        <p:spPr>
          <a:xfrm>
            <a:off x="4488022" y="1968748"/>
            <a:ext cx="32097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Ì 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//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s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(P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Ï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r)]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68FA19D7-767D-A22D-DDC3-028C01ED10FB}"/>
              </a:ext>
            </a:extLst>
          </p:cNvPr>
          <p:cNvSpPr txBox="1"/>
          <p:nvPr/>
        </p:nvSpPr>
        <p:spPr>
          <a:xfrm>
            <a:off x="1144986" y="2480372"/>
            <a:ext cx="10980000" cy="71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 che il piano determinato contiene sia la retta r data sia la retta s che – a sua volta- contiene il punto P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0FB177A1-33EB-159D-35CD-BAF34E2DF9D2}"/>
              </a:ext>
            </a:extLst>
          </p:cNvPr>
          <p:cNvSpPr txBox="1"/>
          <p:nvPr/>
        </p:nvSpPr>
        <p:spPr>
          <a:xfrm>
            <a:off x="1144986" y="3465698"/>
            <a:ext cx="562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Nel caso dell’ esercizio si può, quindi, asserire che: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60790DB3-959E-2610-D954-97174AC352D1}"/>
              </a:ext>
            </a:extLst>
          </p:cNvPr>
          <p:cNvSpPr txBox="1"/>
          <p:nvPr/>
        </p:nvSpPr>
        <p:spPr>
          <a:xfrm>
            <a:off x="6832652" y="3406609"/>
            <a:ext cx="13964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DA53C75B-CE5D-0661-82A5-83E251C39F31}"/>
              </a:ext>
            </a:extLst>
          </p:cNvPr>
          <p:cNvSpPr txBox="1"/>
          <p:nvPr/>
        </p:nvSpPr>
        <p:spPr>
          <a:xfrm>
            <a:off x="8287736" y="3427641"/>
            <a:ext cx="9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perché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DF16661B-23A5-D909-9EE4-211443C6F66B}"/>
              </a:ext>
            </a:extLst>
          </p:cNvPr>
          <p:cNvSpPr txBox="1"/>
          <p:nvPr/>
        </p:nvSpPr>
        <p:spPr>
          <a:xfrm>
            <a:off x="9398551" y="3379797"/>
            <a:ext cx="18194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9CF20B85-EF21-CA31-5DB0-6EFBE84FF60B}"/>
              </a:ext>
            </a:extLst>
          </p:cNvPr>
          <p:cNvSpPr txBox="1"/>
          <p:nvPr/>
        </p:nvSpPr>
        <p:spPr>
          <a:xfrm>
            <a:off x="1144986" y="4048290"/>
            <a:ext cx="1097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Compiuta la verifica con esito positivo, si possono assumere le tracce del piano come gli elementi geometrici rappresentativi del piano passante per la retta assegnata r ed il punto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Ï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28521663-170C-FDA7-7B98-ED2874C3D6A7}"/>
              </a:ext>
            </a:extLst>
          </p:cNvPr>
          <p:cNvSpPr txBox="1"/>
          <p:nvPr/>
        </p:nvSpPr>
        <p:spPr>
          <a:xfrm>
            <a:off x="4862802" y="4742852"/>
            <a:ext cx="244306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Ì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[r; 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Ï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r)]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EDC5F24F-62A3-382C-2C50-0F50BF43EB3B}"/>
              </a:ext>
            </a:extLst>
          </p:cNvPr>
          <p:cNvSpPr txBox="1"/>
          <p:nvPr/>
        </p:nvSpPr>
        <p:spPr>
          <a:xfrm>
            <a:off x="1144986" y="5266358"/>
            <a:ext cx="1098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In questo caso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dall’analisi delle tracce possiamo risalire alla tipologia del piano, passante per la retta e il punto non appartenente, che si caratterizza come “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piano generico nel terzo diedro con le tracce allineate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 con le seguenti caratteristiche geometrico-descrittive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80894CA9-ED92-C8EA-F718-968A6B91F0D1}"/>
              </a:ext>
            </a:extLst>
          </p:cNvPr>
          <p:cNvSpPr txBox="1"/>
          <p:nvPr/>
        </p:nvSpPr>
        <p:spPr>
          <a:xfrm>
            <a:off x="5097625" y="6224118"/>
            <a:ext cx="19967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Ð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p</a:t>
            </a:r>
            <a:r>
              <a:rPr kumimoji="0" lang="it-IT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-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1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Ð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p</a:t>
            </a:r>
            <a:r>
              <a:rPr kumimoji="0" lang="it-IT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-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2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8F5E530-3D49-4AE0-0B14-A70A053E3C38}"/>
              </a:ext>
            </a:extLst>
          </p:cNvPr>
          <p:cNvSpPr txBox="1"/>
          <p:nvPr/>
        </p:nvSpPr>
        <p:spPr>
          <a:xfrm>
            <a:off x="47999" y="18662"/>
            <a:ext cx="11150579" cy="64633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RICERCA E  DETERMINAZIONE  DEL  PIANO  PASSANTE  PER  UNA  RETTA  ED  UN PUNTO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AD ESSA  NON  APPARTENENTE  IMPOSTATA  SUL  PARALLELISMO TRA  RETTE</a:t>
            </a:r>
          </a:p>
        </p:txBody>
      </p:sp>
      <p:sp>
        <p:nvSpPr>
          <p:cNvPr id="4" name="CasellaDiTesto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BECD6756-108A-3DEC-C1BA-B7CD59E7604C}"/>
              </a:ext>
            </a:extLst>
          </p:cNvPr>
          <p:cNvSpPr txBox="1"/>
          <p:nvPr/>
        </p:nvSpPr>
        <p:spPr>
          <a:xfrm>
            <a:off x="11198578" y="20050"/>
            <a:ext cx="943920" cy="64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47CFD580-D733-6A26-CD78-23542C994466}"/>
              </a:ext>
            </a:extLst>
          </p:cNvPr>
          <p:cNvCxnSpPr/>
          <p:nvPr/>
        </p:nvCxnSpPr>
        <p:spPr>
          <a:xfrm>
            <a:off x="4064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292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 animBg="1"/>
      <p:bldP spid="15" grpId="0"/>
      <p:bldP spid="17" grpId="0"/>
      <p:bldP spid="18" grpId="0" animBg="1"/>
      <p:bldP spid="19" grpId="0"/>
      <p:bldP spid="21" grpId="0" animBg="1"/>
      <p:bldP spid="22" grpId="0"/>
      <p:bldP spid="25" grpId="0" animBg="1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1431</Words>
  <Application>Microsoft Office PowerPoint</Application>
  <PresentationFormat>Personalizzato</PresentationFormat>
  <Paragraphs>219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2_Tema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29</cp:revision>
  <dcterms:created xsi:type="dcterms:W3CDTF">2024-11-26T10:11:41Z</dcterms:created>
  <dcterms:modified xsi:type="dcterms:W3CDTF">2024-12-10T22:43:11Z</dcterms:modified>
</cp:coreProperties>
</file>