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9" r:id="rId2"/>
    <p:sldId id="260" r:id="rId3"/>
    <p:sldId id="261" r:id="rId4"/>
    <p:sldId id="262" r:id="rId5"/>
    <p:sldId id="264" r:id="rId6"/>
    <p:sldId id="263" r:id="rId7"/>
    <p:sldId id="269" r:id="rId8"/>
    <p:sldId id="270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9" autoAdjust="0"/>
    <p:restoredTop sz="94632" autoAdjust="0"/>
  </p:normalViewPr>
  <p:slideViewPr>
    <p:cSldViewPr snapToGrid="0">
      <p:cViewPr varScale="1">
        <p:scale>
          <a:sx n="83" d="100"/>
          <a:sy n="83" d="100"/>
        </p:scale>
        <p:origin x="-658" y="-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AB6C49-CA68-4FED-946D-BEFC547AD332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47017-71D8-4A23-89B3-7582246D962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90207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C43B90-A37D-4E87-9306-F6D4AE0E172D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4378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93784E-8641-45D9-B6C4-259696AF3522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41020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93784E-8641-45D9-B6C4-259696AF3522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64335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93784E-8641-45D9-B6C4-259696AF3522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16267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93784E-8641-45D9-B6C4-259696AF3522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26282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93784E-8641-45D9-B6C4-259696AF3522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52275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93784E-8641-45D9-B6C4-259696AF3522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7917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098773448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511041887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410897582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39793055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46549017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850133520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88470205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19634739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525849977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250503821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512733243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465889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slide" Target="slide2.xml"/><Relationship Id="rId7" Type="http://schemas.openxmlformats.org/officeDocument/2006/relationships/slide" Target="slide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5" Type="http://schemas.openxmlformats.org/officeDocument/2006/relationships/slide" Target="slide5.xml"/><Relationship Id="rId4" Type="http://schemas.openxmlformats.org/officeDocument/2006/relationships/slide" Target="slide4.xml"/><Relationship Id="rId9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C382C28B-ACD0-456E-B237-4AD143714A82}"/>
              </a:ext>
            </a:extLst>
          </p:cNvPr>
          <p:cNvSpPr txBox="1">
            <a:spLocks noChangeArrowheads="1"/>
          </p:cNvSpPr>
          <p:nvPr/>
        </p:nvSpPr>
        <p:spPr>
          <a:xfrm>
            <a:off x="48000" y="529149"/>
            <a:ext cx="12096000" cy="385003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2000" b="0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Monge</a:t>
            </a:r>
            <a:endParaRPr kumimoji="0" lang="it-IT" sz="2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itolo 12">
            <a:extLst>
              <a:ext uri="{FF2B5EF4-FFF2-40B4-BE49-F238E27FC236}">
                <a16:creationId xmlns:a16="http://schemas.microsoft.com/office/drawing/2014/main" xmlns="" id="{5228088B-0BA8-46AA-B589-31D74B8A7B82}"/>
              </a:ext>
            </a:extLst>
          </p:cNvPr>
          <p:cNvSpPr>
            <a:spLocks noGrp="1"/>
          </p:cNvSpPr>
          <p:nvPr/>
        </p:nvSpPr>
        <p:spPr>
          <a:xfrm>
            <a:off x="48000" y="30148"/>
            <a:ext cx="12096000" cy="469817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Geometria descrittiva dinamica</a:t>
            </a:r>
            <a:endParaRPr kumimoji="0" lang="it-IT" sz="4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 Light"/>
              <a:ea typeface="+mj-ea"/>
              <a:cs typeface="+mj-cs"/>
            </a:endParaRPr>
          </a:p>
        </p:txBody>
      </p:sp>
      <p:sp>
        <p:nvSpPr>
          <p:cNvPr id="7" name="Text Box 9">
            <a:extLst>
              <a:ext uri="{FF2B5EF4-FFF2-40B4-BE49-F238E27FC236}">
                <a16:creationId xmlns:a16="http://schemas.microsoft.com/office/drawing/2014/main" xmlns="" id="{9AD71F2D-FF28-4FAB-990D-809FFADB9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93" y="6457978"/>
            <a:ext cx="5940000" cy="360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xmlns="" id="{D7E934DE-214E-491F-AE64-092AABB50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4007" y="6460676"/>
            <a:ext cx="5940000" cy="360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Autore   Prof. Arch. Elio Fragassi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754C6396-D4BA-D145-071D-A7DC30316389}"/>
              </a:ext>
            </a:extLst>
          </p:cNvPr>
          <p:cNvSpPr txBox="1"/>
          <p:nvPr/>
        </p:nvSpPr>
        <p:spPr>
          <a:xfrm>
            <a:off x="48000" y="971329"/>
            <a:ext cx="12096000" cy="936000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RICERCA  E   DETERMINAZIONE  DEL  PIANO  PASSANTE  PER  UNA  RETTA  ED  UN PUNTO</a:t>
            </a:r>
          </a:p>
          <a:p>
            <a:pPr lvl="0" algn="ctr" defTabSz="457200">
              <a:defRPr/>
            </a:pP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  AD ESSA  NON  APPARTENENTE  IMPOSTATA  SUL  PARALLELISMO  TRA  DUE  RETTE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BCDCB798-6E65-434E-B020-C0252A6E6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77277" y="1949650"/>
            <a:ext cx="2772000" cy="447814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 algn="ctr">
            <a:solidFill>
              <a:srgbClr val="C00000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Il disegno di copertina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è stato eseguito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nell’a. s. 1997/98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da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 Grande Silvio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della classe </a:t>
            </a: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3B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dell’</a:t>
            </a: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Istituto</a:t>
            </a: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</a:t>
            </a: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Statale d’Arte </a:t>
            </a: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«</a:t>
            </a: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G. Mazara</a:t>
            </a: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» di Sulmona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per la materia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500" b="1" dirty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Disegno geometrico e architettonico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500" dirty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del vecchio ordinamento</a:t>
            </a: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Insegnante:</a:t>
            </a: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prof. Elio </a:t>
            </a:r>
            <a:r>
              <a:rPr kumimoji="0" lang="it-IT" sz="15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Fragassi</a:t>
            </a: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321BD1A6-4A80-4550-2E5B-E665F829148E}"/>
              </a:ext>
            </a:extLst>
          </p:cNvPr>
          <p:cNvSpPr txBox="1"/>
          <p:nvPr/>
        </p:nvSpPr>
        <p:spPr>
          <a:xfrm>
            <a:off x="3144109" y="1994100"/>
            <a:ext cx="6233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Indice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454C7C01-8C10-D6B4-B6BA-7B1B933480F6}"/>
              </a:ext>
            </a:extLst>
          </p:cNvPr>
          <p:cNvSpPr txBox="1"/>
          <p:nvPr/>
        </p:nvSpPr>
        <p:spPr>
          <a:xfrm>
            <a:off x="3144108" y="5808534"/>
            <a:ext cx="623778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Per accedere alle pagine selezionare il numero</a:t>
            </a:r>
          </a:p>
        </p:txBody>
      </p:sp>
      <p:sp>
        <p:nvSpPr>
          <p:cNvPr id="13" name="CasellaDiTesto 12">
            <a:hlinkClick r:id="rId3" action="ppaction://hlinksldjump"/>
            <a:extLst>
              <a:ext uri="{FF2B5EF4-FFF2-40B4-BE49-F238E27FC236}">
                <a16:creationId xmlns:a16="http://schemas.microsoft.com/office/drawing/2014/main" xmlns="" id="{1CDE8858-CEDF-9815-CA2E-80AFC54A001D}"/>
              </a:ext>
            </a:extLst>
          </p:cNvPr>
          <p:cNvSpPr txBox="1"/>
          <p:nvPr/>
        </p:nvSpPr>
        <p:spPr>
          <a:xfrm>
            <a:off x="3303051" y="2744062"/>
            <a:ext cx="3960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</a:p>
        </p:txBody>
      </p: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xmlns="" id="{DE0DFF26-C080-0369-2628-1215F56DB163}"/>
              </a:ext>
            </a:extLst>
          </p:cNvPr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xmlns="" id="{A3FA86F8-C69C-2235-DE45-D81AB41D30AC}"/>
              </a:ext>
            </a:extLst>
          </p:cNvPr>
          <p:cNvCxnSpPr/>
          <p:nvPr/>
        </p:nvCxnSpPr>
        <p:spPr>
          <a:xfrm>
            <a:off x="3104" y="6861104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xmlns="" id="{17BEDA17-9A3F-1848-4817-76B46102294C}"/>
              </a:ext>
            </a:extLst>
          </p:cNvPr>
          <p:cNvSpPr txBox="1"/>
          <p:nvPr/>
        </p:nvSpPr>
        <p:spPr>
          <a:xfrm>
            <a:off x="48000" y="1534278"/>
            <a:ext cx="120960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Esercizio n° 2 – Piano per una retta generica nel secondo diedro e punto nel primo diedro non</a:t>
            </a:r>
            <a:r>
              <a:rPr kumimoji="0" lang="it-IT" sz="1800" b="0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appartenente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CasellaDiTesto 13">
            <a:hlinkClick r:id="rId4" action="ppaction://hlinksldjump"/>
            <a:extLst>
              <a:ext uri="{FF2B5EF4-FFF2-40B4-BE49-F238E27FC236}">
                <a16:creationId xmlns:a16="http://schemas.microsoft.com/office/drawing/2014/main" xmlns="" id="{60180A70-718E-5DE9-95CC-C9E44BB67AE6}"/>
              </a:ext>
            </a:extLst>
          </p:cNvPr>
          <p:cNvSpPr txBox="1"/>
          <p:nvPr/>
        </p:nvSpPr>
        <p:spPr>
          <a:xfrm>
            <a:off x="3297629" y="3497573"/>
            <a:ext cx="3960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3</a:t>
            </a:r>
          </a:p>
        </p:txBody>
      </p:sp>
      <p:sp>
        <p:nvSpPr>
          <p:cNvPr id="15" name="CasellaDiTesto 14">
            <a:hlinkClick r:id="rId5" action="ppaction://hlinksldjump"/>
            <a:extLst>
              <a:ext uri="{FF2B5EF4-FFF2-40B4-BE49-F238E27FC236}">
                <a16:creationId xmlns:a16="http://schemas.microsoft.com/office/drawing/2014/main" xmlns="" id="{EF0FCC26-D1EF-9F7B-72A4-36A67CA595E8}"/>
              </a:ext>
            </a:extLst>
          </p:cNvPr>
          <p:cNvSpPr txBox="1"/>
          <p:nvPr/>
        </p:nvSpPr>
        <p:spPr>
          <a:xfrm>
            <a:off x="3295789" y="3883781"/>
            <a:ext cx="3960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4</a:t>
            </a:r>
          </a:p>
        </p:txBody>
      </p:sp>
      <p:sp>
        <p:nvSpPr>
          <p:cNvPr id="17" name="CasellaDiTesto 16">
            <a:hlinkClick r:id="rId6" action="ppaction://hlinksldjump"/>
            <a:extLst>
              <a:ext uri="{FF2B5EF4-FFF2-40B4-BE49-F238E27FC236}">
                <a16:creationId xmlns:a16="http://schemas.microsoft.com/office/drawing/2014/main" xmlns="" id="{1B052B55-2AA2-EC85-0687-30A35EA2CD1C}"/>
              </a:ext>
            </a:extLst>
          </p:cNvPr>
          <p:cNvSpPr txBox="1"/>
          <p:nvPr/>
        </p:nvSpPr>
        <p:spPr>
          <a:xfrm>
            <a:off x="3295171" y="3115007"/>
            <a:ext cx="3960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</a:p>
        </p:txBody>
      </p:sp>
      <p:sp>
        <p:nvSpPr>
          <p:cNvPr id="18" name="CasellaDiTesto 17">
            <a:hlinkClick r:id="rId7" action="ppaction://hlinksldjump"/>
            <a:extLst>
              <a:ext uri="{FF2B5EF4-FFF2-40B4-BE49-F238E27FC236}">
                <a16:creationId xmlns:a16="http://schemas.microsoft.com/office/drawing/2014/main" xmlns="" id="{5BD18189-7FFD-DB7B-60CB-C7B333EE0B59}"/>
              </a:ext>
            </a:extLst>
          </p:cNvPr>
          <p:cNvSpPr txBox="1"/>
          <p:nvPr/>
        </p:nvSpPr>
        <p:spPr>
          <a:xfrm>
            <a:off x="3295789" y="4267806"/>
            <a:ext cx="3960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5</a:t>
            </a:r>
          </a:p>
        </p:txBody>
      </p:sp>
      <p:sp>
        <p:nvSpPr>
          <p:cNvPr id="23" name="CasellaDiTesto 22">
            <a:hlinkClick r:id="rId8" action="ppaction://hlinksldjump"/>
            <a:extLst>
              <a:ext uri="{FF2B5EF4-FFF2-40B4-BE49-F238E27FC236}">
                <a16:creationId xmlns:a16="http://schemas.microsoft.com/office/drawing/2014/main" xmlns="" id="{E1469617-9F85-6738-FCAD-E01922A5F2CD}"/>
              </a:ext>
            </a:extLst>
          </p:cNvPr>
          <p:cNvSpPr txBox="1"/>
          <p:nvPr/>
        </p:nvSpPr>
        <p:spPr>
          <a:xfrm>
            <a:off x="3295789" y="4644755"/>
            <a:ext cx="3960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6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xmlns="" id="{60951579-06C6-D4CB-BF3B-42032DF09923}"/>
              </a:ext>
            </a:extLst>
          </p:cNvPr>
          <p:cNvSpPr txBox="1"/>
          <p:nvPr/>
        </p:nvSpPr>
        <p:spPr>
          <a:xfrm>
            <a:off x="3689302" y="3105659"/>
            <a:ext cx="13912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Passaggio 1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xmlns="" id="{3BD1DD87-CA70-3565-69B3-B073F0B26092}"/>
              </a:ext>
            </a:extLst>
          </p:cNvPr>
          <p:cNvSpPr txBox="1"/>
          <p:nvPr/>
        </p:nvSpPr>
        <p:spPr>
          <a:xfrm>
            <a:off x="3681898" y="2703616"/>
            <a:ext cx="29832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Dati geometrici del problema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xmlns="" id="{2F69B636-DA1D-6C38-919B-A9900E0664AD}"/>
              </a:ext>
            </a:extLst>
          </p:cNvPr>
          <p:cNvSpPr txBox="1"/>
          <p:nvPr/>
        </p:nvSpPr>
        <p:spPr>
          <a:xfrm>
            <a:off x="3689301" y="3481299"/>
            <a:ext cx="15451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Passaggio 2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xmlns="" id="{A48E2B69-CF3F-1D82-ECED-4703A9B1929E}"/>
              </a:ext>
            </a:extLst>
          </p:cNvPr>
          <p:cNvSpPr txBox="1"/>
          <p:nvPr/>
        </p:nvSpPr>
        <p:spPr>
          <a:xfrm>
            <a:off x="3698014" y="3872866"/>
            <a:ext cx="13816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Passaggio 3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xmlns="" id="{EF720CFD-3EF4-A925-D22C-D9A430E0EDCE}"/>
              </a:ext>
            </a:extLst>
          </p:cNvPr>
          <p:cNvSpPr txBox="1"/>
          <p:nvPr/>
        </p:nvSpPr>
        <p:spPr>
          <a:xfrm>
            <a:off x="3695573" y="4256640"/>
            <a:ext cx="26999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Passaggio 4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xmlns="" id="{5DB16D06-1F87-BE33-D1D1-6A8FFC3A67A8}"/>
              </a:ext>
            </a:extLst>
          </p:cNvPr>
          <p:cNvSpPr txBox="1"/>
          <p:nvPr/>
        </p:nvSpPr>
        <p:spPr>
          <a:xfrm>
            <a:off x="3688188" y="4648747"/>
            <a:ext cx="21887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Verifiche e risultato</a:t>
            </a:r>
          </a:p>
        </p:txBody>
      </p:sp>
      <p:pic>
        <p:nvPicPr>
          <p:cNvPr id="16" name="Immagine 15">
            <a:extLst>
              <a:ext uri="{FF2B5EF4-FFF2-40B4-BE49-F238E27FC236}">
                <a16:creationId xmlns:a16="http://schemas.microsoft.com/office/drawing/2014/main" xmlns="" id="{7D3D01BD-DF5C-2A56-9901-F6984B9382E1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335" y="1957715"/>
            <a:ext cx="3170455" cy="4464000"/>
          </a:xfrm>
          <a:prstGeom prst="rect">
            <a:avLst/>
          </a:prstGeom>
          <a:ln>
            <a:solidFill>
              <a:srgbClr val="0066FF"/>
            </a:solidFill>
          </a:ln>
        </p:spPr>
      </p:pic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xmlns="" id="{C85DDC65-7768-D799-3CAD-611901A74A1B}"/>
              </a:ext>
            </a:extLst>
          </p:cNvPr>
          <p:cNvCxnSpPr/>
          <p:nvPr/>
        </p:nvCxnSpPr>
        <p:spPr>
          <a:xfrm>
            <a:off x="-3122" y="6854877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4966947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"/>
                            </p:stCondLst>
                            <p:childTnLst>
                              <p:par>
                                <p:cTn id="6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000"/>
                            </p:stCondLst>
                            <p:childTnLst>
                              <p:par>
                                <p:cTn id="6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500"/>
                            </p:stCondLst>
                            <p:childTnLst>
                              <p:par>
                                <p:cTn id="7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000"/>
                            </p:stCondLst>
                            <p:childTnLst>
                              <p:par>
                                <p:cTn id="7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4500"/>
                            </p:stCondLst>
                            <p:childTnLst>
                              <p:par>
                                <p:cTn id="8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0"/>
                            </p:stCondLst>
                            <p:childTnLst>
                              <p:par>
                                <p:cTn id="9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500"/>
                            </p:stCondLst>
                            <p:childTnLst>
                              <p:par>
                                <p:cTn id="9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6000"/>
                            </p:stCondLst>
                            <p:childTnLst>
                              <p:par>
                                <p:cTn id="10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6500"/>
                            </p:stCondLst>
                            <p:childTnLst>
                              <p:par>
                                <p:cTn id="10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10" grpId="0"/>
      <p:bldP spid="13" grpId="0" animBg="1"/>
      <p:bldP spid="11" grpId="0" animBg="1"/>
      <p:bldP spid="14" grpId="0" animBg="1"/>
      <p:bldP spid="15" grpId="0" animBg="1"/>
      <p:bldP spid="17" grpId="0" animBg="1"/>
      <p:bldP spid="18" grpId="0" animBg="1"/>
      <p:bldP spid="23" grpId="0" animBg="1"/>
      <p:bldP spid="27" grpId="0"/>
      <p:bldP spid="28" grpId="0"/>
      <p:bldP spid="30" grpId="0"/>
      <p:bldP spid="31" grpId="0"/>
      <p:bldP spid="32" grpId="0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llout: freccia in giù 4">
            <a:extLst>
              <a:ext uri="{FF2B5EF4-FFF2-40B4-BE49-F238E27FC236}">
                <a16:creationId xmlns:a16="http://schemas.microsoft.com/office/drawing/2014/main" xmlns="" id="{3E65A582-90C5-42E5-2EA0-8995286DB16C}"/>
              </a:ext>
            </a:extLst>
          </p:cNvPr>
          <p:cNvSpPr/>
          <p:nvPr/>
        </p:nvSpPr>
        <p:spPr>
          <a:xfrm>
            <a:off x="95116" y="442341"/>
            <a:ext cx="3060000" cy="1352237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Dati del problema</a:t>
            </a:r>
          </a:p>
        </p:txBody>
      </p: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xmlns="" id="{BE7E6E6A-207E-4924-FF43-DF549CC6BC11}"/>
              </a:ext>
            </a:extLst>
          </p:cNvPr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99677267-A711-684C-62B5-2A9084A3428F}"/>
              </a:ext>
            </a:extLst>
          </p:cNvPr>
          <p:cNvSpPr txBox="1"/>
          <p:nvPr/>
        </p:nvSpPr>
        <p:spPr>
          <a:xfrm>
            <a:off x="3152720" y="472128"/>
            <a:ext cx="900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Esemplificazione grafica della ricerca e definizione di un piano passante per una retta r nel secondo diedro ed un punto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nel primo non appartenente alla retta</a:t>
            </a:r>
          </a:p>
        </p:txBody>
      </p: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xmlns="" id="{65B57F8F-3056-43B0-AD58-9CB9AFC93DAD}"/>
              </a:ext>
            </a:extLst>
          </p:cNvPr>
          <p:cNvCxnSpPr/>
          <p:nvPr/>
        </p:nvCxnSpPr>
        <p:spPr>
          <a:xfrm>
            <a:off x="3104" y="6861104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" name="CasellaDiTesto 1024">
            <a:extLst>
              <a:ext uri="{FF2B5EF4-FFF2-40B4-BE49-F238E27FC236}">
                <a16:creationId xmlns:a16="http://schemas.microsoft.com/office/drawing/2014/main" xmlns="" id="{D5F4EB5A-9B65-41F9-24B3-9CFA8B58A468}"/>
              </a:ext>
            </a:extLst>
          </p:cNvPr>
          <p:cNvSpPr txBox="1"/>
          <p:nvPr/>
        </p:nvSpPr>
        <p:spPr>
          <a:xfrm>
            <a:off x="55638" y="1898604"/>
            <a:ext cx="1604291" cy="2621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Siano assegnati una retta generica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r(r’; r”;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-T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r; 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r) nel secondo diedro 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7" name="Rectangle 29">
            <a:extLst>
              <a:ext uri="{FF2B5EF4-FFF2-40B4-BE49-F238E27FC236}">
                <a16:creationId xmlns:a16="http://schemas.microsoft.com/office/drawing/2014/main" xmlns="" id="{B55C3DAF-C93B-1817-C7B5-880D11E85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6755" y="2871591"/>
            <a:ext cx="576000" cy="57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</a:t>
            </a:r>
          </a:p>
        </p:txBody>
      </p:sp>
      <p:sp>
        <p:nvSpPr>
          <p:cNvPr id="1028" name="Rectangle 30">
            <a:extLst>
              <a:ext uri="{FF2B5EF4-FFF2-40B4-BE49-F238E27FC236}">
                <a16:creationId xmlns:a16="http://schemas.microsoft.com/office/drawing/2014/main" xmlns="" id="{C83B9003-F48C-450D-C1AF-EF1073D55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6803" y="3222959"/>
            <a:ext cx="612000" cy="57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-T</a:t>
            </a:r>
            <a:r>
              <a:rPr kumimoji="0" lang="it-IT" alt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</a:t>
            </a:r>
          </a:p>
        </p:txBody>
      </p:sp>
      <p:sp>
        <p:nvSpPr>
          <p:cNvPr id="1029" name="Rectangle 31">
            <a:extLst>
              <a:ext uri="{FF2B5EF4-FFF2-40B4-BE49-F238E27FC236}">
                <a16:creationId xmlns:a16="http://schemas.microsoft.com/office/drawing/2014/main" xmlns="" id="{F2D8FF4C-3CC5-3915-0B3C-047CB70DF2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6803" y="3836652"/>
            <a:ext cx="612000" cy="57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</a:t>
            </a:r>
            <a:r>
              <a:rPr kumimoji="0" lang="it-IT" alt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</a:t>
            </a:r>
          </a:p>
        </p:txBody>
      </p:sp>
      <p:sp>
        <p:nvSpPr>
          <p:cNvPr id="1030" name="Rectangle 32">
            <a:extLst>
              <a:ext uri="{FF2B5EF4-FFF2-40B4-BE49-F238E27FC236}">
                <a16:creationId xmlns:a16="http://schemas.microsoft.com/office/drawing/2014/main" xmlns="" id="{181F6FC7-C905-99E6-FB29-38C3142524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6803" y="1977514"/>
            <a:ext cx="612000" cy="57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r’</a:t>
            </a:r>
          </a:p>
        </p:txBody>
      </p:sp>
      <p:sp>
        <p:nvSpPr>
          <p:cNvPr id="1031" name="Rectangle 33">
            <a:extLst>
              <a:ext uri="{FF2B5EF4-FFF2-40B4-BE49-F238E27FC236}">
                <a16:creationId xmlns:a16="http://schemas.microsoft.com/office/drawing/2014/main" xmlns="" id="{AD2A84C1-D2C7-C2F6-F313-294B403425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6803" y="2600337"/>
            <a:ext cx="612000" cy="57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r”</a:t>
            </a:r>
          </a:p>
        </p:txBody>
      </p:sp>
      <p:sp>
        <p:nvSpPr>
          <p:cNvPr id="1032" name="AutoShape 34">
            <a:extLst>
              <a:ext uri="{FF2B5EF4-FFF2-40B4-BE49-F238E27FC236}">
                <a16:creationId xmlns:a16="http://schemas.microsoft.com/office/drawing/2014/main" xmlns="" id="{69AF480F-6EC7-6AB5-8E95-74579FE87A20}"/>
              </a:ext>
            </a:extLst>
          </p:cNvPr>
          <p:cNvSpPr>
            <a:spLocks/>
          </p:cNvSpPr>
          <p:nvPr/>
        </p:nvSpPr>
        <p:spPr bwMode="auto">
          <a:xfrm>
            <a:off x="2128629" y="1998684"/>
            <a:ext cx="370960" cy="2412000"/>
          </a:xfrm>
          <a:prstGeom prst="leftBrace">
            <a:avLst>
              <a:gd name="adj1" fmla="val 79726"/>
              <a:gd name="adj2" fmla="val 48405"/>
            </a:avLst>
          </a:prstGeom>
          <a:noFill/>
          <a:ln w="31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042" name="CasellaDiTesto 1041">
            <a:extLst>
              <a:ext uri="{FF2B5EF4-FFF2-40B4-BE49-F238E27FC236}">
                <a16:creationId xmlns:a16="http://schemas.microsoft.com/office/drawing/2014/main" xmlns="" id="{52E24A79-AF37-32D6-82CF-56BAFF83C7BF}"/>
              </a:ext>
            </a:extLst>
          </p:cNvPr>
          <p:cNvSpPr txBox="1"/>
          <p:nvPr/>
        </p:nvSpPr>
        <p:spPr>
          <a:xfrm>
            <a:off x="83103" y="4683512"/>
            <a:ext cx="18384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ed un punto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A(A’;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A")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nel primo diedro non appartenente alla retta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44" name="AutoShape 45">
            <a:extLst>
              <a:ext uri="{FF2B5EF4-FFF2-40B4-BE49-F238E27FC236}">
                <a16:creationId xmlns:a16="http://schemas.microsoft.com/office/drawing/2014/main" xmlns="" id="{70487E23-A5F4-4804-C942-5FE9D9CB63EE}"/>
              </a:ext>
            </a:extLst>
          </p:cNvPr>
          <p:cNvSpPr>
            <a:spLocks/>
          </p:cNvSpPr>
          <p:nvPr/>
        </p:nvSpPr>
        <p:spPr bwMode="auto">
          <a:xfrm>
            <a:off x="2406039" y="5102523"/>
            <a:ext cx="252000" cy="1008000"/>
          </a:xfrm>
          <a:prstGeom prst="leftBrace">
            <a:avLst>
              <a:gd name="adj1" fmla="val 57895"/>
              <a:gd name="adj2" fmla="val 50000"/>
            </a:avLst>
          </a:prstGeom>
          <a:noFill/>
          <a:ln w="31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045" name="Rectangle 46">
            <a:extLst>
              <a:ext uri="{FF2B5EF4-FFF2-40B4-BE49-F238E27FC236}">
                <a16:creationId xmlns:a16="http://schemas.microsoft.com/office/drawing/2014/main" xmlns="" id="{8CE48A77-9143-8BCC-6E31-08041869CA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2049" y="5102523"/>
            <a:ext cx="468000" cy="46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A’</a:t>
            </a:r>
          </a:p>
        </p:txBody>
      </p:sp>
      <p:sp>
        <p:nvSpPr>
          <p:cNvPr id="1046" name="Rectangle 47">
            <a:extLst>
              <a:ext uri="{FF2B5EF4-FFF2-40B4-BE49-F238E27FC236}">
                <a16:creationId xmlns:a16="http://schemas.microsoft.com/office/drawing/2014/main" xmlns="" id="{FE8F7914-DC93-BEF9-366E-49586CEDF8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2049" y="5630694"/>
            <a:ext cx="468000" cy="46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A”</a:t>
            </a:r>
          </a:p>
        </p:txBody>
      </p:sp>
      <p:sp>
        <p:nvSpPr>
          <p:cNvPr id="1047" name="Rectangle 48">
            <a:extLst>
              <a:ext uri="{FF2B5EF4-FFF2-40B4-BE49-F238E27FC236}">
                <a16:creationId xmlns:a16="http://schemas.microsoft.com/office/drawing/2014/main" xmlns="" id="{43CCF7C0-99F9-AC65-77C2-63710DB0F2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3165" y="5345922"/>
            <a:ext cx="468000" cy="46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4411224C-978F-9673-D289-3BE69C0F1960}"/>
              </a:ext>
            </a:extLst>
          </p:cNvPr>
          <p:cNvSpPr txBox="1">
            <a:spLocks noChangeArrowheads="1"/>
          </p:cNvSpPr>
          <p:nvPr/>
        </p:nvSpPr>
        <p:spPr>
          <a:xfrm>
            <a:off x="66000" y="50702"/>
            <a:ext cx="12060000" cy="360000"/>
          </a:xfrm>
          <a:prstGeom prst="rect">
            <a:avLst/>
          </a:prstGeom>
          <a:ln w="3175" cmpd="dbl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</a:t>
            </a:r>
            <a:r>
              <a:rPr kumimoji="0" lang="it-IT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PIANO PASSANTE PER UNA RETTA ED UN PUNTO AD ESSA NON APPARTENENTE RISOLTO COME  PARALLELISMO TRA  RETTE </a:t>
            </a:r>
          </a:p>
        </p:txBody>
      </p:sp>
      <p:sp>
        <p:nvSpPr>
          <p:cNvPr id="7" name="CasellaDiTesto 6">
            <a:hlinkClick r:id="rId3" action="ppaction://hlinksldjump"/>
            <a:extLst>
              <a:ext uri="{FF2B5EF4-FFF2-40B4-BE49-F238E27FC236}">
                <a16:creationId xmlns:a16="http://schemas.microsoft.com/office/drawing/2014/main" xmlns="" id="{B594C4B7-8DB2-C966-B289-3E4DC4B13FE8}"/>
              </a:ext>
            </a:extLst>
          </p:cNvPr>
          <p:cNvSpPr txBox="1"/>
          <p:nvPr/>
        </p:nvSpPr>
        <p:spPr>
          <a:xfrm>
            <a:off x="10723564" y="48214"/>
            <a:ext cx="1410494" cy="36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Torna a Indice</a:t>
            </a:r>
          </a:p>
        </p:txBody>
      </p:sp>
      <p:grpSp>
        <p:nvGrpSpPr>
          <p:cNvPr id="10" name="Gruppo 9">
            <a:extLst>
              <a:ext uri="{FF2B5EF4-FFF2-40B4-BE49-F238E27FC236}">
                <a16:creationId xmlns:a16="http://schemas.microsoft.com/office/drawing/2014/main" xmlns="" id="{F825E3C4-E6D6-9DF4-C60B-225F9C06DE94}"/>
              </a:ext>
            </a:extLst>
          </p:cNvPr>
          <p:cNvGrpSpPr/>
          <p:nvPr/>
        </p:nvGrpSpPr>
        <p:grpSpPr>
          <a:xfrm>
            <a:off x="3333581" y="1318054"/>
            <a:ext cx="8698083" cy="5340350"/>
            <a:chOff x="3333581" y="1318054"/>
            <a:chExt cx="8698083" cy="5340350"/>
          </a:xfrm>
        </p:grpSpPr>
        <p:sp>
          <p:nvSpPr>
            <p:cNvPr id="12" name="Rectangle 9">
              <a:extLst>
                <a:ext uri="{FF2B5EF4-FFF2-40B4-BE49-F238E27FC236}">
                  <a16:creationId xmlns:a16="http://schemas.microsoft.com/office/drawing/2014/main" xmlns="" id="{F9D1AEB9-AD77-D6BE-14A8-A8A46EA724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3581" y="1318054"/>
              <a:ext cx="8693151" cy="534035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" name="Line 10">
              <a:extLst>
                <a:ext uri="{FF2B5EF4-FFF2-40B4-BE49-F238E27FC236}">
                  <a16:creationId xmlns:a16="http://schemas.microsoft.com/office/drawing/2014/main" xmlns="" id="{502762D9-F499-4463-DAED-6D27655C10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38513" y="2487613"/>
              <a:ext cx="869315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4" name="Rectangle 11">
              <a:extLst>
                <a:ext uri="{FF2B5EF4-FFF2-40B4-BE49-F238E27FC236}">
                  <a16:creationId xmlns:a16="http://schemas.microsoft.com/office/drawing/2014/main" xmlns="" id="{B4F7FC15-6E20-1887-4F53-ECF11A6D3F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55413" y="4184650"/>
              <a:ext cx="266700" cy="385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anose="030F0702030302020204" pitchFamily="66" charset="0"/>
                </a:rPr>
                <a:t>lt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2">
              <a:extLst>
                <a:ext uri="{FF2B5EF4-FFF2-40B4-BE49-F238E27FC236}">
                  <a16:creationId xmlns:a16="http://schemas.microsoft.com/office/drawing/2014/main" xmlns="" id="{D3B1A0D8-D1C3-0811-AE82-ABC947CBA3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75388" y="5716588"/>
              <a:ext cx="258763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>
                  <a:ln>
                    <a:noFill/>
                  </a:ln>
                  <a:solidFill>
                    <a:srgbClr val="00B050"/>
                  </a:solidFill>
                  <a:effectLst/>
                  <a:latin typeface="Comic Sans MS" panose="030F0702030302020204" pitchFamily="66" charset="0"/>
                </a:rPr>
                <a:t>A'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rgbClr val="00B050"/>
                </a:solidFill>
                <a:effectLst/>
              </a:endParaRPr>
            </a:p>
          </p:txBody>
        </p:sp>
        <p:sp>
          <p:nvSpPr>
            <p:cNvPr id="16" name="Rectangle 13">
              <a:extLst>
                <a:ext uri="{FF2B5EF4-FFF2-40B4-BE49-F238E27FC236}">
                  <a16:creationId xmlns:a16="http://schemas.microsoft.com/office/drawing/2014/main" xmlns="" id="{5025AFF0-8A4E-9D7F-F183-7AA42026CA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8600" y="3744913"/>
              <a:ext cx="26670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omic Sans MS" panose="030F0702030302020204" pitchFamily="66" charset="0"/>
                </a:rPr>
                <a:t>A"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</a:endParaRPr>
            </a:p>
          </p:txBody>
        </p:sp>
        <p:sp>
          <p:nvSpPr>
            <p:cNvPr id="20" name="Rectangle 17">
              <a:extLst>
                <a:ext uri="{FF2B5EF4-FFF2-40B4-BE49-F238E27FC236}">
                  <a16:creationId xmlns:a16="http://schemas.microsoft.com/office/drawing/2014/main" xmlns="" id="{4A5CBF57-8841-B3A8-327F-E5B3714EFA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29938" y="2468563"/>
              <a:ext cx="20037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r'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21" name="Rectangle 18">
              <a:extLst>
                <a:ext uri="{FF2B5EF4-FFF2-40B4-BE49-F238E27FC236}">
                  <a16:creationId xmlns:a16="http://schemas.microsoft.com/office/drawing/2014/main" xmlns="" id="{3F043F62-4141-66D8-0199-A68440231E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30875" y="2544763"/>
              <a:ext cx="29014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r''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grpSp>
          <p:nvGrpSpPr>
            <p:cNvPr id="33" name="Gruppo 32">
              <a:extLst>
                <a:ext uri="{FF2B5EF4-FFF2-40B4-BE49-F238E27FC236}">
                  <a16:creationId xmlns:a16="http://schemas.microsoft.com/office/drawing/2014/main" xmlns="" id="{EF7E8D20-4AC4-4890-2DD1-486DFA78D60C}"/>
                </a:ext>
              </a:extLst>
            </p:cNvPr>
            <p:cNvGrpSpPr/>
            <p:nvPr/>
          </p:nvGrpSpPr>
          <p:grpSpPr>
            <a:xfrm>
              <a:off x="10147642" y="2843297"/>
              <a:ext cx="309217" cy="292945"/>
              <a:chOff x="13200063" y="2570092"/>
              <a:chExt cx="309217" cy="292945"/>
            </a:xfrm>
          </p:grpSpPr>
          <p:sp>
            <p:nvSpPr>
              <p:cNvPr id="22" name="Rectangle 19">
                <a:extLst>
                  <a:ext uri="{FF2B5EF4-FFF2-40B4-BE49-F238E27FC236}">
                    <a16:creationId xmlns:a16="http://schemas.microsoft.com/office/drawing/2014/main" xmlns="" id="{0FE69F1F-F843-417D-93DE-E9D7F9EBDE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00063" y="2586038"/>
                <a:ext cx="157094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23" name="Rectangle 20">
                <a:extLst>
                  <a:ext uri="{FF2B5EF4-FFF2-40B4-BE49-F238E27FC236}">
                    <a16:creationId xmlns:a16="http://schemas.microsoft.com/office/drawing/2014/main" xmlns="" id="{CA37DC7A-F704-BA9A-B46B-1163892FA9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40075" y="2586838"/>
                <a:ext cx="68930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-2500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1</a:t>
                </a:r>
                <a:endParaRPr kumimoji="0" lang="it-IT" altLang="it-IT" b="0" i="0" u="none" strike="noStrike" cap="none" normalizeH="0" baseline="-2500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24" name="Rectangle 21">
                <a:extLst>
                  <a:ext uri="{FF2B5EF4-FFF2-40B4-BE49-F238E27FC236}">
                    <a16:creationId xmlns:a16="http://schemas.microsoft.com/office/drawing/2014/main" xmlns="" id="{3D196AFF-8676-C126-57C5-B706143C74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98672" y="2570092"/>
                <a:ext cx="110608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</p:grpSp>
        <p:sp>
          <p:nvSpPr>
            <p:cNvPr id="25" name="Line 22">
              <a:extLst>
                <a:ext uri="{FF2B5EF4-FFF2-40B4-BE49-F238E27FC236}">
                  <a16:creationId xmlns:a16="http://schemas.microsoft.com/office/drawing/2014/main" xmlns="" id="{9A319D18-CE96-D7D1-50B4-D423916A4B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87763" y="4470400"/>
              <a:ext cx="81041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7" name="Line 23">
              <a:extLst>
                <a:ext uri="{FF2B5EF4-FFF2-40B4-BE49-F238E27FC236}">
                  <a16:creationId xmlns:a16="http://schemas.microsoft.com/office/drawing/2014/main" xmlns="" id="{9B02D5E1-FE3A-F00A-71D6-4539935D5F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6150" y="2487613"/>
              <a:ext cx="5641976" cy="1982787"/>
            </a:xfrm>
            <a:prstGeom prst="line">
              <a:avLst/>
            </a:prstGeom>
            <a:noFill/>
            <a:ln w="3175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9" name="Line 25">
              <a:extLst>
                <a:ext uri="{FF2B5EF4-FFF2-40B4-BE49-F238E27FC236}">
                  <a16:creationId xmlns:a16="http://schemas.microsoft.com/office/drawing/2014/main" xmlns="" id="{5FD407C1-8D7A-8C7E-7BF2-F1362BF8C5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223250" y="3705225"/>
              <a:ext cx="0" cy="765175"/>
            </a:xfrm>
            <a:prstGeom prst="line">
              <a:avLst/>
            </a:prstGeom>
            <a:noFill/>
            <a:ln w="3175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0" name="Line 26">
              <a:extLst>
                <a:ext uri="{FF2B5EF4-FFF2-40B4-BE49-F238E27FC236}">
                  <a16:creationId xmlns:a16="http://schemas.microsoft.com/office/drawing/2014/main" xmlns="" id="{FBF7D979-EE21-7E89-9B91-803D4F81CC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398126" y="3117850"/>
              <a:ext cx="0" cy="1352550"/>
            </a:xfrm>
            <a:prstGeom prst="line">
              <a:avLst/>
            </a:prstGeom>
            <a:noFill/>
            <a:ln w="3175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1" name="Line 27">
              <a:extLst>
                <a:ext uri="{FF2B5EF4-FFF2-40B4-BE49-F238E27FC236}">
                  <a16:creationId xmlns:a16="http://schemas.microsoft.com/office/drawing/2014/main" xmlns="" id="{0789CF72-170C-59AA-41A8-0E9E18D7E4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223250" y="2553513"/>
              <a:ext cx="3081749" cy="1916884"/>
            </a:xfrm>
            <a:prstGeom prst="line">
              <a:avLst/>
            </a:prstGeom>
            <a:noFill/>
            <a:ln w="3175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2" name="Line 28">
              <a:extLst>
                <a:ext uri="{FF2B5EF4-FFF2-40B4-BE49-F238E27FC236}">
                  <a16:creationId xmlns:a16="http://schemas.microsoft.com/office/drawing/2014/main" xmlns="" id="{CD1D8D58-CF9B-3969-9AFE-15C07A8401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29388" y="4040188"/>
              <a:ext cx="0" cy="1966912"/>
            </a:xfrm>
            <a:prstGeom prst="line">
              <a:avLst/>
            </a:prstGeom>
            <a:noFill/>
            <a:ln w="0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grpSp>
          <p:nvGrpSpPr>
            <p:cNvPr id="34" name="Gruppo 33">
              <a:extLst>
                <a:ext uri="{FF2B5EF4-FFF2-40B4-BE49-F238E27FC236}">
                  <a16:creationId xmlns:a16="http://schemas.microsoft.com/office/drawing/2014/main" xmlns="" id="{0696E030-F716-7E50-B7A3-5330BD81B8F2}"/>
                </a:ext>
              </a:extLst>
            </p:cNvPr>
            <p:cNvGrpSpPr/>
            <p:nvPr/>
          </p:nvGrpSpPr>
          <p:grpSpPr>
            <a:xfrm>
              <a:off x="8053144" y="3408992"/>
              <a:ext cx="340209" cy="293130"/>
              <a:chOff x="13200063" y="2569907"/>
              <a:chExt cx="340209" cy="293130"/>
            </a:xfrm>
          </p:grpSpPr>
          <p:sp>
            <p:nvSpPr>
              <p:cNvPr id="35" name="Rectangle 19">
                <a:extLst>
                  <a:ext uri="{FF2B5EF4-FFF2-40B4-BE49-F238E27FC236}">
                    <a16:creationId xmlns:a16="http://schemas.microsoft.com/office/drawing/2014/main" xmlns="" id="{F1A45B17-2342-D1BF-211C-E0328081D3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00063" y="2586038"/>
                <a:ext cx="157094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36" name="Rectangle 20">
                <a:extLst>
                  <a:ext uri="{FF2B5EF4-FFF2-40B4-BE49-F238E27FC236}">
                    <a16:creationId xmlns:a16="http://schemas.microsoft.com/office/drawing/2014/main" xmlns="" id="{BD51EA2E-4AD1-5440-1B3D-C1CA88D31F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37042" y="2595161"/>
                <a:ext cx="94578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-2500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2</a:t>
                </a:r>
                <a:endParaRPr kumimoji="0" lang="it-IT" altLang="it-IT" b="0" i="0" u="none" strike="noStrike" cap="none" normalizeH="0" baseline="-2500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37" name="Rectangle 21">
                <a:extLst>
                  <a:ext uri="{FF2B5EF4-FFF2-40B4-BE49-F238E27FC236}">
                    <a16:creationId xmlns:a16="http://schemas.microsoft.com/office/drawing/2014/main" xmlns="" id="{069646B3-97C8-500A-6497-C5AD360C2B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29664" y="2569907"/>
                <a:ext cx="110608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</p:grpSp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xmlns="" id="{0BE60B85-33CD-8B7F-1221-465DAB8682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3581" y="1346622"/>
              <a:ext cx="8693150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 algn="ctr"/>
              <a:r>
                <a:rPr kumimoji="0" lang="it-IT" altLang="it-IT" sz="13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Dati la retta generica r nel II diedro ed il punto </a:t>
              </a:r>
              <a:r>
                <a:rPr kumimoji="0" lang="it-IT" altLang="it-IT" sz="13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omic Sans MS" panose="030F0702030302020204" pitchFamily="66" charset="0"/>
                </a:rPr>
                <a:t>A(A';A") </a:t>
              </a:r>
              <a:r>
                <a:rPr kumimoji="0" lang="it-IT" altLang="it-IT" sz="13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non appartenete determinare </a:t>
              </a:r>
              <a:r>
                <a:rPr lang="it-IT" altLang="it-IT" sz="13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per essi </a:t>
              </a:r>
              <a:r>
                <a:rPr kumimoji="0" lang="it-IT" altLang="it-IT" sz="13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il piano </a:t>
              </a:r>
              <a:r>
                <a:rPr kumimoji="0" lang="it-IT" altLang="it-IT" sz="13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Symbol" panose="05050102010706020507" pitchFamily="18" charset="2"/>
                </a:rPr>
                <a:t>a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3977826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0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0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0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0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0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/>
      <p:bldP spid="1025" grpId="0"/>
      <p:bldP spid="1027" grpId="0" animBg="1"/>
      <p:bldP spid="1028" grpId="0" animBg="1"/>
      <p:bldP spid="1029" grpId="0" animBg="1"/>
      <p:bldP spid="1030" grpId="0" animBg="1"/>
      <p:bldP spid="1031" grpId="0" animBg="1"/>
      <p:bldP spid="1032" grpId="0" animBg="1"/>
      <p:bldP spid="1042" grpId="0"/>
      <p:bldP spid="1044" grpId="0" animBg="1"/>
      <p:bldP spid="1045" grpId="0" animBg="1"/>
      <p:bldP spid="1046" grpId="0" animBg="1"/>
      <p:bldP spid="104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llout: freccia in giù 4">
            <a:extLst>
              <a:ext uri="{FF2B5EF4-FFF2-40B4-BE49-F238E27FC236}">
                <a16:creationId xmlns:a16="http://schemas.microsoft.com/office/drawing/2014/main" xmlns="" id="{3E65A582-90C5-42E5-2EA0-8995286DB16C}"/>
              </a:ext>
            </a:extLst>
          </p:cNvPr>
          <p:cNvSpPr/>
          <p:nvPr/>
        </p:nvSpPr>
        <p:spPr>
          <a:xfrm>
            <a:off x="95116" y="442341"/>
            <a:ext cx="3060000" cy="1352237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Passo 1</a:t>
            </a:r>
          </a:p>
        </p:txBody>
      </p: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xmlns="" id="{BE7E6E6A-207E-4924-FF43-DF549CC6BC11}"/>
              </a:ext>
            </a:extLst>
          </p:cNvPr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99677267-A711-684C-62B5-2A9084A3428F}"/>
              </a:ext>
            </a:extLst>
          </p:cNvPr>
          <p:cNvSpPr txBox="1"/>
          <p:nvPr/>
        </p:nvSpPr>
        <p:spPr>
          <a:xfrm>
            <a:off x="3152720" y="472128"/>
            <a:ext cx="900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Esemplificazione grafica della ricerca e definizione di un piano passante per una retta r nel secondo diedro ed un punto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nel primo non appartenente alla retta</a:t>
            </a:r>
          </a:p>
        </p:txBody>
      </p: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xmlns="" id="{65B57F8F-3056-43B0-AD58-9CB9AFC93DAD}"/>
              </a:ext>
            </a:extLst>
          </p:cNvPr>
          <p:cNvCxnSpPr/>
          <p:nvPr/>
        </p:nvCxnSpPr>
        <p:spPr>
          <a:xfrm>
            <a:off x="3104" y="6861104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4411224C-978F-9673-D289-3BE69C0F1960}"/>
              </a:ext>
            </a:extLst>
          </p:cNvPr>
          <p:cNvSpPr txBox="1">
            <a:spLocks noChangeArrowheads="1"/>
          </p:cNvSpPr>
          <p:nvPr/>
        </p:nvSpPr>
        <p:spPr>
          <a:xfrm>
            <a:off x="66000" y="50702"/>
            <a:ext cx="12060000" cy="360000"/>
          </a:xfrm>
          <a:prstGeom prst="rect">
            <a:avLst/>
          </a:prstGeom>
          <a:ln w="3175" cmpd="dbl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</a:t>
            </a:r>
            <a:r>
              <a:rPr kumimoji="0" lang="it-IT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PIANO PASSANTE PER UNA RETTA ED UN PUNTO AD ESSA NON APPARTENENTE RISOLTO COME  PARALLELISMO TRA  RETTE </a:t>
            </a:r>
          </a:p>
        </p:txBody>
      </p:sp>
      <p:sp>
        <p:nvSpPr>
          <p:cNvPr id="7" name="CasellaDiTesto 6">
            <a:hlinkClick r:id="rId3" action="ppaction://hlinksldjump"/>
            <a:extLst>
              <a:ext uri="{FF2B5EF4-FFF2-40B4-BE49-F238E27FC236}">
                <a16:creationId xmlns:a16="http://schemas.microsoft.com/office/drawing/2014/main" xmlns="" id="{B594C4B7-8DB2-C966-B289-3E4DC4B13FE8}"/>
              </a:ext>
            </a:extLst>
          </p:cNvPr>
          <p:cNvSpPr txBox="1"/>
          <p:nvPr/>
        </p:nvSpPr>
        <p:spPr>
          <a:xfrm>
            <a:off x="10723564" y="48214"/>
            <a:ext cx="1410494" cy="36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Torna a Indice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AF0A2079-0DD3-6202-BE40-DA87C0B584D1}"/>
              </a:ext>
            </a:extLst>
          </p:cNvPr>
          <p:cNvSpPr txBox="1"/>
          <p:nvPr/>
        </p:nvSpPr>
        <p:spPr>
          <a:xfrm>
            <a:off x="118708" y="3001595"/>
            <a:ext cx="31306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Pertanto per il punto </a:t>
            </a:r>
          </a:p>
          <a:p>
            <a:pPr algn="ctr"/>
            <a:r>
              <a:rPr lang="it-IT" sz="1800" dirty="0">
                <a:solidFill>
                  <a:srgbClr val="00B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A(A’; A”) 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non appartenente alla retta r si conducono le proiezioni della retta </a:t>
            </a:r>
            <a:r>
              <a:rPr lang="it-IT" sz="1800" dirty="0">
                <a:solidFill>
                  <a:srgbClr val="00B0F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//r, cioè tale che sia: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xmlns="" id="{E6535924-25E4-72F1-F5DA-77AB8FE07EE8}"/>
              </a:ext>
            </a:extLst>
          </p:cNvPr>
          <p:cNvSpPr txBox="1"/>
          <p:nvPr/>
        </p:nvSpPr>
        <p:spPr>
          <a:xfrm>
            <a:off x="95116" y="1794578"/>
            <a:ext cx="31743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Ricordiamo che due rette sono parallele se tali sono le rispettive proiezioni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9006EF3C-D5C8-AE94-559F-C9932A69419E}"/>
              </a:ext>
            </a:extLst>
          </p:cNvPr>
          <p:cNvSpPr txBox="1"/>
          <p:nvPr/>
        </p:nvSpPr>
        <p:spPr>
          <a:xfrm>
            <a:off x="251927" y="5337110"/>
            <a:ext cx="1008000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r</a:t>
            </a:r>
            <a:r>
              <a:rPr lang="it-IT" sz="2000" dirty="0">
                <a:solidFill>
                  <a:srgbClr val="C00000"/>
                </a:solidFill>
              </a:rPr>
              <a:t>//</a:t>
            </a:r>
            <a:r>
              <a:rPr lang="it-IT" sz="2000" dirty="0" err="1">
                <a:solidFill>
                  <a:srgbClr val="00B0F0"/>
                </a:solidFill>
                <a:latin typeface="Comic Sans MS" panose="030F0702030302020204" pitchFamily="66" charset="0"/>
              </a:rPr>
              <a:t>s</a:t>
            </a:r>
            <a:r>
              <a:rPr lang="it-IT" sz="2000" dirty="0" err="1">
                <a:sym typeface="Symbol" panose="05050102010706020507" pitchFamily="18" charset="2"/>
              </a:rPr>
              <a:t></a:t>
            </a:r>
            <a:r>
              <a:rPr lang="it-IT" sz="2000" dirty="0" err="1">
                <a:solidFill>
                  <a:srgbClr val="00B05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A</a:t>
            </a:r>
            <a:endParaRPr lang="it-IT" sz="20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xmlns="" id="{026D900E-6751-C364-72C2-1E51083B4BE6}"/>
              </a:ext>
            </a:extLst>
          </p:cNvPr>
          <p:cNvSpPr txBox="1"/>
          <p:nvPr/>
        </p:nvSpPr>
        <p:spPr>
          <a:xfrm>
            <a:off x="1546288" y="5879889"/>
            <a:ext cx="1404000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r’’</a:t>
            </a:r>
            <a:r>
              <a:rPr lang="it-IT" sz="2000" dirty="0">
                <a:solidFill>
                  <a:srgbClr val="C00000"/>
                </a:solidFill>
              </a:rPr>
              <a:t>//</a:t>
            </a:r>
            <a:r>
              <a:rPr lang="it-IT" sz="2000" dirty="0">
                <a:solidFill>
                  <a:srgbClr val="00B0F0"/>
                </a:solidFill>
                <a:latin typeface="Comic Sans MS" panose="030F0702030302020204" pitchFamily="66" charset="0"/>
              </a:rPr>
              <a:t>s’’</a:t>
            </a:r>
            <a:r>
              <a:rPr lang="it-IT" sz="2000" dirty="0">
                <a:sym typeface="Symbol" panose="05050102010706020507" pitchFamily="18" charset="2"/>
              </a:rPr>
              <a:t></a:t>
            </a:r>
            <a:r>
              <a:rPr lang="it-IT" sz="2000" dirty="0">
                <a:solidFill>
                  <a:srgbClr val="00B05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A’’</a:t>
            </a:r>
            <a:endParaRPr lang="it-IT" sz="20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xmlns="" id="{AFF85179-DA32-C71A-4F15-1628A245FB4B}"/>
              </a:ext>
            </a:extLst>
          </p:cNvPr>
          <p:cNvSpPr txBox="1"/>
          <p:nvPr/>
        </p:nvSpPr>
        <p:spPr>
          <a:xfrm>
            <a:off x="1572374" y="4840885"/>
            <a:ext cx="1404000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r’</a:t>
            </a:r>
            <a:r>
              <a:rPr lang="it-IT" sz="2000" dirty="0">
                <a:solidFill>
                  <a:srgbClr val="C00000"/>
                </a:solidFill>
              </a:rPr>
              <a:t>//</a:t>
            </a:r>
            <a:r>
              <a:rPr lang="it-IT" sz="2000" dirty="0">
                <a:solidFill>
                  <a:srgbClr val="00B0F0"/>
                </a:solidFill>
                <a:latin typeface="Comic Sans MS" panose="030F0702030302020204" pitchFamily="66" charset="0"/>
              </a:rPr>
              <a:t>s’</a:t>
            </a:r>
            <a:r>
              <a:rPr lang="it-IT" sz="2000" dirty="0">
                <a:sym typeface="Symbol" panose="05050102010706020507" pitchFamily="18" charset="2"/>
              </a:rPr>
              <a:t></a:t>
            </a:r>
            <a:r>
              <a:rPr lang="it-IT" sz="2000" dirty="0">
                <a:solidFill>
                  <a:srgbClr val="00B05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A’</a:t>
            </a:r>
            <a:endParaRPr lang="it-IT" sz="20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9" name="Connettore 2 38">
            <a:extLst>
              <a:ext uri="{FF2B5EF4-FFF2-40B4-BE49-F238E27FC236}">
                <a16:creationId xmlns:a16="http://schemas.microsoft.com/office/drawing/2014/main" xmlns="" id="{9FF5059F-A60A-FDDA-75A0-191245431EFD}"/>
              </a:ext>
            </a:extLst>
          </p:cNvPr>
          <p:cNvCxnSpPr>
            <a:stCxn id="17" idx="0"/>
            <a:endCxn id="28" idx="1"/>
          </p:cNvCxnSpPr>
          <p:nvPr/>
        </p:nvCxnSpPr>
        <p:spPr>
          <a:xfrm flipV="1">
            <a:off x="755927" y="5040940"/>
            <a:ext cx="816447" cy="296170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>
            <a:extLst>
              <a:ext uri="{FF2B5EF4-FFF2-40B4-BE49-F238E27FC236}">
                <a16:creationId xmlns:a16="http://schemas.microsoft.com/office/drawing/2014/main" xmlns="" id="{9E8B256F-C4C1-7A84-D31D-8767C58EC10C}"/>
              </a:ext>
            </a:extLst>
          </p:cNvPr>
          <p:cNvCxnSpPr>
            <a:stCxn id="17" idx="2"/>
            <a:endCxn id="19" idx="1"/>
          </p:cNvCxnSpPr>
          <p:nvPr/>
        </p:nvCxnSpPr>
        <p:spPr>
          <a:xfrm>
            <a:off x="755927" y="5737220"/>
            <a:ext cx="790361" cy="342724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uppo 51">
            <a:extLst>
              <a:ext uri="{FF2B5EF4-FFF2-40B4-BE49-F238E27FC236}">
                <a16:creationId xmlns:a16="http://schemas.microsoft.com/office/drawing/2014/main" xmlns="" id="{544181B9-8459-846A-7D8B-0C9A75721849}"/>
              </a:ext>
            </a:extLst>
          </p:cNvPr>
          <p:cNvGrpSpPr/>
          <p:nvPr/>
        </p:nvGrpSpPr>
        <p:grpSpPr>
          <a:xfrm>
            <a:off x="3333581" y="1318054"/>
            <a:ext cx="8698083" cy="5340350"/>
            <a:chOff x="3333581" y="1318054"/>
            <a:chExt cx="8698083" cy="5340350"/>
          </a:xfrm>
        </p:grpSpPr>
        <p:sp>
          <p:nvSpPr>
            <p:cNvPr id="12" name="Rectangle 9">
              <a:extLst>
                <a:ext uri="{FF2B5EF4-FFF2-40B4-BE49-F238E27FC236}">
                  <a16:creationId xmlns:a16="http://schemas.microsoft.com/office/drawing/2014/main" xmlns="" id="{F9D1AEB9-AD77-D6BE-14A8-A8A46EA724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3581" y="1318054"/>
              <a:ext cx="8693151" cy="534035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" name="Line 10">
              <a:extLst>
                <a:ext uri="{FF2B5EF4-FFF2-40B4-BE49-F238E27FC236}">
                  <a16:creationId xmlns:a16="http://schemas.microsoft.com/office/drawing/2014/main" xmlns="" id="{502762D9-F499-4463-DAED-6D27655C10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38513" y="2487613"/>
              <a:ext cx="869315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4" name="Rectangle 11">
              <a:extLst>
                <a:ext uri="{FF2B5EF4-FFF2-40B4-BE49-F238E27FC236}">
                  <a16:creationId xmlns:a16="http://schemas.microsoft.com/office/drawing/2014/main" xmlns="" id="{B4F7FC15-6E20-1887-4F53-ECF11A6D3F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55413" y="4184650"/>
              <a:ext cx="266700" cy="385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anose="030F0702030302020204" pitchFamily="66" charset="0"/>
                </a:rPr>
                <a:t>lt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2">
              <a:extLst>
                <a:ext uri="{FF2B5EF4-FFF2-40B4-BE49-F238E27FC236}">
                  <a16:creationId xmlns:a16="http://schemas.microsoft.com/office/drawing/2014/main" xmlns="" id="{D3B1A0D8-D1C3-0811-AE82-ABC947CBA3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75388" y="5716588"/>
              <a:ext cx="258763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>
                  <a:ln>
                    <a:noFill/>
                  </a:ln>
                  <a:solidFill>
                    <a:srgbClr val="00B050"/>
                  </a:solidFill>
                  <a:effectLst/>
                  <a:latin typeface="Comic Sans MS" panose="030F0702030302020204" pitchFamily="66" charset="0"/>
                </a:rPr>
                <a:t>A'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rgbClr val="00B050"/>
                </a:solidFill>
                <a:effectLst/>
              </a:endParaRPr>
            </a:p>
          </p:txBody>
        </p:sp>
        <p:sp>
          <p:nvSpPr>
            <p:cNvPr id="16" name="Rectangle 13">
              <a:extLst>
                <a:ext uri="{FF2B5EF4-FFF2-40B4-BE49-F238E27FC236}">
                  <a16:creationId xmlns:a16="http://schemas.microsoft.com/office/drawing/2014/main" xmlns="" id="{5025AFF0-8A4E-9D7F-F183-7AA42026CA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8600" y="3744913"/>
              <a:ext cx="26670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omic Sans MS" panose="030F0702030302020204" pitchFamily="66" charset="0"/>
                </a:rPr>
                <a:t>A"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</a:endParaRPr>
            </a:p>
          </p:txBody>
        </p:sp>
        <p:sp>
          <p:nvSpPr>
            <p:cNvPr id="20" name="Rectangle 17">
              <a:extLst>
                <a:ext uri="{FF2B5EF4-FFF2-40B4-BE49-F238E27FC236}">
                  <a16:creationId xmlns:a16="http://schemas.microsoft.com/office/drawing/2014/main" xmlns="" id="{4A5CBF57-8841-B3A8-327F-E5B3714EFA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29938" y="2468563"/>
              <a:ext cx="20037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r'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21" name="Rectangle 18">
              <a:extLst>
                <a:ext uri="{FF2B5EF4-FFF2-40B4-BE49-F238E27FC236}">
                  <a16:creationId xmlns:a16="http://schemas.microsoft.com/office/drawing/2014/main" xmlns="" id="{3F043F62-4141-66D8-0199-A68440231E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30875" y="2544763"/>
              <a:ext cx="29014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r''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grpSp>
          <p:nvGrpSpPr>
            <p:cNvPr id="33" name="Gruppo 32">
              <a:extLst>
                <a:ext uri="{FF2B5EF4-FFF2-40B4-BE49-F238E27FC236}">
                  <a16:creationId xmlns:a16="http://schemas.microsoft.com/office/drawing/2014/main" xmlns="" id="{EF7E8D20-4AC4-4890-2DD1-486DFA78D60C}"/>
                </a:ext>
              </a:extLst>
            </p:cNvPr>
            <p:cNvGrpSpPr/>
            <p:nvPr/>
          </p:nvGrpSpPr>
          <p:grpSpPr>
            <a:xfrm>
              <a:off x="10147642" y="2843297"/>
              <a:ext cx="309217" cy="292945"/>
              <a:chOff x="13200063" y="2570092"/>
              <a:chExt cx="309217" cy="292945"/>
            </a:xfrm>
          </p:grpSpPr>
          <p:sp>
            <p:nvSpPr>
              <p:cNvPr id="22" name="Rectangle 19">
                <a:extLst>
                  <a:ext uri="{FF2B5EF4-FFF2-40B4-BE49-F238E27FC236}">
                    <a16:creationId xmlns:a16="http://schemas.microsoft.com/office/drawing/2014/main" xmlns="" id="{0FE69F1F-F843-417D-93DE-E9D7F9EBDE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00063" y="2586038"/>
                <a:ext cx="157094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23" name="Rectangle 20">
                <a:extLst>
                  <a:ext uri="{FF2B5EF4-FFF2-40B4-BE49-F238E27FC236}">
                    <a16:creationId xmlns:a16="http://schemas.microsoft.com/office/drawing/2014/main" xmlns="" id="{CA37DC7A-F704-BA9A-B46B-1163892FA9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40075" y="2586838"/>
                <a:ext cx="68930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-2500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1</a:t>
                </a:r>
                <a:endParaRPr kumimoji="0" lang="it-IT" altLang="it-IT" b="0" i="0" u="none" strike="noStrike" cap="none" normalizeH="0" baseline="-2500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24" name="Rectangle 21">
                <a:extLst>
                  <a:ext uri="{FF2B5EF4-FFF2-40B4-BE49-F238E27FC236}">
                    <a16:creationId xmlns:a16="http://schemas.microsoft.com/office/drawing/2014/main" xmlns="" id="{3D196AFF-8676-C126-57C5-B706143C74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98672" y="2570092"/>
                <a:ext cx="110608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</p:grpSp>
        <p:sp>
          <p:nvSpPr>
            <p:cNvPr id="25" name="Line 22">
              <a:extLst>
                <a:ext uri="{FF2B5EF4-FFF2-40B4-BE49-F238E27FC236}">
                  <a16:creationId xmlns:a16="http://schemas.microsoft.com/office/drawing/2014/main" xmlns="" id="{9A319D18-CE96-D7D1-50B4-D423916A4B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87763" y="4470400"/>
              <a:ext cx="81041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7" name="Line 23">
              <a:extLst>
                <a:ext uri="{FF2B5EF4-FFF2-40B4-BE49-F238E27FC236}">
                  <a16:creationId xmlns:a16="http://schemas.microsoft.com/office/drawing/2014/main" xmlns="" id="{9B02D5E1-FE3A-F00A-71D6-4539935D5F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6150" y="2487613"/>
              <a:ext cx="5641976" cy="1982787"/>
            </a:xfrm>
            <a:prstGeom prst="line">
              <a:avLst/>
            </a:prstGeom>
            <a:noFill/>
            <a:ln w="3175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9" name="Line 25">
              <a:extLst>
                <a:ext uri="{FF2B5EF4-FFF2-40B4-BE49-F238E27FC236}">
                  <a16:creationId xmlns:a16="http://schemas.microsoft.com/office/drawing/2014/main" xmlns="" id="{5FD407C1-8D7A-8C7E-7BF2-F1362BF8C5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223250" y="3705225"/>
              <a:ext cx="0" cy="765175"/>
            </a:xfrm>
            <a:prstGeom prst="line">
              <a:avLst/>
            </a:prstGeom>
            <a:noFill/>
            <a:ln w="3175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0" name="Line 26">
              <a:extLst>
                <a:ext uri="{FF2B5EF4-FFF2-40B4-BE49-F238E27FC236}">
                  <a16:creationId xmlns:a16="http://schemas.microsoft.com/office/drawing/2014/main" xmlns="" id="{FBF7D979-EE21-7E89-9B91-803D4F81CC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398126" y="3117850"/>
              <a:ext cx="0" cy="1352550"/>
            </a:xfrm>
            <a:prstGeom prst="line">
              <a:avLst/>
            </a:prstGeom>
            <a:noFill/>
            <a:ln w="3175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1" name="Line 27">
              <a:extLst>
                <a:ext uri="{FF2B5EF4-FFF2-40B4-BE49-F238E27FC236}">
                  <a16:creationId xmlns:a16="http://schemas.microsoft.com/office/drawing/2014/main" xmlns="" id="{0789CF72-170C-59AA-41A8-0E9E18D7E4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223250" y="2553513"/>
              <a:ext cx="3081749" cy="1916884"/>
            </a:xfrm>
            <a:prstGeom prst="line">
              <a:avLst/>
            </a:prstGeom>
            <a:noFill/>
            <a:ln w="3175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2" name="Line 28">
              <a:extLst>
                <a:ext uri="{FF2B5EF4-FFF2-40B4-BE49-F238E27FC236}">
                  <a16:creationId xmlns:a16="http://schemas.microsoft.com/office/drawing/2014/main" xmlns="" id="{CD1D8D58-CF9B-3969-9AFE-15C07A8401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29388" y="4040188"/>
              <a:ext cx="0" cy="1966912"/>
            </a:xfrm>
            <a:prstGeom prst="line">
              <a:avLst/>
            </a:prstGeom>
            <a:noFill/>
            <a:ln w="0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grpSp>
          <p:nvGrpSpPr>
            <p:cNvPr id="34" name="Gruppo 33">
              <a:extLst>
                <a:ext uri="{FF2B5EF4-FFF2-40B4-BE49-F238E27FC236}">
                  <a16:creationId xmlns:a16="http://schemas.microsoft.com/office/drawing/2014/main" xmlns="" id="{0696E030-F716-7E50-B7A3-5330BD81B8F2}"/>
                </a:ext>
              </a:extLst>
            </p:cNvPr>
            <p:cNvGrpSpPr/>
            <p:nvPr/>
          </p:nvGrpSpPr>
          <p:grpSpPr>
            <a:xfrm>
              <a:off x="8053144" y="3408992"/>
              <a:ext cx="340209" cy="293130"/>
              <a:chOff x="13200063" y="2569907"/>
              <a:chExt cx="340209" cy="293130"/>
            </a:xfrm>
          </p:grpSpPr>
          <p:sp>
            <p:nvSpPr>
              <p:cNvPr id="35" name="Rectangle 19">
                <a:extLst>
                  <a:ext uri="{FF2B5EF4-FFF2-40B4-BE49-F238E27FC236}">
                    <a16:creationId xmlns:a16="http://schemas.microsoft.com/office/drawing/2014/main" xmlns="" id="{F1A45B17-2342-D1BF-211C-E0328081D3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00063" y="2586038"/>
                <a:ext cx="157094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36" name="Rectangle 20">
                <a:extLst>
                  <a:ext uri="{FF2B5EF4-FFF2-40B4-BE49-F238E27FC236}">
                    <a16:creationId xmlns:a16="http://schemas.microsoft.com/office/drawing/2014/main" xmlns="" id="{BD51EA2E-4AD1-5440-1B3D-C1CA88D31F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37042" y="2595161"/>
                <a:ext cx="94578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-2500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2</a:t>
                </a:r>
                <a:endParaRPr kumimoji="0" lang="it-IT" altLang="it-IT" b="0" i="0" u="none" strike="noStrike" cap="none" normalizeH="0" baseline="-2500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37" name="Rectangle 21">
                <a:extLst>
                  <a:ext uri="{FF2B5EF4-FFF2-40B4-BE49-F238E27FC236}">
                    <a16:creationId xmlns:a16="http://schemas.microsoft.com/office/drawing/2014/main" xmlns="" id="{069646B3-97C8-500A-6497-C5AD360C2B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29664" y="2569907"/>
                <a:ext cx="110608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</p:grpSp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xmlns="" id="{0BE60B85-33CD-8B7F-1221-465DAB8682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3581" y="1346622"/>
              <a:ext cx="8693150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3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Dati la retta generica r nel II diedro ed il punto </a:t>
              </a:r>
              <a:r>
                <a:rPr kumimoji="0" lang="it-IT" altLang="it-IT" sz="13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omic Sans MS" panose="030F0702030302020204" pitchFamily="66" charset="0"/>
                </a:rPr>
                <a:t>A(A';A") </a:t>
              </a:r>
              <a:r>
                <a:rPr kumimoji="0" lang="it-IT" altLang="it-IT" sz="13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determinare il piano </a:t>
              </a:r>
              <a:r>
                <a:rPr kumimoji="0" lang="it-IT" altLang="it-IT" sz="13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Symbol" panose="05050102010706020507" pitchFamily="18" charset="2"/>
                </a:rPr>
                <a:t>a</a:t>
              </a:r>
              <a:r>
                <a:rPr kumimoji="0" lang="it-IT" altLang="it-IT" sz="13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 passante per essi 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</p:grpSp>
      <p:sp>
        <p:nvSpPr>
          <p:cNvPr id="3" name="Line 27">
            <a:extLst>
              <a:ext uri="{FF2B5EF4-FFF2-40B4-BE49-F238E27FC236}">
                <a16:creationId xmlns:a16="http://schemas.microsoft.com/office/drawing/2014/main" xmlns="" id="{A1E88A50-6C3D-225F-D1E3-505C923EECA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56007" y="4470399"/>
            <a:ext cx="3451281" cy="2146737"/>
          </a:xfrm>
          <a:prstGeom prst="line">
            <a:avLst/>
          </a:prstGeom>
          <a:noFill/>
          <a:ln w="3175">
            <a:solidFill>
              <a:srgbClr val="0066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4" name="Line 23">
            <a:extLst>
              <a:ext uri="{FF2B5EF4-FFF2-40B4-BE49-F238E27FC236}">
                <a16:creationId xmlns:a16="http://schemas.microsoft.com/office/drawing/2014/main" xmlns="" id="{AFEF106D-401C-2CC2-B4E6-702A0D4EE7C6}"/>
              </a:ext>
            </a:extLst>
          </p:cNvPr>
          <p:cNvSpPr>
            <a:spLocks noChangeShapeType="1"/>
          </p:cNvSpPr>
          <p:nvPr/>
        </p:nvSpPr>
        <p:spPr bwMode="auto">
          <a:xfrm>
            <a:off x="3573448" y="3002792"/>
            <a:ext cx="8098429" cy="2846070"/>
          </a:xfrm>
          <a:prstGeom prst="line">
            <a:avLst/>
          </a:prstGeom>
          <a:noFill/>
          <a:ln w="3175">
            <a:solidFill>
              <a:srgbClr val="0066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41" name="Rectangle 17">
            <a:extLst>
              <a:ext uri="{FF2B5EF4-FFF2-40B4-BE49-F238E27FC236}">
                <a16:creationId xmlns:a16="http://schemas.microsoft.com/office/drawing/2014/main" xmlns="" id="{082B70FE-2FA3-B587-E788-0EE185F63A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4277" y="6296923"/>
            <a:ext cx="20037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omic Sans MS" panose="030F0702030302020204" pitchFamily="66" charset="0"/>
              </a:rPr>
              <a:t>s'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</a:endParaRPr>
          </a:p>
        </p:txBody>
      </p:sp>
      <p:sp>
        <p:nvSpPr>
          <p:cNvPr id="42" name="Rectangle 18">
            <a:extLst>
              <a:ext uri="{FF2B5EF4-FFF2-40B4-BE49-F238E27FC236}">
                <a16:creationId xmlns:a16="http://schemas.microsoft.com/office/drawing/2014/main" xmlns="" id="{C2272F84-2591-466A-6ADF-5FB7D348D6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196" y="2966384"/>
            <a:ext cx="29014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omic Sans MS" panose="030F0702030302020204" pitchFamily="66" charset="0"/>
              </a:rPr>
              <a:t>s''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</a:endParaRP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xmlns="" id="{7059BC2B-3EF8-2D98-9C02-387CB2BD431B}"/>
              </a:ext>
            </a:extLst>
          </p:cNvPr>
          <p:cNvSpPr txBox="1"/>
          <p:nvPr/>
        </p:nvSpPr>
        <p:spPr>
          <a:xfrm>
            <a:off x="3343909" y="1533314"/>
            <a:ext cx="8708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Passaggio 1- Si rappresentano le proiezioni di una retta</a:t>
            </a:r>
            <a:r>
              <a:rPr lang="it-IT" sz="1400" dirty="0">
                <a:solidFill>
                  <a:srgbClr val="00B0F0"/>
                </a:solidFill>
                <a:latin typeface="Comic Sans MS" panose="030F0702030302020204" pitchFamily="66" charset="0"/>
              </a:rPr>
              <a:t> s</a:t>
            </a:r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//r contenente il punto </a:t>
            </a:r>
            <a:r>
              <a:rPr lang="it-IT" sz="1400" dirty="0" err="1">
                <a:solidFill>
                  <a:srgbClr val="00B050"/>
                </a:solidFill>
                <a:latin typeface="Comic Sans MS" panose="030F0702030302020204" pitchFamily="66" charset="0"/>
              </a:rPr>
              <a:t>A</a:t>
            </a:r>
            <a:r>
              <a:rPr lang="it-IT" sz="1400" dirty="0" err="1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</a:t>
            </a:r>
            <a:r>
              <a:rPr lang="it-IT" sz="1400" dirty="0" err="1">
                <a:solidFill>
                  <a:srgbClr val="00B0F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s</a:t>
            </a:r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it-IT" sz="1400" dirty="0" err="1">
                <a:solidFill>
                  <a:srgbClr val="00B05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A’</a:t>
            </a:r>
            <a:r>
              <a:rPr lang="it-IT" sz="1400" dirty="0" err="1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</a:t>
            </a:r>
            <a:r>
              <a:rPr lang="it-IT" sz="1400" dirty="0" err="1">
                <a:solidFill>
                  <a:srgbClr val="00B0F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s</a:t>
            </a:r>
            <a:r>
              <a:rPr lang="it-IT" sz="1400" dirty="0">
                <a:solidFill>
                  <a:srgbClr val="00B0F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’</a:t>
            </a:r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; </a:t>
            </a:r>
            <a:r>
              <a:rPr lang="it-IT" sz="1400" dirty="0" err="1">
                <a:solidFill>
                  <a:srgbClr val="00B05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A’’</a:t>
            </a:r>
            <a:r>
              <a:rPr lang="it-IT" sz="1400" dirty="0" err="1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</a:t>
            </a:r>
            <a:r>
              <a:rPr lang="it-IT" sz="1400" dirty="0" err="1">
                <a:solidFill>
                  <a:srgbClr val="00B0F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s</a:t>
            </a:r>
            <a:r>
              <a:rPr lang="it-IT" sz="1400" dirty="0">
                <a:solidFill>
                  <a:srgbClr val="00B0F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’’</a:t>
            </a:r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  <a:endParaRPr lang="it-IT" sz="14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442161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/>
      <p:bldP spid="11" grpId="0"/>
      <p:bldP spid="17" grpId="0" animBg="1"/>
      <p:bldP spid="19" grpId="0" animBg="1"/>
      <p:bldP spid="28" grpId="0" animBg="1"/>
      <p:bldP spid="3" grpId="0" animBg="1"/>
      <p:bldP spid="4" grpId="0" animBg="1"/>
      <p:bldP spid="41" grpId="0"/>
      <p:bldP spid="42" grpId="0"/>
      <p:bldP spid="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llout: freccia in giù 4">
            <a:extLst>
              <a:ext uri="{FF2B5EF4-FFF2-40B4-BE49-F238E27FC236}">
                <a16:creationId xmlns:a16="http://schemas.microsoft.com/office/drawing/2014/main" xmlns="" id="{3E65A582-90C5-42E5-2EA0-8995286DB16C}"/>
              </a:ext>
            </a:extLst>
          </p:cNvPr>
          <p:cNvSpPr/>
          <p:nvPr/>
        </p:nvSpPr>
        <p:spPr>
          <a:xfrm>
            <a:off x="95116" y="442341"/>
            <a:ext cx="3060000" cy="1352237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Passo 2</a:t>
            </a:r>
          </a:p>
        </p:txBody>
      </p: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xmlns="" id="{BE7E6E6A-207E-4924-FF43-DF549CC6BC11}"/>
              </a:ext>
            </a:extLst>
          </p:cNvPr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99677267-A711-684C-62B5-2A9084A3428F}"/>
              </a:ext>
            </a:extLst>
          </p:cNvPr>
          <p:cNvSpPr txBox="1"/>
          <p:nvPr/>
        </p:nvSpPr>
        <p:spPr>
          <a:xfrm>
            <a:off x="3152720" y="472128"/>
            <a:ext cx="900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Esemplificazione grafica della ricerca e definizione di un piano passante per una retta r nel secondo diedro ed un punto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nel primo non appartenente alla retta</a:t>
            </a:r>
          </a:p>
        </p:txBody>
      </p: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xmlns="" id="{65B57F8F-3056-43B0-AD58-9CB9AFC93DAD}"/>
              </a:ext>
            </a:extLst>
          </p:cNvPr>
          <p:cNvCxnSpPr/>
          <p:nvPr/>
        </p:nvCxnSpPr>
        <p:spPr>
          <a:xfrm>
            <a:off x="3104" y="6861104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4411224C-978F-9673-D289-3BE69C0F1960}"/>
              </a:ext>
            </a:extLst>
          </p:cNvPr>
          <p:cNvSpPr txBox="1">
            <a:spLocks noChangeArrowheads="1"/>
          </p:cNvSpPr>
          <p:nvPr/>
        </p:nvSpPr>
        <p:spPr>
          <a:xfrm>
            <a:off x="66000" y="50702"/>
            <a:ext cx="12060000" cy="360000"/>
          </a:xfrm>
          <a:prstGeom prst="rect">
            <a:avLst/>
          </a:prstGeom>
          <a:ln w="3175" cmpd="dbl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</a:t>
            </a:r>
            <a:r>
              <a:rPr kumimoji="0" lang="it-IT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PIANO PASSANTE PER UNA RETTA ED UN PUNTO AD ESSA NON APPARTENENTE RISOLTO COME  PARALLELISMO TRA  RETTE </a:t>
            </a:r>
          </a:p>
        </p:txBody>
      </p:sp>
      <p:sp>
        <p:nvSpPr>
          <p:cNvPr id="7" name="CasellaDiTesto 6">
            <a:hlinkClick r:id="rId3" action="ppaction://hlinksldjump"/>
            <a:extLst>
              <a:ext uri="{FF2B5EF4-FFF2-40B4-BE49-F238E27FC236}">
                <a16:creationId xmlns:a16="http://schemas.microsoft.com/office/drawing/2014/main" xmlns="" id="{B594C4B7-8DB2-C966-B289-3E4DC4B13FE8}"/>
              </a:ext>
            </a:extLst>
          </p:cNvPr>
          <p:cNvSpPr txBox="1"/>
          <p:nvPr/>
        </p:nvSpPr>
        <p:spPr>
          <a:xfrm>
            <a:off x="10723564" y="48214"/>
            <a:ext cx="1410494" cy="36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Torna a Indice</a:t>
            </a:r>
          </a:p>
        </p:txBody>
      </p:sp>
      <p:grpSp>
        <p:nvGrpSpPr>
          <p:cNvPr id="58" name="Gruppo 57">
            <a:extLst>
              <a:ext uri="{FF2B5EF4-FFF2-40B4-BE49-F238E27FC236}">
                <a16:creationId xmlns:a16="http://schemas.microsoft.com/office/drawing/2014/main" xmlns="" id="{846150C5-C876-BD72-1892-182AB8C2B82D}"/>
              </a:ext>
            </a:extLst>
          </p:cNvPr>
          <p:cNvGrpSpPr/>
          <p:nvPr/>
        </p:nvGrpSpPr>
        <p:grpSpPr>
          <a:xfrm>
            <a:off x="3333581" y="1318054"/>
            <a:ext cx="8719280" cy="5340350"/>
            <a:chOff x="3333581" y="1318054"/>
            <a:chExt cx="8719280" cy="5340350"/>
          </a:xfrm>
        </p:grpSpPr>
        <p:sp>
          <p:nvSpPr>
            <p:cNvPr id="12" name="Rectangle 9">
              <a:extLst>
                <a:ext uri="{FF2B5EF4-FFF2-40B4-BE49-F238E27FC236}">
                  <a16:creationId xmlns:a16="http://schemas.microsoft.com/office/drawing/2014/main" xmlns="" id="{F9D1AEB9-AD77-D6BE-14A8-A8A46EA724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3581" y="1318054"/>
              <a:ext cx="8693151" cy="534035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" name="Line 10">
              <a:extLst>
                <a:ext uri="{FF2B5EF4-FFF2-40B4-BE49-F238E27FC236}">
                  <a16:creationId xmlns:a16="http://schemas.microsoft.com/office/drawing/2014/main" xmlns="" id="{502762D9-F499-4463-DAED-6D27655C10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38513" y="2487613"/>
              <a:ext cx="869315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4" name="Rectangle 11">
              <a:extLst>
                <a:ext uri="{FF2B5EF4-FFF2-40B4-BE49-F238E27FC236}">
                  <a16:creationId xmlns:a16="http://schemas.microsoft.com/office/drawing/2014/main" xmlns="" id="{B4F7FC15-6E20-1887-4F53-ECF11A6D3F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55413" y="4184650"/>
              <a:ext cx="266700" cy="385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anose="030F0702030302020204" pitchFamily="66" charset="0"/>
                </a:rPr>
                <a:t>lt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2">
              <a:extLst>
                <a:ext uri="{FF2B5EF4-FFF2-40B4-BE49-F238E27FC236}">
                  <a16:creationId xmlns:a16="http://schemas.microsoft.com/office/drawing/2014/main" xmlns="" id="{D3B1A0D8-D1C3-0811-AE82-ABC947CBA3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75388" y="5716588"/>
              <a:ext cx="258763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>
                  <a:ln>
                    <a:noFill/>
                  </a:ln>
                  <a:solidFill>
                    <a:srgbClr val="00B050"/>
                  </a:solidFill>
                  <a:effectLst/>
                  <a:latin typeface="Comic Sans MS" panose="030F0702030302020204" pitchFamily="66" charset="0"/>
                </a:rPr>
                <a:t>A'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rgbClr val="00B050"/>
                </a:solidFill>
                <a:effectLst/>
              </a:endParaRPr>
            </a:p>
          </p:txBody>
        </p:sp>
        <p:sp>
          <p:nvSpPr>
            <p:cNvPr id="16" name="Rectangle 13">
              <a:extLst>
                <a:ext uri="{FF2B5EF4-FFF2-40B4-BE49-F238E27FC236}">
                  <a16:creationId xmlns:a16="http://schemas.microsoft.com/office/drawing/2014/main" xmlns="" id="{5025AFF0-8A4E-9D7F-F183-7AA42026CA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8600" y="3744913"/>
              <a:ext cx="26670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omic Sans MS" panose="030F0702030302020204" pitchFamily="66" charset="0"/>
                </a:rPr>
                <a:t>A"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</a:endParaRPr>
            </a:p>
          </p:txBody>
        </p:sp>
        <p:sp>
          <p:nvSpPr>
            <p:cNvPr id="20" name="Rectangle 17">
              <a:extLst>
                <a:ext uri="{FF2B5EF4-FFF2-40B4-BE49-F238E27FC236}">
                  <a16:creationId xmlns:a16="http://schemas.microsoft.com/office/drawing/2014/main" xmlns="" id="{4A5CBF57-8841-B3A8-327F-E5B3714EFA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29938" y="2468563"/>
              <a:ext cx="20037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r'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21" name="Rectangle 18">
              <a:extLst>
                <a:ext uri="{FF2B5EF4-FFF2-40B4-BE49-F238E27FC236}">
                  <a16:creationId xmlns:a16="http://schemas.microsoft.com/office/drawing/2014/main" xmlns="" id="{3F043F62-4141-66D8-0199-A68440231E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30875" y="2544763"/>
              <a:ext cx="29014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r''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grpSp>
          <p:nvGrpSpPr>
            <p:cNvPr id="33" name="Gruppo 32">
              <a:extLst>
                <a:ext uri="{FF2B5EF4-FFF2-40B4-BE49-F238E27FC236}">
                  <a16:creationId xmlns:a16="http://schemas.microsoft.com/office/drawing/2014/main" xmlns="" id="{EF7E8D20-4AC4-4890-2DD1-486DFA78D60C}"/>
                </a:ext>
              </a:extLst>
            </p:cNvPr>
            <p:cNvGrpSpPr/>
            <p:nvPr/>
          </p:nvGrpSpPr>
          <p:grpSpPr>
            <a:xfrm>
              <a:off x="10147642" y="2843297"/>
              <a:ext cx="309217" cy="292945"/>
              <a:chOff x="13200063" y="2570092"/>
              <a:chExt cx="309217" cy="292945"/>
            </a:xfrm>
          </p:grpSpPr>
          <p:sp>
            <p:nvSpPr>
              <p:cNvPr id="22" name="Rectangle 19">
                <a:extLst>
                  <a:ext uri="{FF2B5EF4-FFF2-40B4-BE49-F238E27FC236}">
                    <a16:creationId xmlns:a16="http://schemas.microsoft.com/office/drawing/2014/main" xmlns="" id="{0FE69F1F-F843-417D-93DE-E9D7F9EBDE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00063" y="2586038"/>
                <a:ext cx="157094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23" name="Rectangle 20">
                <a:extLst>
                  <a:ext uri="{FF2B5EF4-FFF2-40B4-BE49-F238E27FC236}">
                    <a16:creationId xmlns:a16="http://schemas.microsoft.com/office/drawing/2014/main" xmlns="" id="{CA37DC7A-F704-BA9A-B46B-1163892FA9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40075" y="2586838"/>
                <a:ext cx="68930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-2500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1</a:t>
                </a:r>
                <a:endParaRPr kumimoji="0" lang="it-IT" altLang="it-IT" b="0" i="0" u="none" strike="noStrike" cap="none" normalizeH="0" baseline="-2500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24" name="Rectangle 21">
                <a:extLst>
                  <a:ext uri="{FF2B5EF4-FFF2-40B4-BE49-F238E27FC236}">
                    <a16:creationId xmlns:a16="http://schemas.microsoft.com/office/drawing/2014/main" xmlns="" id="{3D196AFF-8676-C126-57C5-B706143C74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98672" y="2570092"/>
                <a:ext cx="110608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</p:grpSp>
        <p:sp>
          <p:nvSpPr>
            <p:cNvPr id="25" name="Line 22">
              <a:extLst>
                <a:ext uri="{FF2B5EF4-FFF2-40B4-BE49-F238E27FC236}">
                  <a16:creationId xmlns:a16="http://schemas.microsoft.com/office/drawing/2014/main" xmlns="" id="{9A319D18-CE96-D7D1-50B4-D423916A4B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87763" y="4470400"/>
              <a:ext cx="81041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7" name="Line 23">
              <a:extLst>
                <a:ext uri="{FF2B5EF4-FFF2-40B4-BE49-F238E27FC236}">
                  <a16:creationId xmlns:a16="http://schemas.microsoft.com/office/drawing/2014/main" xmlns="" id="{9B02D5E1-FE3A-F00A-71D6-4539935D5F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6150" y="2487613"/>
              <a:ext cx="5641976" cy="1982787"/>
            </a:xfrm>
            <a:prstGeom prst="line">
              <a:avLst/>
            </a:prstGeom>
            <a:noFill/>
            <a:ln w="3175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9" name="Line 25">
              <a:extLst>
                <a:ext uri="{FF2B5EF4-FFF2-40B4-BE49-F238E27FC236}">
                  <a16:creationId xmlns:a16="http://schemas.microsoft.com/office/drawing/2014/main" xmlns="" id="{5FD407C1-8D7A-8C7E-7BF2-F1362BF8C5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223250" y="3705225"/>
              <a:ext cx="0" cy="765175"/>
            </a:xfrm>
            <a:prstGeom prst="line">
              <a:avLst/>
            </a:prstGeom>
            <a:noFill/>
            <a:ln w="3175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0" name="Line 26">
              <a:extLst>
                <a:ext uri="{FF2B5EF4-FFF2-40B4-BE49-F238E27FC236}">
                  <a16:creationId xmlns:a16="http://schemas.microsoft.com/office/drawing/2014/main" xmlns="" id="{FBF7D979-EE21-7E89-9B91-803D4F81CC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398126" y="3117850"/>
              <a:ext cx="0" cy="1352550"/>
            </a:xfrm>
            <a:prstGeom prst="line">
              <a:avLst/>
            </a:prstGeom>
            <a:noFill/>
            <a:ln w="3175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1" name="Line 27">
              <a:extLst>
                <a:ext uri="{FF2B5EF4-FFF2-40B4-BE49-F238E27FC236}">
                  <a16:creationId xmlns:a16="http://schemas.microsoft.com/office/drawing/2014/main" xmlns="" id="{0789CF72-170C-59AA-41A8-0E9E18D7E4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223250" y="2553513"/>
              <a:ext cx="3081749" cy="1916884"/>
            </a:xfrm>
            <a:prstGeom prst="line">
              <a:avLst/>
            </a:prstGeom>
            <a:noFill/>
            <a:ln w="3175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2" name="Line 28">
              <a:extLst>
                <a:ext uri="{FF2B5EF4-FFF2-40B4-BE49-F238E27FC236}">
                  <a16:creationId xmlns:a16="http://schemas.microsoft.com/office/drawing/2014/main" xmlns="" id="{CD1D8D58-CF9B-3969-9AFE-15C07A8401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29388" y="4040188"/>
              <a:ext cx="0" cy="1966912"/>
            </a:xfrm>
            <a:prstGeom prst="line">
              <a:avLst/>
            </a:prstGeom>
            <a:noFill/>
            <a:ln w="0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grpSp>
          <p:nvGrpSpPr>
            <p:cNvPr id="34" name="Gruppo 33">
              <a:extLst>
                <a:ext uri="{FF2B5EF4-FFF2-40B4-BE49-F238E27FC236}">
                  <a16:creationId xmlns:a16="http://schemas.microsoft.com/office/drawing/2014/main" xmlns="" id="{0696E030-F716-7E50-B7A3-5330BD81B8F2}"/>
                </a:ext>
              </a:extLst>
            </p:cNvPr>
            <p:cNvGrpSpPr/>
            <p:nvPr/>
          </p:nvGrpSpPr>
          <p:grpSpPr>
            <a:xfrm>
              <a:off x="8053144" y="3408992"/>
              <a:ext cx="340209" cy="293130"/>
              <a:chOff x="13200063" y="2569907"/>
              <a:chExt cx="340209" cy="293130"/>
            </a:xfrm>
          </p:grpSpPr>
          <p:sp>
            <p:nvSpPr>
              <p:cNvPr id="35" name="Rectangle 19">
                <a:extLst>
                  <a:ext uri="{FF2B5EF4-FFF2-40B4-BE49-F238E27FC236}">
                    <a16:creationId xmlns:a16="http://schemas.microsoft.com/office/drawing/2014/main" xmlns="" id="{F1A45B17-2342-D1BF-211C-E0328081D3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00063" y="2586038"/>
                <a:ext cx="157094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36" name="Rectangle 20">
                <a:extLst>
                  <a:ext uri="{FF2B5EF4-FFF2-40B4-BE49-F238E27FC236}">
                    <a16:creationId xmlns:a16="http://schemas.microsoft.com/office/drawing/2014/main" xmlns="" id="{BD51EA2E-4AD1-5440-1B3D-C1CA88D31F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37042" y="2595161"/>
                <a:ext cx="94578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-2500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2</a:t>
                </a:r>
                <a:endParaRPr kumimoji="0" lang="it-IT" altLang="it-IT" b="0" i="0" u="none" strike="noStrike" cap="none" normalizeH="0" baseline="-2500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37" name="Rectangle 21">
                <a:extLst>
                  <a:ext uri="{FF2B5EF4-FFF2-40B4-BE49-F238E27FC236}">
                    <a16:creationId xmlns:a16="http://schemas.microsoft.com/office/drawing/2014/main" xmlns="" id="{069646B3-97C8-500A-6497-C5AD360C2B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29664" y="2569907"/>
                <a:ext cx="110608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</p:grpSp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xmlns="" id="{0BE60B85-33CD-8B7F-1221-465DAB8682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3581" y="1346622"/>
              <a:ext cx="8693150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3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Dati la retta generica r nel II diedro ed il punto </a:t>
              </a:r>
              <a:r>
                <a:rPr kumimoji="0" lang="it-IT" altLang="it-IT" sz="13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omic Sans MS" panose="030F0702030302020204" pitchFamily="66" charset="0"/>
                </a:rPr>
                <a:t>A(A';A") </a:t>
              </a:r>
              <a:r>
                <a:rPr kumimoji="0" lang="it-IT" altLang="it-IT" sz="13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determinare il piano </a:t>
              </a:r>
              <a:r>
                <a:rPr kumimoji="0" lang="it-IT" altLang="it-IT" sz="13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Symbol" panose="05050102010706020507" pitchFamily="18" charset="2"/>
                </a:rPr>
                <a:t>a</a:t>
              </a:r>
              <a:r>
                <a:rPr kumimoji="0" lang="it-IT" altLang="it-IT" sz="13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 passante per essi 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3" name="Line 27">
              <a:extLst>
                <a:ext uri="{FF2B5EF4-FFF2-40B4-BE49-F238E27FC236}">
                  <a16:creationId xmlns:a16="http://schemas.microsoft.com/office/drawing/2014/main" xmlns="" id="{A1E88A50-6C3D-225F-D1E3-505C923EEC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76696" y="4470399"/>
              <a:ext cx="3451281" cy="2146737"/>
            </a:xfrm>
            <a:prstGeom prst="line">
              <a:avLst/>
            </a:prstGeom>
            <a:noFill/>
            <a:ln w="3175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4" name="Line 23">
              <a:extLst>
                <a:ext uri="{FF2B5EF4-FFF2-40B4-BE49-F238E27FC236}">
                  <a16:creationId xmlns:a16="http://schemas.microsoft.com/office/drawing/2014/main" xmlns="" id="{AFEF106D-401C-2CC2-B4E6-702A0D4EE7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74166" y="3002792"/>
              <a:ext cx="8098429" cy="2846070"/>
            </a:xfrm>
            <a:prstGeom prst="line">
              <a:avLst/>
            </a:prstGeom>
            <a:noFill/>
            <a:ln w="3175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41" name="Rectangle 17">
              <a:extLst>
                <a:ext uri="{FF2B5EF4-FFF2-40B4-BE49-F238E27FC236}">
                  <a16:creationId xmlns:a16="http://schemas.microsoft.com/office/drawing/2014/main" xmlns="" id="{082B70FE-2FA3-B587-E788-0EE185F63A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74995" y="6296923"/>
              <a:ext cx="20037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Comic Sans MS" panose="030F0702030302020204" pitchFamily="66" charset="0"/>
                </a:rPr>
                <a:t>s'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</a:endParaRPr>
            </a:p>
          </p:txBody>
        </p:sp>
        <p:sp>
          <p:nvSpPr>
            <p:cNvPr id="42" name="Rectangle 18">
              <a:extLst>
                <a:ext uri="{FF2B5EF4-FFF2-40B4-BE49-F238E27FC236}">
                  <a16:creationId xmlns:a16="http://schemas.microsoft.com/office/drawing/2014/main" xmlns="" id="{C2272F84-2591-466A-6ADF-5FB7D348D6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9914" y="2966384"/>
              <a:ext cx="29014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Comic Sans MS" panose="030F0702030302020204" pitchFamily="66" charset="0"/>
                </a:rPr>
                <a:t>s''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</a:endParaRPr>
            </a:p>
          </p:txBody>
        </p:sp>
        <p:sp>
          <p:nvSpPr>
            <p:cNvPr id="43" name="CasellaDiTesto 42">
              <a:extLst>
                <a:ext uri="{FF2B5EF4-FFF2-40B4-BE49-F238E27FC236}">
                  <a16:creationId xmlns:a16="http://schemas.microsoft.com/office/drawing/2014/main" xmlns="" id="{7059BC2B-3EF8-2D98-9C02-387CB2BD431B}"/>
                </a:ext>
              </a:extLst>
            </p:cNvPr>
            <p:cNvSpPr txBox="1"/>
            <p:nvPr/>
          </p:nvSpPr>
          <p:spPr>
            <a:xfrm>
              <a:off x="3344627" y="1533314"/>
              <a:ext cx="870823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Passaggio 1- Si rappresentano le proiezioni di una retta</a:t>
              </a:r>
              <a:r>
                <a:rPr lang="it-IT" sz="1400" dirty="0">
                  <a:solidFill>
                    <a:srgbClr val="00B0F0"/>
                  </a:solidFill>
                  <a:latin typeface="Comic Sans MS" panose="030F0702030302020204" pitchFamily="66" charset="0"/>
                </a:rPr>
                <a:t> s</a:t>
              </a:r>
              <a:r>
                <a:rPr lang="it-IT" sz="14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//r contenente il punto </a:t>
              </a:r>
              <a:r>
                <a:rPr lang="it-IT" sz="1400" dirty="0" err="1">
                  <a:solidFill>
                    <a:srgbClr val="00B050"/>
                  </a:solidFill>
                  <a:latin typeface="Comic Sans MS" panose="030F0702030302020204" pitchFamily="66" charset="0"/>
                </a:rPr>
                <a:t>A</a:t>
              </a:r>
              <a:r>
                <a:rPr lang="it-IT" sz="1400" dirty="0" err="1">
                  <a:solidFill>
                    <a:srgbClr val="C0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</a:t>
              </a:r>
              <a:r>
                <a:rPr lang="it-IT" sz="1400" dirty="0" err="1">
                  <a:solidFill>
                    <a:srgbClr val="00B0F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s</a:t>
              </a:r>
              <a:r>
                <a:rPr lang="it-IT" sz="1400" dirty="0">
                  <a:solidFill>
                    <a:srgbClr val="C0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(</a:t>
              </a:r>
              <a:r>
                <a:rPr lang="it-IT" sz="1400" dirty="0" err="1">
                  <a:solidFill>
                    <a:srgbClr val="00B05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A’</a:t>
              </a:r>
              <a:r>
                <a:rPr lang="it-IT" sz="1400" dirty="0" err="1">
                  <a:solidFill>
                    <a:srgbClr val="C0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</a:t>
              </a:r>
              <a:r>
                <a:rPr lang="it-IT" sz="1400" dirty="0" err="1">
                  <a:solidFill>
                    <a:srgbClr val="00B0F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s</a:t>
              </a:r>
              <a:r>
                <a:rPr lang="it-IT" sz="1400" dirty="0">
                  <a:solidFill>
                    <a:srgbClr val="00B0F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’</a:t>
              </a:r>
              <a:r>
                <a:rPr lang="it-IT" sz="1400" dirty="0">
                  <a:solidFill>
                    <a:srgbClr val="C0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; </a:t>
              </a:r>
              <a:r>
                <a:rPr lang="it-IT" sz="1400" dirty="0" err="1">
                  <a:solidFill>
                    <a:srgbClr val="00B05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A’’</a:t>
              </a:r>
              <a:r>
                <a:rPr lang="it-IT" sz="1400" dirty="0" err="1">
                  <a:solidFill>
                    <a:srgbClr val="C0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</a:t>
              </a:r>
              <a:r>
                <a:rPr lang="it-IT" sz="1400" dirty="0" err="1">
                  <a:solidFill>
                    <a:srgbClr val="00B0F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s</a:t>
              </a:r>
              <a:r>
                <a:rPr lang="it-IT" sz="1400" dirty="0">
                  <a:solidFill>
                    <a:srgbClr val="00B0F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’’</a:t>
              </a:r>
              <a:r>
                <a:rPr lang="it-IT" sz="1400" dirty="0">
                  <a:solidFill>
                    <a:srgbClr val="C0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)</a:t>
              </a:r>
              <a:endParaRPr lang="it-IT" sz="1400" dirty="0">
                <a:solidFill>
                  <a:srgbClr val="C00000"/>
                </a:solidFill>
                <a:latin typeface="Comic Sans MS" panose="030F0702030302020204" pitchFamily="66" charset="0"/>
              </a:endParaRPr>
            </a:p>
          </p:txBody>
        </p:sp>
      </p:grpSp>
      <p:sp>
        <p:nvSpPr>
          <p:cNvPr id="52" name="CasellaDiTesto 51">
            <a:extLst>
              <a:ext uri="{FF2B5EF4-FFF2-40B4-BE49-F238E27FC236}">
                <a16:creationId xmlns:a16="http://schemas.microsoft.com/office/drawing/2014/main" xmlns="" id="{8A69C999-850F-88CD-503E-D56F4ABD02BF}"/>
              </a:ext>
            </a:extLst>
          </p:cNvPr>
          <p:cNvSpPr txBox="1"/>
          <p:nvPr/>
        </p:nvSpPr>
        <p:spPr>
          <a:xfrm>
            <a:off x="95116" y="1845825"/>
            <a:ext cx="318687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Per completare la rappresentazione descrittiva della retta </a:t>
            </a:r>
            <a:r>
              <a:rPr lang="it-IT" sz="1800" dirty="0">
                <a:solidFill>
                  <a:srgbClr val="00B0F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si definiscono anche le relative tracce. Quindi partendo dai piedi delle tracce (intersezioni delle proiezioni </a:t>
            </a:r>
            <a:r>
              <a:rPr lang="it-IT" sz="1800" dirty="0">
                <a:solidFill>
                  <a:srgbClr val="00B0F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s’ 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ed </a:t>
            </a:r>
            <a:r>
              <a:rPr lang="it-IT" sz="1800" dirty="0">
                <a:solidFill>
                  <a:srgbClr val="00B0F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s” 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con la lt) si definiscono le due tracce della retta </a:t>
            </a:r>
            <a:r>
              <a:rPr lang="it-IT" sz="1800" dirty="0">
                <a:solidFill>
                  <a:srgbClr val="00B0F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dirty="0">
                <a:solidFill>
                  <a:srgbClr val="00B0F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1800" baseline="-25000" dirty="0">
                <a:solidFill>
                  <a:srgbClr val="00B0F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800" dirty="0">
                <a:solidFill>
                  <a:srgbClr val="00B0F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it-IT" sz="1800" dirty="0">
                <a:solidFill>
                  <a:srgbClr val="00B0F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1800" baseline="-25000" dirty="0">
                <a:solidFill>
                  <a:srgbClr val="00B0F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800" dirty="0">
                <a:solidFill>
                  <a:srgbClr val="00B0F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, che geometricamente sono punti reali per i quali passano le tracce del piano. 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54" name="CasellaDiTesto 53">
            <a:extLst>
              <a:ext uri="{FF2B5EF4-FFF2-40B4-BE49-F238E27FC236}">
                <a16:creationId xmlns:a16="http://schemas.microsoft.com/office/drawing/2014/main" xmlns="" id="{8BBC4FFF-2453-F992-4D2D-CFCF7127CAE4}"/>
              </a:ext>
            </a:extLst>
          </p:cNvPr>
          <p:cNvSpPr txBox="1"/>
          <p:nvPr/>
        </p:nvSpPr>
        <p:spPr>
          <a:xfrm>
            <a:off x="900040" y="6134698"/>
            <a:ext cx="1368000" cy="46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T</a:t>
            </a:r>
            <a:r>
              <a:rPr lang="it-IT" sz="2400" baseline="-25000" dirty="0">
                <a:solidFill>
                  <a:srgbClr val="00B0F0"/>
                </a:solidFill>
                <a:latin typeface="Comic Sans MS" panose="030F0702030302020204" pitchFamily="66" charset="0"/>
              </a:rPr>
              <a:t>1</a:t>
            </a:r>
            <a:r>
              <a:rPr lang="it-IT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s</a:t>
            </a:r>
            <a:r>
              <a:rPr lang="it-IT" sz="2400" dirty="0">
                <a:solidFill>
                  <a:srgbClr val="00B0F0"/>
                </a:solidFill>
              </a:rPr>
              <a:t> </a:t>
            </a:r>
            <a:r>
              <a:rPr lang="it-IT" sz="2400" dirty="0">
                <a:solidFill>
                  <a:srgbClr val="C00000"/>
                </a:solidFill>
                <a:sym typeface="Symbol" panose="05050102010706020507" pitchFamily="18" charset="2"/>
              </a:rPr>
              <a:t></a:t>
            </a:r>
            <a:r>
              <a:rPr lang="it-IT" sz="2400" dirty="0">
                <a:solidFill>
                  <a:srgbClr val="00B0F0"/>
                </a:solidFill>
                <a:sym typeface="Symbol" panose="05050102010706020507" pitchFamily="18" charset="2"/>
              </a:rPr>
              <a:t> </a:t>
            </a:r>
            <a:r>
              <a:rPr lang="it-IT" sz="2400" dirty="0">
                <a:solidFill>
                  <a:srgbClr val="00B0F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s’</a:t>
            </a:r>
            <a:endParaRPr lang="it-IT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56" name="CasellaDiTesto 55">
            <a:extLst>
              <a:ext uri="{FF2B5EF4-FFF2-40B4-BE49-F238E27FC236}">
                <a16:creationId xmlns:a16="http://schemas.microsoft.com/office/drawing/2014/main" xmlns="" id="{7B1E389B-3554-AEF1-08E3-8E1DFAE6CCA0}"/>
              </a:ext>
            </a:extLst>
          </p:cNvPr>
          <p:cNvSpPr txBox="1"/>
          <p:nvPr/>
        </p:nvSpPr>
        <p:spPr>
          <a:xfrm>
            <a:off x="900040" y="5530574"/>
            <a:ext cx="1368000" cy="46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-T</a:t>
            </a:r>
            <a:r>
              <a:rPr lang="it-IT" sz="2400" baseline="-25000" dirty="0">
                <a:solidFill>
                  <a:srgbClr val="00B0F0"/>
                </a:solidFill>
                <a:latin typeface="Comic Sans MS" panose="030F0702030302020204" pitchFamily="66" charset="0"/>
              </a:rPr>
              <a:t>2</a:t>
            </a:r>
            <a:r>
              <a:rPr lang="it-IT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s</a:t>
            </a:r>
            <a:r>
              <a:rPr lang="it-IT" sz="2400" dirty="0">
                <a:solidFill>
                  <a:srgbClr val="00B0F0"/>
                </a:solidFill>
              </a:rPr>
              <a:t> </a:t>
            </a:r>
            <a:r>
              <a:rPr lang="it-IT" sz="2400" dirty="0">
                <a:solidFill>
                  <a:srgbClr val="C00000"/>
                </a:solidFill>
                <a:sym typeface="Symbol" panose="05050102010706020507" pitchFamily="18" charset="2"/>
              </a:rPr>
              <a:t></a:t>
            </a:r>
            <a:r>
              <a:rPr lang="it-IT" sz="2400" dirty="0">
                <a:solidFill>
                  <a:srgbClr val="00B0F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s’’</a:t>
            </a:r>
            <a:endParaRPr lang="it-IT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xmlns="" id="{15E53B5F-1855-5C59-A167-47C073ABAF4A}"/>
              </a:ext>
            </a:extLst>
          </p:cNvPr>
          <p:cNvCxnSpPr>
            <a:cxnSpLocks/>
          </p:cNvCxnSpPr>
          <p:nvPr/>
        </p:nvCxnSpPr>
        <p:spPr>
          <a:xfrm>
            <a:off x="7755648" y="4467297"/>
            <a:ext cx="0" cy="80013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xmlns="" id="{C710AA1C-E0D9-E038-2672-9C300BB14AE5}"/>
              </a:ext>
            </a:extLst>
          </p:cNvPr>
          <p:cNvCxnSpPr>
            <a:cxnSpLocks/>
          </p:cNvCxnSpPr>
          <p:nvPr/>
        </p:nvCxnSpPr>
        <p:spPr>
          <a:xfrm>
            <a:off x="9029886" y="4470399"/>
            <a:ext cx="0" cy="45438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uppo 43">
            <a:extLst>
              <a:ext uri="{FF2B5EF4-FFF2-40B4-BE49-F238E27FC236}">
                <a16:creationId xmlns:a16="http://schemas.microsoft.com/office/drawing/2014/main" xmlns="" id="{581D2F1B-7635-B3FF-C22A-6C96939F1BB8}"/>
              </a:ext>
            </a:extLst>
          </p:cNvPr>
          <p:cNvGrpSpPr/>
          <p:nvPr/>
        </p:nvGrpSpPr>
        <p:grpSpPr>
          <a:xfrm>
            <a:off x="7698998" y="5268190"/>
            <a:ext cx="310819" cy="292945"/>
            <a:chOff x="13200063" y="2570092"/>
            <a:chExt cx="310819" cy="292945"/>
          </a:xfrm>
        </p:grpSpPr>
        <p:sp>
          <p:nvSpPr>
            <p:cNvPr id="45" name="Rectangle 19">
              <a:extLst>
                <a:ext uri="{FF2B5EF4-FFF2-40B4-BE49-F238E27FC236}">
                  <a16:creationId xmlns:a16="http://schemas.microsoft.com/office/drawing/2014/main" xmlns="" id="{5B64EC5E-299C-F621-58F4-74E65BF6A5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00063" y="2586038"/>
              <a:ext cx="15709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Comic Sans MS" panose="030F0702030302020204" pitchFamily="66" charset="0"/>
                </a:rPr>
                <a:t>T</a:t>
              </a:r>
              <a:endParaRPr kumimoji="0" lang="it-IT" altLang="it-IT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</a:endParaRPr>
            </a:p>
          </p:txBody>
        </p:sp>
        <p:sp>
          <p:nvSpPr>
            <p:cNvPr id="46" name="Rectangle 20">
              <a:extLst>
                <a:ext uri="{FF2B5EF4-FFF2-40B4-BE49-F238E27FC236}">
                  <a16:creationId xmlns:a16="http://schemas.microsoft.com/office/drawing/2014/main" xmlns="" id="{7C6DFD8F-5C21-9AF9-E772-BD8963593E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40075" y="2586838"/>
              <a:ext cx="6893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b="0" i="0" u="none" strike="noStrike" cap="none" normalizeH="0" baseline="-25000" dirty="0">
                  <a:ln>
                    <a:noFill/>
                  </a:ln>
                  <a:solidFill>
                    <a:srgbClr val="00B0F0"/>
                  </a:solidFill>
                  <a:effectLst/>
                  <a:latin typeface="Comic Sans MS" panose="030F0702030302020204" pitchFamily="66" charset="0"/>
                </a:rPr>
                <a:t>1</a:t>
              </a:r>
              <a:endParaRPr kumimoji="0" lang="it-IT" altLang="it-IT" b="0" i="0" u="none" strike="noStrike" cap="none" normalizeH="0" baseline="-25000" dirty="0">
                <a:ln>
                  <a:noFill/>
                </a:ln>
                <a:solidFill>
                  <a:srgbClr val="00B0F0"/>
                </a:solidFill>
                <a:effectLst/>
              </a:endParaRPr>
            </a:p>
          </p:txBody>
        </p:sp>
        <p:sp>
          <p:nvSpPr>
            <p:cNvPr id="47" name="Rectangle 21">
              <a:extLst>
                <a:ext uri="{FF2B5EF4-FFF2-40B4-BE49-F238E27FC236}">
                  <a16:creationId xmlns:a16="http://schemas.microsoft.com/office/drawing/2014/main" xmlns="" id="{4F018650-D86C-B242-2883-83231BED5A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98672" y="2570092"/>
              <a:ext cx="11221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Comic Sans MS" panose="030F0702030302020204" pitchFamily="66" charset="0"/>
                </a:rPr>
                <a:t>s</a:t>
              </a:r>
              <a:endParaRPr kumimoji="0" lang="it-IT" altLang="it-IT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</a:endParaRPr>
            </a:p>
          </p:txBody>
        </p:sp>
      </p:grpSp>
      <p:grpSp>
        <p:nvGrpSpPr>
          <p:cNvPr id="48" name="Gruppo 47">
            <a:extLst>
              <a:ext uri="{FF2B5EF4-FFF2-40B4-BE49-F238E27FC236}">
                <a16:creationId xmlns:a16="http://schemas.microsoft.com/office/drawing/2014/main" xmlns="" id="{08CF8861-934F-F94A-233E-02636DC47ED0}"/>
              </a:ext>
            </a:extLst>
          </p:cNvPr>
          <p:cNvGrpSpPr/>
          <p:nvPr/>
        </p:nvGrpSpPr>
        <p:grpSpPr>
          <a:xfrm>
            <a:off x="8847577" y="4902846"/>
            <a:ext cx="341811" cy="293130"/>
            <a:chOff x="13200063" y="2569907"/>
            <a:chExt cx="341811" cy="293130"/>
          </a:xfrm>
        </p:grpSpPr>
        <p:sp>
          <p:nvSpPr>
            <p:cNvPr id="49" name="Rectangle 19">
              <a:extLst>
                <a:ext uri="{FF2B5EF4-FFF2-40B4-BE49-F238E27FC236}">
                  <a16:creationId xmlns:a16="http://schemas.microsoft.com/office/drawing/2014/main" xmlns="" id="{761973CB-679F-3BC9-C8CD-966102A3A2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00063" y="2586038"/>
              <a:ext cx="15709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Comic Sans MS" panose="030F0702030302020204" pitchFamily="66" charset="0"/>
                </a:rPr>
                <a:t>T</a:t>
              </a:r>
              <a:endParaRPr kumimoji="0" lang="it-IT" altLang="it-IT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</a:endParaRPr>
            </a:p>
          </p:txBody>
        </p:sp>
        <p:sp>
          <p:nvSpPr>
            <p:cNvPr id="50" name="Rectangle 20">
              <a:extLst>
                <a:ext uri="{FF2B5EF4-FFF2-40B4-BE49-F238E27FC236}">
                  <a16:creationId xmlns:a16="http://schemas.microsoft.com/office/drawing/2014/main" xmlns="" id="{D914553A-C9DC-C7CC-F361-A9DD6DEFF6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37042" y="2595161"/>
              <a:ext cx="9457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b="0" i="0" u="none" strike="noStrike" cap="none" normalizeH="0" baseline="-25000" dirty="0">
                  <a:ln>
                    <a:noFill/>
                  </a:ln>
                  <a:solidFill>
                    <a:srgbClr val="00B0F0"/>
                  </a:solidFill>
                  <a:effectLst/>
                  <a:latin typeface="Comic Sans MS" panose="030F0702030302020204" pitchFamily="66" charset="0"/>
                </a:rPr>
                <a:t>2</a:t>
              </a:r>
              <a:endParaRPr kumimoji="0" lang="it-IT" altLang="it-IT" b="0" i="0" u="none" strike="noStrike" cap="none" normalizeH="0" baseline="-25000" dirty="0">
                <a:ln>
                  <a:noFill/>
                </a:ln>
                <a:solidFill>
                  <a:srgbClr val="00B0F0"/>
                </a:solidFill>
                <a:effectLst/>
              </a:endParaRPr>
            </a:p>
          </p:txBody>
        </p:sp>
        <p:sp>
          <p:nvSpPr>
            <p:cNvPr id="51" name="Rectangle 21">
              <a:extLst>
                <a:ext uri="{FF2B5EF4-FFF2-40B4-BE49-F238E27FC236}">
                  <a16:creationId xmlns:a16="http://schemas.microsoft.com/office/drawing/2014/main" xmlns="" id="{E00A5F54-9E10-8C50-D69B-A853713A1E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29664" y="2569907"/>
              <a:ext cx="11221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Comic Sans MS" panose="030F0702030302020204" pitchFamily="66" charset="0"/>
                </a:rPr>
                <a:t>s</a:t>
              </a:r>
              <a:endParaRPr kumimoji="0" lang="it-IT" altLang="it-IT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</a:endParaRPr>
            </a:p>
          </p:txBody>
        </p:sp>
      </p:grpSp>
      <p:sp>
        <p:nvSpPr>
          <p:cNvPr id="57" name="CasellaDiTesto 56">
            <a:extLst>
              <a:ext uri="{FF2B5EF4-FFF2-40B4-BE49-F238E27FC236}">
                <a16:creationId xmlns:a16="http://schemas.microsoft.com/office/drawing/2014/main" xmlns="" id="{F7A1423A-AA5B-9786-B4AF-CF7440129242}"/>
              </a:ext>
            </a:extLst>
          </p:cNvPr>
          <p:cNvSpPr txBox="1"/>
          <p:nvPr/>
        </p:nvSpPr>
        <p:spPr>
          <a:xfrm>
            <a:off x="3337901" y="1762152"/>
            <a:ext cx="8708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Passaggio 2- Per completare la rappresentazione della retta </a:t>
            </a:r>
            <a:r>
              <a:rPr lang="it-IT" sz="1400" dirty="0">
                <a:solidFill>
                  <a:srgbClr val="00B0F0"/>
                </a:solidFill>
                <a:latin typeface="Comic Sans MS" panose="030F0702030302020204" pitchFamily="66" charset="0"/>
              </a:rPr>
              <a:t>s</a:t>
            </a:r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 si definiscono le tracce </a:t>
            </a:r>
            <a:r>
              <a:rPr lang="it-IT" sz="1400" dirty="0">
                <a:solidFill>
                  <a:srgbClr val="00B0F0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rgbClr val="00B0F0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rgbClr val="00B0F0"/>
                </a:solidFill>
                <a:latin typeface="Comic Sans MS" panose="030F0702030302020204" pitchFamily="66" charset="0"/>
              </a:rPr>
              <a:t>s</a:t>
            </a:r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 e </a:t>
            </a:r>
            <a:r>
              <a:rPr lang="it-IT" sz="1400" dirty="0">
                <a:solidFill>
                  <a:srgbClr val="00B0F0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rgbClr val="00B0F0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rgbClr val="00B0F0"/>
                </a:solidFill>
                <a:latin typeface="Comic Sans MS" panose="030F0702030302020204" pitchFamily="66" charset="0"/>
              </a:rPr>
              <a:t>s</a:t>
            </a:r>
          </a:p>
        </p:txBody>
      </p:sp>
      <p:sp>
        <p:nvSpPr>
          <p:cNvPr id="59" name="Ovale 58">
            <a:extLst>
              <a:ext uri="{FF2B5EF4-FFF2-40B4-BE49-F238E27FC236}">
                <a16:creationId xmlns:a16="http://schemas.microsoft.com/office/drawing/2014/main" xmlns="" id="{31A6D1F1-F3BC-1622-7423-A26B5EA6AA5B}"/>
              </a:ext>
            </a:extLst>
          </p:cNvPr>
          <p:cNvSpPr/>
          <p:nvPr/>
        </p:nvSpPr>
        <p:spPr>
          <a:xfrm>
            <a:off x="7586092" y="5137364"/>
            <a:ext cx="540000" cy="54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0" name="Ovale 59">
            <a:extLst>
              <a:ext uri="{FF2B5EF4-FFF2-40B4-BE49-F238E27FC236}">
                <a16:creationId xmlns:a16="http://schemas.microsoft.com/office/drawing/2014/main" xmlns="" id="{26FA8322-00F1-3A91-62A8-1C927B74BF58}"/>
              </a:ext>
            </a:extLst>
          </p:cNvPr>
          <p:cNvSpPr/>
          <p:nvPr/>
        </p:nvSpPr>
        <p:spPr>
          <a:xfrm>
            <a:off x="8755286" y="4750267"/>
            <a:ext cx="540000" cy="54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2" name="Connettore 2 61">
            <a:extLst>
              <a:ext uri="{FF2B5EF4-FFF2-40B4-BE49-F238E27FC236}">
                <a16:creationId xmlns:a16="http://schemas.microsoft.com/office/drawing/2014/main" xmlns="" id="{11717CFB-AA2E-CE92-D4B7-3085EE8F049D}"/>
              </a:ext>
            </a:extLst>
          </p:cNvPr>
          <p:cNvCxnSpPr>
            <a:stCxn id="56" idx="3"/>
          </p:cNvCxnSpPr>
          <p:nvPr/>
        </p:nvCxnSpPr>
        <p:spPr>
          <a:xfrm flipV="1">
            <a:off x="2268040" y="5020267"/>
            <a:ext cx="6487246" cy="744307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2 63">
            <a:extLst>
              <a:ext uri="{FF2B5EF4-FFF2-40B4-BE49-F238E27FC236}">
                <a16:creationId xmlns:a16="http://schemas.microsoft.com/office/drawing/2014/main" xmlns="" id="{D3B33B89-AE93-2A10-D9F7-4AD3C5DEC631}"/>
              </a:ext>
            </a:extLst>
          </p:cNvPr>
          <p:cNvCxnSpPr>
            <a:stCxn id="54" idx="3"/>
            <a:endCxn id="59" idx="2"/>
          </p:cNvCxnSpPr>
          <p:nvPr/>
        </p:nvCxnSpPr>
        <p:spPr>
          <a:xfrm flipV="1">
            <a:off x="2268040" y="5407364"/>
            <a:ext cx="5318052" cy="961334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22484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2" grpId="0"/>
      <p:bldP spid="54" grpId="0" animBg="1"/>
      <p:bldP spid="56" grpId="0" animBg="1"/>
      <p:bldP spid="57" grpId="0"/>
      <p:bldP spid="59" grpId="0" animBg="1"/>
      <p:bldP spid="6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llout: freccia in giù 4">
            <a:extLst>
              <a:ext uri="{FF2B5EF4-FFF2-40B4-BE49-F238E27FC236}">
                <a16:creationId xmlns:a16="http://schemas.microsoft.com/office/drawing/2014/main" xmlns="" id="{3E65A582-90C5-42E5-2EA0-8995286DB16C}"/>
              </a:ext>
            </a:extLst>
          </p:cNvPr>
          <p:cNvSpPr/>
          <p:nvPr/>
        </p:nvSpPr>
        <p:spPr>
          <a:xfrm>
            <a:off x="95116" y="442341"/>
            <a:ext cx="3060000" cy="1352237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Passo 3</a:t>
            </a:r>
          </a:p>
        </p:txBody>
      </p: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xmlns="" id="{BE7E6E6A-207E-4924-FF43-DF549CC6BC11}"/>
              </a:ext>
            </a:extLst>
          </p:cNvPr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99677267-A711-684C-62B5-2A9084A3428F}"/>
              </a:ext>
            </a:extLst>
          </p:cNvPr>
          <p:cNvSpPr txBox="1"/>
          <p:nvPr/>
        </p:nvSpPr>
        <p:spPr>
          <a:xfrm>
            <a:off x="3152720" y="472128"/>
            <a:ext cx="900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Esemplificazione grafica della ricerca e definizione di un piano passante per una retta r nel secondo diedro ed un punto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nel primo non appartenente alla retta</a:t>
            </a:r>
          </a:p>
        </p:txBody>
      </p: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xmlns="" id="{65B57F8F-3056-43B0-AD58-9CB9AFC93DAD}"/>
              </a:ext>
            </a:extLst>
          </p:cNvPr>
          <p:cNvCxnSpPr/>
          <p:nvPr/>
        </p:nvCxnSpPr>
        <p:spPr>
          <a:xfrm>
            <a:off x="3104" y="6861104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4411224C-978F-9673-D289-3BE69C0F1960}"/>
              </a:ext>
            </a:extLst>
          </p:cNvPr>
          <p:cNvSpPr txBox="1">
            <a:spLocks noChangeArrowheads="1"/>
          </p:cNvSpPr>
          <p:nvPr/>
        </p:nvSpPr>
        <p:spPr>
          <a:xfrm>
            <a:off x="66000" y="50702"/>
            <a:ext cx="12060000" cy="360000"/>
          </a:xfrm>
          <a:prstGeom prst="rect">
            <a:avLst/>
          </a:prstGeom>
          <a:ln w="3175" cmpd="dbl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</a:t>
            </a:r>
            <a:r>
              <a:rPr kumimoji="0" lang="it-IT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PIANO PASSANTE PER UNA RETTA ED UN PUNTO AD ESSA NON APPARTENENTE RISOLTO COME  PARALLELISMO TRA  RETTE </a:t>
            </a:r>
          </a:p>
        </p:txBody>
      </p:sp>
      <p:sp>
        <p:nvSpPr>
          <p:cNvPr id="7" name="CasellaDiTesto 6">
            <a:hlinkClick r:id="rId3" action="ppaction://hlinksldjump"/>
            <a:extLst>
              <a:ext uri="{FF2B5EF4-FFF2-40B4-BE49-F238E27FC236}">
                <a16:creationId xmlns:a16="http://schemas.microsoft.com/office/drawing/2014/main" xmlns="" id="{B594C4B7-8DB2-C966-B289-3E4DC4B13FE8}"/>
              </a:ext>
            </a:extLst>
          </p:cNvPr>
          <p:cNvSpPr txBox="1"/>
          <p:nvPr/>
        </p:nvSpPr>
        <p:spPr>
          <a:xfrm>
            <a:off x="10723564" y="48214"/>
            <a:ext cx="1410494" cy="36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Torna a Indice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95A033FB-9312-344D-B1C7-69F3DC08AED3}"/>
              </a:ext>
            </a:extLst>
          </p:cNvPr>
          <p:cNvSpPr txBox="1"/>
          <p:nvPr/>
        </p:nvSpPr>
        <p:spPr>
          <a:xfrm>
            <a:off x="66001" y="1788787"/>
            <a:ext cx="32469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Determinate le tracce come punti reali della retta </a:t>
            </a:r>
            <a:r>
              <a:rPr lang="it-IT" sz="1800" dirty="0">
                <a:solidFill>
                  <a:srgbClr val="00B0F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 si collegano le due tracce prime delle rette r ed </a:t>
            </a:r>
            <a:r>
              <a:rPr lang="it-IT" sz="1800" dirty="0">
                <a:solidFill>
                  <a:srgbClr val="00B0F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per ottenere un segmento di retta che definisce la direzione della </a:t>
            </a:r>
            <a:r>
              <a:rPr lang="it-IT" sz="18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1800" baseline="-250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8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su </a:t>
            </a:r>
            <a:r>
              <a:rPr lang="it-IT" sz="18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it-IT" sz="1800" baseline="-250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e le due seconde tracce delle rette r ed </a:t>
            </a:r>
            <a:r>
              <a:rPr lang="it-IT" sz="1800" dirty="0">
                <a:solidFill>
                  <a:srgbClr val="00B0F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per ottenere un segmento di retta che determina la direzione della </a:t>
            </a:r>
            <a:r>
              <a:rPr lang="it-IT" sz="18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1800" baseline="-250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8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su </a:t>
            </a:r>
            <a:r>
              <a:rPr lang="it-IT" sz="18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it-IT" sz="1800" baseline="-250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endParaRPr lang="it-IT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xmlns="" id="{3E2E1CE0-4E66-4422-68C5-B994666D55DF}"/>
              </a:ext>
            </a:extLst>
          </p:cNvPr>
          <p:cNvGrpSpPr/>
          <p:nvPr/>
        </p:nvGrpSpPr>
        <p:grpSpPr>
          <a:xfrm>
            <a:off x="745376" y="5352856"/>
            <a:ext cx="1836000" cy="576945"/>
            <a:chOff x="438880" y="6332466"/>
            <a:chExt cx="1836000" cy="506987"/>
          </a:xfrm>
        </p:grpSpPr>
        <p:sp>
          <p:nvSpPr>
            <p:cNvPr id="17" name="CasellaDiTesto 16">
              <a:extLst>
                <a:ext uri="{FF2B5EF4-FFF2-40B4-BE49-F238E27FC236}">
                  <a16:creationId xmlns:a16="http://schemas.microsoft.com/office/drawing/2014/main" xmlns="" id="{766757DC-E117-69F1-BD08-EB11C54305C9}"/>
                </a:ext>
              </a:extLst>
            </p:cNvPr>
            <p:cNvSpPr txBox="1"/>
            <p:nvPr/>
          </p:nvSpPr>
          <p:spPr>
            <a:xfrm>
              <a:off x="438880" y="6332466"/>
              <a:ext cx="1836000" cy="50698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</a:ln>
          </p:spPr>
          <p:txBody>
            <a:bodyPr wrap="square" rtlCol="0" anchor="b">
              <a:spAutoFit/>
            </a:bodyPr>
            <a:lstStyle/>
            <a:p>
              <a:pPr algn="ctr"/>
              <a:r>
                <a:rPr lang="it-IT" sz="24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sz="2400" baseline="-250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sz="24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r</a:t>
              </a:r>
              <a:r>
                <a:rPr lang="it-IT" sz="2400" dirty="0">
                  <a:latin typeface="Comic Sans MS" panose="030F0702030302020204" pitchFamily="66" charset="0"/>
                </a:rPr>
                <a:t> </a:t>
              </a:r>
              <a:r>
                <a:rPr lang="it-IT" sz="24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+</a:t>
              </a:r>
              <a:r>
                <a:rPr lang="it-IT" sz="2400" dirty="0">
                  <a:solidFill>
                    <a:srgbClr val="00B0F0"/>
                  </a:solidFill>
                  <a:latin typeface="Comic Sans MS" panose="030F0702030302020204" pitchFamily="66" charset="0"/>
                </a:rPr>
                <a:t>(-T</a:t>
              </a:r>
              <a:r>
                <a:rPr lang="it-IT" sz="2400" baseline="-25000" dirty="0">
                  <a:solidFill>
                    <a:srgbClr val="00B0F0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sz="2400" dirty="0">
                  <a:solidFill>
                    <a:srgbClr val="00B0F0"/>
                  </a:solidFill>
                  <a:latin typeface="Comic Sans MS" panose="030F0702030302020204" pitchFamily="66" charset="0"/>
                </a:rPr>
                <a:t>s)</a:t>
              </a:r>
            </a:p>
          </p:txBody>
        </p:sp>
        <p:cxnSp>
          <p:nvCxnSpPr>
            <p:cNvPr id="19" name="Connettore diritto 18">
              <a:extLst>
                <a:ext uri="{FF2B5EF4-FFF2-40B4-BE49-F238E27FC236}">
                  <a16:creationId xmlns:a16="http://schemas.microsoft.com/office/drawing/2014/main" xmlns="" id="{F40C2A34-F40A-85A6-72F3-E00D0D0180AA}"/>
                </a:ext>
              </a:extLst>
            </p:cNvPr>
            <p:cNvCxnSpPr/>
            <p:nvPr/>
          </p:nvCxnSpPr>
          <p:spPr>
            <a:xfrm>
              <a:off x="595269" y="6457463"/>
              <a:ext cx="154800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uppo 27">
            <a:extLst>
              <a:ext uri="{FF2B5EF4-FFF2-40B4-BE49-F238E27FC236}">
                <a16:creationId xmlns:a16="http://schemas.microsoft.com/office/drawing/2014/main" xmlns="" id="{69F76EBF-B6FA-D312-6DF5-87E3FE24331B}"/>
              </a:ext>
            </a:extLst>
          </p:cNvPr>
          <p:cNvGrpSpPr/>
          <p:nvPr/>
        </p:nvGrpSpPr>
        <p:grpSpPr>
          <a:xfrm>
            <a:off x="717219" y="6169877"/>
            <a:ext cx="1836000" cy="612000"/>
            <a:chOff x="717219" y="6168876"/>
            <a:chExt cx="1620000" cy="461664"/>
          </a:xfrm>
        </p:grpSpPr>
        <p:sp>
          <p:nvSpPr>
            <p:cNvPr id="52" name="CasellaDiTesto 51">
              <a:extLst>
                <a:ext uri="{FF2B5EF4-FFF2-40B4-BE49-F238E27FC236}">
                  <a16:creationId xmlns:a16="http://schemas.microsoft.com/office/drawing/2014/main" xmlns="" id="{45C58CF4-BCC8-CCF6-681E-84EECC3378D8}"/>
                </a:ext>
              </a:extLst>
            </p:cNvPr>
            <p:cNvSpPr txBox="1"/>
            <p:nvPr/>
          </p:nvSpPr>
          <p:spPr>
            <a:xfrm>
              <a:off x="717219" y="6168876"/>
              <a:ext cx="1620000" cy="46166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</a:ln>
          </p:spPr>
          <p:txBody>
            <a:bodyPr wrap="square" rtlCol="0" anchor="b">
              <a:spAutoFit/>
            </a:bodyPr>
            <a:lstStyle/>
            <a:p>
              <a:pPr algn="ctr"/>
              <a:r>
                <a:rPr lang="it-IT" sz="24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(-T</a:t>
              </a:r>
              <a:r>
                <a:rPr lang="it-IT" sz="2400" baseline="-250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sz="24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r)</a:t>
              </a:r>
              <a:r>
                <a:rPr lang="it-IT" sz="2400" dirty="0">
                  <a:latin typeface="Comic Sans MS" panose="030F0702030302020204" pitchFamily="66" charset="0"/>
                </a:rPr>
                <a:t> </a:t>
              </a:r>
              <a:r>
                <a:rPr lang="it-IT" sz="24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+</a:t>
              </a:r>
              <a:r>
                <a:rPr lang="it-IT" sz="2400" dirty="0">
                  <a:latin typeface="Comic Sans MS" panose="030F0702030302020204" pitchFamily="66" charset="0"/>
                </a:rPr>
                <a:t> </a:t>
              </a:r>
              <a:r>
                <a:rPr lang="it-IT" sz="2400" dirty="0">
                  <a:solidFill>
                    <a:srgbClr val="00B0F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sz="2400" baseline="-25000" dirty="0">
                  <a:solidFill>
                    <a:srgbClr val="00B0F0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sz="2400" dirty="0">
                  <a:solidFill>
                    <a:srgbClr val="00B0F0"/>
                  </a:solidFill>
                  <a:latin typeface="Comic Sans MS" panose="030F0702030302020204" pitchFamily="66" charset="0"/>
                </a:rPr>
                <a:t>s</a:t>
              </a:r>
            </a:p>
          </p:txBody>
        </p:sp>
        <p:cxnSp>
          <p:nvCxnSpPr>
            <p:cNvPr id="40" name="Connettore diritto 39">
              <a:extLst>
                <a:ext uri="{FF2B5EF4-FFF2-40B4-BE49-F238E27FC236}">
                  <a16:creationId xmlns:a16="http://schemas.microsoft.com/office/drawing/2014/main" xmlns="" id="{FB3EE52B-16C2-3F2E-A8A5-D7F591F343FA}"/>
                </a:ext>
              </a:extLst>
            </p:cNvPr>
            <p:cNvCxnSpPr/>
            <p:nvPr/>
          </p:nvCxnSpPr>
          <p:spPr>
            <a:xfrm>
              <a:off x="873608" y="6314760"/>
              <a:ext cx="1343608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Gruppo 66">
            <a:extLst>
              <a:ext uri="{FF2B5EF4-FFF2-40B4-BE49-F238E27FC236}">
                <a16:creationId xmlns:a16="http://schemas.microsoft.com/office/drawing/2014/main" xmlns="" id="{ADDD0184-CCC4-9AB1-182F-FA28FC5F263A}"/>
              </a:ext>
            </a:extLst>
          </p:cNvPr>
          <p:cNvGrpSpPr/>
          <p:nvPr/>
        </p:nvGrpSpPr>
        <p:grpSpPr>
          <a:xfrm>
            <a:off x="3333581" y="1318054"/>
            <a:ext cx="8725038" cy="5340350"/>
            <a:chOff x="3333581" y="1318054"/>
            <a:chExt cx="8725038" cy="5340350"/>
          </a:xfrm>
        </p:grpSpPr>
        <p:sp>
          <p:nvSpPr>
            <p:cNvPr id="12" name="Rectangle 9">
              <a:extLst>
                <a:ext uri="{FF2B5EF4-FFF2-40B4-BE49-F238E27FC236}">
                  <a16:creationId xmlns:a16="http://schemas.microsoft.com/office/drawing/2014/main" xmlns="" id="{F9D1AEB9-AD77-D6BE-14A8-A8A46EA724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3581" y="1318054"/>
              <a:ext cx="8693151" cy="534035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" name="Line 10">
              <a:extLst>
                <a:ext uri="{FF2B5EF4-FFF2-40B4-BE49-F238E27FC236}">
                  <a16:creationId xmlns:a16="http://schemas.microsoft.com/office/drawing/2014/main" xmlns="" id="{502762D9-F499-4463-DAED-6D27655C10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38513" y="2487613"/>
              <a:ext cx="869315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4" name="Rectangle 11">
              <a:extLst>
                <a:ext uri="{FF2B5EF4-FFF2-40B4-BE49-F238E27FC236}">
                  <a16:creationId xmlns:a16="http://schemas.microsoft.com/office/drawing/2014/main" xmlns="" id="{B4F7FC15-6E20-1887-4F53-ECF11A6D3F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55413" y="4184650"/>
              <a:ext cx="266700" cy="385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anose="030F0702030302020204" pitchFamily="66" charset="0"/>
                </a:rPr>
                <a:t>lt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2">
              <a:extLst>
                <a:ext uri="{FF2B5EF4-FFF2-40B4-BE49-F238E27FC236}">
                  <a16:creationId xmlns:a16="http://schemas.microsoft.com/office/drawing/2014/main" xmlns="" id="{D3B1A0D8-D1C3-0811-AE82-ABC947CBA3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75388" y="5716588"/>
              <a:ext cx="258763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>
                  <a:ln>
                    <a:noFill/>
                  </a:ln>
                  <a:solidFill>
                    <a:srgbClr val="00B050"/>
                  </a:solidFill>
                  <a:effectLst/>
                  <a:latin typeface="Comic Sans MS" panose="030F0702030302020204" pitchFamily="66" charset="0"/>
                </a:rPr>
                <a:t>A'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rgbClr val="00B050"/>
                </a:solidFill>
                <a:effectLst/>
              </a:endParaRPr>
            </a:p>
          </p:txBody>
        </p:sp>
        <p:sp>
          <p:nvSpPr>
            <p:cNvPr id="16" name="Rectangle 13">
              <a:extLst>
                <a:ext uri="{FF2B5EF4-FFF2-40B4-BE49-F238E27FC236}">
                  <a16:creationId xmlns:a16="http://schemas.microsoft.com/office/drawing/2014/main" xmlns="" id="{5025AFF0-8A4E-9D7F-F183-7AA42026CA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8600" y="3744913"/>
              <a:ext cx="26670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omic Sans MS" panose="030F0702030302020204" pitchFamily="66" charset="0"/>
                </a:rPr>
                <a:t>A"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</a:endParaRPr>
            </a:p>
          </p:txBody>
        </p:sp>
        <p:sp>
          <p:nvSpPr>
            <p:cNvPr id="20" name="Rectangle 17">
              <a:extLst>
                <a:ext uri="{FF2B5EF4-FFF2-40B4-BE49-F238E27FC236}">
                  <a16:creationId xmlns:a16="http://schemas.microsoft.com/office/drawing/2014/main" xmlns="" id="{4A5CBF57-8841-B3A8-327F-E5B3714EFA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29938" y="2468563"/>
              <a:ext cx="20037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r'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21" name="Rectangle 18">
              <a:extLst>
                <a:ext uri="{FF2B5EF4-FFF2-40B4-BE49-F238E27FC236}">
                  <a16:creationId xmlns:a16="http://schemas.microsoft.com/office/drawing/2014/main" xmlns="" id="{3F043F62-4141-66D8-0199-A68440231E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30875" y="2544763"/>
              <a:ext cx="29014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r''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grpSp>
          <p:nvGrpSpPr>
            <p:cNvPr id="33" name="Gruppo 32">
              <a:extLst>
                <a:ext uri="{FF2B5EF4-FFF2-40B4-BE49-F238E27FC236}">
                  <a16:creationId xmlns:a16="http://schemas.microsoft.com/office/drawing/2014/main" xmlns="" id="{EF7E8D20-4AC4-4890-2DD1-486DFA78D60C}"/>
                </a:ext>
              </a:extLst>
            </p:cNvPr>
            <p:cNvGrpSpPr/>
            <p:nvPr/>
          </p:nvGrpSpPr>
          <p:grpSpPr>
            <a:xfrm>
              <a:off x="10147642" y="2843297"/>
              <a:ext cx="309217" cy="292945"/>
              <a:chOff x="13200063" y="2570092"/>
              <a:chExt cx="309217" cy="292945"/>
            </a:xfrm>
          </p:grpSpPr>
          <p:sp>
            <p:nvSpPr>
              <p:cNvPr id="22" name="Rectangle 19">
                <a:extLst>
                  <a:ext uri="{FF2B5EF4-FFF2-40B4-BE49-F238E27FC236}">
                    <a16:creationId xmlns:a16="http://schemas.microsoft.com/office/drawing/2014/main" xmlns="" id="{0FE69F1F-F843-417D-93DE-E9D7F9EBDE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00063" y="2586038"/>
                <a:ext cx="157094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23" name="Rectangle 20">
                <a:extLst>
                  <a:ext uri="{FF2B5EF4-FFF2-40B4-BE49-F238E27FC236}">
                    <a16:creationId xmlns:a16="http://schemas.microsoft.com/office/drawing/2014/main" xmlns="" id="{CA37DC7A-F704-BA9A-B46B-1163892FA9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40075" y="2586838"/>
                <a:ext cx="68930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-2500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1</a:t>
                </a:r>
                <a:endParaRPr kumimoji="0" lang="it-IT" altLang="it-IT" b="0" i="0" u="none" strike="noStrike" cap="none" normalizeH="0" baseline="-2500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24" name="Rectangle 21">
                <a:extLst>
                  <a:ext uri="{FF2B5EF4-FFF2-40B4-BE49-F238E27FC236}">
                    <a16:creationId xmlns:a16="http://schemas.microsoft.com/office/drawing/2014/main" xmlns="" id="{3D196AFF-8676-C126-57C5-B706143C74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98672" y="2570092"/>
                <a:ext cx="110608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</p:grpSp>
        <p:sp>
          <p:nvSpPr>
            <p:cNvPr id="25" name="Line 22">
              <a:extLst>
                <a:ext uri="{FF2B5EF4-FFF2-40B4-BE49-F238E27FC236}">
                  <a16:creationId xmlns:a16="http://schemas.microsoft.com/office/drawing/2014/main" xmlns="" id="{9A319D18-CE96-D7D1-50B4-D423916A4B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87763" y="4470400"/>
              <a:ext cx="81041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7" name="Line 23">
              <a:extLst>
                <a:ext uri="{FF2B5EF4-FFF2-40B4-BE49-F238E27FC236}">
                  <a16:creationId xmlns:a16="http://schemas.microsoft.com/office/drawing/2014/main" xmlns="" id="{9B02D5E1-FE3A-F00A-71D6-4539935D5F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6150" y="2487613"/>
              <a:ext cx="5641976" cy="1982787"/>
            </a:xfrm>
            <a:prstGeom prst="line">
              <a:avLst/>
            </a:prstGeom>
            <a:noFill/>
            <a:ln w="3175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9" name="Line 25">
              <a:extLst>
                <a:ext uri="{FF2B5EF4-FFF2-40B4-BE49-F238E27FC236}">
                  <a16:creationId xmlns:a16="http://schemas.microsoft.com/office/drawing/2014/main" xmlns="" id="{5FD407C1-8D7A-8C7E-7BF2-F1362BF8C5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223250" y="3705225"/>
              <a:ext cx="0" cy="765175"/>
            </a:xfrm>
            <a:prstGeom prst="line">
              <a:avLst/>
            </a:prstGeom>
            <a:noFill/>
            <a:ln w="3175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0" name="Line 26">
              <a:extLst>
                <a:ext uri="{FF2B5EF4-FFF2-40B4-BE49-F238E27FC236}">
                  <a16:creationId xmlns:a16="http://schemas.microsoft.com/office/drawing/2014/main" xmlns="" id="{FBF7D979-EE21-7E89-9B91-803D4F81CC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398126" y="3117850"/>
              <a:ext cx="0" cy="1352550"/>
            </a:xfrm>
            <a:prstGeom prst="line">
              <a:avLst/>
            </a:prstGeom>
            <a:noFill/>
            <a:ln w="3175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1" name="Line 27">
              <a:extLst>
                <a:ext uri="{FF2B5EF4-FFF2-40B4-BE49-F238E27FC236}">
                  <a16:creationId xmlns:a16="http://schemas.microsoft.com/office/drawing/2014/main" xmlns="" id="{0789CF72-170C-59AA-41A8-0E9E18D7E4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223250" y="2553513"/>
              <a:ext cx="3081749" cy="1916884"/>
            </a:xfrm>
            <a:prstGeom prst="line">
              <a:avLst/>
            </a:prstGeom>
            <a:noFill/>
            <a:ln w="3175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2" name="Line 28">
              <a:extLst>
                <a:ext uri="{FF2B5EF4-FFF2-40B4-BE49-F238E27FC236}">
                  <a16:creationId xmlns:a16="http://schemas.microsoft.com/office/drawing/2014/main" xmlns="" id="{CD1D8D58-CF9B-3969-9AFE-15C07A8401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29388" y="4040188"/>
              <a:ext cx="0" cy="1966912"/>
            </a:xfrm>
            <a:prstGeom prst="line">
              <a:avLst/>
            </a:prstGeom>
            <a:noFill/>
            <a:ln w="0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grpSp>
          <p:nvGrpSpPr>
            <p:cNvPr id="34" name="Gruppo 33">
              <a:extLst>
                <a:ext uri="{FF2B5EF4-FFF2-40B4-BE49-F238E27FC236}">
                  <a16:creationId xmlns:a16="http://schemas.microsoft.com/office/drawing/2014/main" xmlns="" id="{0696E030-F716-7E50-B7A3-5330BD81B8F2}"/>
                </a:ext>
              </a:extLst>
            </p:cNvPr>
            <p:cNvGrpSpPr/>
            <p:nvPr/>
          </p:nvGrpSpPr>
          <p:grpSpPr>
            <a:xfrm>
              <a:off x="8053144" y="3408992"/>
              <a:ext cx="340209" cy="293130"/>
              <a:chOff x="13200063" y="2569907"/>
              <a:chExt cx="340209" cy="293130"/>
            </a:xfrm>
          </p:grpSpPr>
          <p:sp>
            <p:nvSpPr>
              <p:cNvPr id="35" name="Rectangle 19">
                <a:extLst>
                  <a:ext uri="{FF2B5EF4-FFF2-40B4-BE49-F238E27FC236}">
                    <a16:creationId xmlns:a16="http://schemas.microsoft.com/office/drawing/2014/main" xmlns="" id="{F1A45B17-2342-D1BF-211C-E0328081D3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00063" y="2586038"/>
                <a:ext cx="157094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36" name="Rectangle 20">
                <a:extLst>
                  <a:ext uri="{FF2B5EF4-FFF2-40B4-BE49-F238E27FC236}">
                    <a16:creationId xmlns:a16="http://schemas.microsoft.com/office/drawing/2014/main" xmlns="" id="{BD51EA2E-4AD1-5440-1B3D-C1CA88D31F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37042" y="2595161"/>
                <a:ext cx="94578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-2500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2</a:t>
                </a:r>
                <a:endParaRPr kumimoji="0" lang="it-IT" altLang="it-IT" b="0" i="0" u="none" strike="noStrike" cap="none" normalizeH="0" baseline="-2500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37" name="Rectangle 21">
                <a:extLst>
                  <a:ext uri="{FF2B5EF4-FFF2-40B4-BE49-F238E27FC236}">
                    <a16:creationId xmlns:a16="http://schemas.microsoft.com/office/drawing/2014/main" xmlns="" id="{069646B3-97C8-500A-6497-C5AD360C2B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29664" y="2569907"/>
                <a:ext cx="110608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</p:grpSp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xmlns="" id="{0BE60B85-33CD-8B7F-1221-465DAB8682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3581" y="1346622"/>
              <a:ext cx="8693150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3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Dati la retta generica r nel II diedro ed il punto </a:t>
              </a:r>
              <a:r>
                <a:rPr kumimoji="0" lang="it-IT" altLang="it-IT" sz="13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omic Sans MS" panose="030F0702030302020204" pitchFamily="66" charset="0"/>
                </a:rPr>
                <a:t>A(A';A") </a:t>
              </a:r>
              <a:r>
                <a:rPr kumimoji="0" lang="it-IT" altLang="it-IT" sz="13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determinare il piano </a:t>
              </a:r>
              <a:r>
                <a:rPr kumimoji="0" lang="it-IT" altLang="it-IT" sz="13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Symbol" panose="05050102010706020507" pitchFamily="18" charset="2"/>
                </a:rPr>
                <a:t>a</a:t>
              </a:r>
              <a:r>
                <a:rPr kumimoji="0" lang="it-IT" altLang="it-IT" sz="13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 passante per essi 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3" name="Line 27">
              <a:extLst>
                <a:ext uri="{FF2B5EF4-FFF2-40B4-BE49-F238E27FC236}">
                  <a16:creationId xmlns:a16="http://schemas.microsoft.com/office/drawing/2014/main" xmlns="" id="{A1E88A50-6C3D-225F-D1E3-505C923EEC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76696" y="4470399"/>
              <a:ext cx="3451281" cy="2146737"/>
            </a:xfrm>
            <a:prstGeom prst="line">
              <a:avLst/>
            </a:prstGeom>
            <a:noFill/>
            <a:ln w="3175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4" name="Line 23">
              <a:extLst>
                <a:ext uri="{FF2B5EF4-FFF2-40B4-BE49-F238E27FC236}">
                  <a16:creationId xmlns:a16="http://schemas.microsoft.com/office/drawing/2014/main" xmlns="" id="{AFEF106D-401C-2CC2-B4E6-702A0D4EE7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74166" y="3002792"/>
              <a:ext cx="8098429" cy="2846070"/>
            </a:xfrm>
            <a:prstGeom prst="line">
              <a:avLst/>
            </a:prstGeom>
            <a:noFill/>
            <a:ln w="3175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>
                <a:ln w="3175">
                  <a:solidFill>
                    <a:schemeClr val="tx1"/>
                  </a:solidFill>
                </a:ln>
              </a:endParaRPr>
            </a:p>
          </p:txBody>
        </p:sp>
        <p:cxnSp>
          <p:nvCxnSpPr>
            <p:cNvPr id="18" name="Connettore diritto 17">
              <a:extLst>
                <a:ext uri="{FF2B5EF4-FFF2-40B4-BE49-F238E27FC236}">
                  <a16:creationId xmlns:a16="http://schemas.microsoft.com/office/drawing/2014/main" xmlns="" id="{15E53B5F-1855-5C59-A167-47C073ABAF4A}"/>
                </a:ext>
              </a:extLst>
            </p:cNvPr>
            <p:cNvCxnSpPr>
              <a:cxnSpLocks/>
            </p:cNvCxnSpPr>
            <p:nvPr/>
          </p:nvCxnSpPr>
          <p:spPr>
            <a:xfrm>
              <a:off x="7753739" y="4467297"/>
              <a:ext cx="0" cy="800134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ttore diritto 37">
              <a:extLst>
                <a:ext uri="{FF2B5EF4-FFF2-40B4-BE49-F238E27FC236}">
                  <a16:creationId xmlns:a16="http://schemas.microsoft.com/office/drawing/2014/main" xmlns="" id="{C710AA1C-E0D9-E038-2672-9C300BB14AE5}"/>
                </a:ext>
              </a:extLst>
            </p:cNvPr>
            <p:cNvCxnSpPr>
              <a:cxnSpLocks/>
              <a:stCxn id="3" idx="1"/>
            </p:cNvCxnSpPr>
            <p:nvPr/>
          </p:nvCxnSpPr>
          <p:spPr>
            <a:xfrm>
              <a:off x="9027977" y="4470399"/>
              <a:ext cx="0" cy="454385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ectangle 17">
              <a:extLst>
                <a:ext uri="{FF2B5EF4-FFF2-40B4-BE49-F238E27FC236}">
                  <a16:creationId xmlns:a16="http://schemas.microsoft.com/office/drawing/2014/main" xmlns="" id="{082B70FE-2FA3-B587-E788-0EE185F63A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74995" y="6296923"/>
              <a:ext cx="20037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Comic Sans MS" panose="030F0702030302020204" pitchFamily="66" charset="0"/>
                </a:rPr>
                <a:t>s'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</a:endParaRPr>
            </a:p>
          </p:txBody>
        </p:sp>
        <p:sp>
          <p:nvSpPr>
            <p:cNvPr id="42" name="Rectangle 18">
              <a:extLst>
                <a:ext uri="{FF2B5EF4-FFF2-40B4-BE49-F238E27FC236}">
                  <a16:creationId xmlns:a16="http://schemas.microsoft.com/office/drawing/2014/main" xmlns="" id="{C2272F84-2591-466A-6ADF-5FB7D348D6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9914" y="2966384"/>
              <a:ext cx="29014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Comic Sans MS" panose="030F0702030302020204" pitchFamily="66" charset="0"/>
                </a:rPr>
                <a:t>s''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</a:endParaRPr>
            </a:p>
          </p:txBody>
        </p:sp>
        <p:grpSp>
          <p:nvGrpSpPr>
            <p:cNvPr id="44" name="Gruppo 43">
              <a:extLst>
                <a:ext uri="{FF2B5EF4-FFF2-40B4-BE49-F238E27FC236}">
                  <a16:creationId xmlns:a16="http://schemas.microsoft.com/office/drawing/2014/main" xmlns="" id="{581D2F1B-7635-B3FF-C22A-6C96939F1BB8}"/>
                </a:ext>
              </a:extLst>
            </p:cNvPr>
            <p:cNvGrpSpPr/>
            <p:nvPr/>
          </p:nvGrpSpPr>
          <p:grpSpPr>
            <a:xfrm>
              <a:off x="7697089" y="5307754"/>
              <a:ext cx="310819" cy="292945"/>
              <a:chOff x="13200063" y="2570092"/>
              <a:chExt cx="310819" cy="292945"/>
            </a:xfrm>
          </p:grpSpPr>
          <p:sp>
            <p:nvSpPr>
              <p:cNvPr id="45" name="Rectangle 19">
                <a:extLst>
                  <a:ext uri="{FF2B5EF4-FFF2-40B4-BE49-F238E27FC236}">
                    <a16:creationId xmlns:a16="http://schemas.microsoft.com/office/drawing/2014/main" xmlns="" id="{5B64EC5E-299C-F621-58F4-74E65BF6A5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00063" y="2586038"/>
                <a:ext cx="157094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</a:endParaRPr>
              </a:p>
            </p:txBody>
          </p:sp>
          <p:sp>
            <p:nvSpPr>
              <p:cNvPr id="46" name="Rectangle 20">
                <a:extLst>
                  <a:ext uri="{FF2B5EF4-FFF2-40B4-BE49-F238E27FC236}">
                    <a16:creationId xmlns:a16="http://schemas.microsoft.com/office/drawing/2014/main" xmlns="" id="{7C6DFD8F-5C21-9AF9-E772-BD8963593E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40075" y="2586838"/>
                <a:ext cx="68930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-25000" dirty="0">
                    <a:ln>
                      <a:noFill/>
                    </a:ln>
                    <a:solidFill>
                      <a:srgbClr val="00B0F0"/>
                    </a:solidFill>
                    <a:effectLst/>
                    <a:latin typeface="Comic Sans MS" panose="030F0702030302020204" pitchFamily="66" charset="0"/>
                  </a:rPr>
                  <a:t>1</a:t>
                </a:r>
                <a:endParaRPr kumimoji="0" lang="it-IT" altLang="it-IT" b="0" i="0" u="none" strike="noStrike" cap="none" normalizeH="0" baseline="-25000" dirty="0">
                  <a:ln>
                    <a:noFill/>
                  </a:ln>
                  <a:solidFill>
                    <a:srgbClr val="00B0F0"/>
                  </a:solidFill>
                  <a:effectLst/>
                </a:endParaRPr>
              </a:p>
            </p:txBody>
          </p:sp>
          <p:sp>
            <p:nvSpPr>
              <p:cNvPr id="47" name="Rectangle 21">
                <a:extLst>
                  <a:ext uri="{FF2B5EF4-FFF2-40B4-BE49-F238E27FC236}">
                    <a16:creationId xmlns:a16="http://schemas.microsoft.com/office/drawing/2014/main" xmlns="" id="{4F018650-D86C-B242-2883-83231BED5A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98672" y="2570092"/>
                <a:ext cx="112210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latin typeface="Comic Sans MS" panose="030F0702030302020204" pitchFamily="66" charset="0"/>
                  </a:rPr>
                  <a:t>s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</a:endParaRPr>
              </a:p>
            </p:txBody>
          </p:sp>
        </p:grpSp>
        <p:grpSp>
          <p:nvGrpSpPr>
            <p:cNvPr id="48" name="Gruppo 47">
              <a:extLst>
                <a:ext uri="{FF2B5EF4-FFF2-40B4-BE49-F238E27FC236}">
                  <a16:creationId xmlns:a16="http://schemas.microsoft.com/office/drawing/2014/main" xmlns="" id="{08CF8861-934F-F94A-233E-02636DC47ED0}"/>
                </a:ext>
              </a:extLst>
            </p:cNvPr>
            <p:cNvGrpSpPr/>
            <p:nvPr/>
          </p:nvGrpSpPr>
          <p:grpSpPr>
            <a:xfrm>
              <a:off x="8845668" y="4942410"/>
              <a:ext cx="341811" cy="293130"/>
              <a:chOff x="13200063" y="2569907"/>
              <a:chExt cx="341811" cy="293130"/>
            </a:xfrm>
          </p:grpSpPr>
          <p:sp>
            <p:nvSpPr>
              <p:cNvPr id="49" name="Rectangle 19">
                <a:extLst>
                  <a:ext uri="{FF2B5EF4-FFF2-40B4-BE49-F238E27FC236}">
                    <a16:creationId xmlns:a16="http://schemas.microsoft.com/office/drawing/2014/main" xmlns="" id="{761973CB-679F-3BC9-C8CD-966102A3A2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00063" y="2586038"/>
                <a:ext cx="157094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</a:endParaRPr>
              </a:p>
            </p:txBody>
          </p:sp>
          <p:sp>
            <p:nvSpPr>
              <p:cNvPr id="50" name="Rectangle 20">
                <a:extLst>
                  <a:ext uri="{FF2B5EF4-FFF2-40B4-BE49-F238E27FC236}">
                    <a16:creationId xmlns:a16="http://schemas.microsoft.com/office/drawing/2014/main" xmlns="" id="{D914553A-C9DC-C7CC-F361-A9DD6DEFF6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37042" y="2595161"/>
                <a:ext cx="94578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-25000" dirty="0">
                    <a:ln>
                      <a:noFill/>
                    </a:ln>
                    <a:solidFill>
                      <a:srgbClr val="00B0F0"/>
                    </a:solidFill>
                    <a:effectLst/>
                    <a:latin typeface="Comic Sans MS" panose="030F0702030302020204" pitchFamily="66" charset="0"/>
                  </a:rPr>
                  <a:t>2</a:t>
                </a:r>
                <a:endParaRPr kumimoji="0" lang="it-IT" altLang="it-IT" b="0" i="0" u="none" strike="noStrike" cap="none" normalizeH="0" baseline="-25000" dirty="0">
                  <a:ln>
                    <a:noFill/>
                  </a:ln>
                  <a:solidFill>
                    <a:srgbClr val="00B0F0"/>
                  </a:solidFill>
                  <a:effectLst/>
                </a:endParaRPr>
              </a:p>
            </p:txBody>
          </p:sp>
          <p:sp>
            <p:nvSpPr>
              <p:cNvPr id="51" name="Rectangle 21">
                <a:extLst>
                  <a:ext uri="{FF2B5EF4-FFF2-40B4-BE49-F238E27FC236}">
                    <a16:creationId xmlns:a16="http://schemas.microsoft.com/office/drawing/2014/main" xmlns="" id="{E00A5F54-9E10-8C50-D69B-A853713A1E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29664" y="2569907"/>
                <a:ext cx="112210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latin typeface="Comic Sans MS" panose="030F0702030302020204" pitchFamily="66" charset="0"/>
                  </a:rPr>
                  <a:t>s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</a:endParaRPr>
              </a:p>
            </p:txBody>
          </p:sp>
        </p:grpSp>
        <p:sp>
          <p:nvSpPr>
            <p:cNvPr id="43" name="CasellaDiTesto 42">
              <a:extLst>
                <a:ext uri="{FF2B5EF4-FFF2-40B4-BE49-F238E27FC236}">
                  <a16:creationId xmlns:a16="http://schemas.microsoft.com/office/drawing/2014/main" xmlns="" id="{7059BC2B-3EF8-2D98-9C02-387CB2BD431B}"/>
                </a:ext>
              </a:extLst>
            </p:cNvPr>
            <p:cNvSpPr txBox="1"/>
            <p:nvPr/>
          </p:nvSpPr>
          <p:spPr>
            <a:xfrm>
              <a:off x="3350385" y="1533314"/>
              <a:ext cx="870823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Passaggio 1- Si rappresentano le proiezioni di una retta</a:t>
              </a:r>
              <a:r>
                <a:rPr lang="it-IT" sz="1400" dirty="0">
                  <a:solidFill>
                    <a:srgbClr val="00B0F0"/>
                  </a:solidFill>
                  <a:latin typeface="Comic Sans MS" panose="030F0702030302020204" pitchFamily="66" charset="0"/>
                </a:rPr>
                <a:t> s</a:t>
              </a:r>
              <a:r>
                <a:rPr lang="it-IT" sz="14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//r contenente il punto </a:t>
              </a:r>
              <a:r>
                <a:rPr lang="it-IT" sz="1400" dirty="0" err="1">
                  <a:solidFill>
                    <a:srgbClr val="00B050"/>
                  </a:solidFill>
                  <a:latin typeface="Comic Sans MS" panose="030F0702030302020204" pitchFamily="66" charset="0"/>
                </a:rPr>
                <a:t>A</a:t>
              </a:r>
              <a:r>
                <a:rPr lang="it-IT" sz="1400" dirty="0" err="1">
                  <a:solidFill>
                    <a:srgbClr val="C0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</a:t>
              </a:r>
              <a:r>
                <a:rPr lang="it-IT" sz="1400" dirty="0" err="1">
                  <a:solidFill>
                    <a:srgbClr val="00B0F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s</a:t>
              </a:r>
              <a:r>
                <a:rPr lang="it-IT" sz="1400" dirty="0">
                  <a:solidFill>
                    <a:srgbClr val="C0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(</a:t>
              </a:r>
              <a:r>
                <a:rPr lang="it-IT" sz="1400" dirty="0" err="1">
                  <a:solidFill>
                    <a:srgbClr val="00B05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A’</a:t>
              </a:r>
              <a:r>
                <a:rPr lang="it-IT" sz="1400" dirty="0" err="1">
                  <a:solidFill>
                    <a:srgbClr val="C0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</a:t>
              </a:r>
              <a:r>
                <a:rPr lang="it-IT" sz="1400" dirty="0" err="1">
                  <a:solidFill>
                    <a:srgbClr val="00B0F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s</a:t>
              </a:r>
              <a:r>
                <a:rPr lang="it-IT" sz="1400" dirty="0">
                  <a:solidFill>
                    <a:srgbClr val="00B0F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’</a:t>
              </a:r>
              <a:r>
                <a:rPr lang="it-IT" sz="1400" dirty="0">
                  <a:solidFill>
                    <a:srgbClr val="C0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; </a:t>
              </a:r>
              <a:r>
                <a:rPr lang="it-IT" sz="1400" dirty="0" err="1">
                  <a:solidFill>
                    <a:srgbClr val="00B05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A’’</a:t>
              </a:r>
              <a:r>
                <a:rPr lang="it-IT" sz="1400" dirty="0" err="1">
                  <a:solidFill>
                    <a:srgbClr val="C0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</a:t>
              </a:r>
              <a:r>
                <a:rPr lang="it-IT" sz="1400" dirty="0" err="1">
                  <a:solidFill>
                    <a:srgbClr val="00B0F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s</a:t>
              </a:r>
              <a:r>
                <a:rPr lang="it-IT" sz="1400" dirty="0">
                  <a:solidFill>
                    <a:srgbClr val="00B0F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’’</a:t>
              </a:r>
              <a:r>
                <a:rPr lang="it-IT" sz="1400" dirty="0">
                  <a:solidFill>
                    <a:srgbClr val="C0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)</a:t>
              </a:r>
              <a:endParaRPr lang="it-IT" sz="1400" dirty="0">
                <a:solidFill>
                  <a:srgbClr val="C0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65" name="CasellaDiTesto 64">
              <a:extLst>
                <a:ext uri="{FF2B5EF4-FFF2-40B4-BE49-F238E27FC236}">
                  <a16:creationId xmlns:a16="http://schemas.microsoft.com/office/drawing/2014/main" xmlns="" id="{F4C00F1E-CCEF-907F-D8C4-065190FD60C4}"/>
                </a:ext>
              </a:extLst>
            </p:cNvPr>
            <p:cNvSpPr txBox="1"/>
            <p:nvPr/>
          </p:nvSpPr>
          <p:spPr>
            <a:xfrm>
              <a:off x="3347629" y="1762152"/>
              <a:ext cx="870823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Passaggio 2- Per completare la rappresentazione della retta </a:t>
              </a:r>
              <a:r>
                <a:rPr lang="it-IT" sz="1400" dirty="0">
                  <a:solidFill>
                    <a:srgbClr val="00B0F0"/>
                  </a:solidFill>
                  <a:latin typeface="Comic Sans MS" panose="030F0702030302020204" pitchFamily="66" charset="0"/>
                </a:rPr>
                <a:t>s</a:t>
              </a:r>
              <a:r>
                <a:rPr lang="it-IT" sz="14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 si definiscono le tracce </a:t>
              </a:r>
              <a:r>
                <a:rPr lang="it-IT" sz="1400" dirty="0">
                  <a:solidFill>
                    <a:srgbClr val="00B0F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sz="1400" baseline="-25000" dirty="0">
                  <a:solidFill>
                    <a:srgbClr val="00B0F0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sz="1400" dirty="0">
                  <a:solidFill>
                    <a:srgbClr val="00B0F0"/>
                  </a:solidFill>
                  <a:latin typeface="Comic Sans MS" panose="030F0702030302020204" pitchFamily="66" charset="0"/>
                </a:rPr>
                <a:t>s</a:t>
              </a:r>
              <a:r>
                <a:rPr lang="it-IT" sz="14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 e </a:t>
              </a:r>
              <a:r>
                <a:rPr lang="it-IT" sz="1400" dirty="0">
                  <a:solidFill>
                    <a:srgbClr val="00B0F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sz="1400" baseline="-25000" dirty="0">
                  <a:solidFill>
                    <a:srgbClr val="00B0F0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sz="1400" dirty="0">
                  <a:solidFill>
                    <a:srgbClr val="00B0F0"/>
                  </a:solidFill>
                  <a:latin typeface="Comic Sans MS" panose="030F0702030302020204" pitchFamily="66" charset="0"/>
                </a:rPr>
                <a:t>s</a:t>
              </a:r>
            </a:p>
          </p:txBody>
        </p:sp>
      </p:grp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xmlns="" id="{D315705C-232F-D27E-9415-D253485FB6C0}"/>
              </a:ext>
            </a:extLst>
          </p:cNvPr>
          <p:cNvCxnSpPr>
            <a:cxnSpLocks/>
          </p:cNvCxnSpPr>
          <p:nvPr/>
        </p:nvCxnSpPr>
        <p:spPr>
          <a:xfrm flipV="1">
            <a:off x="7752561" y="3117850"/>
            <a:ext cx="2644727" cy="214332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xmlns="" id="{731FE12A-CD3F-304F-7067-E2AB465B4844}"/>
              </a:ext>
            </a:extLst>
          </p:cNvPr>
          <p:cNvCxnSpPr>
            <a:cxnSpLocks/>
          </p:cNvCxnSpPr>
          <p:nvPr/>
        </p:nvCxnSpPr>
        <p:spPr>
          <a:xfrm>
            <a:off x="8222413" y="3705225"/>
            <a:ext cx="804726" cy="121445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CasellaDiTesto 65">
            <a:extLst>
              <a:ext uri="{FF2B5EF4-FFF2-40B4-BE49-F238E27FC236}">
                <a16:creationId xmlns:a16="http://schemas.microsoft.com/office/drawing/2014/main" xmlns="" id="{6E299B6E-B4AD-B6A9-FE4C-B12380026680}"/>
              </a:ext>
            </a:extLst>
          </p:cNvPr>
          <p:cNvSpPr txBox="1"/>
          <p:nvPr/>
        </p:nvSpPr>
        <p:spPr>
          <a:xfrm>
            <a:off x="3342499" y="1989388"/>
            <a:ext cx="8708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Passaggio 3- Collegando le corrispondenti tracce delle due rette si determinano due segmenti</a:t>
            </a:r>
            <a:endParaRPr lang="it-IT" sz="1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69" name="Connettore 2 68">
            <a:extLst>
              <a:ext uri="{FF2B5EF4-FFF2-40B4-BE49-F238E27FC236}">
                <a16:creationId xmlns:a16="http://schemas.microsoft.com/office/drawing/2014/main" xmlns="" id="{FF794C93-185A-95A2-A5C5-255E598A890E}"/>
              </a:ext>
            </a:extLst>
          </p:cNvPr>
          <p:cNvCxnSpPr>
            <a:cxnSpLocks/>
            <a:stCxn id="17" idx="3"/>
          </p:cNvCxnSpPr>
          <p:nvPr/>
        </p:nvCxnSpPr>
        <p:spPr>
          <a:xfrm flipV="1">
            <a:off x="2581376" y="4040188"/>
            <a:ext cx="5890820" cy="1601141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2 70">
            <a:extLst>
              <a:ext uri="{FF2B5EF4-FFF2-40B4-BE49-F238E27FC236}">
                <a16:creationId xmlns:a16="http://schemas.microsoft.com/office/drawing/2014/main" xmlns="" id="{09BA68B1-08C8-D6DA-0BB7-97B938150B5B}"/>
              </a:ext>
            </a:extLst>
          </p:cNvPr>
          <p:cNvCxnSpPr>
            <a:stCxn id="52" idx="3"/>
          </p:cNvCxnSpPr>
          <p:nvPr/>
        </p:nvCxnSpPr>
        <p:spPr>
          <a:xfrm flipV="1">
            <a:off x="2553219" y="4578472"/>
            <a:ext cx="6042035" cy="1897405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01322430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/>
      <p:bldP spid="6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llout: freccia in giù 4">
            <a:extLst>
              <a:ext uri="{FF2B5EF4-FFF2-40B4-BE49-F238E27FC236}">
                <a16:creationId xmlns:a16="http://schemas.microsoft.com/office/drawing/2014/main" xmlns="" id="{3E65A582-90C5-42E5-2EA0-8995286DB16C}"/>
              </a:ext>
            </a:extLst>
          </p:cNvPr>
          <p:cNvSpPr/>
          <p:nvPr/>
        </p:nvSpPr>
        <p:spPr>
          <a:xfrm>
            <a:off x="95116" y="442341"/>
            <a:ext cx="3060000" cy="1352237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Passo 4</a:t>
            </a:r>
          </a:p>
        </p:txBody>
      </p: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xmlns="" id="{BE7E6E6A-207E-4924-FF43-DF549CC6BC11}"/>
              </a:ext>
            </a:extLst>
          </p:cNvPr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99677267-A711-684C-62B5-2A9084A3428F}"/>
              </a:ext>
            </a:extLst>
          </p:cNvPr>
          <p:cNvSpPr txBox="1"/>
          <p:nvPr/>
        </p:nvSpPr>
        <p:spPr>
          <a:xfrm>
            <a:off x="3152720" y="472128"/>
            <a:ext cx="900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Esemplificazione grafica della ricerca e definizione di un piano passante per una retta r nel secondo diedro ed un punto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nel primo non appartenente alla retta</a:t>
            </a:r>
          </a:p>
        </p:txBody>
      </p: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xmlns="" id="{65B57F8F-3056-43B0-AD58-9CB9AFC93DAD}"/>
              </a:ext>
            </a:extLst>
          </p:cNvPr>
          <p:cNvCxnSpPr/>
          <p:nvPr/>
        </p:nvCxnSpPr>
        <p:spPr>
          <a:xfrm>
            <a:off x="3104" y="6861104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4411224C-978F-9673-D289-3BE69C0F1960}"/>
              </a:ext>
            </a:extLst>
          </p:cNvPr>
          <p:cNvSpPr txBox="1">
            <a:spLocks noChangeArrowheads="1"/>
          </p:cNvSpPr>
          <p:nvPr/>
        </p:nvSpPr>
        <p:spPr>
          <a:xfrm>
            <a:off x="66000" y="50702"/>
            <a:ext cx="12060000" cy="360000"/>
          </a:xfrm>
          <a:prstGeom prst="rect">
            <a:avLst/>
          </a:prstGeom>
          <a:ln w="3175" cmpd="dbl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</a:t>
            </a:r>
            <a:r>
              <a:rPr kumimoji="0" lang="it-IT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PIANO PASSANTE PER UNA RETTA ED UN PUNTO AD ESSA NON APPARTENENTE RISOLTO COME  PARALLELISMO TRA  RETTE </a:t>
            </a:r>
          </a:p>
        </p:txBody>
      </p:sp>
      <p:sp>
        <p:nvSpPr>
          <p:cNvPr id="7" name="CasellaDiTesto 6">
            <a:hlinkClick r:id="rId3" action="ppaction://hlinksldjump"/>
            <a:extLst>
              <a:ext uri="{FF2B5EF4-FFF2-40B4-BE49-F238E27FC236}">
                <a16:creationId xmlns:a16="http://schemas.microsoft.com/office/drawing/2014/main" xmlns="" id="{B594C4B7-8DB2-C966-B289-3E4DC4B13FE8}"/>
              </a:ext>
            </a:extLst>
          </p:cNvPr>
          <p:cNvSpPr txBox="1"/>
          <p:nvPr/>
        </p:nvSpPr>
        <p:spPr>
          <a:xfrm>
            <a:off x="10723564" y="48214"/>
            <a:ext cx="1410494" cy="36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Torna a Indice</a:t>
            </a:r>
          </a:p>
        </p:txBody>
      </p:sp>
      <p:grpSp>
        <p:nvGrpSpPr>
          <p:cNvPr id="19" name="Gruppo 18">
            <a:extLst>
              <a:ext uri="{FF2B5EF4-FFF2-40B4-BE49-F238E27FC236}">
                <a16:creationId xmlns:a16="http://schemas.microsoft.com/office/drawing/2014/main" xmlns="" id="{5BB055CD-1DAA-94DE-3537-24E676C568F2}"/>
              </a:ext>
            </a:extLst>
          </p:cNvPr>
          <p:cNvGrpSpPr/>
          <p:nvPr/>
        </p:nvGrpSpPr>
        <p:grpSpPr>
          <a:xfrm>
            <a:off x="3333581" y="1318054"/>
            <a:ext cx="8719280" cy="5340350"/>
            <a:chOff x="3333581" y="1318054"/>
            <a:chExt cx="8719280" cy="5340350"/>
          </a:xfrm>
        </p:grpSpPr>
        <p:sp>
          <p:nvSpPr>
            <p:cNvPr id="12" name="Rectangle 9">
              <a:extLst>
                <a:ext uri="{FF2B5EF4-FFF2-40B4-BE49-F238E27FC236}">
                  <a16:creationId xmlns:a16="http://schemas.microsoft.com/office/drawing/2014/main" xmlns="" id="{F9D1AEB9-AD77-D6BE-14A8-A8A46EA724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3581" y="1318054"/>
              <a:ext cx="8693151" cy="534035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" name="Line 10">
              <a:extLst>
                <a:ext uri="{FF2B5EF4-FFF2-40B4-BE49-F238E27FC236}">
                  <a16:creationId xmlns:a16="http://schemas.microsoft.com/office/drawing/2014/main" xmlns="" id="{502762D9-F499-4463-DAED-6D27655C10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38513" y="2487613"/>
              <a:ext cx="869315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4" name="Rectangle 11">
              <a:extLst>
                <a:ext uri="{FF2B5EF4-FFF2-40B4-BE49-F238E27FC236}">
                  <a16:creationId xmlns:a16="http://schemas.microsoft.com/office/drawing/2014/main" xmlns="" id="{B4F7FC15-6E20-1887-4F53-ECF11A6D3F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55413" y="4184650"/>
              <a:ext cx="266700" cy="385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anose="030F0702030302020204" pitchFamily="66" charset="0"/>
                </a:rPr>
                <a:t>lt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2">
              <a:extLst>
                <a:ext uri="{FF2B5EF4-FFF2-40B4-BE49-F238E27FC236}">
                  <a16:creationId xmlns:a16="http://schemas.microsoft.com/office/drawing/2014/main" xmlns="" id="{D3B1A0D8-D1C3-0811-AE82-ABC947CBA3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75388" y="5716588"/>
              <a:ext cx="258763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>
                  <a:ln>
                    <a:noFill/>
                  </a:ln>
                  <a:solidFill>
                    <a:srgbClr val="00B050"/>
                  </a:solidFill>
                  <a:effectLst/>
                  <a:latin typeface="Comic Sans MS" panose="030F0702030302020204" pitchFamily="66" charset="0"/>
                </a:rPr>
                <a:t>A'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rgbClr val="00B050"/>
                </a:solidFill>
                <a:effectLst/>
              </a:endParaRPr>
            </a:p>
          </p:txBody>
        </p:sp>
        <p:sp>
          <p:nvSpPr>
            <p:cNvPr id="16" name="Rectangle 13">
              <a:extLst>
                <a:ext uri="{FF2B5EF4-FFF2-40B4-BE49-F238E27FC236}">
                  <a16:creationId xmlns:a16="http://schemas.microsoft.com/office/drawing/2014/main" xmlns="" id="{5025AFF0-8A4E-9D7F-F183-7AA42026CA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8600" y="3744913"/>
              <a:ext cx="26670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omic Sans MS" panose="030F0702030302020204" pitchFamily="66" charset="0"/>
                </a:rPr>
                <a:t>A"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</a:endParaRPr>
            </a:p>
          </p:txBody>
        </p:sp>
        <p:sp>
          <p:nvSpPr>
            <p:cNvPr id="20" name="Rectangle 17">
              <a:extLst>
                <a:ext uri="{FF2B5EF4-FFF2-40B4-BE49-F238E27FC236}">
                  <a16:creationId xmlns:a16="http://schemas.microsoft.com/office/drawing/2014/main" xmlns="" id="{4A5CBF57-8841-B3A8-327F-E5B3714EFA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29938" y="2468563"/>
              <a:ext cx="20037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r'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21" name="Rectangle 18">
              <a:extLst>
                <a:ext uri="{FF2B5EF4-FFF2-40B4-BE49-F238E27FC236}">
                  <a16:creationId xmlns:a16="http://schemas.microsoft.com/office/drawing/2014/main" xmlns="" id="{3F043F62-4141-66D8-0199-A68440231E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30875" y="2544763"/>
              <a:ext cx="29014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r''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grpSp>
          <p:nvGrpSpPr>
            <p:cNvPr id="33" name="Gruppo 32">
              <a:extLst>
                <a:ext uri="{FF2B5EF4-FFF2-40B4-BE49-F238E27FC236}">
                  <a16:creationId xmlns:a16="http://schemas.microsoft.com/office/drawing/2014/main" xmlns="" id="{EF7E8D20-4AC4-4890-2DD1-486DFA78D60C}"/>
                </a:ext>
              </a:extLst>
            </p:cNvPr>
            <p:cNvGrpSpPr/>
            <p:nvPr/>
          </p:nvGrpSpPr>
          <p:grpSpPr>
            <a:xfrm>
              <a:off x="10147642" y="2843297"/>
              <a:ext cx="309217" cy="292945"/>
              <a:chOff x="13200063" y="2570092"/>
              <a:chExt cx="309217" cy="292945"/>
            </a:xfrm>
          </p:grpSpPr>
          <p:sp>
            <p:nvSpPr>
              <p:cNvPr id="22" name="Rectangle 19">
                <a:extLst>
                  <a:ext uri="{FF2B5EF4-FFF2-40B4-BE49-F238E27FC236}">
                    <a16:creationId xmlns:a16="http://schemas.microsoft.com/office/drawing/2014/main" xmlns="" id="{0FE69F1F-F843-417D-93DE-E9D7F9EBDE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00063" y="2586038"/>
                <a:ext cx="157094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23" name="Rectangle 20">
                <a:extLst>
                  <a:ext uri="{FF2B5EF4-FFF2-40B4-BE49-F238E27FC236}">
                    <a16:creationId xmlns:a16="http://schemas.microsoft.com/office/drawing/2014/main" xmlns="" id="{CA37DC7A-F704-BA9A-B46B-1163892FA9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40075" y="2586838"/>
                <a:ext cx="68930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-2500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1</a:t>
                </a:r>
                <a:endParaRPr kumimoji="0" lang="it-IT" altLang="it-IT" b="0" i="0" u="none" strike="noStrike" cap="none" normalizeH="0" baseline="-2500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24" name="Rectangle 21">
                <a:extLst>
                  <a:ext uri="{FF2B5EF4-FFF2-40B4-BE49-F238E27FC236}">
                    <a16:creationId xmlns:a16="http://schemas.microsoft.com/office/drawing/2014/main" xmlns="" id="{3D196AFF-8676-C126-57C5-B706143C74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98672" y="2570092"/>
                <a:ext cx="110608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</p:grpSp>
        <p:sp>
          <p:nvSpPr>
            <p:cNvPr id="25" name="Line 22">
              <a:extLst>
                <a:ext uri="{FF2B5EF4-FFF2-40B4-BE49-F238E27FC236}">
                  <a16:creationId xmlns:a16="http://schemas.microsoft.com/office/drawing/2014/main" xmlns="" id="{9A319D18-CE96-D7D1-50B4-D423916A4B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87763" y="4470400"/>
              <a:ext cx="81041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7" name="Line 23">
              <a:extLst>
                <a:ext uri="{FF2B5EF4-FFF2-40B4-BE49-F238E27FC236}">
                  <a16:creationId xmlns:a16="http://schemas.microsoft.com/office/drawing/2014/main" xmlns="" id="{9B02D5E1-FE3A-F00A-71D6-4539935D5F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6150" y="2487613"/>
              <a:ext cx="5641976" cy="1982787"/>
            </a:xfrm>
            <a:prstGeom prst="line">
              <a:avLst/>
            </a:prstGeom>
            <a:noFill/>
            <a:ln w="3175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9" name="Line 25">
              <a:extLst>
                <a:ext uri="{FF2B5EF4-FFF2-40B4-BE49-F238E27FC236}">
                  <a16:creationId xmlns:a16="http://schemas.microsoft.com/office/drawing/2014/main" xmlns="" id="{5FD407C1-8D7A-8C7E-7BF2-F1362BF8C5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223250" y="3705225"/>
              <a:ext cx="0" cy="765175"/>
            </a:xfrm>
            <a:prstGeom prst="line">
              <a:avLst/>
            </a:prstGeom>
            <a:noFill/>
            <a:ln w="3175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0" name="Line 26">
              <a:extLst>
                <a:ext uri="{FF2B5EF4-FFF2-40B4-BE49-F238E27FC236}">
                  <a16:creationId xmlns:a16="http://schemas.microsoft.com/office/drawing/2014/main" xmlns="" id="{FBF7D979-EE21-7E89-9B91-803D4F81CC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398126" y="3117850"/>
              <a:ext cx="0" cy="1352550"/>
            </a:xfrm>
            <a:prstGeom prst="line">
              <a:avLst/>
            </a:prstGeom>
            <a:noFill/>
            <a:ln w="3175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1" name="Line 27">
              <a:extLst>
                <a:ext uri="{FF2B5EF4-FFF2-40B4-BE49-F238E27FC236}">
                  <a16:creationId xmlns:a16="http://schemas.microsoft.com/office/drawing/2014/main" xmlns="" id="{0789CF72-170C-59AA-41A8-0E9E18D7E4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223250" y="2553513"/>
              <a:ext cx="3081749" cy="1916884"/>
            </a:xfrm>
            <a:prstGeom prst="line">
              <a:avLst/>
            </a:prstGeom>
            <a:noFill/>
            <a:ln w="3175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2" name="Line 28">
              <a:extLst>
                <a:ext uri="{FF2B5EF4-FFF2-40B4-BE49-F238E27FC236}">
                  <a16:creationId xmlns:a16="http://schemas.microsoft.com/office/drawing/2014/main" xmlns="" id="{CD1D8D58-CF9B-3969-9AFE-15C07A8401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29388" y="4040188"/>
              <a:ext cx="0" cy="1966912"/>
            </a:xfrm>
            <a:prstGeom prst="line">
              <a:avLst/>
            </a:prstGeom>
            <a:noFill/>
            <a:ln w="0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grpSp>
          <p:nvGrpSpPr>
            <p:cNvPr id="34" name="Gruppo 33">
              <a:extLst>
                <a:ext uri="{FF2B5EF4-FFF2-40B4-BE49-F238E27FC236}">
                  <a16:creationId xmlns:a16="http://schemas.microsoft.com/office/drawing/2014/main" xmlns="" id="{0696E030-F716-7E50-B7A3-5330BD81B8F2}"/>
                </a:ext>
              </a:extLst>
            </p:cNvPr>
            <p:cNvGrpSpPr/>
            <p:nvPr/>
          </p:nvGrpSpPr>
          <p:grpSpPr>
            <a:xfrm>
              <a:off x="8053144" y="3408992"/>
              <a:ext cx="340209" cy="293130"/>
              <a:chOff x="13200063" y="2569907"/>
              <a:chExt cx="340209" cy="293130"/>
            </a:xfrm>
          </p:grpSpPr>
          <p:sp>
            <p:nvSpPr>
              <p:cNvPr id="35" name="Rectangle 19">
                <a:extLst>
                  <a:ext uri="{FF2B5EF4-FFF2-40B4-BE49-F238E27FC236}">
                    <a16:creationId xmlns:a16="http://schemas.microsoft.com/office/drawing/2014/main" xmlns="" id="{F1A45B17-2342-D1BF-211C-E0328081D3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00063" y="2586038"/>
                <a:ext cx="157094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36" name="Rectangle 20">
                <a:extLst>
                  <a:ext uri="{FF2B5EF4-FFF2-40B4-BE49-F238E27FC236}">
                    <a16:creationId xmlns:a16="http://schemas.microsoft.com/office/drawing/2014/main" xmlns="" id="{BD51EA2E-4AD1-5440-1B3D-C1CA88D31F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37042" y="2595161"/>
                <a:ext cx="94578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-2500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2</a:t>
                </a:r>
                <a:endParaRPr kumimoji="0" lang="it-IT" altLang="it-IT" b="0" i="0" u="none" strike="noStrike" cap="none" normalizeH="0" baseline="-2500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37" name="Rectangle 21">
                <a:extLst>
                  <a:ext uri="{FF2B5EF4-FFF2-40B4-BE49-F238E27FC236}">
                    <a16:creationId xmlns:a16="http://schemas.microsoft.com/office/drawing/2014/main" xmlns="" id="{069646B3-97C8-500A-6497-C5AD360C2B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29664" y="2569907"/>
                <a:ext cx="110608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</p:grpSp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xmlns="" id="{0BE60B85-33CD-8B7F-1221-465DAB8682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3581" y="1346622"/>
              <a:ext cx="8693150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3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Dati la retta generica r nel II diedro ed il punto </a:t>
              </a:r>
              <a:r>
                <a:rPr kumimoji="0" lang="it-IT" altLang="it-IT" sz="13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omic Sans MS" panose="030F0702030302020204" pitchFamily="66" charset="0"/>
                </a:rPr>
                <a:t>A(A';A") </a:t>
              </a:r>
              <a:r>
                <a:rPr kumimoji="0" lang="it-IT" altLang="it-IT" sz="13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determinare il piano </a:t>
              </a:r>
              <a:r>
                <a:rPr kumimoji="0" lang="it-IT" altLang="it-IT" sz="13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Symbol" panose="05050102010706020507" pitchFamily="18" charset="2"/>
                </a:rPr>
                <a:t>a</a:t>
              </a:r>
              <a:r>
                <a:rPr kumimoji="0" lang="it-IT" altLang="it-IT" sz="13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 passante per essi 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3" name="Line 27">
              <a:extLst>
                <a:ext uri="{FF2B5EF4-FFF2-40B4-BE49-F238E27FC236}">
                  <a16:creationId xmlns:a16="http://schemas.microsoft.com/office/drawing/2014/main" xmlns="" id="{A1E88A50-6C3D-225F-D1E3-505C923EEC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76696" y="4470399"/>
              <a:ext cx="3451281" cy="2146737"/>
            </a:xfrm>
            <a:prstGeom prst="line">
              <a:avLst/>
            </a:prstGeom>
            <a:noFill/>
            <a:ln w="3175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4" name="Line 23">
              <a:extLst>
                <a:ext uri="{FF2B5EF4-FFF2-40B4-BE49-F238E27FC236}">
                  <a16:creationId xmlns:a16="http://schemas.microsoft.com/office/drawing/2014/main" xmlns="" id="{AFEF106D-401C-2CC2-B4E6-702A0D4EE7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74166" y="3002792"/>
              <a:ext cx="8098429" cy="2846070"/>
            </a:xfrm>
            <a:prstGeom prst="line">
              <a:avLst/>
            </a:prstGeom>
            <a:noFill/>
            <a:ln w="3175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>
                <a:ln w="3175">
                  <a:solidFill>
                    <a:schemeClr val="tx1"/>
                  </a:solidFill>
                </a:ln>
              </a:endParaRPr>
            </a:p>
          </p:txBody>
        </p:sp>
        <p:cxnSp>
          <p:nvCxnSpPr>
            <p:cNvPr id="18" name="Connettore diritto 17">
              <a:extLst>
                <a:ext uri="{FF2B5EF4-FFF2-40B4-BE49-F238E27FC236}">
                  <a16:creationId xmlns:a16="http://schemas.microsoft.com/office/drawing/2014/main" xmlns="" id="{15E53B5F-1855-5C59-A167-47C073ABAF4A}"/>
                </a:ext>
              </a:extLst>
            </p:cNvPr>
            <p:cNvCxnSpPr>
              <a:cxnSpLocks/>
            </p:cNvCxnSpPr>
            <p:nvPr/>
          </p:nvCxnSpPr>
          <p:spPr>
            <a:xfrm>
              <a:off x="7753739" y="4467297"/>
              <a:ext cx="0" cy="800134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ttore diritto 37">
              <a:extLst>
                <a:ext uri="{FF2B5EF4-FFF2-40B4-BE49-F238E27FC236}">
                  <a16:creationId xmlns:a16="http://schemas.microsoft.com/office/drawing/2014/main" xmlns="" id="{C710AA1C-E0D9-E038-2672-9C300BB14AE5}"/>
                </a:ext>
              </a:extLst>
            </p:cNvPr>
            <p:cNvCxnSpPr>
              <a:cxnSpLocks/>
              <a:stCxn id="3" idx="1"/>
            </p:cNvCxnSpPr>
            <p:nvPr/>
          </p:nvCxnSpPr>
          <p:spPr>
            <a:xfrm>
              <a:off x="9027977" y="4470399"/>
              <a:ext cx="0" cy="454385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ectangle 17">
              <a:extLst>
                <a:ext uri="{FF2B5EF4-FFF2-40B4-BE49-F238E27FC236}">
                  <a16:creationId xmlns:a16="http://schemas.microsoft.com/office/drawing/2014/main" xmlns="" id="{082B70FE-2FA3-B587-E788-0EE185F63A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74995" y="6296923"/>
              <a:ext cx="20037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Comic Sans MS" panose="030F0702030302020204" pitchFamily="66" charset="0"/>
                </a:rPr>
                <a:t>s'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</a:endParaRPr>
            </a:p>
          </p:txBody>
        </p:sp>
        <p:sp>
          <p:nvSpPr>
            <p:cNvPr id="42" name="Rectangle 18">
              <a:extLst>
                <a:ext uri="{FF2B5EF4-FFF2-40B4-BE49-F238E27FC236}">
                  <a16:creationId xmlns:a16="http://schemas.microsoft.com/office/drawing/2014/main" xmlns="" id="{C2272F84-2591-466A-6ADF-5FB7D348D6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9914" y="2966384"/>
              <a:ext cx="29014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Comic Sans MS" panose="030F0702030302020204" pitchFamily="66" charset="0"/>
                </a:rPr>
                <a:t>s''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</a:endParaRPr>
            </a:p>
          </p:txBody>
        </p:sp>
        <p:grpSp>
          <p:nvGrpSpPr>
            <p:cNvPr id="44" name="Gruppo 43">
              <a:extLst>
                <a:ext uri="{FF2B5EF4-FFF2-40B4-BE49-F238E27FC236}">
                  <a16:creationId xmlns:a16="http://schemas.microsoft.com/office/drawing/2014/main" xmlns="" id="{581D2F1B-7635-B3FF-C22A-6C96939F1BB8}"/>
                </a:ext>
              </a:extLst>
            </p:cNvPr>
            <p:cNvGrpSpPr/>
            <p:nvPr/>
          </p:nvGrpSpPr>
          <p:grpSpPr>
            <a:xfrm>
              <a:off x="7697089" y="5307754"/>
              <a:ext cx="310819" cy="292945"/>
              <a:chOff x="13200063" y="2570092"/>
              <a:chExt cx="310819" cy="292945"/>
            </a:xfrm>
          </p:grpSpPr>
          <p:sp>
            <p:nvSpPr>
              <p:cNvPr id="45" name="Rectangle 19">
                <a:extLst>
                  <a:ext uri="{FF2B5EF4-FFF2-40B4-BE49-F238E27FC236}">
                    <a16:creationId xmlns:a16="http://schemas.microsoft.com/office/drawing/2014/main" xmlns="" id="{5B64EC5E-299C-F621-58F4-74E65BF6A5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00063" y="2586038"/>
                <a:ext cx="157094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</a:endParaRPr>
              </a:p>
            </p:txBody>
          </p:sp>
          <p:sp>
            <p:nvSpPr>
              <p:cNvPr id="46" name="Rectangle 20">
                <a:extLst>
                  <a:ext uri="{FF2B5EF4-FFF2-40B4-BE49-F238E27FC236}">
                    <a16:creationId xmlns:a16="http://schemas.microsoft.com/office/drawing/2014/main" xmlns="" id="{7C6DFD8F-5C21-9AF9-E772-BD8963593E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40075" y="2586838"/>
                <a:ext cx="68930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-25000" dirty="0">
                    <a:ln>
                      <a:noFill/>
                    </a:ln>
                    <a:solidFill>
                      <a:srgbClr val="00B0F0"/>
                    </a:solidFill>
                    <a:effectLst/>
                    <a:latin typeface="Comic Sans MS" panose="030F0702030302020204" pitchFamily="66" charset="0"/>
                  </a:rPr>
                  <a:t>1</a:t>
                </a:r>
                <a:endParaRPr kumimoji="0" lang="it-IT" altLang="it-IT" b="0" i="0" u="none" strike="noStrike" cap="none" normalizeH="0" baseline="-25000" dirty="0">
                  <a:ln>
                    <a:noFill/>
                  </a:ln>
                  <a:solidFill>
                    <a:srgbClr val="00B0F0"/>
                  </a:solidFill>
                  <a:effectLst/>
                </a:endParaRPr>
              </a:p>
            </p:txBody>
          </p:sp>
          <p:sp>
            <p:nvSpPr>
              <p:cNvPr id="47" name="Rectangle 21">
                <a:extLst>
                  <a:ext uri="{FF2B5EF4-FFF2-40B4-BE49-F238E27FC236}">
                    <a16:creationId xmlns:a16="http://schemas.microsoft.com/office/drawing/2014/main" xmlns="" id="{4F018650-D86C-B242-2883-83231BED5A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98672" y="2570092"/>
                <a:ext cx="112210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latin typeface="Comic Sans MS" panose="030F0702030302020204" pitchFamily="66" charset="0"/>
                  </a:rPr>
                  <a:t>s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</a:endParaRPr>
              </a:p>
            </p:txBody>
          </p:sp>
        </p:grpSp>
        <p:grpSp>
          <p:nvGrpSpPr>
            <p:cNvPr id="48" name="Gruppo 47">
              <a:extLst>
                <a:ext uri="{FF2B5EF4-FFF2-40B4-BE49-F238E27FC236}">
                  <a16:creationId xmlns:a16="http://schemas.microsoft.com/office/drawing/2014/main" xmlns="" id="{08CF8861-934F-F94A-233E-02636DC47ED0}"/>
                </a:ext>
              </a:extLst>
            </p:cNvPr>
            <p:cNvGrpSpPr/>
            <p:nvPr/>
          </p:nvGrpSpPr>
          <p:grpSpPr>
            <a:xfrm>
              <a:off x="8845668" y="4942410"/>
              <a:ext cx="341811" cy="293130"/>
              <a:chOff x="13200063" y="2569907"/>
              <a:chExt cx="341811" cy="293130"/>
            </a:xfrm>
          </p:grpSpPr>
          <p:sp>
            <p:nvSpPr>
              <p:cNvPr id="49" name="Rectangle 19">
                <a:extLst>
                  <a:ext uri="{FF2B5EF4-FFF2-40B4-BE49-F238E27FC236}">
                    <a16:creationId xmlns:a16="http://schemas.microsoft.com/office/drawing/2014/main" xmlns="" id="{761973CB-679F-3BC9-C8CD-966102A3A2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00063" y="2586038"/>
                <a:ext cx="157094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</a:endParaRPr>
              </a:p>
            </p:txBody>
          </p:sp>
          <p:sp>
            <p:nvSpPr>
              <p:cNvPr id="50" name="Rectangle 20">
                <a:extLst>
                  <a:ext uri="{FF2B5EF4-FFF2-40B4-BE49-F238E27FC236}">
                    <a16:creationId xmlns:a16="http://schemas.microsoft.com/office/drawing/2014/main" xmlns="" id="{D914553A-C9DC-C7CC-F361-A9DD6DEFF6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37042" y="2595161"/>
                <a:ext cx="94578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-25000" dirty="0">
                    <a:ln>
                      <a:noFill/>
                    </a:ln>
                    <a:solidFill>
                      <a:srgbClr val="00B0F0"/>
                    </a:solidFill>
                    <a:effectLst/>
                    <a:latin typeface="Comic Sans MS" panose="030F0702030302020204" pitchFamily="66" charset="0"/>
                  </a:rPr>
                  <a:t>2</a:t>
                </a:r>
                <a:endParaRPr kumimoji="0" lang="it-IT" altLang="it-IT" b="0" i="0" u="none" strike="noStrike" cap="none" normalizeH="0" baseline="-25000" dirty="0">
                  <a:ln>
                    <a:noFill/>
                  </a:ln>
                  <a:solidFill>
                    <a:srgbClr val="00B0F0"/>
                  </a:solidFill>
                  <a:effectLst/>
                </a:endParaRPr>
              </a:p>
            </p:txBody>
          </p:sp>
          <p:sp>
            <p:nvSpPr>
              <p:cNvPr id="51" name="Rectangle 21">
                <a:extLst>
                  <a:ext uri="{FF2B5EF4-FFF2-40B4-BE49-F238E27FC236}">
                    <a16:creationId xmlns:a16="http://schemas.microsoft.com/office/drawing/2014/main" xmlns="" id="{E00A5F54-9E10-8C50-D69B-A853713A1E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29664" y="2569907"/>
                <a:ext cx="112210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latin typeface="Comic Sans MS" panose="030F0702030302020204" pitchFamily="66" charset="0"/>
                  </a:rPr>
                  <a:t>s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</a:endParaRPr>
              </a:p>
            </p:txBody>
          </p:sp>
        </p:grpSp>
        <p:cxnSp>
          <p:nvCxnSpPr>
            <p:cNvPr id="53" name="Connettore diritto 52">
              <a:extLst>
                <a:ext uri="{FF2B5EF4-FFF2-40B4-BE49-F238E27FC236}">
                  <a16:creationId xmlns:a16="http://schemas.microsoft.com/office/drawing/2014/main" xmlns="" id="{D315705C-232F-D27E-9415-D253485FB6C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753399" y="3117850"/>
              <a:ext cx="2644727" cy="2143321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ttore diritto 54">
              <a:extLst>
                <a:ext uri="{FF2B5EF4-FFF2-40B4-BE49-F238E27FC236}">
                  <a16:creationId xmlns:a16="http://schemas.microsoft.com/office/drawing/2014/main" xmlns="" id="{731FE12A-CD3F-304F-7067-E2AB465B4844}"/>
                </a:ext>
              </a:extLst>
            </p:cNvPr>
            <p:cNvCxnSpPr>
              <a:cxnSpLocks/>
              <a:stCxn id="29" idx="1"/>
            </p:cNvCxnSpPr>
            <p:nvPr/>
          </p:nvCxnSpPr>
          <p:spPr>
            <a:xfrm>
              <a:off x="8223251" y="3705225"/>
              <a:ext cx="804726" cy="1214451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CasellaDiTesto 42">
              <a:extLst>
                <a:ext uri="{FF2B5EF4-FFF2-40B4-BE49-F238E27FC236}">
                  <a16:creationId xmlns:a16="http://schemas.microsoft.com/office/drawing/2014/main" xmlns="" id="{7059BC2B-3EF8-2D98-9C02-387CB2BD431B}"/>
                </a:ext>
              </a:extLst>
            </p:cNvPr>
            <p:cNvSpPr txBox="1"/>
            <p:nvPr/>
          </p:nvSpPr>
          <p:spPr>
            <a:xfrm>
              <a:off x="3344627" y="1514652"/>
              <a:ext cx="870823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Passaggio 1- Si rappresentano le proiezioni di una retta</a:t>
              </a:r>
              <a:r>
                <a:rPr lang="it-IT" sz="1400" dirty="0">
                  <a:solidFill>
                    <a:srgbClr val="00B0F0"/>
                  </a:solidFill>
                  <a:latin typeface="Comic Sans MS" panose="030F0702030302020204" pitchFamily="66" charset="0"/>
                </a:rPr>
                <a:t> s</a:t>
              </a:r>
              <a:r>
                <a:rPr lang="it-IT" sz="14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//r contenente il punto </a:t>
              </a:r>
              <a:r>
                <a:rPr lang="it-IT" sz="1400" dirty="0" err="1">
                  <a:solidFill>
                    <a:srgbClr val="00B050"/>
                  </a:solidFill>
                  <a:latin typeface="Comic Sans MS" panose="030F0702030302020204" pitchFamily="66" charset="0"/>
                </a:rPr>
                <a:t>A</a:t>
              </a:r>
              <a:r>
                <a:rPr lang="it-IT" sz="1400" dirty="0" err="1">
                  <a:solidFill>
                    <a:srgbClr val="C0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</a:t>
              </a:r>
              <a:r>
                <a:rPr lang="it-IT" sz="1400" dirty="0" err="1">
                  <a:solidFill>
                    <a:srgbClr val="00B0F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s</a:t>
              </a:r>
              <a:r>
                <a:rPr lang="it-IT" sz="1400" dirty="0">
                  <a:solidFill>
                    <a:srgbClr val="C0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(</a:t>
              </a:r>
              <a:r>
                <a:rPr lang="it-IT" sz="1400" dirty="0" err="1">
                  <a:solidFill>
                    <a:srgbClr val="00B05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A’</a:t>
              </a:r>
              <a:r>
                <a:rPr lang="it-IT" sz="1400" dirty="0" err="1">
                  <a:solidFill>
                    <a:srgbClr val="C0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</a:t>
              </a:r>
              <a:r>
                <a:rPr lang="it-IT" sz="1400" dirty="0" err="1">
                  <a:solidFill>
                    <a:srgbClr val="00B0F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s</a:t>
              </a:r>
              <a:r>
                <a:rPr lang="it-IT" sz="1400" dirty="0">
                  <a:solidFill>
                    <a:srgbClr val="00B0F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’</a:t>
              </a:r>
              <a:r>
                <a:rPr lang="it-IT" sz="1400" dirty="0">
                  <a:solidFill>
                    <a:srgbClr val="C0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; </a:t>
              </a:r>
              <a:r>
                <a:rPr lang="it-IT" sz="1400" dirty="0" err="1">
                  <a:solidFill>
                    <a:srgbClr val="00B05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A’’</a:t>
              </a:r>
              <a:r>
                <a:rPr lang="it-IT" sz="1400" dirty="0" err="1">
                  <a:solidFill>
                    <a:srgbClr val="C0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</a:t>
              </a:r>
              <a:r>
                <a:rPr lang="it-IT" sz="1400" dirty="0" err="1">
                  <a:solidFill>
                    <a:srgbClr val="00B0F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s</a:t>
              </a:r>
              <a:r>
                <a:rPr lang="it-IT" sz="1400" dirty="0">
                  <a:solidFill>
                    <a:srgbClr val="00B0F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’’</a:t>
              </a:r>
              <a:r>
                <a:rPr lang="it-IT" sz="1400" dirty="0">
                  <a:solidFill>
                    <a:srgbClr val="C0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)</a:t>
              </a:r>
              <a:endParaRPr lang="it-IT" sz="1400" dirty="0">
                <a:solidFill>
                  <a:srgbClr val="C0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" name="CasellaDiTesto 9">
              <a:extLst>
                <a:ext uri="{FF2B5EF4-FFF2-40B4-BE49-F238E27FC236}">
                  <a16:creationId xmlns:a16="http://schemas.microsoft.com/office/drawing/2014/main" xmlns="" id="{FA05DFD4-2E8C-128A-FADC-8D3E555D303F}"/>
                </a:ext>
              </a:extLst>
            </p:cNvPr>
            <p:cNvSpPr txBox="1"/>
            <p:nvPr/>
          </p:nvSpPr>
          <p:spPr>
            <a:xfrm>
              <a:off x="3338298" y="1743490"/>
              <a:ext cx="870823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Passaggio 2- Per completare la rappresentazione della retta </a:t>
              </a:r>
              <a:r>
                <a:rPr lang="it-IT" sz="1400" dirty="0">
                  <a:solidFill>
                    <a:srgbClr val="00B0F0"/>
                  </a:solidFill>
                  <a:latin typeface="Comic Sans MS" panose="030F0702030302020204" pitchFamily="66" charset="0"/>
                </a:rPr>
                <a:t>s</a:t>
              </a:r>
              <a:r>
                <a:rPr lang="it-IT" sz="14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 si definiscono le tracce </a:t>
              </a:r>
              <a:r>
                <a:rPr lang="it-IT" sz="1400" dirty="0">
                  <a:solidFill>
                    <a:srgbClr val="00B0F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sz="1400" baseline="-25000" dirty="0">
                  <a:solidFill>
                    <a:srgbClr val="00B0F0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sz="1400" dirty="0">
                  <a:solidFill>
                    <a:srgbClr val="00B0F0"/>
                  </a:solidFill>
                  <a:latin typeface="Comic Sans MS" panose="030F0702030302020204" pitchFamily="66" charset="0"/>
                </a:rPr>
                <a:t>s</a:t>
              </a:r>
              <a:r>
                <a:rPr lang="it-IT" sz="14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 e </a:t>
              </a:r>
              <a:r>
                <a:rPr lang="it-IT" sz="1400" dirty="0">
                  <a:solidFill>
                    <a:srgbClr val="00B0F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sz="1400" baseline="-25000" dirty="0">
                  <a:solidFill>
                    <a:srgbClr val="00B0F0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sz="1400" dirty="0">
                  <a:solidFill>
                    <a:srgbClr val="00B0F0"/>
                  </a:solidFill>
                  <a:latin typeface="Comic Sans MS" panose="030F0702030302020204" pitchFamily="66" charset="0"/>
                </a:rPr>
                <a:t>s</a:t>
              </a:r>
            </a:p>
          </p:txBody>
        </p:sp>
        <p:sp>
          <p:nvSpPr>
            <p:cNvPr id="11" name="CasellaDiTesto 10">
              <a:extLst>
                <a:ext uri="{FF2B5EF4-FFF2-40B4-BE49-F238E27FC236}">
                  <a16:creationId xmlns:a16="http://schemas.microsoft.com/office/drawing/2014/main" xmlns="" id="{430FD9AB-A3D9-F3F8-8BB4-4CBF9A7ECBA2}"/>
                </a:ext>
              </a:extLst>
            </p:cNvPr>
            <p:cNvSpPr txBox="1"/>
            <p:nvPr/>
          </p:nvSpPr>
          <p:spPr>
            <a:xfrm>
              <a:off x="3342499" y="1980057"/>
              <a:ext cx="870823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Passaggio 3- Collegando le corrispondenti tracce delle due rette si determinano due segmenti</a:t>
              </a:r>
              <a:endParaRPr lang="it-IT" sz="1400" dirty="0">
                <a:solidFill>
                  <a:srgbClr val="00B0F0"/>
                </a:solidFill>
                <a:latin typeface="Comic Sans MS" panose="030F0702030302020204" pitchFamily="66" charset="0"/>
              </a:endParaRPr>
            </a:p>
          </p:txBody>
        </p:sp>
      </p:grpSp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4EDA2385-8182-022F-F905-C62A0067E65C}"/>
              </a:ext>
            </a:extLst>
          </p:cNvPr>
          <p:cNvSpPr txBox="1"/>
          <p:nvPr/>
        </p:nvSpPr>
        <p:spPr>
          <a:xfrm>
            <a:off x="3346700" y="2197774"/>
            <a:ext cx="8708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Passaggio 4- Estendendo i segmenti, così individuati, si definiscono le tracce </a:t>
            </a:r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 e </a:t>
            </a:r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 del piano cercato</a:t>
            </a:r>
            <a:endParaRPr lang="it-IT" sz="1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xmlns="" id="{46AEB75B-CE32-48D0-6053-00707E6316EE}"/>
              </a:ext>
            </a:extLst>
          </p:cNvPr>
          <p:cNvCxnSpPr>
            <a:cxnSpLocks/>
          </p:cNvCxnSpPr>
          <p:nvPr/>
        </p:nvCxnSpPr>
        <p:spPr>
          <a:xfrm flipV="1">
            <a:off x="6032761" y="4467296"/>
            <a:ext cx="2700253" cy="218832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xmlns="" id="{46A317A0-536B-FE7C-6BAB-77A465A75450}"/>
              </a:ext>
            </a:extLst>
          </p:cNvPr>
          <p:cNvCxnSpPr>
            <a:cxnSpLocks/>
          </p:cNvCxnSpPr>
          <p:nvPr/>
        </p:nvCxnSpPr>
        <p:spPr>
          <a:xfrm>
            <a:off x="7425248" y="2504364"/>
            <a:ext cx="804726" cy="121445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CasellaDiTesto 58">
            <a:extLst>
              <a:ext uri="{FF2B5EF4-FFF2-40B4-BE49-F238E27FC236}">
                <a16:creationId xmlns:a16="http://schemas.microsoft.com/office/drawing/2014/main" xmlns="" id="{7343D611-3B52-703E-E7D9-B02B85F792C6}"/>
              </a:ext>
            </a:extLst>
          </p:cNvPr>
          <p:cNvSpPr txBox="1"/>
          <p:nvPr/>
        </p:nvSpPr>
        <p:spPr>
          <a:xfrm>
            <a:off x="62893" y="1742908"/>
            <a:ext cx="32500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Poiché le tracce del piano </a:t>
            </a:r>
            <a:r>
              <a:rPr lang="it-IT" sz="18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(t</a:t>
            </a:r>
            <a:r>
              <a:rPr lang="it-IT" sz="1800" baseline="-250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8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18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 </a:t>
            </a:r>
            <a:r>
              <a:rPr lang="it-IT" sz="18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(t</a:t>
            </a:r>
            <a:r>
              <a:rPr lang="it-IT" sz="1800" baseline="-250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8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18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 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sono rette reali ottenute come: 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60" name="CasellaDiTesto 59">
            <a:extLst>
              <a:ext uri="{FF2B5EF4-FFF2-40B4-BE49-F238E27FC236}">
                <a16:creationId xmlns:a16="http://schemas.microsoft.com/office/drawing/2014/main" xmlns="" id="{F291A660-7E8E-14AE-269C-350D1FCCF71E}"/>
              </a:ext>
            </a:extLst>
          </p:cNvPr>
          <p:cNvSpPr txBox="1"/>
          <p:nvPr/>
        </p:nvSpPr>
        <p:spPr>
          <a:xfrm>
            <a:off x="225749" y="2636996"/>
            <a:ext cx="1247861" cy="830997"/>
          </a:xfrm>
          <a:prstGeom prst="rec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      </a:t>
            </a:r>
            <a:endParaRPr lang="it-IT" sz="16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</a:rPr>
              <a:t>=</a:t>
            </a:r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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T</a:t>
            </a:r>
            <a:r>
              <a:rPr lang="it-IT" sz="1600" baseline="-250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1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r</a:t>
            </a:r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</a:t>
            </a:r>
          </a:p>
          <a:p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           </a:t>
            </a:r>
            <a:endParaRPr lang="it-IT" sz="1600" dirty="0">
              <a:solidFill>
                <a:srgbClr val="C00000"/>
              </a:solidFill>
              <a:latin typeface="Symbol" panose="05050102010706020507" pitchFamily="18" charset="2"/>
            </a:endParaRPr>
          </a:p>
        </p:txBody>
      </p:sp>
      <p:sp>
        <p:nvSpPr>
          <p:cNvPr id="61" name="CasellaDiTesto 60">
            <a:extLst>
              <a:ext uri="{FF2B5EF4-FFF2-40B4-BE49-F238E27FC236}">
                <a16:creationId xmlns:a16="http://schemas.microsoft.com/office/drawing/2014/main" xmlns="" id="{58EA3F67-2304-7584-DB7E-BEFCA06C78A9}"/>
              </a:ext>
            </a:extLst>
          </p:cNvPr>
          <p:cNvSpPr txBox="1"/>
          <p:nvPr/>
        </p:nvSpPr>
        <p:spPr>
          <a:xfrm>
            <a:off x="1663266" y="2640892"/>
            <a:ext cx="1296000" cy="830997"/>
          </a:xfrm>
          <a:prstGeom prst="rec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      </a:t>
            </a:r>
            <a:endParaRPr lang="it-IT" sz="16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</a:rPr>
              <a:t>=</a:t>
            </a:r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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T</a:t>
            </a:r>
            <a:r>
              <a:rPr lang="it-IT" sz="1600" baseline="-250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2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r</a:t>
            </a:r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</a:t>
            </a:r>
          </a:p>
          <a:p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           </a:t>
            </a:r>
            <a:endParaRPr lang="it-IT" sz="1600" dirty="0">
              <a:solidFill>
                <a:srgbClr val="C00000"/>
              </a:solidFill>
              <a:latin typeface="Symbol" panose="05050102010706020507" pitchFamily="18" charset="2"/>
            </a:endParaRPr>
          </a:p>
        </p:txBody>
      </p:sp>
      <p:sp>
        <p:nvSpPr>
          <p:cNvPr id="62" name="CasellaDiTesto 61">
            <a:extLst>
              <a:ext uri="{FF2B5EF4-FFF2-40B4-BE49-F238E27FC236}">
                <a16:creationId xmlns:a16="http://schemas.microsoft.com/office/drawing/2014/main" xmlns="" id="{AE25960E-80AB-A2BC-230E-C1E6CAF702F9}"/>
              </a:ext>
            </a:extLst>
          </p:cNvPr>
          <p:cNvSpPr txBox="1"/>
          <p:nvPr/>
        </p:nvSpPr>
        <p:spPr>
          <a:xfrm>
            <a:off x="95115" y="3489877"/>
            <a:ext cx="32178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estendendo i segmenti così ottenuti si fissano la tracce del piano </a:t>
            </a:r>
            <a:r>
              <a:rPr lang="it-IT" sz="18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 come 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xmlns="" id="{A7ABFCF5-6AAB-03FC-690C-910221ABB3ED}"/>
              </a:ext>
            </a:extLst>
          </p:cNvPr>
          <p:cNvSpPr txBox="1"/>
          <p:nvPr/>
        </p:nvSpPr>
        <p:spPr>
          <a:xfrm>
            <a:off x="1245279" y="4899236"/>
            <a:ext cx="709127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24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xmlns="" id="{D795D7D0-1399-2EC9-203E-6F41DE23CB5E}"/>
              </a:ext>
            </a:extLst>
          </p:cNvPr>
          <p:cNvSpPr txBox="1"/>
          <p:nvPr/>
        </p:nvSpPr>
        <p:spPr>
          <a:xfrm>
            <a:off x="1255306" y="4388689"/>
            <a:ext cx="709127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24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65" name="CasellaDiTesto 64">
            <a:extLst>
              <a:ext uri="{FF2B5EF4-FFF2-40B4-BE49-F238E27FC236}">
                <a16:creationId xmlns:a16="http://schemas.microsoft.com/office/drawing/2014/main" xmlns="" id="{2902511B-FA56-0CEE-60A9-9FBB8FDF25FF}"/>
              </a:ext>
            </a:extLst>
          </p:cNvPr>
          <p:cNvSpPr txBox="1"/>
          <p:nvPr/>
        </p:nvSpPr>
        <p:spPr>
          <a:xfrm>
            <a:off x="84779" y="5404549"/>
            <a:ext cx="32748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Nell’attraversare il diedro le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 due rette  si intersecano sulla lt nel medesimo punto detto </a:t>
            </a:r>
            <a:r>
              <a:rPr lang="it-IT" sz="1800" u="sng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punto unito</a:t>
            </a:r>
            <a:endParaRPr lang="it-IT" u="sng" dirty="0">
              <a:solidFill>
                <a:srgbClr val="C00000"/>
              </a:solidFill>
            </a:endParaRP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xmlns="" id="{B231FD08-5727-4C83-5294-578E6568D586}"/>
              </a:ext>
            </a:extLst>
          </p:cNvPr>
          <p:cNvSpPr txBox="1"/>
          <p:nvPr/>
        </p:nvSpPr>
        <p:spPr>
          <a:xfrm>
            <a:off x="6619020" y="6000209"/>
            <a:ext cx="709127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24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67" name="CasellaDiTesto 66">
            <a:extLst>
              <a:ext uri="{FF2B5EF4-FFF2-40B4-BE49-F238E27FC236}">
                <a16:creationId xmlns:a16="http://schemas.microsoft.com/office/drawing/2014/main" xmlns="" id="{662E907F-C661-14D6-4B2A-18586D113ACF}"/>
              </a:ext>
            </a:extLst>
          </p:cNvPr>
          <p:cNvSpPr txBox="1"/>
          <p:nvPr/>
        </p:nvSpPr>
        <p:spPr>
          <a:xfrm>
            <a:off x="7600859" y="2591649"/>
            <a:ext cx="709127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24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68" name="Ovale 67">
            <a:extLst>
              <a:ext uri="{FF2B5EF4-FFF2-40B4-BE49-F238E27FC236}">
                <a16:creationId xmlns:a16="http://schemas.microsoft.com/office/drawing/2014/main" xmlns="" id="{3738AD67-CAA6-B112-2176-9493CDC2A570}"/>
              </a:ext>
            </a:extLst>
          </p:cNvPr>
          <p:cNvSpPr/>
          <p:nvPr/>
        </p:nvSpPr>
        <p:spPr>
          <a:xfrm>
            <a:off x="6595693" y="5917893"/>
            <a:ext cx="648000" cy="648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9" name="Ovale 68">
            <a:extLst>
              <a:ext uri="{FF2B5EF4-FFF2-40B4-BE49-F238E27FC236}">
                <a16:creationId xmlns:a16="http://schemas.microsoft.com/office/drawing/2014/main" xmlns="" id="{31D9412D-7497-4174-4690-44801DEC19CF}"/>
              </a:ext>
            </a:extLst>
          </p:cNvPr>
          <p:cNvSpPr/>
          <p:nvPr/>
        </p:nvSpPr>
        <p:spPr>
          <a:xfrm>
            <a:off x="7562238" y="2496737"/>
            <a:ext cx="648000" cy="648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1" name="Connettore 2 70">
            <a:extLst>
              <a:ext uri="{FF2B5EF4-FFF2-40B4-BE49-F238E27FC236}">
                <a16:creationId xmlns:a16="http://schemas.microsoft.com/office/drawing/2014/main" xmlns="" id="{3FDF2B55-8245-20FB-31BA-3517FE1CFCF0}"/>
              </a:ext>
            </a:extLst>
          </p:cNvPr>
          <p:cNvCxnSpPr>
            <a:stCxn id="64" idx="3"/>
            <a:endCxn id="69" idx="3"/>
          </p:cNvCxnSpPr>
          <p:nvPr/>
        </p:nvCxnSpPr>
        <p:spPr>
          <a:xfrm flipV="1">
            <a:off x="1964433" y="3049840"/>
            <a:ext cx="5692702" cy="1569682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2 72">
            <a:extLst>
              <a:ext uri="{FF2B5EF4-FFF2-40B4-BE49-F238E27FC236}">
                <a16:creationId xmlns:a16="http://schemas.microsoft.com/office/drawing/2014/main" xmlns="" id="{54904B50-CE9E-E18D-60F8-B5E79A0B0A41}"/>
              </a:ext>
            </a:extLst>
          </p:cNvPr>
          <p:cNvCxnSpPr>
            <a:stCxn id="63" idx="3"/>
            <a:endCxn id="68" idx="2"/>
          </p:cNvCxnSpPr>
          <p:nvPr/>
        </p:nvCxnSpPr>
        <p:spPr>
          <a:xfrm>
            <a:off x="1954406" y="5130069"/>
            <a:ext cx="4641287" cy="1111824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Ovale 73">
            <a:extLst>
              <a:ext uri="{FF2B5EF4-FFF2-40B4-BE49-F238E27FC236}">
                <a16:creationId xmlns:a16="http://schemas.microsoft.com/office/drawing/2014/main" xmlns="" id="{4F81A09B-7950-06BC-73B7-8E383C414F2F}"/>
              </a:ext>
            </a:extLst>
          </p:cNvPr>
          <p:cNvSpPr/>
          <p:nvPr/>
        </p:nvSpPr>
        <p:spPr>
          <a:xfrm>
            <a:off x="8544826" y="4286626"/>
            <a:ext cx="360000" cy="360000"/>
          </a:xfrm>
          <a:prstGeom prst="ellipse">
            <a:avLst/>
          </a:prstGeom>
          <a:solidFill>
            <a:srgbClr val="FF0000">
              <a:alpha val="20000"/>
            </a:srgbClr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5" name="CasellaDiTesto 74">
            <a:extLst>
              <a:ext uri="{FF2B5EF4-FFF2-40B4-BE49-F238E27FC236}">
                <a16:creationId xmlns:a16="http://schemas.microsoft.com/office/drawing/2014/main" xmlns="" id="{BD0AFDAE-06EB-E357-DFDD-BF08D294BD11}"/>
              </a:ext>
            </a:extLst>
          </p:cNvPr>
          <p:cNvSpPr txBox="1"/>
          <p:nvPr/>
        </p:nvSpPr>
        <p:spPr>
          <a:xfrm>
            <a:off x="8191142" y="5979031"/>
            <a:ext cx="1111480" cy="307777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Punto unito</a:t>
            </a:r>
          </a:p>
        </p:txBody>
      </p:sp>
      <p:cxnSp>
        <p:nvCxnSpPr>
          <p:cNvPr id="77" name="Connettore 2 76">
            <a:extLst>
              <a:ext uri="{FF2B5EF4-FFF2-40B4-BE49-F238E27FC236}">
                <a16:creationId xmlns:a16="http://schemas.microsoft.com/office/drawing/2014/main" xmlns="" id="{252F5567-E38B-F481-1969-1CDCB2434FCD}"/>
              </a:ext>
            </a:extLst>
          </p:cNvPr>
          <p:cNvCxnSpPr>
            <a:cxnSpLocks/>
            <a:stCxn id="75" idx="0"/>
            <a:endCxn id="74" idx="4"/>
          </p:cNvCxnSpPr>
          <p:nvPr/>
        </p:nvCxnSpPr>
        <p:spPr>
          <a:xfrm flipH="1" flipV="1">
            <a:off x="8724826" y="4646626"/>
            <a:ext cx="22056" cy="1332405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850023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7" grpId="0"/>
      <p:bldP spid="59" grpId="0"/>
      <p:bldP spid="60" grpId="0" animBg="1"/>
      <p:bldP spid="61" grpId="0" animBg="1"/>
      <p:bldP spid="62" grpId="0"/>
      <p:bldP spid="63" grpId="0" animBg="1"/>
      <p:bldP spid="64" grpId="0" animBg="1"/>
      <p:bldP spid="65" grpId="0"/>
      <p:bldP spid="66" grpId="0"/>
      <p:bldP spid="67" grpId="0"/>
      <p:bldP spid="68" grpId="0" animBg="1"/>
      <p:bldP spid="69" grpId="0" animBg="1"/>
      <p:bldP spid="74" grpId="0" animBg="1"/>
      <p:bldP spid="7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llout: freccia in giù 4">
            <a:extLst>
              <a:ext uri="{FF2B5EF4-FFF2-40B4-BE49-F238E27FC236}">
                <a16:creationId xmlns:a16="http://schemas.microsoft.com/office/drawing/2014/main" xmlns="" id="{3E65A582-90C5-42E5-2EA0-8995286DB16C}"/>
              </a:ext>
            </a:extLst>
          </p:cNvPr>
          <p:cNvSpPr/>
          <p:nvPr/>
        </p:nvSpPr>
        <p:spPr>
          <a:xfrm rot="16200000">
            <a:off x="-576565" y="1375196"/>
            <a:ext cx="2365140" cy="1080000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Verifica</a:t>
            </a:r>
          </a:p>
        </p:txBody>
      </p: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xmlns="" id="{BE7E6E6A-207E-4924-FF43-DF549CC6BC11}"/>
              </a:ext>
            </a:extLst>
          </p:cNvPr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" name="Rectangle 40">
            <a:extLst>
              <a:ext uri="{FF2B5EF4-FFF2-40B4-BE49-F238E27FC236}">
                <a16:creationId xmlns:a16="http://schemas.microsoft.com/office/drawing/2014/main" xmlns="" id="{D7A6A52D-408C-3A64-FEB9-F5FFA4310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51987" y="-965727"/>
            <a:ext cx="529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endParaRPr kumimoji="0" lang="it-IT" alt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68" name="Rectangle 54">
            <a:extLst>
              <a:ext uri="{FF2B5EF4-FFF2-40B4-BE49-F238E27FC236}">
                <a16:creationId xmlns:a16="http://schemas.microsoft.com/office/drawing/2014/main" xmlns="" id="{B40ABD91-5344-AFB9-6F06-18D34E857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4876" y="-2084388"/>
            <a:ext cx="1722438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del piano cercato.</a:t>
            </a:r>
            <a:endParaRPr kumimoji="0" lang="it-IT" alt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Callout: freccia in giù 6">
            <a:extLst>
              <a:ext uri="{FF2B5EF4-FFF2-40B4-BE49-F238E27FC236}">
                <a16:creationId xmlns:a16="http://schemas.microsoft.com/office/drawing/2014/main" xmlns="" id="{8554AB09-A00F-F36D-6496-650AE2333520}"/>
              </a:ext>
            </a:extLst>
          </p:cNvPr>
          <p:cNvSpPr/>
          <p:nvPr/>
        </p:nvSpPr>
        <p:spPr>
          <a:xfrm rot="16200000">
            <a:off x="-1179753" y="4429604"/>
            <a:ext cx="3571515" cy="1080000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Risultato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xmlns="" id="{FCDB5E54-5AAA-7232-EEE0-C9C06DF4E416}"/>
              </a:ext>
            </a:extLst>
          </p:cNvPr>
          <p:cNvCxnSpPr/>
          <p:nvPr/>
        </p:nvCxnSpPr>
        <p:spPr>
          <a:xfrm>
            <a:off x="3104" y="6861104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xmlns="" id="{224E6577-C8B0-674B-1CBF-8D03BCBEAD90}"/>
              </a:ext>
            </a:extLst>
          </p:cNvPr>
          <p:cNvSpPr txBox="1"/>
          <p:nvPr/>
        </p:nvSpPr>
        <p:spPr>
          <a:xfrm>
            <a:off x="1147025" y="723274"/>
            <a:ext cx="1098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Determinate le tracce rappresentative del piano e controllato che il loro punto d’intersezione sia un punto unito alla lt o un punto improprio, è necessario eseguire la verifica mediante la legge della contenenza/appartenenza che lega i tre elementi: la retta (r), il punto (P) e la retta (s) come esplicitato dal passo di verifica dell’algoritmo della formalizzazione generale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xmlns="" id="{688917C0-8E5D-4E9D-3783-DD9ECAE86E4A}"/>
              </a:ext>
            </a:extLst>
          </p:cNvPr>
          <p:cNvSpPr txBox="1"/>
          <p:nvPr/>
        </p:nvSpPr>
        <p:spPr>
          <a:xfrm>
            <a:off x="4488022" y="1968748"/>
            <a:ext cx="3209730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Ì [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r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//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s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Ì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(P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Ï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r)]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xmlns="" id="{68FA19D7-767D-A22D-DDC3-028C01ED10FB}"/>
              </a:ext>
            </a:extLst>
          </p:cNvPr>
          <p:cNvSpPr txBox="1"/>
          <p:nvPr/>
        </p:nvSpPr>
        <p:spPr>
          <a:xfrm>
            <a:off x="1144986" y="2480372"/>
            <a:ext cx="10980000" cy="710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Si verifica che il piano determinato contiene sia la retta r data sia la retta s che – a sua volta- contiene il punto P 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0FB177A1-33EB-159D-35CD-BAF34E2DF9D2}"/>
              </a:ext>
            </a:extLst>
          </p:cNvPr>
          <p:cNvSpPr txBox="1"/>
          <p:nvPr/>
        </p:nvSpPr>
        <p:spPr>
          <a:xfrm>
            <a:off x="1144986" y="3465698"/>
            <a:ext cx="5629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Nel caso dell’ esercizio si può, quindi, asserire che: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xmlns="" id="{60790DB3-959E-2610-D954-97174AC352D1}"/>
              </a:ext>
            </a:extLst>
          </p:cNvPr>
          <p:cNvSpPr txBox="1"/>
          <p:nvPr/>
        </p:nvSpPr>
        <p:spPr>
          <a:xfrm>
            <a:off x="6832652" y="3406609"/>
            <a:ext cx="1396482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Î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xmlns="" id="{DA53C75B-CE5D-0661-82A5-83E251C39F31}"/>
              </a:ext>
            </a:extLst>
          </p:cNvPr>
          <p:cNvSpPr txBox="1"/>
          <p:nvPr/>
        </p:nvSpPr>
        <p:spPr>
          <a:xfrm>
            <a:off x="8287736" y="3427641"/>
            <a:ext cx="986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perché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xmlns="" id="{DF16661B-23A5-D909-9EE4-211443C6F66B}"/>
              </a:ext>
            </a:extLst>
          </p:cNvPr>
          <p:cNvSpPr txBox="1"/>
          <p:nvPr/>
        </p:nvSpPr>
        <p:spPr>
          <a:xfrm>
            <a:off x="9398551" y="3379797"/>
            <a:ext cx="1819469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Î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Î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xmlns="" id="{9CF20B85-EF21-CA31-5DB0-6EFBE84FF60B}"/>
              </a:ext>
            </a:extLst>
          </p:cNvPr>
          <p:cNvSpPr txBox="1"/>
          <p:nvPr/>
        </p:nvSpPr>
        <p:spPr>
          <a:xfrm>
            <a:off x="1144986" y="4048290"/>
            <a:ext cx="10979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Compiuta la verifica con esito positivo, si possono assumere le tracce del piano come gli elementi geometrici rappresentativi del piano passante per la retta assegnata r ed il punto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Ï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r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.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xmlns="" id="{28521663-170C-FDA7-7B98-ED2874C3D6A7}"/>
              </a:ext>
            </a:extLst>
          </p:cNvPr>
          <p:cNvSpPr txBox="1"/>
          <p:nvPr/>
        </p:nvSpPr>
        <p:spPr>
          <a:xfrm>
            <a:off x="4862802" y="4742852"/>
            <a:ext cx="2443065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Ì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 [r; (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A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Ï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r)]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xmlns="" id="{EDC5F24F-62A3-382C-2C50-0F50BF43EB3B}"/>
              </a:ext>
            </a:extLst>
          </p:cNvPr>
          <p:cNvSpPr txBox="1"/>
          <p:nvPr/>
        </p:nvSpPr>
        <p:spPr>
          <a:xfrm>
            <a:off x="1144986" y="5266358"/>
            <a:ext cx="10981010" cy="151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In questo caso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dall’analisi delle tracce possiamo risalire alla tipologia del piano, passante per la retta e il punto non appartenente, che si caratterizza come “</a:t>
            </a: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piano generico nel primo diedro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” con le seguenti caratteristiche geometrico-descrittive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xmlns="" id="{80894CA9-ED92-C8EA-F718-968A6B91F0D1}"/>
              </a:ext>
            </a:extLst>
          </p:cNvPr>
          <p:cNvSpPr txBox="1"/>
          <p:nvPr/>
        </p:nvSpPr>
        <p:spPr>
          <a:xfrm>
            <a:off x="5097625" y="6224118"/>
            <a:ext cx="1996751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Ð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p</a:t>
            </a:r>
            <a:r>
              <a:rPr kumimoji="0" lang="it-IT" sz="2400" b="1" i="0" u="none" strike="noStrike" kern="1200" cap="none" spc="0" normalizeH="0" baseline="30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+</a:t>
            </a:r>
            <a:r>
              <a:rPr kumimoji="0" lang="it-IT" sz="2400" b="0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1 </a:t>
            </a: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Ð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p</a:t>
            </a:r>
            <a:r>
              <a:rPr kumimoji="0" lang="it-IT" sz="2400" b="1" i="0" u="none" strike="noStrike" kern="1200" cap="none" spc="0" normalizeH="0" baseline="30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+</a:t>
            </a:r>
            <a:r>
              <a:rPr kumimoji="0" lang="it-IT" sz="2400" b="0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2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)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28F5E530-3D49-4AE0-0B14-A70A053E3C38}"/>
              </a:ext>
            </a:extLst>
          </p:cNvPr>
          <p:cNvSpPr txBox="1"/>
          <p:nvPr/>
        </p:nvSpPr>
        <p:spPr>
          <a:xfrm>
            <a:off x="47999" y="18662"/>
            <a:ext cx="11150579" cy="646331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RICERCA E  DETERMINAZIONE  DEL  PIANO  PASSANTE  PER  UNA  RETTA  ED  UN PUNTO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AD ESSA  NON  APPARTENENTE  IMPOSTATA  SUL  PARALLELISMO TRA  RETTE</a:t>
            </a:r>
          </a:p>
        </p:txBody>
      </p:sp>
      <p:sp>
        <p:nvSpPr>
          <p:cNvPr id="4" name="CasellaDiTesto 3">
            <a:hlinkClick r:id="rId3" action="ppaction://hlinksldjump"/>
            <a:extLst>
              <a:ext uri="{FF2B5EF4-FFF2-40B4-BE49-F238E27FC236}">
                <a16:creationId xmlns:a16="http://schemas.microsoft.com/office/drawing/2014/main" xmlns="" id="{BECD6756-108A-3DEC-C1BA-B7CD59E7604C}"/>
              </a:ext>
            </a:extLst>
          </p:cNvPr>
          <p:cNvSpPr txBox="1"/>
          <p:nvPr/>
        </p:nvSpPr>
        <p:spPr>
          <a:xfrm>
            <a:off x="11198578" y="20050"/>
            <a:ext cx="943920" cy="644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xmlns="" id="{47CFD580-D733-6A26-CD78-23542C994466}"/>
              </a:ext>
            </a:extLst>
          </p:cNvPr>
          <p:cNvCxnSpPr/>
          <p:nvPr/>
        </p:nvCxnSpPr>
        <p:spPr>
          <a:xfrm>
            <a:off x="4064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8292859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1" grpId="0"/>
      <p:bldP spid="12" grpId="0" animBg="1"/>
      <p:bldP spid="15" grpId="0"/>
      <p:bldP spid="17" grpId="0"/>
      <p:bldP spid="18" grpId="0" animBg="1"/>
      <p:bldP spid="19" grpId="0"/>
      <p:bldP spid="21" grpId="0" animBg="1"/>
      <p:bldP spid="22" grpId="0"/>
      <p:bldP spid="25" grpId="0" animBg="1"/>
      <p:bldP spid="26" grpId="0"/>
      <p:bldP spid="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xmlns="" id="{614EA2FA-4460-9D69-7F70-96B76683B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00" y="2971800"/>
            <a:ext cx="12071804" cy="1132618"/>
          </a:xfrm>
          <a:prstGeom prst="rect">
            <a:avLst/>
          </a:prstGeom>
          <a:noFill/>
          <a:ln w="317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Per maggiore completezza ed approfondimento degli argomenti si può consultare il seguente sito</a:t>
            </a: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https://www.eliofragassi.it/</a:t>
            </a: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76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CasellaDiTesto 2">
            <a:hlinkClick r:id="rId3" action="ppaction://hlinksldjump"/>
            <a:extLst>
              <a:ext uri="{FF2B5EF4-FFF2-40B4-BE49-F238E27FC236}">
                <a16:creationId xmlns:a16="http://schemas.microsoft.com/office/drawing/2014/main" xmlns="" id="{FF0BE0B7-6544-0BF6-6E16-F3F68ACA25A8}"/>
              </a:ext>
            </a:extLst>
          </p:cNvPr>
          <p:cNvSpPr txBox="1"/>
          <p:nvPr/>
        </p:nvSpPr>
        <p:spPr>
          <a:xfrm>
            <a:off x="4940008" y="4377025"/>
            <a:ext cx="2311984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xmlns="" id="{B1F72F59-71EA-07E1-2B17-3F141805D6A1}"/>
              </a:ext>
            </a:extLst>
          </p:cNvPr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89522862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1406</Words>
  <Application>Microsoft Office PowerPoint</Application>
  <PresentationFormat>Personalizzato</PresentationFormat>
  <Paragraphs>221</Paragraphs>
  <Slides>8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2_Tema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30</cp:revision>
  <dcterms:created xsi:type="dcterms:W3CDTF">2024-11-26T09:36:26Z</dcterms:created>
  <dcterms:modified xsi:type="dcterms:W3CDTF">2024-12-10T22:32:36Z</dcterms:modified>
</cp:coreProperties>
</file>