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9" r:id="rId3"/>
    <p:sldId id="260" r:id="rId4"/>
    <p:sldId id="261" r:id="rId5"/>
    <p:sldId id="262" r:id="rId6"/>
    <p:sldId id="263" r:id="rId7"/>
    <p:sldId id="264" r:id="rId8"/>
    <p:sldId id="269" r:id="rId9"/>
    <p:sldId id="270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8B524-8713-487B-8218-1BDE1F94B02E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AF08F-6B4C-4BCC-9714-FF56F83BC6D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5998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10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177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1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938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0173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8425474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32799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451364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980801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69027949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770250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0244582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34583363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441231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00961171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700692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1926571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12095065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5483361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538276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265301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37015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7904492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8405354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28846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962415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3870995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7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6552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10" Type="http://schemas.microsoft.com/office/2007/relationships/hdphoto" Target="../media/hdphoto1.wdp"/><Relationship Id="rId4" Type="http://schemas.openxmlformats.org/officeDocument/2006/relationships/slide" Target="slide4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xmlns="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xmlns="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xmlns="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RICERCA  E   DETERMINAZIONE  DEL  PIANO  PASSANTE  PER  UNA  RETTA  ED  UN PUNTO</a:t>
            </a:r>
          </a:p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 AD ESSA  NON  APPARTENENTE  IMPOSTATA  SUL  PARALLELISMO  TRA  DUE  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30987"/>
            <a:ext cx="2772000" cy="450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2008/09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</a:t>
            </a:r>
            <a:r>
              <a:rPr kumimoji="0" lang="it-IT" sz="15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Filippo Betty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2C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Artistico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.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-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 geometriche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21BD1A6-4A80-4550-2E5B-E665F829148E}"/>
              </a:ext>
            </a:extLst>
          </p:cNvPr>
          <p:cNvSpPr txBox="1"/>
          <p:nvPr/>
        </p:nvSpPr>
        <p:spPr>
          <a:xfrm>
            <a:off x="3647999" y="1994100"/>
            <a:ext cx="5729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454C7C01-8C10-D6B4-B6BA-7B1B933480F6}"/>
              </a:ext>
            </a:extLst>
          </p:cNvPr>
          <p:cNvSpPr txBox="1"/>
          <p:nvPr/>
        </p:nvSpPr>
        <p:spPr>
          <a:xfrm>
            <a:off x="3647999" y="5808534"/>
            <a:ext cx="573389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CasellaDiTesto 12">
            <a:hlinkClick r:id="rId3" action="ppaction://hlinksldjump"/>
            <a:extLst>
              <a:ext uri="{FF2B5EF4-FFF2-40B4-BE49-F238E27FC236}">
                <a16:creationId xmlns:a16="http://schemas.microsoft.com/office/drawing/2014/main" xmlns="" id="{1CDE8858-CEDF-9815-CA2E-80AFC54A001D}"/>
              </a:ext>
            </a:extLst>
          </p:cNvPr>
          <p:cNvSpPr txBox="1"/>
          <p:nvPr/>
        </p:nvSpPr>
        <p:spPr>
          <a:xfrm>
            <a:off x="3732253" y="274406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xmlns="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Esercizio n° 1 – Piano per una retta generica ed un punto non appartenente entrambi nel primo diedro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>
            <a:hlinkClick r:id="rId4" action="ppaction://hlinksldjump"/>
            <a:extLst>
              <a:ext uri="{FF2B5EF4-FFF2-40B4-BE49-F238E27FC236}">
                <a16:creationId xmlns:a16="http://schemas.microsoft.com/office/drawing/2014/main" xmlns="" id="{60180A70-718E-5DE9-95CC-C9E44BB67AE6}"/>
              </a:ext>
            </a:extLst>
          </p:cNvPr>
          <p:cNvSpPr txBox="1"/>
          <p:nvPr/>
        </p:nvSpPr>
        <p:spPr>
          <a:xfrm>
            <a:off x="3726831" y="349757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15" name="CasellaDiTesto 14">
            <a:hlinkClick r:id="rId5" action="ppaction://hlinksldjump"/>
            <a:extLst>
              <a:ext uri="{FF2B5EF4-FFF2-40B4-BE49-F238E27FC236}">
                <a16:creationId xmlns:a16="http://schemas.microsoft.com/office/drawing/2014/main" xmlns="" id="{EF0FCC26-D1EF-9F7B-72A4-36A67CA595E8}"/>
              </a:ext>
            </a:extLst>
          </p:cNvPr>
          <p:cNvSpPr txBox="1"/>
          <p:nvPr/>
        </p:nvSpPr>
        <p:spPr>
          <a:xfrm>
            <a:off x="3724991" y="388378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7" name="CasellaDiTesto 16">
            <a:hlinkClick r:id="rId6" action="ppaction://hlinksldjump"/>
            <a:extLst>
              <a:ext uri="{FF2B5EF4-FFF2-40B4-BE49-F238E27FC236}">
                <a16:creationId xmlns:a16="http://schemas.microsoft.com/office/drawing/2014/main" xmlns="" id="{1B052B55-2AA2-EC85-0687-30A35EA2CD1C}"/>
              </a:ext>
            </a:extLst>
          </p:cNvPr>
          <p:cNvSpPr txBox="1"/>
          <p:nvPr/>
        </p:nvSpPr>
        <p:spPr>
          <a:xfrm>
            <a:off x="3724373" y="3115007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8" name="CasellaDiTesto 17">
            <a:hlinkClick r:id="rId7" action="ppaction://hlinksldjump"/>
            <a:extLst>
              <a:ext uri="{FF2B5EF4-FFF2-40B4-BE49-F238E27FC236}">
                <a16:creationId xmlns:a16="http://schemas.microsoft.com/office/drawing/2014/main" xmlns="" id="{5BD18189-7FFD-DB7B-60CB-C7B333EE0B59}"/>
              </a:ext>
            </a:extLst>
          </p:cNvPr>
          <p:cNvSpPr txBox="1"/>
          <p:nvPr/>
        </p:nvSpPr>
        <p:spPr>
          <a:xfrm>
            <a:off x="3724991" y="426780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3" name="CasellaDiTesto 22">
            <a:hlinkClick r:id="rId8" action="ppaction://hlinksldjump"/>
            <a:extLst>
              <a:ext uri="{FF2B5EF4-FFF2-40B4-BE49-F238E27FC236}">
                <a16:creationId xmlns:a16="http://schemas.microsoft.com/office/drawing/2014/main" xmlns="" id="{E1469617-9F85-6738-FCAD-E01922A5F2CD}"/>
              </a:ext>
            </a:extLst>
          </p:cNvPr>
          <p:cNvSpPr txBox="1"/>
          <p:nvPr/>
        </p:nvSpPr>
        <p:spPr>
          <a:xfrm>
            <a:off x="3724991" y="4644755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60951579-06C6-D4CB-BF3B-42032DF09923}"/>
              </a:ext>
            </a:extLst>
          </p:cNvPr>
          <p:cNvSpPr txBox="1"/>
          <p:nvPr/>
        </p:nvSpPr>
        <p:spPr>
          <a:xfrm>
            <a:off x="4118504" y="3105659"/>
            <a:ext cx="139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3BD1DD87-CA70-3565-69B3-B073F0B26092}"/>
              </a:ext>
            </a:extLst>
          </p:cNvPr>
          <p:cNvSpPr txBox="1"/>
          <p:nvPr/>
        </p:nvSpPr>
        <p:spPr>
          <a:xfrm>
            <a:off x="4111100" y="2703616"/>
            <a:ext cx="2983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geometrici del problema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2F69B636-DA1D-6C38-919B-A9900E0664AD}"/>
              </a:ext>
            </a:extLst>
          </p:cNvPr>
          <p:cNvSpPr txBox="1"/>
          <p:nvPr/>
        </p:nvSpPr>
        <p:spPr>
          <a:xfrm>
            <a:off x="4118503" y="3481299"/>
            <a:ext cx="1545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2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A48E2B69-CF3F-1D82-ECED-4703A9B1929E}"/>
              </a:ext>
            </a:extLst>
          </p:cNvPr>
          <p:cNvSpPr txBox="1"/>
          <p:nvPr/>
        </p:nvSpPr>
        <p:spPr>
          <a:xfrm>
            <a:off x="4127216" y="3872866"/>
            <a:ext cx="1381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3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EF720CFD-3EF4-A925-D22C-D9A430E0EDCE}"/>
              </a:ext>
            </a:extLst>
          </p:cNvPr>
          <p:cNvSpPr txBox="1"/>
          <p:nvPr/>
        </p:nvSpPr>
        <p:spPr>
          <a:xfrm>
            <a:off x="4124775" y="4256640"/>
            <a:ext cx="2699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4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5DB16D06-1F87-BE33-D1D1-6A8FFC3A67A8}"/>
              </a:ext>
            </a:extLst>
          </p:cNvPr>
          <p:cNvSpPr txBox="1"/>
          <p:nvPr/>
        </p:nvSpPr>
        <p:spPr>
          <a:xfrm>
            <a:off x="4117390" y="4648747"/>
            <a:ext cx="2188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Verifiche e risultato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7BA723CC-BF54-E341-088F-15CC9F3D6C3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0" y="1947351"/>
            <a:ext cx="3600000" cy="4483832"/>
          </a:xfrm>
          <a:prstGeom prst="rect">
            <a:avLst/>
          </a:prstGeom>
          <a:ln>
            <a:solidFill>
              <a:srgbClr val="0066FF"/>
            </a:solidFill>
          </a:ln>
        </p:spPr>
      </p:pic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xmlns="" id="{E829F5FA-4BF3-7A74-270A-E936E5D25B59}"/>
              </a:ext>
            </a:extLst>
          </p:cNvPr>
          <p:cNvCxnSpPr/>
          <p:nvPr/>
        </p:nvCxnSpPr>
        <p:spPr>
          <a:xfrm>
            <a:off x="-3122" y="6864208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9669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5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3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3" grpId="0" animBg="1"/>
      <p:bldP spid="27" grpId="0"/>
      <p:bldP spid="28" grpId="0"/>
      <p:bldP spid="30" grpId="0"/>
      <p:bldP spid="31" grpId="0"/>
      <p:bldP spid="32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del problema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asellaDiTesto 1024">
            <a:extLst>
              <a:ext uri="{FF2B5EF4-FFF2-40B4-BE49-F238E27FC236}">
                <a16:creationId xmlns:a16="http://schemas.microsoft.com/office/drawing/2014/main" xmlns="" id="{D5F4EB5A-9B65-41F9-24B3-9CFA8B58A468}"/>
              </a:ext>
            </a:extLst>
          </p:cNvPr>
          <p:cNvSpPr txBox="1"/>
          <p:nvPr/>
        </p:nvSpPr>
        <p:spPr>
          <a:xfrm>
            <a:off x="55639" y="1898604"/>
            <a:ext cx="1412524" cy="2621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 una retta generica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r(r’; r”; 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nel primo diedro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7" name="Rectangle 29">
            <a:extLst>
              <a:ext uri="{FF2B5EF4-FFF2-40B4-BE49-F238E27FC236}">
                <a16:creationId xmlns:a16="http://schemas.microsoft.com/office/drawing/2014/main" xmlns="" id="{B55C3DAF-C93B-1817-C7B5-880D11E85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755" y="2871591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28" name="Rectangle 30">
            <a:extLst>
              <a:ext uri="{FF2B5EF4-FFF2-40B4-BE49-F238E27FC236}">
                <a16:creationId xmlns:a16="http://schemas.microsoft.com/office/drawing/2014/main" xmlns="" id="{C83B9003-F48C-450D-C1AF-EF1073D55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3222959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29" name="Rectangle 31">
            <a:extLst>
              <a:ext uri="{FF2B5EF4-FFF2-40B4-BE49-F238E27FC236}">
                <a16:creationId xmlns:a16="http://schemas.microsoft.com/office/drawing/2014/main" xmlns="" id="{F2D8FF4C-3CC5-3915-0B3C-047CB70DF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3836652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30" name="Rectangle 32">
            <a:extLst>
              <a:ext uri="{FF2B5EF4-FFF2-40B4-BE49-F238E27FC236}">
                <a16:creationId xmlns:a16="http://schemas.microsoft.com/office/drawing/2014/main" xmlns="" id="{181F6FC7-C905-99E6-FB29-38C314252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1977514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1031" name="Rectangle 33">
            <a:extLst>
              <a:ext uri="{FF2B5EF4-FFF2-40B4-BE49-F238E27FC236}">
                <a16:creationId xmlns:a16="http://schemas.microsoft.com/office/drawing/2014/main" xmlns="" id="{AD2A84C1-D2C7-C2F6-F313-294B403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2600337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r”</a:t>
            </a:r>
          </a:p>
        </p:txBody>
      </p:sp>
      <p:sp>
        <p:nvSpPr>
          <p:cNvPr id="1032" name="AutoShape 34">
            <a:extLst>
              <a:ext uri="{FF2B5EF4-FFF2-40B4-BE49-F238E27FC236}">
                <a16:creationId xmlns:a16="http://schemas.microsoft.com/office/drawing/2014/main" xmlns="" id="{69AF480F-6EC7-6AB5-8E95-74579FE87A20}"/>
              </a:ext>
            </a:extLst>
          </p:cNvPr>
          <p:cNvSpPr>
            <a:spLocks/>
          </p:cNvSpPr>
          <p:nvPr/>
        </p:nvSpPr>
        <p:spPr bwMode="auto">
          <a:xfrm>
            <a:off x="2128629" y="1998684"/>
            <a:ext cx="370960" cy="2412000"/>
          </a:xfrm>
          <a:prstGeom prst="leftBrace">
            <a:avLst>
              <a:gd name="adj1" fmla="val 79726"/>
              <a:gd name="adj2" fmla="val 48405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xmlns="" id="{52E24A79-AF37-32D6-82CF-56BAFF83C7BF}"/>
              </a:ext>
            </a:extLst>
          </p:cNvPr>
          <p:cNvSpPr txBox="1"/>
          <p:nvPr/>
        </p:nvSpPr>
        <p:spPr>
          <a:xfrm>
            <a:off x="83103" y="4569212"/>
            <a:ext cx="18384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A")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sempre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nel primo diedro non appartenente alla retta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4" name="AutoShape 45">
            <a:extLst>
              <a:ext uri="{FF2B5EF4-FFF2-40B4-BE49-F238E27FC236}">
                <a16:creationId xmlns:a16="http://schemas.microsoft.com/office/drawing/2014/main" xmlns="" id="{70487E23-A5F4-4804-C942-5FE9D9CB63EE}"/>
              </a:ext>
            </a:extLst>
          </p:cNvPr>
          <p:cNvSpPr>
            <a:spLocks/>
          </p:cNvSpPr>
          <p:nvPr/>
        </p:nvSpPr>
        <p:spPr bwMode="auto">
          <a:xfrm>
            <a:off x="2406039" y="5102523"/>
            <a:ext cx="252000" cy="1008000"/>
          </a:xfrm>
          <a:prstGeom prst="leftBrace">
            <a:avLst>
              <a:gd name="adj1" fmla="val 57895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5" name="Rectangle 46">
            <a:extLst>
              <a:ext uri="{FF2B5EF4-FFF2-40B4-BE49-F238E27FC236}">
                <a16:creationId xmlns:a16="http://schemas.microsoft.com/office/drawing/2014/main" xmlns="" id="{8CE48A77-9143-8BCC-6E31-08041869C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049" y="5102523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1046" name="Rectangle 47">
            <a:extLst>
              <a:ext uri="{FF2B5EF4-FFF2-40B4-BE49-F238E27FC236}">
                <a16:creationId xmlns:a16="http://schemas.microsoft.com/office/drawing/2014/main" xmlns="" id="{FE8F7914-DC93-BEF9-366E-49586CEDF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049" y="5630694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A”</a:t>
            </a:r>
          </a:p>
        </p:txBody>
      </p:sp>
      <p:sp>
        <p:nvSpPr>
          <p:cNvPr id="1047" name="Rectangle 48">
            <a:extLst>
              <a:ext uri="{FF2B5EF4-FFF2-40B4-BE49-F238E27FC236}">
                <a16:creationId xmlns:a16="http://schemas.microsoft.com/office/drawing/2014/main" xmlns="" id="{43CCF7C0-99F9-AC65-77C2-63710DB0F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165" y="5345922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xmlns="" id="{64A1D708-5E33-F484-21C7-FD450514C4DD}"/>
              </a:ext>
            </a:extLst>
          </p:cNvPr>
          <p:cNvGrpSpPr/>
          <p:nvPr/>
        </p:nvGrpSpPr>
        <p:grpSpPr>
          <a:xfrm>
            <a:off x="3332570" y="1323974"/>
            <a:ext cx="8820150" cy="5400675"/>
            <a:chOff x="3332570" y="1323974"/>
            <a:chExt cx="8820150" cy="5400675"/>
          </a:xfrm>
        </p:grpSpPr>
        <p:sp>
          <p:nvSpPr>
            <p:cNvPr id="51" name="AutoShape 29">
              <a:extLst>
                <a:ext uri="{FF2B5EF4-FFF2-40B4-BE49-F238E27FC236}">
                  <a16:creationId xmlns:a16="http://schemas.microsoft.com/office/drawing/2014/main" xmlns="" id="{93890F37-5612-618F-6B3D-D4DA25B576A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32570" y="1323974"/>
              <a:ext cx="8820150" cy="54006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8" name="Rectangle 34">
              <a:extLst>
                <a:ext uri="{FF2B5EF4-FFF2-40B4-BE49-F238E27FC236}">
                  <a16:creationId xmlns:a16="http://schemas.microsoft.com/office/drawing/2014/main" xmlns="" id="{A873EFDE-D05B-B9D0-760A-33BC97381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870" y="1439862"/>
              <a:ext cx="8661400" cy="517048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3" name="Line 35">
              <a:extLst>
                <a:ext uri="{FF2B5EF4-FFF2-40B4-BE49-F238E27FC236}">
                  <a16:creationId xmlns:a16="http://schemas.microsoft.com/office/drawing/2014/main" xmlns="" id="{53A3DBCA-3310-B612-7060-B022C42C71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870" y="2557462"/>
              <a:ext cx="86614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4" name="Rectangle 36">
              <a:extLst>
                <a:ext uri="{FF2B5EF4-FFF2-40B4-BE49-F238E27FC236}">
                  <a16:creationId xmlns:a16="http://schemas.microsoft.com/office/drawing/2014/main" xmlns="" id="{50B28C44-91E7-C223-5D2D-97B2BCBAD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5095" y="4683124"/>
              <a:ext cx="274638" cy="385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5" name="Rectangle 37">
              <a:extLst>
                <a:ext uri="{FF2B5EF4-FFF2-40B4-BE49-F238E27FC236}">
                  <a16:creationId xmlns:a16="http://schemas.microsoft.com/office/drawing/2014/main" xmlns="" id="{071D3B8E-E386-79FC-353C-B16F42A7D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9895" y="5605462"/>
              <a:ext cx="2580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036" name="Rectangle 38">
              <a:extLst>
                <a:ext uri="{FF2B5EF4-FFF2-40B4-BE49-F238E27FC236}">
                  <a16:creationId xmlns:a16="http://schemas.microsoft.com/office/drawing/2014/main" xmlns="" id="{C7AE33A6-CF43-A6DC-26A1-9EF792204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2608" y="4213224"/>
              <a:ext cx="2660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A"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040" name="Rectangle 42">
              <a:extLst>
                <a:ext uri="{FF2B5EF4-FFF2-40B4-BE49-F238E27FC236}">
                  <a16:creationId xmlns:a16="http://schemas.microsoft.com/office/drawing/2014/main" xmlns="" id="{CE17BDF0-58D1-2111-A17E-3C991E692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7120" y="5418137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41" name="Rectangle 43">
              <a:extLst>
                <a:ext uri="{FF2B5EF4-FFF2-40B4-BE49-F238E27FC236}">
                  <a16:creationId xmlns:a16="http://schemas.microsoft.com/office/drawing/2014/main" xmlns="" id="{C215EB32-FE49-30D6-FC22-AB31903DF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7408" y="4270374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43" name="Rectangle 44">
              <a:extLst>
                <a:ext uri="{FF2B5EF4-FFF2-40B4-BE49-F238E27FC236}">
                  <a16:creationId xmlns:a16="http://schemas.microsoft.com/office/drawing/2014/main" xmlns="" id="{E34D1415-248C-1938-D30D-3964A0114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870" y="5638799"/>
              <a:ext cx="6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0" name="Line 47">
              <a:extLst>
                <a:ext uri="{FF2B5EF4-FFF2-40B4-BE49-F238E27FC236}">
                  <a16:creationId xmlns:a16="http://schemas.microsoft.com/office/drawing/2014/main" xmlns="" id="{FD0A9945-0D1A-6035-F171-1680C11A3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3920" y="4960937"/>
              <a:ext cx="73787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1" name="Line 48">
              <a:extLst>
                <a:ext uri="{FF2B5EF4-FFF2-40B4-BE49-F238E27FC236}">
                  <a16:creationId xmlns:a16="http://schemas.microsoft.com/office/drawing/2014/main" xmlns="" id="{C37A4119-C036-074A-5442-1A4E9B7B4E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0658" y="3425824"/>
              <a:ext cx="2774950" cy="1535113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2" name="Line 49">
              <a:extLst>
                <a:ext uri="{FF2B5EF4-FFF2-40B4-BE49-F238E27FC236}">
                  <a16:creationId xmlns:a16="http://schemas.microsoft.com/office/drawing/2014/main" xmlns="" id="{E8C908EB-5B2B-F322-09A2-5CE0EA8893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0658" y="4960937"/>
              <a:ext cx="2774950" cy="7842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3" name="Line 50">
              <a:extLst>
                <a:ext uri="{FF2B5EF4-FFF2-40B4-BE49-F238E27FC236}">
                  <a16:creationId xmlns:a16="http://schemas.microsoft.com/office/drawing/2014/main" xmlns="" id="{8DE3C223-7EBF-F7A8-8648-76FD4CC86B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0658" y="4960937"/>
              <a:ext cx="0" cy="784225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4" name="Line 51">
              <a:extLst>
                <a:ext uri="{FF2B5EF4-FFF2-40B4-BE49-F238E27FC236}">
                  <a16:creationId xmlns:a16="http://schemas.microsoft.com/office/drawing/2014/main" xmlns="" id="{43A59C27-1377-A0A0-4EB0-39AB79661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85608" y="3425824"/>
              <a:ext cx="0" cy="1535113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5" name="Line 52">
              <a:extLst>
                <a:ext uri="{FF2B5EF4-FFF2-40B4-BE49-F238E27FC236}">
                  <a16:creationId xmlns:a16="http://schemas.microsoft.com/office/drawing/2014/main" xmlns="" id="{3F86CFEC-7509-7B15-D689-5BE5307B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9745" y="4325937"/>
              <a:ext cx="0" cy="1316038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3" name="Rectangle 31">
              <a:extLst>
                <a:ext uri="{FF2B5EF4-FFF2-40B4-BE49-F238E27FC236}">
                  <a16:creationId xmlns:a16="http://schemas.microsoft.com/office/drawing/2014/main" xmlns="" id="{140FFEB2-CB8B-918A-DAE5-2BC2C56FC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5824" y="1508460"/>
              <a:ext cx="86613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generica r ed il punto </a:t>
              </a: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lang="it-IT" alt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nel I diedro </a:t>
              </a: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determinare il piano </a:t>
              </a: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</a:t>
              </a: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 passante per essi </a:t>
              </a:r>
              <a:endParaRPr kumimoji="0" lang="it-IT" altLang="it-IT" sz="1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1059" name="Gruppo 1058">
              <a:extLst>
                <a:ext uri="{FF2B5EF4-FFF2-40B4-BE49-F238E27FC236}">
                  <a16:creationId xmlns:a16="http://schemas.microsoft.com/office/drawing/2014/main" xmlns="" id="{22462D3B-E453-974E-C5D3-E964193AB304}"/>
                </a:ext>
              </a:extLst>
            </p:cNvPr>
            <p:cNvGrpSpPr/>
            <p:nvPr/>
          </p:nvGrpSpPr>
          <p:grpSpPr>
            <a:xfrm>
              <a:off x="5598793" y="5774583"/>
              <a:ext cx="348562" cy="279420"/>
              <a:chOff x="12596234" y="2978149"/>
              <a:chExt cx="348562" cy="279420"/>
            </a:xfrm>
          </p:grpSpPr>
          <p:sp>
            <p:nvSpPr>
              <p:cNvPr id="1060" name="Rectangle 39">
                <a:extLst>
                  <a:ext uri="{FF2B5EF4-FFF2-40B4-BE49-F238E27FC236}">
                    <a16:creationId xmlns:a16="http://schemas.microsoft.com/office/drawing/2014/main" xmlns="" id="{6139B2D1-44BB-4C67-3025-5189ADFB7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1" name="Rectangle 40">
                <a:extLst>
                  <a:ext uri="{FF2B5EF4-FFF2-40B4-BE49-F238E27FC236}">
                    <a16:creationId xmlns:a16="http://schemas.microsoft.com/office/drawing/2014/main" xmlns="" id="{11906933-FD1D-6853-3E4E-9F6302342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2" name="Rectangle 41">
                <a:extLst>
                  <a:ext uri="{FF2B5EF4-FFF2-40B4-BE49-F238E27FC236}">
                    <a16:creationId xmlns:a16="http://schemas.microsoft.com/office/drawing/2014/main" xmlns="" id="{E9CD2D73-1A05-0954-11BE-0EBA6A18B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8" name="Gruppo 1057">
              <a:extLst>
                <a:ext uri="{FF2B5EF4-FFF2-40B4-BE49-F238E27FC236}">
                  <a16:creationId xmlns:a16="http://schemas.microsoft.com/office/drawing/2014/main" xmlns="" id="{7E5AF981-576C-3B6B-776F-858E012B5C2D}"/>
                </a:ext>
              </a:extLst>
            </p:cNvPr>
            <p:cNvGrpSpPr/>
            <p:nvPr/>
          </p:nvGrpSpPr>
          <p:grpSpPr>
            <a:xfrm>
              <a:off x="8411327" y="3137969"/>
              <a:ext cx="348562" cy="279420"/>
              <a:chOff x="12596234" y="2978149"/>
              <a:chExt cx="348562" cy="279420"/>
            </a:xfrm>
          </p:grpSpPr>
          <p:sp>
            <p:nvSpPr>
              <p:cNvPr id="1037" name="Rectangle 39">
                <a:extLst>
                  <a:ext uri="{FF2B5EF4-FFF2-40B4-BE49-F238E27FC236}">
                    <a16:creationId xmlns:a16="http://schemas.microsoft.com/office/drawing/2014/main" xmlns="" id="{860E2A03-6CDD-BD92-60D1-40ADEF2F4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8" name="Rectangle 40">
                <a:extLst>
                  <a:ext uri="{FF2B5EF4-FFF2-40B4-BE49-F238E27FC236}">
                    <a16:creationId xmlns:a16="http://schemas.microsoft.com/office/drawing/2014/main" xmlns="" id="{521DC78A-60C3-C720-2559-883A12EF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9" name="Rectangle 41">
                <a:extLst>
                  <a:ext uri="{FF2B5EF4-FFF2-40B4-BE49-F238E27FC236}">
                    <a16:creationId xmlns:a16="http://schemas.microsoft.com/office/drawing/2014/main" xmlns="" id="{3934B22E-FBD0-7E78-9E33-94FD2DE92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397782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25" grpId="0"/>
      <p:bldP spid="1027" grpId="0" animBg="1"/>
      <p:bldP spid="1028" grpId="0" animBg="1"/>
      <p:bldP spid="1029" grpId="0" animBg="1"/>
      <p:bldP spid="1030" grpId="0" animBg="1"/>
      <p:bldP spid="1031" grpId="0" animBg="1"/>
      <p:bldP spid="1032" grpId="0" animBg="1"/>
      <p:bldP spid="1042" grpId="0"/>
      <p:bldP spid="1044" grpId="0" animBg="1"/>
      <p:bldP spid="1045" grpId="0" animBg="1"/>
      <p:bldP spid="1046" grpId="0" animBg="1"/>
      <p:bldP spid="10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1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xmlns="" id="{31CFEF23-F5D4-F30D-331D-2E892E5DF32C}"/>
              </a:ext>
            </a:extLst>
          </p:cNvPr>
          <p:cNvGrpSpPr/>
          <p:nvPr/>
        </p:nvGrpSpPr>
        <p:grpSpPr>
          <a:xfrm>
            <a:off x="3305850" y="1287892"/>
            <a:ext cx="8820150" cy="5400675"/>
            <a:chOff x="3305850" y="1287892"/>
            <a:chExt cx="8820150" cy="5400675"/>
          </a:xfrm>
        </p:grpSpPr>
        <p:grpSp>
          <p:nvGrpSpPr>
            <p:cNvPr id="1057" name="Gruppo 1056">
              <a:extLst>
                <a:ext uri="{FF2B5EF4-FFF2-40B4-BE49-F238E27FC236}">
                  <a16:creationId xmlns:a16="http://schemas.microsoft.com/office/drawing/2014/main" xmlns="" id="{BD49D26E-9C0C-8808-7477-C0CE5F08CDCC}"/>
                </a:ext>
              </a:extLst>
            </p:cNvPr>
            <p:cNvGrpSpPr/>
            <p:nvPr/>
          </p:nvGrpSpPr>
          <p:grpSpPr>
            <a:xfrm>
              <a:off x="3305850" y="1287892"/>
              <a:ext cx="8820150" cy="5400675"/>
              <a:chOff x="3332570" y="1323974"/>
              <a:chExt cx="8820150" cy="5400675"/>
            </a:xfrm>
          </p:grpSpPr>
          <p:sp>
            <p:nvSpPr>
              <p:cNvPr id="51" name="AutoShape 29">
                <a:extLst>
                  <a:ext uri="{FF2B5EF4-FFF2-40B4-BE49-F238E27FC236}">
                    <a16:creationId xmlns:a16="http://schemas.microsoft.com/office/drawing/2014/main" xmlns="" id="{93890F37-5612-618F-6B3D-D4DA25B576A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32570" y="1323974"/>
                <a:ext cx="8820150" cy="54006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Rectangle 34">
                <a:extLst>
                  <a:ext uri="{FF2B5EF4-FFF2-40B4-BE49-F238E27FC236}">
                    <a16:creationId xmlns:a16="http://schemas.microsoft.com/office/drawing/2014/main" xmlns="" id="{A873EFDE-D05B-B9D0-760A-33BC97381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870" y="1439862"/>
                <a:ext cx="8661400" cy="517048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3" name="Line 35">
                <a:extLst>
                  <a:ext uri="{FF2B5EF4-FFF2-40B4-BE49-F238E27FC236}">
                    <a16:creationId xmlns:a16="http://schemas.microsoft.com/office/drawing/2014/main" xmlns="" id="{53A3DBCA-3310-B612-7060-B022C42C7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870" y="2557462"/>
                <a:ext cx="86614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4" name="Rectangle 36">
                <a:extLst>
                  <a:ext uri="{FF2B5EF4-FFF2-40B4-BE49-F238E27FC236}">
                    <a16:creationId xmlns:a16="http://schemas.microsoft.com/office/drawing/2014/main" xmlns="" id="{50B28C44-91E7-C223-5D2D-97B2BCBAD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5095" y="4683124"/>
                <a:ext cx="274638" cy="385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5" name="Rectangle 37">
                <a:extLst>
                  <a:ext uri="{FF2B5EF4-FFF2-40B4-BE49-F238E27FC236}">
                    <a16:creationId xmlns:a16="http://schemas.microsoft.com/office/drawing/2014/main" xmlns="" id="{071D3B8E-E386-79FC-353C-B16F42A7D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95" y="5605462"/>
                <a:ext cx="2580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36" name="Rectangle 38">
                <a:extLst>
                  <a:ext uri="{FF2B5EF4-FFF2-40B4-BE49-F238E27FC236}">
                    <a16:creationId xmlns:a16="http://schemas.microsoft.com/office/drawing/2014/main" xmlns="" id="{C7AE33A6-CF43-A6DC-26A1-9EF792204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2608" y="4213224"/>
                <a:ext cx="26609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40" name="Rectangle 42">
                <a:extLst>
                  <a:ext uri="{FF2B5EF4-FFF2-40B4-BE49-F238E27FC236}">
                    <a16:creationId xmlns:a16="http://schemas.microsoft.com/office/drawing/2014/main" xmlns="" id="{CE17BDF0-58D1-2111-A17E-3C991E692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7120" y="5418137"/>
                <a:ext cx="20037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43">
                <a:extLst>
                  <a:ext uri="{FF2B5EF4-FFF2-40B4-BE49-F238E27FC236}">
                    <a16:creationId xmlns:a16="http://schemas.microsoft.com/office/drawing/2014/main" xmlns="" id="{C215EB32-FE49-30D6-FC22-AB31903DF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7408" y="4270374"/>
                <a:ext cx="2901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3" name="Rectangle 44">
                <a:extLst>
                  <a:ext uri="{FF2B5EF4-FFF2-40B4-BE49-F238E27FC236}">
                    <a16:creationId xmlns:a16="http://schemas.microsoft.com/office/drawing/2014/main" xmlns="" id="{E34D1415-248C-1938-D30D-3964A0114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8870" y="5638799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0" name="Line 47">
                <a:extLst>
                  <a:ext uri="{FF2B5EF4-FFF2-40B4-BE49-F238E27FC236}">
                    <a16:creationId xmlns:a16="http://schemas.microsoft.com/office/drawing/2014/main" xmlns="" id="{FD0A9945-0D1A-6035-F171-1680C11A3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3920" y="4960937"/>
                <a:ext cx="737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1" name="Line 48">
                <a:extLst>
                  <a:ext uri="{FF2B5EF4-FFF2-40B4-BE49-F238E27FC236}">
                    <a16:creationId xmlns:a16="http://schemas.microsoft.com/office/drawing/2014/main" xmlns="" id="{C37A4119-C036-074A-5442-1A4E9B7B4E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3425824"/>
                <a:ext cx="277495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2" name="Line 49">
                <a:extLst>
                  <a:ext uri="{FF2B5EF4-FFF2-40B4-BE49-F238E27FC236}">
                    <a16:creationId xmlns:a16="http://schemas.microsoft.com/office/drawing/2014/main" xmlns="" id="{E8C908EB-5B2B-F322-09A2-5CE0EA889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4960937"/>
                <a:ext cx="277495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3" name="Line 50">
                <a:extLst>
                  <a:ext uri="{FF2B5EF4-FFF2-40B4-BE49-F238E27FC236}">
                    <a16:creationId xmlns:a16="http://schemas.microsoft.com/office/drawing/2014/main" xmlns="" id="{8DE3C223-7EBF-F7A8-8648-76FD4CC86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658" y="4960937"/>
                <a:ext cx="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4" name="Line 51">
                <a:extLst>
                  <a:ext uri="{FF2B5EF4-FFF2-40B4-BE49-F238E27FC236}">
                    <a16:creationId xmlns:a16="http://schemas.microsoft.com/office/drawing/2014/main" xmlns="" id="{43A59C27-1377-A0A0-4EB0-39AB79661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85608" y="3425824"/>
                <a:ext cx="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5" name="Line 52">
                <a:extLst>
                  <a:ext uri="{FF2B5EF4-FFF2-40B4-BE49-F238E27FC236}">
                    <a16:creationId xmlns:a16="http://schemas.microsoft.com/office/drawing/2014/main" xmlns="" id="{3F86CFEC-7509-7B15-D689-5BE5307BD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99745" y="4325937"/>
                <a:ext cx="0" cy="1316038"/>
              </a:xfrm>
              <a:prstGeom prst="line">
                <a:avLst/>
              </a:prstGeom>
              <a:noFill/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Rectangle 31">
                <a:extLst>
                  <a:ext uri="{FF2B5EF4-FFF2-40B4-BE49-F238E27FC236}">
                    <a16:creationId xmlns:a16="http://schemas.microsoft.com/office/drawing/2014/main" xmlns="" id="{140FFEB2-CB8B-918A-DAE5-2BC2C56FC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5824" y="1508460"/>
                <a:ext cx="866139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generica r ed il punto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lang="it-IT" alt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nel I diedro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determinare il piano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 passante per essi 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9" name="Gruppo 1058">
              <a:extLst>
                <a:ext uri="{FF2B5EF4-FFF2-40B4-BE49-F238E27FC236}">
                  <a16:creationId xmlns:a16="http://schemas.microsoft.com/office/drawing/2014/main" xmlns="" id="{22462D3B-E453-974E-C5D3-E964193AB304}"/>
                </a:ext>
              </a:extLst>
            </p:cNvPr>
            <p:cNvGrpSpPr/>
            <p:nvPr/>
          </p:nvGrpSpPr>
          <p:grpSpPr>
            <a:xfrm>
              <a:off x="5598793" y="5774583"/>
              <a:ext cx="348562" cy="279420"/>
              <a:chOff x="12596234" y="2978149"/>
              <a:chExt cx="348562" cy="279420"/>
            </a:xfrm>
          </p:grpSpPr>
          <p:sp>
            <p:nvSpPr>
              <p:cNvPr id="1060" name="Rectangle 39">
                <a:extLst>
                  <a:ext uri="{FF2B5EF4-FFF2-40B4-BE49-F238E27FC236}">
                    <a16:creationId xmlns:a16="http://schemas.microsoft.com/office/drawing/2014/main" xmlns="" id="{6139B2D1-44BB-4C67-3025-5189ADFB7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1" name="Rectangle 40">
                <a:extLst>
                  <a:ext uri="{FF2B5EF4-FFF2-40B4-BE49-F238E27FC236}">
                    <a16:creationId xmlns:a16="http://schemas.microsoft.com/office/drawing/2014/main" xmlns="" id="{11906933-FD1D-6853-3E4E-9F6302342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2" name="Rectangle 41">
                <a:extLst>
                  <a:ext uri="{FF2B5EF4-FFF2-40B4-BE49-F238E27FC236}">
                    <a16:creationId xmlns:a16="http://schemas.microsoft.com/office/drawing/2014/main" xmlns="" id="{E9CD2D73-1A05-0954-11BE-0EBA6A18B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8" name="Gruppo 1057">
              <a:extLst>
                <a:ext uri="{FF2B5EF4-FFF2-40B4-BE49-F238E27FC236}">
                  <a16:creationId xmlns:a16="http://schemas.microsoft.com/office/drawing/2014/main" xmlns="" id="{7E5AF981-576C-3B6B-776F-858E012B5C2D}"/>
                </a:ext>
              </a:extLst>
            </p:cNvPr>
            <p:cNvGrpSpPr/>
            <p:nvPr/>
          </p:nvGrpSpPr>
          <p:grpSpPr>
            <a:xfrm>
              <a:off x="8411327" y="3137969"/>
              <a:ext cx="348562" cy="279420"/>
              <a:chOff x="12596234" y="2978149"/>
              <a:chExt cx="348562" cy="279420"/>
            </a:xfrm>
          </p:grpSpPr>
          <p:sp>
            <p:nvSpPr>
              <p:cNvPr id="1037" name="Rectangle 39">
                <a:extLst>
                  <a:ext uri="{FF2B5EF4-FFF2-40B4-BE49-F238E27FC236}">
                    <a16:creationId xmlns:a16="http://schemas.microsoft.com/office/drawing/2014/main" xmlns="" id="{860E2A03-6CDD-BD92-60D1-40ADEF2F4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8" name="Rectangle 40">
                <a:extLst>
                  <a:ext uri="{FF2B5EF4-FFF2-40B4-BE49-F238E27FC236}">
                    <a16:creationId xmlns:a16="http://schemas.microsoft.com/office/drawing/2014/main" xmlns="" id="{521DC78A-60C3-C720-2559-883A12EF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9" name="Rectangle 41">
                <a:extLst>
                  <a:ext uri="{FF2B5EF4-FFF2-40B4-BE49-F238E27FC236}">
                    <a16:creationId xmlns:a16="http://schemas.microsoft.com/office/drawing/2014/main" xmlns="" id="{3934B22E-FBD0-7E78-9E33-94FD2DE92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</p:grpSp>
      <p:sp>
        <p:nvSpPr>
          <p:cNvPr id="3" name="Line 48">
            <a:extLst>
              <a:ext uri="{FF2B5EF4-FFF2-40B4-BE49-F238E27FC236}">
                <a16:creationId xmlns:a16="http://schemas.microsoft.com/office/drawing/2014/main" xmlns="" id="{1E32C536-D3CE-EF59-FB79-077B77CBBB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8451" y="2766827"/>
            <a:ext cx="3895821" cy="2155183"/>
          </a:xfrm>
          <a:prstGeom prst="line">
            <a:avLst/>
          </a:prstGeom>
          <a:noFill/>
          <a:ln w="0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Line 49">
            <a:extLst>
              <a:ext uri="{FF2B5EF4-FFF2-40B4-BE49-F238E27FC236}">
                <a16:creationId xmlns:a16="http://schemas.microsoft.com/office/drawing/2014/main" xmlns="" id="{63F7B8E1-5536-BB93-799B-196E0079E3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8878" y="4913588"/>
            <a:ext cx="5320960" cy="1503750"/>
          </a:xfrm>
          <a:prstGeom prst="line">
            <a:avLst/>
          </a:prstGeom>
          <a:noFill/>
          <a:ln w="0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0A978216-9ACB-7B8F-7B5B-F85713E9597D}"/>
              </a:ext>
            </a:extLst>
          </p:cNvPr>
          <p:cNvSpPr txBox="1"/>
          <p:nvPr/>
        </p:nvSpPr>
        <p:spPr>
          <a:xfrm>
            <a:off x="3437937" y="1719930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1- Si rappresentano le proiezioni di una retta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 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//r contenente il punto 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’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; </a:t>
            </a:r>
            <a:r>
              <a:rPr lang="it-IT" sz="14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A’’</a:t>
            </a:r>
            <a:r>
              <a:rPr lang="it-IT" sz="1400" dirty="0" err="1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sz="1400" dirty="0" err="1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’’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it-IT" sz="1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42">
            <a:extLst>
              <a:ext uri="{FF2B5EF4-FFF2-40B4-BE49-F238E27FC236}">
                <a16:creationId xmlns:a16="http://schemas.microsoft.com/office/drawing/2014/main" xmlns="" id="{2469B40A-071D-1FD3-556E-9F88EE681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908" y="6091699"/>
            <a:ext cx="2003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11" name="Rectangle 43">
            <a:extLst>
              <a:ext uri="{FF2B5EF4-FFF2-40B4-BE49-F238E27FC236}">
                <a16:creationId xmlns:a16="http://schemas.microsoft.com/office/drawing/2014/main" xmlns="" id="{48B74873-5868-6CE7-9D1D-F793EDBFC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1122" y="2629178"/>
            <a:ext cx="2901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mic Sans MS" panose="030F0702030302020204" pitchFamily="66" charset="0"/>
              </a:rPr>
              <a:t>s''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E5AD22F1-63A9-AD34-A2C3-94261F47D607}"/>
              </a:ext>
            </a:extLst>
          </p:cNvPr>
          <p:cNvSpPr txBox="1"/>
          <p:nvPr/>
        </p:nvSpPr>
        <p:spPr>
          <a:xfrm>
            <a:off x="118708" y="3001595"/>
            <a:ext cx="3130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Pertanto per il punto </a:t>
            </a:r>
          </a:p>
          <a:p>
            <a:pPr algn="ctr"/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 A”)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non appartenente alla retta r si conducono le proiezioni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//r, cioè tale che sia: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8CFA6EE4-5DBE-7A5E-D21A-6F2357F26691}"/>
              </a:ext>
            </a:extLst>
          </p:cNvPr>
          <p:cNvSpPr txBox="1"/>
          <p:nvPr/>
        </p:nvSpPr>
        <p:spPr>
          <a:xfrm>
            <a:off x="95116" y="1794578"/>
            <a:ext cx="3174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Ricordiamo che due rette sono parallele se tali sono le rispettive proiezioni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EC58DA1-BDB2-0709-8FE0-001EFF6D3DD1}"/>
              </a:ext>
            </a:extLst>
          </p:cNvPr>
          <p:cNvSpPr txBox="1"/>
          <p:nvPr/>
        </p:nvSpPr>
        <p:spPr>
          <a:xfrm>
            <a:off x="251927" y="5337110"/>
            <a:ext cx="1008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000" dirty="0" err="1">
                <a:sym typeface="Symbol" panose="05050102010706020507" pitchFamily="18" charset="2"/>
              </a:rPr>
              <a:t></a:t>
            </a:r>
            <a:r>
              <a:rPr lang="it-IT" sz="2000" dirty="0" err="1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CC23F40A-A6B7-4EBD-5481-110CD8746432}"/>
              </a:ext>
            </a:extLst>
          </p:cNvPr>
          <p:cNvSpPr txBox="1"/>
          <p:nvPr/>
        </p:nvSpPr>
        <p:spPr>
          <a:xfrm>
            <a:off x="1546288" y="5879889"/>
            <a:ext cx="1404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r’’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s’’</a:t>
            </a:r>
            <a:r>
              <a:rPr lang="it-IT" sz="2000" dirty="0">
                <a:sym typeface="Symbol" panose="05050102010706020507" pitchFamily="18" charset="2"/>
              </a:rPr>
              <a:t>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2722DA92-52D5-9CA6-69FA-18F057830169}"/>
              </a:ext>
            </a:extLst>
          </p:cNvPr>
          <p:cNvSpPr txBox="1"/>
          <p:nvPr/>
        </p:nvSpPr>
        <p:spPr>
          <a:xfrm>
            <a:off x="1572374" y="4840885"/>
            <a:ext cx="14040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r’</a:t>
            </a:r>
            <a:r>
              <a:rPr lang="it-IT" sz="2000" dirty="0">
                <a:solidFill>
                  <a:srgbClr val="C00000"/>
                </a:solidFill>
              </a:rPr>
              <a:t>//</a:t>
            </a:r>
            <a:r>
              <a:rPr lang="it-IT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s’</a:t>
            </a:r>
            <a:r>
              <a:rPr lang="it-IT" sz="2000" dirty="0">
                <a:sym typeface="Symbol" panose="05050102010706020507" pitchFamily="18" charset="2"/>
              </a:rPr>
              <a:t></a:t>
            </a:r>
            <a:r>
              <a:rPr lang="it-IT" sz="20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A’</a:t>
            </a:r>
            <a:endParaRPr lang="it-IT" sz="2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750071B9-973A-79DE-38E8-D929D1446B63}"/>
              </a:ext>
            </a:extLst>
          </p:cNvPr>
          <p:cNvCxnSpPr>
            <a:stCxn id="14" idx="0"/>
            <a:endCxn id="16" idx="1"/>
          </p:cNvCxnSpPr>
          <p:nvPr/>
        </p:nvCxnSpPr>
        <p:spPr>
          <a:xfrm flipV="1">
            <a:off x="755927" y="5040940"/>
            <a:ext cx="816447" cy="29617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xmlns="" id="{3C333902-8DC9-CA24-F236-3737C42BCECA}"/>
              </a:ext>
            </a:extLst>
          </p:cNvPr>
          <p:cNvCxnSpPr>
            <a:stCxn id="14" idx="2"/>
            <a:endCxn id="15" idx="1"/>
          </p:cNvCxnSpPr>
          <p:nvPr/>
        </p:nvCxnSpPr>
        <p:spPr>
          <a:xfrm>
            <a:off x="755927" y="5737220"/>
            <a:ext cx="790361" cy="34272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10138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4" grpId="0" animBg="1"/>
      <p:bldP spid="8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2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xmlns="" id="{1713AE6A-88F5-378F-274E-C7C3C0E6FC74}"/>
              </a:ext>
            </a:extLst>
          </p:cNvPr>
          <p:cNvGrpSpPr/>
          <p:nvPr/>
        </p:nvGrpSpPr>
        <p:grpSpPr>
          <a:xfrm>
            <a:off x="3305850" y="1329674"/>
            <a:ext cx="8837539" cy="5400675"/>
            <a:chOff x="3305850" y="1329674"/>
            <a:chExt cx="8837539" cy="5400675"/>
          </a:xfrm>
        </p:grpSpPr>
        <p:grpSp>
          <p:nvGrpSpPr>
            <p:cNvPr id="1057" name="Gruppo 1056">
              <a:extLst>
                <a:ext uri="{FF2B5EF4-FFF2-40B4-BE49-F238E27FC236}">
                  <a16:creationId xmlns:a16="http://schemas.microsoft.com/office/drawing/2014/main" xmlns="" id="{BD49D26E-9C0C-8808-7477-C0CE5F08CDCC}"/>
                </a:ext>
              </a:extLst>
            </p:cNvPr>
            <p:cNvGrpSpPr/>
            <p:nvPr/>
          </p:nvGrpSpPr>
          <p:grpSpPr>
            <a:xfrm>
              <a:off x="3305850" y="1329674"/>
              <a:ext cx="8820150" cy="5400675"/>
              <a:chOff x="3332570" y="1323974"/>
              <a:chExt cx="8820150" cy="5400675"/>
            </a:xfrm>
          </p:grpSpPr>
          <p:sp>
            <p:nvSpPr>
              <p:cNvPr id="51" name="AutoShape 29">
                <a:extLst>
                  <a:ext uri="{FF2B5EF4-FFF2-40B4-BE49-F238E27FC236}">
                    <a16:creationId xmlns:a16="http://schemas.microsoft.com/office/drawing/2014/main" xmlns="" id="{93890F37-5612-618F-6B3D-D4DA25B576A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32570" y="1323974"/>
                <a:ext cx="8820150" cy="54006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Rectangle 34">
                <a:extLst>
                  <a:ext uri="{FF2B5EF4-FFF2-40B4-BE49-F238E27FC236}">
                    <a16:creationId xmlns:a16="http://schemas.microsoft.com/office/drawing/2014/main" xmlns="" id="{A873EFDE-D05B-B9D0-760A-33BC97381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870" y="1439862"/>
                <a:ext cx="8661400" cy="517048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3" name="Line 35">
                <a:extLst>
                  <a:ext uri="{FF2B5EF4-FFF2-40B4-BE49-F238E27FC236}">
                    <a16:creationId xmlns:a16="http://schemas.microsoft.com/office/drawing/2014/main" xmlns="" id="{53A3DBCA-3310-B612-7060-B022C42C7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870" y="2557462"/>
                <a:ext cx="86614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4" name="Rectangle 36">
                <a:extLst>
                  <a:ext uri="{FF2B5EF4-FFF2-40B4-BE49-F238E27FC236}">
                    <a16:creationId xmlns:a16="http://schemas.microsoft.com/office/drawing/2014/main" xmlns="" id="{50B28C44-91E7-C223-5D2D-97B2BCBAD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5095" y="4683124"/>
                <a:ext cx="274638" cy="385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5" name="Rectangle 37">
                <a:extLst>
                  <a:ext uri="{FF2B5EF4-FFF2-40B4-BE49-F238E27FC236}">
                    <a16:creationId xmlns:a16="http://schemas.microsoft.com/office/drawing/2014/main" xmlns="" id="{071D3B8E-E386-79FC-353C-B16F42A7D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95" y="5605462"/>
                <a:ext cx="2580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36" name="Rectangle 38">
                <a:extLst>
                  <a:ext uri="{FF2B5EF4-FFF2-40B4-BE49-F238E27FC236}">
                    <a16:creationId xmlns:a16="http://schemas.microsoft.com/office/drawing/2014/main" xmlns="" id="{C7AE33A6-CF43-A6DC-26A1-9EF792204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2608" y="4213224"/>
                <a:ext cx="26609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40" name="Rectangle 42">
                <a:extLst>
                  <a:ext uri="{FF2B5EF4-FFF2-40B4-BE49-F238E27FC236}">
                    <a16:creationId xmlns:a16="http://schemas.microsoft.com/office/drawing/2014/main" xmlns="" id="{CE17BDF0-58D1-2111-A17E-3C991E692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7120" y="5418137"/>
                <a:ext cx="20037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43">
                <a:extLst>
                  <a:ext uri="{FF2B5EF4-FFF2-40B4-BE49-F238E27FC236}">
                    <a16:creationId xmlns:a16="http://schemas.microsoft.com/office/drawing/2014/main" xmlns="" id="{C215EB32-FE49-30D6-FC22-AB31903DF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7408" y="4270374"/>
                <a:ext cx="2901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3" name="Rectangle 44">
                <a:extLst>
                  <a:ext uri="{FF2B5EF4-FFF2-40B4-BE49-F238E27FC236}">
                    <a16:creationId xmlns:a16="http://schemas.microsoft.com/office/drawing/2014/main" xmlns="" id="{E34D1415-248C-1938-D30D-3964A0114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8870" y="5638799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0" name="Line 47">
                <a:extLst>
                  <a:ext uri="{FF2B5EF4-FFF2-40B4-BE49-F238E27FC236}">
                    <a16:creationId xmlns:a16="http://schemas.microsoft.com/office/drawing/2014/main" xmlns="" id="{FD0A9945-0D1A-6035-F171-1680C11A3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3920" y="4960937"/>
                <a:ext cx="737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1" name="Line 48">
                <a:extLst>
                  <a:ext uri="{FF2B5EF4-FFF2-40B4-BE49-F238E27FC236}">
                    <a16:creationId xmlns:a16="http://schemas.microsoft.com/office/drawing/2014/main" xmlns="" id="{C37A4119-C036-074A-5442-1A4E9B7B4E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3425824"/>
                <a:ext cx="277495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2" name="Line 49">
                <a:extLst>
                  <a:ext uri="{FF2B5EF4-FFF2-40B4-BE49-F238E27FC236}">
                    <a16:creationId xmlns:a16="http://schemas.microsoft.com/office/drawing/2014/main" xmlns="" id="{E8C908EB-5B2B-F322-09A2-5CE0EA889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4960937"/>
                <a:ext cx="277495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3" name="Line 50">
                <a:extLst>
                  <a:ext uri="{FF2B5EF4-FFF2-40B4-BE49-F238E27FC236}">
                    <a16:creationId xmlns:a16="http://schemas.microsoft.com/office/drawing/2014/main" xmlns="" id="{8DE3C223-7EBF-F7A8-8648-76FD4CC86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658" y="4960937"/>
                <a:ext cx="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4" name="Line 51">
                <a:extLst>
                  <a:ext uri="{FF2B5EF4-FFF2-40B4-BE49-F238E27FC236}">
                    <a16:creationId xmlns:a16="http://schemas.microsoft.com/office/drawing/2014/main" xmlns="" id="{43A59C27-1377-A0A0-4EB0-39AB79661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85608" y="3425824"/>
                <a:ext cx="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5" name="Line 52">
                <a:extLst>
                  <a:ext uri="{FF2B5EF4-FFF2-40B4-BE49-F238E27FC236}">
                    <a16:creationId xmlns:a16="http://schemas.microsoft.com/office/drawing/2014/main" xmlns="" id="{3F86CFEC-7509-7B15-D689-5BE5307BD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99745" y="4325937"/>
                <a:ext cx="0" cy="1316038"/>
              </a:xfrm>
              <a:prstGeom prst="line">
                <a:avLst/>
              </a:prstGeom>
              <a:noFill/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Rectangle 31">
                <a:extLst>
                  <a:ext uri="{FF2B5EF4-FFF2-40B4-BE49-F238E27FC236}">
                    <a16:creationId xmlns:a16="http://schemas.microsoft.com/office/drawing/2014/main" xmlns="" id="{140FFEB2-CB8B-918A-DAE5-2BC2C56FC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5824" y="1441785"/>
                <a:ext cx="866139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generica r ed il punto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lang="it-IT" alt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nel I diedro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determinare il piano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 passante per essi 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9" name="Gruppo 1058">
              <a:extLst>
                <a:ext uri="{FF2B5EF4-FFF2-40B4-BE49-F238E27FC236}">
                  <a16:creationId xmlns:a16="http://schemas.microsoft.com/office/drawing/2014/main" xmlns="" id="{22462D3B-E453-974E-C5D3-E964193AB304}"/>
                </a:ext>
              </a:extLst>
            </p:cNvPr>
            <p:cNvGrpSpPr/>
            <p:nvPr/>
          </p:nvGrpSpPr>
          <p:grpSpPr>
            <a:xfrm>
              <a:off x="5598793" y="5774583"/>
              <a:ext cx="348562" cy="279420"/>
              <a:chOff x="12596234" y="2978149"/>
              <a:chExt cx="348562" cy="279420"/>
            </a:xfrm>
          </p:grpSpPr>
          <p:sp>
            <p:nvSpPr>
              <p:cNvPr id="1060" name="Rectangle 39">
                <a:extLst>
                  <a:ext uri="{FF2B5EF4-FFF2-40B4-BE49-F238E27FC236}">
                    <a16:creationId xmlns:a16="http://schemas.microsoft.com/office/drawing/2014/main" xmlns="" id="{6139B2D1-44BB-4C67-3025-5189ADFB7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1" name="Rectangle 40">
                <a:extLst>
                  <a:ext uri="{FF2B5EF4-FFF2-40B4-BE49-F238E27FC236}">
                    <a16:creationId xmlns:a16="http://schemas.microsoft.com/office/drawing/2014/main" xmlns="" id="{11906933-FD1D-6853-3E4E-9F6302342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2" name="Rectangle 41">
                <a:extLst>
                  <a:ext uri="{FF2B5EF4-FFF2-40B4-BE49-F238E27FC236}">
                    <a16:creationId xmlns:a16="http://schemas.microsoft.com/office/drawing/2014/main" xmlns="" id="{E9CD2D73-1A05-0954-11BE-0EBA6A18B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8" name="Gruppo 1057">
              <a:extLst>
                <a:ext uri="{FF2B5EF4-FFF2-40B4-BE49-F238E27FC236}">
                  <a16:creationId xmlns:a16="http://schemas.microsoft.com/office/drawing/2014/main" xmlns="" id="{7E5AF981-576C-3B6B-776F-858E012B5C2D}"/>
                </a:ext>
              </a:extLst>
            </p:cNvPr>
            <p:cNvGrpSpPr/>
            <p:nvPr/>
          </p:nvGrpSpPr>
          <p:grpSpPr>
            <a:xfrm>
              <a:off x="8411327" y="3137969"/>
              <a:ext cx="348562" cy="279420"/>
              <a:chOff x="12596234" y="2978149"/>
              <a:chExt cx="348562" cy="279420"/>
            </a:xfrm>
          </p:grpSpPr>
          <p:sp>
            <p:nvSpPr>
              <p:cNvPr id="1037" name="Rectangle 39">
                <a:extLst>
                  <a:ext uri="{FF2B5EF4-FFF2-40B4-BE49-F238E27FC236}">
                    <a16:creationId xmlns:a16="http://schemas.microsoft.com/office/drawing/2014/main" xmlns="" id="{860E2A03-6CDD-BD92-60D1-40ADEF2F4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8" name="Rectangle 40">
                <a:extLst>
                  <a:ext uri="{FF2B5EF4-FFF2-40B4-BE49-F238E27FC236}">
                    <a16:creationId xmlns:a16="http://schemas.microsoft.com/office/drawing/2014/main" xmlns="" id="{521DC78A-60C3-C720-2559-883A12EF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9" name="Rectangle 41">
                <a:extLst>
                  <a:ext uri="{FF2B5EF4-FFF2-40B4-BE49-F238E27FC236}">
                    <a16:creationId xmlns:a16="http://schemas.microsoft.com/office/drawing/2014/main" xmlns="" id="{3934B22E-FBD0-7E78-9E33-94FD2DE92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3" name="Line 48">
              <a:extLst>
                <a:ext uri="{FF2B5EF4-FFF2-40B4-BE49-F238E27FC236}">
                  <a16:creationId xmlns:a16="http://schemas.microsoft.com/office/drawing/2014/main" xmlns="" id="{1E32C536-D3CE-EF59-FB79-077B77CBBB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5926" y="2630051"/>
              <a:ext cx="4237072" cy="2343964"/>
            </a:xfrm>
            <a:prstGeom prst="line">
              <a:avLst/>
            </a:prstGeom>
            <a:noFill/>
            <a:ln w="3175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Line 49">
              <a:extLst>
                <a:ext uri="{FF2B5EF4-FFF2-40B4-BE49-F238E27FC236}">
                  <a16:creationId xmlns:a16="http://schemas.microsoft.com/office/drawing/2014/main" xmlns="" id="{63F7B8E1-5536-BB93-799B-196E0079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8027" y="4970924"/>
              <a:ext cx="5288544" cy="149458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xmlns="" id="{0A978216-9ACB-7B8F-7B5B-F85713E9597D}"/>
                </a:ext>
              </a:extLst>
            </p:cNvPr>
            <p:cNvSpPr txBox="1"/>
            <p:nvPr/>
          </p:nvSpPr>
          <p:spPr>
            <a:xfrm>
              <a:off x="3435155" y="1634205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Rectangle 42">
              <a:extLst>
                <a:ext uri="{FF2B5EF4-FFF2-40B4-BE49-F238E27FC236}">
                  <a16:creationId xmlns:a16="http://schemas.microsoft.com/office/drawing/2014/main" xmlns="" id="{2469B40A-071D-1FD3-556E-9F88EE681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057" y="6091699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11" name="Rectangle 43">
              <a:extLst>
                <a:ext uri="{FF2B5EF4-FFF2-40B4-BE49-F238E27FC236}">
                  <a16:creationId xmlns:a16="http://schemas.microsoft.com/office/drawing/2014/main" xmlns="" id="{48B74873-5868-6CE7-9D1D-F793EDBFC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5676" y="254485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817CBB8A-45C6-A18E-101D-263FA6970C00}"/>
              </a:ext>
            </a:extLst>
          </p:cNvPr>
          <p:cNvSpPr txBox="1"/>
          <p:nvPr/>
        </p:nvSpPr>
        <p:spPr>
          <a:xfrm>
            <a:off x="3429302" y="1855462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2- Per completare la rappresentazione della retta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si definiscono le tracce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e 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65141C21-36B0-DB7E-412D-9EDD30C5968E}"/>
              </a:ext>
            </a:extLst>
          </p:cNvPr>
          <p:cNvSpPr txBox="1"/>
          <p:nvPr/>
        </p:nvSpPr>
        <p:spPr>
          <a:xfrm>
            <a:off x="95116" y="1845825"/>
            <a:ext cx="31868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completare la rappresentazione descrittiva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si definiscono anche le relative tracce. Quindi partendo dai piedi delle tracce (intersezioni delle proiezioni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la lt) si definiscono le due tracce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che geometricamente sono punti reali per i quali passano le tracce del piano. 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xmlns="" id="{B80C962E-981C-9D31-64BF-926CC54D296E}"/>
              </a:ext>
            </a:extLst>
          </p:cNvPr>
          <p:cNvCxnSpPr>
            <a:cxnSpLocks/>
          </p:cNvCxnSpPr>
          <p:nvPr/>
        </p:nvCxnSpPr>
        <p:spPr>
          <a:xfrm flipV="1">
            <a:off x="9774535" y="3006454"/>
            <a:ext cx="0" cy="19644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DAC503EF-9F19-F567-74D9-51E575E55923}"/>
              </a:ext>
            </a:extLst>
          </p:cNvPr>
          <p:cNvCxnSpPr>
            <a:cxnSpLocks/>
          </p:cNvCxnSpPr>
          <p:nvPr/>
        </p:nvCxnSpPr>
        <p:spPr>
          <a:xfrm>
            <a:off x="6235205" y="4974015"/>
            <a:ext cx="0" cy="10018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xmlns="" id="{7A98D5F0-BE9F-EA5D-1632-C90C688FE263}"/>
              </a:ext>
            </a:extLst>
          </p:cNvPr>
          <p:cNvGrpSpPr/>
          <p:nvPr/>
        </p:nvGrpSpPr>
        <p:grpSpPr>
          <a:xfrm>
            <a:off x="6094024" y="5986177"/>
            <a:ext cx="350164" cy="279420"/>
            <a:chOff x="12596234" y="2978149"/>
            <a:chExt cx="350164" cy="279420"/>
          </a:xfrm>
        </p:grpSpPr>
        <p:sp>
          <p:nvSpPr>
            <p:cNvPr id="32" name="Rectangle 39">
              <a:extLst>
                <a:ext uri="{FF2B5EF4-FFF2-40B4-BE49-F238E27FC236}">
                  <a16:creationId xmlns:a16="http://schemas.microsoft.com/office/drawing/2014/main" xmlns="" id="{D2A166EF-92B8-94D7-6291-115677098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234" y="2978149"/>
              <a:ext cx="1570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3" name="Rectangle 40">
              <a:extLst>
                <a:ext uri="{FF2B5EF4-FFF2-40B4-BE49-F238E27FC236}">
                  <a16:creationId xmlns:a16="http://schemas.microsoft.com/office/drawing/2014/main" xmlns="" id="{68DDAA23-9A99-4A06-FAC6-F94941111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4538" y="3009442"/>
              <a:ext cx="6893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b="0" i="0" u="none" strike="noStrike" cap="none" normalizeH="0" baseline="-2500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xmlns="" id="{603CC151-58F7-42B9-D155-7635A9D1C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4188" y="2980570"/>
              <a:ext cx="11221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xmlns="" id="{C040E46F-FF30-9F99-5736-7F7A6A520451}"/>
              </a:ext>
            </a:extLst>
          </p:cNvPr>
          <p:cNvGrpSpPr/>
          <p:nvPr/>
        </p:nvGrpSpPr>
        <p:grpSpPr>
          <a:xfrm>
            <a:off x="9495638" y="2686295"/>
            <a:ext cx="350164" cy="279420"/>
            <a:chOff x="12596234" y="2978149"/>
            <a:chExt cx="350164" cy="279420"/>
          </a:xfrm>
        </p:grpSpPr>
        <p:sp>
          <p:nvSpPr>
            <p:cNvPr id="37" name="Rectangle 39">
              <a:extLst>
                <a:ext uri="{FF2B5EF4-FFF2-40B4-BE49-F238E27FC236}">
                  <a16:creationId xmlns:a16="http://schemas.microsoft.com/office/drawing/2014/main" xmlns="" id="{5FC5E6B6-F047-0A16-59BE-35BDB3770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234" y="2978149"/>
              <a:ext cx="1570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8" name="Rectangle 40">
              <a:extLst>
                <a:ext uri="{FF2B5EF4-FFF2-40B4-BE49-F238E27FC236}">
                  <a16:creationId xmlns:a16="http://schemas.microsoft.com/office/drawing/2014/main" xmlns="" id="{CCC6392C-711B-2D46-3FD7-9F095A14C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4538" y="3009442"/>
              <a:ext cx="945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b="0" i="0" u="none" strike="noStrike" cap="none" normalizeH="0" baseline="-2500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39" name="Rectangle 41">
              <a:extLst>
                <a:ext uri="{FF2B5EF4-FFF2-40B4-BE49-F238E27FC236}">
                  <a16:creationId xmlns:a16="http://schemas.microsoft.com/office/drawing/2014/main" xmlns="" id="{453A7B6F-3308-AC03-7812-E63283996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4188" y="2980570"/>
              <a:ext cx="11221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</p:grpSp>
      <p:sp>
        <p:nvSpPr>
          <p:cNvPr id="40" name="CasellaDiTesto 39">
            <a:extLst>
              <a:ext uri="{FF2B5EF4-FFF2-40B4-BE49-F238E27FC236}">
                <a16:creationId xmlns:a16="http://schemas.microsoft.com/office/drawing/2014/main" xmlns="" id="{C62434D9-08EB-FD96-95CB-3EE97C6C4B7D}"/>
              </a:ext>
            </a:extLst>
          </p:cNvPr>
          <p:cNvSpPr txBox="1"/>
          <p:nvPr/>
        </p:nvSpPr>
        <p:spPr>
          <a:xfrm>
            <a:off x="900040" y="6134698"/>
            <a:ext cx="1296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  <a:r>
              <a:rPr lang="it-IT" sz="2400" dirty="0">
                <a:solidFill>
                  <a:srgbClr val="C00000"/>
                </a:solidFill>
                <a:sym typeface="Symbol" panose="05050102010706020507" pitchFamily="18" charset="2"/>
              </a:rPr>
              <a:t></a:t>
            </a:r>
            <a:r>
              <a:rPr lang="it-IT" sz="2400" dirty="0">
                <a:solidFill>
                  <a:srgbClr val="00B0F0"/>
                </a:solidFill>
                <a:sym typeface="Symbol" panose="05050102010706020507" pitchFamily="18" charset="2"/>
              </a:rPr>
              <a:t> 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s’</a:t>
            </a:r>
            <a:endParaRPr lang="it-IT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xmlns="" id="{07CF4AD8-89BE-6059-7D81-6F6270C84E73}"/>
              </a:ext>
            </a:extLst>
          </p:cNvPr>
          <p:cNvSpPr txBox="1"/>
          <p:nvPr/>
        </p:nvSpPr>
        <p:spPr>
          <a:xfrm>
            <a:off x="900040" y="5530574"/>
            <a:ext cx="1296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  <a:r>
              <a:rPr lang="it-IT" sz="2400" dirty="0">
                <a:solidFill>
                  <a:srgbClr val="C00000"/>
                </a:solidFill>
                <a:sym typeface="Symbol" panose="05050102010706020507" pitchFamily="18" charset="2"/>
              </a:rPr>
              <a:t></a:t>
            </a:r>
            <a:r>
              <a:rPr lang="it-IT" sz="2400" dirty="0">
                <a:solidFill>
                  <a:srgbClr val="00B0F0"/>
                </a:solidFill>
                <a:sym typeface="Symbol" panose="05050102010706020507" pitchFamily="18" charset="2"/>
              </a:rPr>
              <a:t> </a:t>
            </a:r>
            <a:r>
              <a:rPr lang="it-IT" sz="2400" dirty="0">
                <a:solidFill>
                  <a:srgbClr val="00B0F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s’’</a:t>
            </a:r>
            <a:endParaRPr lang="it-IT" sz="2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Ovale 41">
            <a:extLst>
              <a:ext uri="{FF2B5EF4-FFF2-40B4-BE49-F238E27FC236}">
                <a16:creationId xmlns:a16="http://schemas.microsoft.com/office/drawing/2014/main" xmlns="" id="{BF5EDA18-23DB-6E26-A46D-34204DBFB206}"/>
              </a:ext>
            </a:extLst>
          </p:cNvPr>
          <p:cNvSpPr/>
          <p:nvPr/>
        </p:nvSpPr>
        <p:spPr>
          <a:xfrm>
            <a:off x="6021715" y="5776004"/>
            <a:ext cx="540000" cy="5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xmlns="" id="{0C4A5B89-892B-401F-BFAE-BCB385AFE20A}"/>
              </a:ext>
            </a:extLst>
          </p:cNvPr>
          <p:cNvSpPr/>
          <p:nvPr/>
        </p:nvSpPr>
        <p:spPr>
          <a:xfrm>
            <a:off x="9418498" y="2570831"/>
            <a:ext cx="540000" cy="5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xmlns="" id="{27E96B63-F138-D6E8-DD2F-92C5A160BDC4}"/>
              </a:ext>
            </a:extLst>
          </p:cNvPr>
          <p:cNvCxnSpPr>
            <a:cxnSpLocks/>
            <a:stCxn id="41" idx="3"/>
            <a:endCxn id="43" idx="2"/>
          </p:cNvCxnSpPr>
          <p:nvPr/>
        </p:nvCxnSpPr>
        <p:spPr>
          <a:xfrm flipV="1">
            <a:off x="2196040" y="2840831"/>
            <a:ext cx="7222458" cy="292374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xmlns="" id="{FAC5B6C6-D282-B67A-259F-37076CABF793}"/>
              </a:ext>
            </a:extLst>
          </p:cNvPr>
          <p:cNvCxnSpPr>
            <a:stCxn id="40" idx="3"/>
            <a:endCxn id="42" idx="2"/>
          </p:cNvCxnSpPr>
          <p:nvPr/>
        </p:nvCxnSpPr>
        <p:spPr>
          <a:xfrm flipV="1">
            <a:off x="2196040" y="6046004"/>
            <a:ext cx="3825675" cy="32269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76550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/>
      <p:bldP spid="21" grpId="0"/>
      <p:bldP spid="40" grpId="0" animBg="1"/>
      <p:bldP spid="41" grpId="0" animBg="1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3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xmlns="" id="{4D273E02-ECF1-1717-C8D6-069F31CC70C3}"/>
              </a:ext>
            </a:extLst>
          </p:cNvPr>
          <p:cNvGrpSpPr/>
          <p:nvPr/>
        </p:nvGrpSpPr>
        <p:grpSpPr>
          <a:xfrm>
            <a:off x="3305850" y="1329674"/>
            <a:ext cx="8840400" cy="5400675"/>
            <a:chOff x="3305850" y="1329674"/>
            <a:chExt cx="8840400" cy="5400675"/>
          </a:xfrm>
        </p:grpSpPr>
        <p:grpSp>
          <p:nvGrpSpPr>
            <p:cNvPr id="1057" name="Gruppo 1056">
              <a:extLst>
                <a:ext uri="{FF2B5EF4-FFF2-40B4-BE49-F238E27FC236}">
                  <a16:creationId xmlns:a16="http://schemas.microsoft.com/office/drawing/2014/main" xmlns="" id="{BD49D26E-9C0C-8808-7477-C0CE5F08CDCC}"/>
                </a:ext>
              </a:extLst>
            </p:cNvPr>
            <p:cNvGrpSpPr/>
            <p:nvPr/>
          </p:nvGrpSpPr>
          <p:grpSpPr>
            <a:xfrm>
              <a:off x="3305850" y="1329674"/>
              <a:ext cx="8820150" cy="5400675"/>
              <a:chOff x="3332570" y="1323974"/>
              <a:chExt cx="8820150" cy="5400675"/>
            </a:xfrm>
          </p:grpSpPr>
          <p:sp>
            <p:nvSpPr>
              <p:cNvPr id="51" name="AutoShape 29">
                <a:extLst>
                  <a:ext uri="{FF2B5EF4-FFF2-40B4-BE49-F238E27FC236}">
                    <a16:creationId xmlns:a16="http://schemas.microsoft.com/office/drawing/2014/main" xmlns="" id="{93890F37-5612-618F-6B3D-D4DA25B576A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32570" y="1323974"/>
                <a:ext cx="8820150" cy="54006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Rectangle 34">
                <a:extLst>
                  <a:ext uri="{FF2B5EF4-FFF2-40B4-BE49-F238E27FC236}">
                    <a16:creationId xmlns:a16="http://schemas.microsoft.com/office/drawing/2014/main" xmlns="" id="{A873EFDE-D05B-B9D0-760A-33BC97381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870" y="1439862"/>
                <a:ext cx="8661400" cy="517048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3" name="Line 35">
                <a:extLst>
                  <a:ext uri="{FF2B5EF4-FFF2-40B4-BE49-F238E27FC236}">
                    <a16:creationId xmlns:a16="http://schemas.microsoft.com/office/drawing/2014/main" xmlns="" id="{53A3DBCA-3310-B612-7060-B022C42C7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870" y="2557462"/>
                <a:ext cx="86614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4" name="Rectangle 36">
                <a:extLst>
                  <a:ext uri="{FF2B5EF4-FFF2-40B4-BE49-F238E27FC236}">
                    <a16:creationId xmlns:a16="http://schemas.microsoft.com/office/drawing/2014/main" xmlns="" id="{50B28C44-91E7-C223-5D2D-97B2BCBAD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5095" y="4683124"/>
                <a:ext cx="274638" cy="385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5" name="Rectangle 37">
                <a:extLst>
                  <a:ext uri="{FF2B5EF4-FFF2-40B4-BE49-F238E27FC236}">
                    <a16:creationId xmlns:a16="http://schemas.microsoft.com/office/drawing/2014/main" xmlns="" id="{071D3B8E-E386-79FC-353C-B16F42A7D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95" y="5605462"/>
                <a:ext cx="2580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36" name="Rectangle 38">
                <a:extLst>
                  <a:ext uri="{FF2B5EF4-FFF2-40B4-BE49-F238E27FC236}">
                    <a16:creationId xmlns:a16="http://schemas.microsoft.com/office/drawing/2014/main" xmlns="" id="{C7AE33A6-CF43-A6DC-26A1-9EF792204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2608" y="4213224"/>
                <a:ext cx="26609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40" name="Rectangle 42">
                <a:extLst>
                  <a:ext uri="{FF2B5EF4-FFF2-40B4-BE49-F238E27FC236}">
                    <a16:creationId xmlns:a16="http://schemas.microsoft.com/office/drawing/2014/main" xmlns="" id="{CE17BDF0-58D1-2111-A17E-3C991E692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7120" y="5418137"/>
                <a:ext cx="20037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43">
                <a:extLst>
                  <a:ext uri="{FF2B5EF4-FFF2-40B4-BE49-F238E27FC236}">
                    <a16:creationId xmlns:a16="http://schemas.microsoft.com/office/drawing/2014/main" xmlns="" id="{C215EB32-FE49-30D6-FC22-AB31903DF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7408" y="4270374"/>
                <a:ext cx="2901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3" name="Rectangle 44">
                <a:extLst>
                  <a:ext uri="{FF2B5EF4-FFF2-40B4-BE49-F238E27FC236}">
                    <a16:creationId xmlns:a16="http://schemas.microsoft.com/office/drawing/2014/main" xmlns="" id="{E34D1415-248C-1938-D30D-3964A0114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8870" y="5638799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0" name="Line 47">
                <a:extLst>
                  <a:ext uri="{FF2B5EF4-FFF2-40B4-BE49-F238E27FC236}">
                    <a16:creationId xmlns:a16="http://schemas.microsoft.com/office/drawing/2014/main" xmlns="" id="{FD0A9945-0D1A-6035-F171-1680C11A3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3920" y="4960937"/>
                <a:ext cx="737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1" name="Line 48">
                <a:extLst>
                  <a:ext uri="{FF2B5EF4-FFF2-40B4-BE49-F238E27FC236}">
                    <a16:creationId xmlns:a16="http://schemas.microsoft.com/office/drawing/2014/main" xmlns="" id="{C37A4119-C036-074A-5442-1A4E9B7B4E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3425824"/>
                <a:ext cx="277495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2" name="Line 49">
                <a:extLst>
                  <a:ext uri="{FF2B5EF4-FFF2-40B4-BE49-F238E27FC236}">
                    <a16:creationId xmlns:a16="http://schemas.microsoft.com/office/drawing/2014/main" xmlns="" id="{E8C908EB-5B2B-F322-09A2-5CE0EA889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4960937"/>
                <a:ext cx="277495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3" name="Line 50">
                <a:extLst>
                  <a:ext uri="{FF2B5EF4-FFF2-40B4-BE49-F238E27FC236}">
                    <a16:creationId xmlns:a16="http://schemas.microsoft.com/office/drawing/2014/main" xmlns="" id="{8DE3C223-7EBF-F7A8-8648-76FD4CC86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658" y="4960937"/>
                <a:ext cx="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4" name="Line 51">
                <a:extLst>
                  <a:ext uri="{FF2B5EF4-FFF2-40B4-BE49-F238E27FC236}">
                    <a16:creationId xmlns:a16="http://schemas.microsoft.com/office/drawing/2014/main" xmlns="" id="{43A59C27-1377-A0A0-4EB0-39AB79661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85608" y="3425824"/>
                <a:ext cx="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5" name="Line 52">
                <a:extLst>
                  <a:ext uri="{FF2B5EF4-FFF2-40B4-BE49-F238E27FC236}">
                    <a16:creationId xmlns:a16="http://schemas.microsoft.com/office/drawing/2014/main" xmlns="" id="{3F86CFEC-7509-7B15-D689-5BE5307BD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99745" y="4325937"/>
                <a:ext cx="0" cy="1316038"/>
              </a:xfrm>
              <a:prstGeom prst="line">
                <a:avLst/>
              </a:prstGeom>
              <a:noFill/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Rectangle 31">
                <a:extLst>
                  <a:ext uri="{FF2B5EF4-FFF2-40B4-BE49-F238E27FC236}">
                    <a16:creationId xmlns:a16="http://schemas.microsoft.com/office/drawing/2014/main" xmlns="" id="{140FFEB2-CB8B-918A-DAE5-2BC2C56FC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5824" y="1441785"/>
                <a:ext cx="866139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generica r ed il punto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lang="it-IT" alt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nel I diedro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determinare il piano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 passante per essi 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9" name="Gruppo 1058">
              <a:extLst>
                <a:ext uri="{FF2B5EF4-FFF2-40B4-BE49-F238E27FC236}">
                  <a16:creationId xmlns:a16="http://schemas.microsoft.com/office/drawing/2014/main" xmlns="" id="{22462D3B-E453-974E-C5D3-E964193AB304}"/>
                </a:ext>
              </a:extLst>
            </p:cNvPr>
            <p:cNvGrpSpPr/>
            <p:nvPr/>
          </p:nvGrpSpPr>
          <p:grpSpPr>
            <a:xfrm>
              <a:off x="5397275" y="5560845"/>
              <a:ext cx="348562" cy="279420"/>
              <a:chOff x="12596234" y="2978149"/>
              <a:chExt cx="348562" cy="279420"/>
            </a:xfrm>
          </p:grpSpPr>
          <p:sp>
            <p:nvSpPr>
              <p:cNvPr id="1060" name="Rectangle 39">
                <a:extLst>
                  <a:ext uri="{FF2B5EF4-FFF2-40B4-BE49-F238E27FC236}">
                    <a16:creationId xmlns:a16="http://schemas.microsoft.com/office/drawing/2014/main" xmlns="" id="{6139B2D1-44BB-4C67-3025-5189ADFB7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1" name="Rectangle 40">
                <a:extLst>
                  <a:ext uri="{FF2B5EF4-FFF2-40B4-BE49-F238E27FC236}">
                    <a16:creationId xmlns:a16="http://schemas.microsoft.com/office/drawing/2014/main" xmlns="" id="{11906933-FD1D-6853-3E4E-9F6302342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2" name="Rectangle 41">
                <a:extLst>
                  <a:ext uri="{FF2B5EF4-FFF2-40B4-BE49-F238E27FC236}">
                    <a16:creationId xmlns:a16="http://schemas.microsoft.com/office/drawing/2014/main" xmlns="" id="{E9CD2D73-1A05-0954-11BE-0EBA6A18B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8" name="Gruppo 1057">
              <a:extLst>
                <a:ext uri="{FF2B5EF4-FFF2-40B4-BE49-F238E27FC236}">
                  <a16:creationId xmlns:a16="http://schemas.microsoft.com/office/drawing/2014/main" xmlns="" id="{7E5AF981-576C-3B6B-776F-858E012B5C2D}"/>
                </a:ext>
              </a:extLst>
            </p:cNvPr>
            <p:cNvGrpSpPr/>
            <p:nvPr/>
          </p:nvGrpSpPr>
          <p:grpSpPr>
            <a:xfrm>
              <a:off x="8411327" y="3137969"/>
              <a:ext cx="348562" cy="279420"/>
              <a:chOff x="12596234" y="2978149"/>
              <a:chExt cx="348562" cy="279420"/>
            </a:xfrm>
          </p:grpSpPr>
          <p:sp>
            <p:nvSpPr>
              <p:cNvPr id="1037" name="Rectangle 39">
                <a:extLst>
                  <a:ext uri="{FF2B5EF4-FFF2-40B4-BE49-F238E27FC236}">
                    <a16:creationId xmlns:a16="http://schemas.microsoft.com/office/drawing/2014/main" xmlns="" id="{860E2A03-6CDD-BD92-60D1-40ADEF2F4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8" name="Rectangle 40">
                <a:extLst>
                  <a:ext uri="{FF2B5EF4-FFF2-40B4-BE49-F238E27FC236}">
                    <a16:creationId xmlns:a16="http://schemas.microsoft.com/office/drawing/2014/main" xmlns="" id="{521DC78A-60C3-C720-2559-883A12EF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9" name="Rectangle 41">
                <a:extLst>
                  <a:ext uri="{FF2B5EF4-FFF2-40B4-BE49-F238E27FC236}">
                    <a16:creationId xmlns:a16="http://schemas.microsoft.com/office/drawing/2014/main" xmlns="" id="{3934B22E-FBD0-7E78-9E33-94FD2DE92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3" name="Line 48">
              <a:extLst>
                <a:ext uri="{FF2B5EF4-FFF2-40B4-BE49-F238E27FC236}">
                  <a16:creationId xmlns:a16="http://schemas.microsoft.com/office/drawing/2014/main" xmlns="" id="{1E32C536-D3CE-EF59-FB79-077B77CBBB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5926" y="2630051"/>
              <a:ext cx="4237072" cy="2343964"/>
            </a:xfrm>
            <a:prstGeom prst="line">
              <a:avLst/>
            </a:prstGeom>
            <a:noFill/>
            <a:ln w="3175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Line 49">
              <a:extLst>
                <a:ext uri="{FF2B5EF4-FFF2-40B4-BE49-F238E27FC236}">
                  <a16:creationId xmlns:a16="http://schemas.microsoft.com/office/drawing/2014/main" xmlns="" id="{63F7B8E1-5536-BB93-799B-196E0079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8027" y="4970924"/>
              <a:ext cx="5288544" cy="149458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xmlns="" id="{0A978216-9ACB-7B8F-7B5B-F85713E9597D}"/>
                </a:ext>
              </a:extLst>
            </p:cNvPr>
            <p:cNvSpPr txBox="1"/>
            <p:nvPr/>
          </p:nvSpPr>
          <p:spPr>
            <a:xfrm>
              <a:off x="3435155" y="1634205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Rectangle 42">
              <a:extLst>
                <a:ext uri="{FF2B5EF4-FFF2-40B4-BE49-F238E27FC236}">
                  <a16:creationId xmlns:a16="http://schemas.microsoft.com/office/drawing/2014/main" xmlns="" id="{2469B40A-071D-1FD3-556E-9F88EE681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057" y="6091699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11" name="Rectangle 43">
              <a:extLst>
                <a:ext uri="{FF2B5EF4-FFF2-40B4-BE49-F238E27FC236}">
                  <a16:creationId xmlns:a16="http://schemas.microsoft.com/office/drawing/2014/main" xmlns="" id="{48B74873-5868-6CE7-9D1D-F793EDBFC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5676" y="254485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xmlns="" id="{817CBB8A-45C6-A18E-101D-263FA6970C00}"/>
                </a:ext>
              </a:extLst>
            </p:cNvPr>
            <p:cNvSpPr txBox="1"/>
            <p:nvPr/>
          </p:nvSpPr>
          <p:spPr>
            <a:xfrm>
              <a:off x="3438016" y="1855462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2- Per completare la rappresentazione della retta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si definiscono le tracce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B80C962E-981C-9D31-64BF-926CC54D29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2569" y="3006454"/>
              <a:ext cx="0" cy="196447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xmlns="" id="{DAC503EF-9F19-F567-74D9-51E575E55923}"/>
                </a:ext>
              </a:extLst>
            </p:cNvPr>
            <p:cNvCxnSpPr>
              <a:cxnSpLocks/>
            </p:cNvCxnSpPr>
            <p:nvPr/>
          </p:nvCxnSpPr>
          <p:spPr>
            <a:xfrm>
              <a:off x="6227595" y="4974015"/>
              <a:ext cx="0" cy="100181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xmlns="" id="{7A98D5F0-BE9F-EA5D-1632-C90C688FE263}"/>
                </a:ext>
              </a:extLst>
            </p:cNvPr>
            <p:cNvGrpSpPr/>
            <p:nvPr/>
          </p:nvGrpSpPr>
          <p:grpSpPr>
            <a:xfrm>
              <a:off x="6100524" y="5986177"/>
              <a:ext cx="350164" cy="279420"/>
              <a:chOff x="12596234" y="2978149"/>
              <a:chExt cx="350164" cy="279420"/>
            </a:xfrm>
          </p:grpSpPr>
          <p:sp>
            <p:nvSpPr>
              <p:cNvPr id="32" name="Rectangle 39">
                <a:extLst>
                  <a:ext uri="{FF2B5EF4-FFF2-40B4-BE49-F238E27FC236}">
                    <a16:creationId xmlns:a16="http://schemas.microsoft.com/office/drawing/2014/main" xmlns="" id="{D2A166EF-92B8-94D7-6291-115677098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3" name="Rectangle 40">
                <a:extLst>
                  <a:ext uri="{FF2B5EF4-FFF2-40B4-BE49-F238E27FC236}">
                    <a16:creationId xmlns:a16="http://schemas.microsoft.com/office/drawing/2014/main" xmlns="" id="{68DDAA23-9A99-4A06-FAC6-F94941111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4" name="Rectangle 41">
                <a:extLst>
                  <a:ext uri="{FF2B5EF4-FFF2-40B4-BE49-F238E27FC236}">
                    <a16:creationId xmlns:a16="http://schemas.microsoft.com/office/drawing/2014/main" xmlns="" id="{603CC151-58F7-42B9-D155-7635A9D1C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xmlns="" id="{C040E46F-FF30-9F99-5736-7F7A6A520451}"/>
                </a:ext>
              </a:extLst>
            </p:cNvPr>
            <p:cNvGrpSpPr/>
            <p:nvPr/>
          </p:nvGrpSpPr>
          <p:grpSpPr>
            <a:xfrm>
              <a:off x="9502138" y="2686295"/>
              <a:ext cx="350164" cy="279420"/>
              <a:chOff x="12596234" y="2978149"/>
              <a:chExt cx="350164" cy="279420"/>
            </a:xfrm>
          </p:grpSpPr>
          <p:sp>
            <p:nvSpPr>
              <p:cNvPr id="37" name="Rectangle 39">
                <a:extLst>
                  <a:ext uri="{FF2B5EF4-FFF2-40B4-BE49-F238E27FC236}">
                    <a16:creationId xmlns:a16="http://schemas.microsoft.com/office/drawing/2014/main" xmlns="" id="{5FC5E6B6-F047-0A16-59BE-35BDB3770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8" name="Rectangle 40">
                <a:extLst>
                  <a:ext uri="{FF2B5EF4-FFF2-40B4-BE49-F238E27FC236}">
                    <a16:creationId xmlns:a16="http://schemas.microsoft.com/office/drawing/2014/main" xmlns="" id="{CCC6392C-711B-2D46-3FD7-9F095A14C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9" name="Rectangle 41">
                <a:extLst>
                  <a:ext uri="{FF2B5EF4-FFF2-40B4-BE49-F238E27FC236}">
                    <a16:creationId xmlns:a16="http://schemas.microsoft.com/office/drawing/2014/main" xmlns="" id="{453A7B6F-3308-AC03-7812-E63283996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3B6E49C0-784D-E907-BE5C-7C6B8281764D}"/>
              </a:ext>
            </a:extLst>
          </p:cNvPr>
          <p:cNvCxnSpPr>
            <a:cxnSpLocks/>
          </p:cNvCxnSpPr>
          <p:nvPr/>
        </p:nvCxnSpPr>
        <p:spPr>
          <a:xfrm>
            <a:off x="5777988" y="5750862"/>
            <a:ext cx="456940" cy="2249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xmlns="" id="{AF07E975-F278-BB0F-A314-DF3D3E288B7E}"/>
              </a:ext>
            </a:extLst>
          </p:cNvPr>
          <p:cNvCxnSpPr>
            <a:cxnSpLocks/>
          </p:cNvCxnSpPr>
          <p:nvPr/>
        </p:nvCxnSpPr>
        <p:spPr>
          <a:xfrm flipH="1">
            <a:off x="8547517" y="3009607"/>
            <a:ext cx="1221265" cy="4288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20B21346-48FA-8151-4857-1B52A0719CEC}"/>
              </a:ext>
            </a:extLst>
          </p:cNvPr>
          <p:cNvSpPr txBox="1"/>
          <p:nvPr/>
        </p:nvSpPr>
        <p:spPr>
          <a:xfrm>
            <a:off x="66001" y="1788787"/>
            <a:ext cx="32469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come punti reali della retta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si collegano le due tracce prime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definisce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le due seconde tracce delle rette r ed </a:t>
            </a:r>
            <a:r>
              <a:rPr lang="it-IT" sz="1800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per ottenere un segmento di retta che determina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endParaRPr lang="it-IT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DD110BB2-03B8-5C29-F016-1A9DF1F4013B}"/>
              </a:ext>
            </a:extLst>
          </p:cNvPr>
          <p:cNvGrpSpPr/>
          <p:nvPr/>
        </p:nvGrpSpPr>
        <p:grpSpPr>
          <a:xfrm>
            <a:off x="745376" y="5278411"/>
            <a:ext cx="1620000" cy="570828"/>
            <a:chOff x="438880" y="6377788"/>
            <a:chExt cx="1620000" cy="461665"/>
          </a:xfrm>
        </p:grpSpPr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xmlns="" id="{CD4DEEAB-7415-1E74-74F9-8A4F2AA4F1AE}"/>
                </a:ext>
              </a:extLst>
            </p:cNvPr>
            <p:cNvSpPr txBox="1"/>
            <p:nvPr/>
          </p:nvSpPr>
          <p:spPr>
            <a:xfrm>
              <a:off x="438880" y="6377788"/>
              <a:ext cx="1620000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+</a:t>
              </a:r>
              <a:r>
                <a:rPr lang="it-IT" sz="2400" dirty="0">
                  <a:latin typeface="Comic Sans MS" panose="030F0702030302020204" pitchFamily="66" charset="0"/>
                </a:rPr>
                <a:t> 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2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2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xmlns="" id="{15455077-931E-1C45-A5AA-5E8DC595A040}"/>
                </a:ext>
              </a:extLst>
            </p:cNvPr>
            <p:cNvCxnSpPr/>
            <p:nvPr/>
          </p:nvCxnSpPr>
          <p:spPr>
            <a:xfrm>
              <a:off x="595269" y="6486109"/>
              <a:ext cx="134360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xmlns="" id="{5E01E4BF-7D59-C26D-E5F7-73867F36A104}"/>
              </a:ext>
            </a:extLst>
          </p:cNvPr>
          <p:cNvCxnSpPr>
            <a:cxnSpLocks/>
            <a:stCxn id="50" idx="3"/>
          </p:cNvCxnSpPr>
          <p:nvPr/>
        </p:nvCxnSpPr>
        <p:spPr>
          <a:xfrm flipV="1">
            <a:off x="2365376" y="3315822"/>
            <a:ext cx="6513653" cy="224800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xmlns="" id="{CF069A07-753A-B17C-A131-ACE9AEC1EB72}"/>
              </a:ext>
            </a:extLst>
          </p:cNvPr>
          <p:cNvCxnSpPr>
            <a:cxnSpLocks/>
            <a:stCxn id="46" idx="3"/>
          </p:cNvCxnSpPr>
          <p:nvPr/>
        </p:nvCxnSpPr>
        <p:spPr>
          <a:xfrm flipV="1">
            <a:off x="2337219" y="5864244"/>
            <a:ext cx="3669006" cy="46030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>
            <a:extLst>
              <a:ext uri="{FF2B5EF4-FFF2-40B4-BE49-F238E27FC236}">
                <a16:creationId xmlns:a16="http://schemas.microsoft.com/office/drawing/2014/main" xmlns="" id="{F97B57FB-4346-62F1-69D1-1B766E0EE59B}"/>
              </a:ext>
            </a:extLst>
          </p:cNvPr>
          <p:cNvSpPr txBox="1"/>
          <p:nvPr/>
        </p:nvSpPr>
        <p:spPr>
          <a:xfrm>
            <a:off x="3424047" y="2036043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3- Collegando le corrispondenti tracce delle due rette si determinano due segmenti</a:t>
            </a:r>
            <a:endParaRPr lang="it-IT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xmlns="" id="{3AB656D6-48F1-00E6-4824-05731AA790E6}"/>
              </a:ext>
            </a:extLst>
          </p:cNvPr>
          <p:cNvGrpSpPr/>
          <p:nvPr/>
        </p:nvGrpSpPr>
        <p:grpSpPr>
          <a:xfrm>
            <a:off x="717219" y="6018545"/>
            <a:ext cx="1620000" cy="612000"/>
            <a:chOff x="717219" y="6018545"/>
            <a:chExt cx="1620000" cy="612000"/>
          </a:xfrm>
        </p:grpSpPr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xmlns="" id="{BDBC1F1A-AC0B-2795-4C6A-B0360101563F}"/>
                </a:ext>
              </a:extLst>
            </p:cNvPr>
            <p:cNvGrpSpPr/>
            <p:nvPr/>
          </p:nvGrpSpPr>
          <p:grpSpPr>
            <a:xfrm>
              <a:off x="717219" y="6018545"/>
              <a:ext cx="1620000" cy="612000"/>
              <a:chOff x="420687" y="5746202"/>
              <a:chExt cx="1620000" cy="461665"/>
            </a:xfrm>
          </p:grpSpPr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xmlns="" id="{90E3DCD3-E388-3560-5A8C-AD07D38F7936}"/>
                  </a:ext>
                </a:extLst>
              </p:cNvPr>
              <p:cNvSpPr txBox="1"/>
              <p:nvPr/>
            </p:nvSpPr>
            <p:spPr>
              <a:xfrm>
                <a:off x="420687" y="5746202"/>
                <a:ext cx="1620000" cy="46166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3175">
                <a:solidFill>
                  <a:srgbClr val="C00000"/>
                </a:solidFill>
              </a:ln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t-IT" sz="2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2400" baseline="-250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2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r</a:t>
                </a:r>
                <a:r>
                  <a:rPr lang="it-IT" sz="2400" dirty="0">
                    <a:latin typeface="Comic Sans MS" panose="030F0702030302020204" pitchFamily="66" charset="0"/>
                  </a:rPr>
                  <a:t> </a:t>
                </a:r>
                <a:r>
                  <a:rPr lang="it-IT" sz="2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+</a:t>
                </a:r>
                <a:r>
                  <a:rPr lang="it-IT" sz="2400" dirty="0">
                    <a:latin typeface="Comic Sans MS" panose="030F0702030302020204" pitchFamily="66" charset="0"/>
                  </a:rPr>
                  <a:t> </a:t>
                </a:r>
                <a:r>
                  <a:rPr lang="it-IT" sz="2400" dirty="0">
                    <a:solidFill>
                      <a:srgbClr val="00B0F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2400" baseline="-25000" dirty="0">
                    <a:solidFill>
                      <a:srgbClr val="00B0F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2400" dirty="0">
                    <a:solidFill>
                      <a:srgbClr val="00B0F0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xmlns="" id="{CBFD95D4-F973-D85A-FC4A-7650DF278470}"/>
                  </a:ext>
                </a:extLst>
              </p:cNvPr>
              <p:cNvCxnSpPr/>
              <p:nvPr/>
            </p:nvCxnSpPr>
            <p:spPr>
              <a:xfrm>
                <a:off x="577076" y="5749324"/>
                <a:ext cx="134360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xmlns="" id="{328C22E1-2681-ED1D-13D7-33748161288C}"/>
                </a:ext>
              </a:extLst>
            </p:cNvPr>
            <p:cNvCxnSpPr/>
            <p:nvPr/>
          </p:nvCxnSpPr>
          <p:spPr>
            <a:xfrm>
              <a:off x="873608" y="6202136"/>
              <a:ext cx="1343608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7293001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Passo 4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677267-A711-684C-62B5-2A9084A3428F}"/>
              </a:ext>
            </a:extLst>
          </p:cNvPr>
          <p:cNvSpPr txBox="1"/>
          <p:nvPr/>
        </p:nvSpPr>
        <p:spPr>
          <a:xfrm>
            <a:off x="3152720" y="472128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r 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4411224C-978F-9673-D289-3BE69C0F1960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50702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PIANO PASSANTE PER UNA RETTA ED UN PUNTO AD ESSA NON APPARTENENTE RISOLTO COME  PARALLELISMO TRA  RETTE </a:t>
            </a:r>
          </a:p>
        </p:txBody>
      </p:sp>
      <p:sp>
        <p:nvSpPr>
          <p:cNvPr id="7" name="CasellaDiTesto 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594C4B7-8DB2-C966-B289-3E4DC4B13FE8}"/>
              </a:ext>
            </a:extLst>
          </p:cNvPr>
          <p:cNvSpPr txBox="1"/>
          <p:nvPr/>
        </p:nvSpPr>
        <p:spPr>
          <a:xfrm>
            <a:off x="10723564" y="48214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4D49F846-F96A-F588-049D-E9B3CE29671D}"/>
              </a:ext>
            </a:extLst>
          </p:cNvPr>
          <p:cNvSpPr txBox="1"/>
          <p:nvPr/>
        </p:nvSpPr>
        <p:spPr>
          <a:xfrm>
            <a:off x="62893" y="1742908"/>
            <a:ext cx="3250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sono rette reali ottenute come: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C99F21A8-8EF4-F2B5-A639-529FC9A5AEDE}"/>
              </a:ext>
            </a:extLst>
          </p:cNvPr>
          <p:cNvSpPr txBox="1"/>
          <p:nvPr/>
        </p:nvSpPr>
        <p:spPr>
          <a:xfrm>
            <a:off x="225749" y="2636996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819B6451-BDED-6953-6756-61A8048862FE}"/>
              </a:ext>
            </a:extLst>
          </p:cNvPr>
          <p:cNvSpPr txBox="1"/>
          <p:nvPr/>
        </p:nvSpPr>
        <p:spPr>
          <a:xfrm>
            <a:off x="1663266" y="2640892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20AFC023-71E2-2979-F597-B6A65E61162E}"/>
              </a:ext>
            </a:extLst>
          </p:cNvPr>
          <p:cNvSpPr txBox="1"/>
          <p:nvPr/>
        </p:nvSpPr>
        <p:spPr>
          <a:xfrm>
            <a:off x="95115" y="3489877"/>
            <a:ext cx="3217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i segmenti così ottenuti si fissano la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come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A72C62B5-F754-524A-322E-B2677A4889F6}"/>
              </a:ext>
            </a:extLst>
          </p:cNvPr>
          <p:cNvSpPr txBox="1"/>
          <p:nvPr/>
        </p:nvSpPr>
        <p:spPr>
          <a:xfrm>
            <a:off x="1245279" y="4899236"/>
            <a:ext cx="70912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A95EB97E-EE19-5535-82F2-1C6DAE34E183}"/>
              </a:ext>
            </a:extLst>
          </p:cNvPr>
          <p:cNvSpPr txBox="1"/>
          <p:nvPr/>
        </p:nvSpPr>
        <p:spPr>
          <a:xfrm>
            <a:off x="1255306" y="4388689"/>
            <a:ext cx="70912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xmlns="" id="{D5101037-E8DE-8F69-BAD4-0BF699702052}"/>
              </a:ext>
            </a:extLst>
          </p:cNvPr>
          <p:cNvSpPr txBox="1"/>
          <p:nvPr/>
        </p:nvSpPr>
        <p:spPr>
          <a:xfrm>
            <a:off x="84779" y="5404549"/>
            <a:ext cx="3274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Nell’attraversare il diedro le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due rette  si intersecano sulla lt nel medesimo punto detto </a:t>
            </a:r>
            <a:r>
              <a:rPr lang="it-IT" sz="18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punto unito</a:t>
            </a:r>
            <a:endParaRPr lang="it-IT" u="sng" dirty="0">
              <a:solidFill>
                <a:srgbClr val="C00000"/>
              </a:solidFill>
            </a:endParaRP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xmlns="" id="{5B8F25F2-1181-D769-8436-ACE52A9601B7}"/>
              </a:ext>
            </a:extLst>
          </p:cNvPr>
          <p:cNvGrpSpPr/>
          <p:nvPr/>
        </p:nvGrpSpPr>
        <p:grpSpPr>
          <a:xfrm>
            <a:off x="3285600" y="1329674"/>
            <a:ext cx="8840400" cy="5400675"/>
            <a:chOff x="3305850" y="1329674"/>
            <a:chExt cx="8840400" cy="5400675"/>
          </a:xfrm>
        </p:grpSpPr>
        <p:grpSp>
          <p:nvGrpSpPr>
            <p:cNvPr id="1057" name="Gruppo 1056">
              <a:extLst>
                <a:ext uri="{FF2B5EF4-FFF2-40B4-BE49-F238E27FC236}">
                  <a16:creationId xmlns:a16="http://schemas.microsoft.com/office/drawing/2014/main" xmlns="" id="{BD49D26E-9C0C-8808-7477-C0CE5F08CDCC}"/>
                </a:ext>
              </a:extLst>
            </p:cNvPr>
            <p:cNvGrpSpPr/>
            <p:nvPr/>
          </p:nvGrpSpPr>
          <p:grpSpPr>
            <a:xfrm>
              <a:off x="3305850" y="1329674"/>
              <a:ext cx="8820150" cy="5400675"/>
              <a:chOff x="3332570" y="1323974"/>
              <a:chExt cx="8820150" cy="5400675"/>
            </a:xfrm>
          </p:grpSpPr>
          <p:sp>
            <p:nvSpPr>
              <p:cNvPr id="51" name="AutoShape 29">
                <a:extLst>
                  <a:ext uri="{FF2B5EF4-FFF2-40B4-BE49-F238E27FC236}">
                    <a16:creationId xmlns:a16="http://schemas.microsoft.com/office/drawing/2014/main" xmlns="" id="{93890F37-5612-618F-6B3D-D4DA25B576A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32570" y="1323974"/>
                <a:ext cx="8820150" cy="54006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Rectangle 34">
                <a:extLst>
                  <a:ext uri="{FF2B5EF4-FFF2-40B4-BE49-F238E27FC236}">
                    <a16:creationId xmlns:a16="http://schemas.microsoft.com/office/drawing/2014/main" xmlns="" id="{A873EFDE-D05B-B9D0-760A-33BC97381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6870" y="1439862"/>
                <a:ext cx="8661400" cy="517048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3" name="Line 35">
                <a:extLst>
                  <a:ext uri="{FF2B5EF4-FFF2-40B4-BE49-F238E27FC236}">
                    <a16:creationId xmlns:a16="http://schemas.microsoft.com/office/drawing/2014/main" xmlns="" id="{53A3DBCA-3310-B612-7060-B022C42C7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46870" y="2557462"/>
                <a:ext cx="86614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4" name="Rectangle 36">
                <a:extLst>
                  <a:ext uri="{FF2B5EF4-FFF2-40B4-BE49-F238E27FC236}">
                    <a16:creationId xmlns:a16="http://schemas.microsoft.com/office/drawing/2014/main" xmlns="" id="{50B28C44-91E7-C223-5D2D-97B2BCBAD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35095" y="4683124"/>
                <a:ext cx="274638" cy="385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5" name="Rectangle 37">
                <a:extLst>
                  <a:ext uri="{FF2B5EF4-FFF2-40B4-BE49-F238E27FC236}">
                    <a16:creationId xmlns:a16="http://schemas.microsoft.com/office/drawing/2014/main" xmlns="" id="{071D3B8E-E386-79FC-353C-B16F42A7D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29895" y="5605462"/>
                <a:ext cx="2580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36" name="Rectangle 38">
                <a:extLst>
                  <a:ext uri="{FF2B5EF4-FFF2-40B4-BE49-F238E27FC236}">
                    <a16:creationId xmlns:a16="http://schemas.microsoft.com/office/drawing/2014/main" xmlns="" id="{C7AE33A6-CF43-A6DC-26A1-9EF792204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2608" y="4213224"/>
                <a:ext cx="26609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040" name="Rectangle 42">
                <a:extLst>
                  <a:ext uri="{FF2B5EF4-FFF2-40B4-BE49-F238E27FC236}">
                    <a16:creationId xmlns:a16="http://schemas.microsoft.com/office/drawing/2014/main" xmlns="" id="{CE17BDF0-58D1-2111-A17E-3C991E692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7120" y="5418137"/>
                <a:ext cx="20037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43">
                <a:extLst>
                  <a:ext uri="{FF2B5EF4-FFF2-40B4-BE49-F238E27FC236}">
                    <a16:creationId xmlns:a16="http://schemas.microsoft.com/office/drawing/2014/main" xmlns="" id="{C215EB32-FE49-30D6-FC22-AB31903DF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7408" y="4270374"/>
                <a:ext cx="29014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3" name="Rectangle 44">
                <a:extLst>
                  <a:ext uri="{FF2B5EF4-FFF2-40B4-BE49-F238E27FC236}">
                    <a16:creationId xmlns:a16="http://schemas.microsoft.com/office/drawing/2014/main" xmlns="" id="{E34D1415-248C-1938-D30D-3964A0114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8870" y="5638799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0" name="Line 47">
                <a:extLst>
                  <a:ext uri="{FF2B5EF4-FFF2-40B4-BE49-F238E27FC236}">
                    <a16:creationId xmlns:a16="http://schemas.microsoft.com/office/drawing/2014/main" xmlns="" id="{FD0A9945-0D1A-6035-F171-1680C11A36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3920" y="4960937"/>
                <a:ext cx="737870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1" name="Line 48">
                <a:extLst>
                  <a:ext uri="{FF2B5EF4-FFF2-40B4-BE49-F238E27FC236}">
                    <a16:creationId xmlns:a16="http://schemas.microsoft.com/office/drawing/2014/main" xmlns="" id="{C37A4119-C036-074A-5442-1A4E9B7B4E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3425824"/>
                <a:ext cx="277495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2" name="Line 49">
                <a:extLst>
                  <a:ext uri="{FF2B5EF4-FFF2-40B4-BE49-F238E27FC236}">
                    <a16:creationId xmlns:a16="http://schemas.microsoft.com/office/drawing/2014/main" xmlns="" id="{E8C908EB-5B2B-F322-09A2-5CE0EA889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10658" y="4960937"/>
                <a:ext cx="277495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3" name="Line 50">
                <a:extLst>
                  <a:ext uri="{FF2B5EF4-FFF2-40B4-BE49-F238E27FC236}">
                    <a16:creationId xmlns:a16="http://schemas.microsoft.com/office/drawing/2014/main" xmlns="" id="{8DE3C223-7EBF-F7A8-8648-76FD4CC86B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10658" y="4960937"/>
                <a:ext cx="0" cy="784225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4" name="Line 51">
                <a:extLst>
                  <a:ext uri="{FF2B5EF4-FFF2-40B4-BE49-F238E27FC236}">
                    <a16:creationId xmlns:a16="http://schemas.microsoft.com/office/drawing/2014/main" xmlns="" id="{43A59C27-1377-A0A0-4EB0-39AB796616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85608" y="3425824"/>
                <a:ext cx="0" cy="1535113"/>
              </a:xfrm>
              <a:prstGeom prst="line">
                <a:avLst/>
              </a:prstGeom>
              <a:no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5" name="Line 52">
                <a:extLst>
                  <a:ext uri="{FF2B5EF4-FFF2-40B4-BE49-F238E27FC236}">
                    <a16:creationId xmlns:a16="http://schemas.microsoft.com/office/drawing/2014/main" xmlns="" id="{3F86CFEC-7509-7B15-D689-5BE5307BD9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99745" y="4325937"/>
                <a:ext cx="0" cy="1316038"/>
              </a:xfrm>
              <a:prstGeom prst="line">
                <a:avLst/>
              </a:prstGeom>
              <a:noFill/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Rectangle 31">
                <a:extLst>
                  <a:ext uri="{FF2B5EF4-FFF2-40B4-BE49-F238E27FC236}">
                    <a16:creationId xmlns:a16="http://schemas.microsoft.com/office/drawing/2014/main" xmlns="" id="{140FFEB2-CB8B-918A-DAE5-2BC2C56FC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5824" y="1441785"/>
                <a:ext cx="866139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generica r ed il punto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lang="it-IT" alt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nel I diedro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determinare il piano 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</a:t>
                </a: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 passante per essi 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9" name="Gruppo 1058">
              <a:extLst>
                <a:ext uri="{FF2B5EF4-FFF2-40B4-BE49-F238E27FC236}">
                  <a16:creationId xmlns:a16="http://schemas.microsoft.com/office/drawing/2014/main" xmlns="" id="{22462D3B-E453-974E-C5D3-E964193AB304}"/>
                </a:ext>
              </a:extLst>
            </p:cNvPr>
            <p:cNvGrpSpPr/>
            <p:nvPr/>
          </p:nvGrpSpPr>
          <p:grpSpPr>
            <a:xfrm>
              <a:off x="5397275" y="5560845"/>
              <a:ext cx="348562" cy="279420"/>
              <a:chOff x="12596234" y="2978149"/>
              <a:chExt cx="348562" cy="279420"/>
            </a:xfrm>
          </p:grpSpPr>
          <p:sp>
            <p:nvSpPr>
              <p:cNvPr id="1060" name="Rectangle 39">
                <a:extLst>
                  <a:ext uri="{FF2B5EF4-FFF2-40B4-BE49-F238E27FC236}">
                    <a16:creationId xmlns:a16="http://schemas.microsoft.com/office/drawing/2014/main" xmlns="" id="{6139B2D1-44BB-4C67-3025-5189ADFB7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1" name="Rectangle 40">
                <a:extLst>
                  <a:ext uri="{FF2B5EF4-FFF2-40B4-BE49-F238E27FC236}">
                    <a16:creationId xmlns:a16="http://schemas.microsoft.com/office/drawing/2014/main" xmlns="" id="{11906933-FD1D-6853-3E4E-9F6302342C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62" name="Rectangle 41">
                <a:extLst>
                  <a:ext uri="{FF2B5EF4-FFF2-40B4-BE49-F238E27FC236}">
                    <a16:creationId xmlns:a16="http://schemas.microsoft.com/office/drawing/2014/main" xmlns="" id="{E9CD2D73-1A05-0954-11BE-0EBA6A18B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grpSp>
          <p:nvGrpSpPr>
            <p:cNvPr id="1058" name="Gruppo 1057">
              <a:extLst>
                <a:ext uri="{FF2B5EF4-FFF2-40B4-BE49-F238E27FC236}">
                  <a16:creationId xmlns:a16="http://schemas.microsoft.com/office/drawing/2014/main" xmlns="" id="{7E5AF981-576C-3B6B-776F-858E012B5C2D}"/>
                </a:ext>
              </a:extLst>
            </p:cNvPr>
            <p:cNvGrpSpPr/>
            <p:nvPr/>
          </p:nvGrpSpPr>
          <p:grpSpPr>
            <a:xfrm>
              <a:off x="8411327" y="3137969"/>
              <a:ext cx="348562" cy="279420"/>
              <a:chOff x="12596234" y="2978149"/>
              <a:chExt cx="348562" cy="279420"/>
            </a:xfrm>
          </p:grpSpPr>
          <p:sp>
            <p:nvSpPr>
              <p:cNvPr id="1037" name="Rectangle 39">
                <a:extLst>
                  <a:ext uri="{FF2B5EF4-FFF2-40B4-BE49-F238E27FC236}">
                    <a16:creationId xmlns:a16="http://schemas.microsoft.com/office/drawing/2014/main" xmlns="" id="{860E2A03-6CDD-BD92-60D1-40ADEF2F4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8" name="Rectangle 40">
                <a:extLst>
                  <a:ext uri="{FF2B5EF4-FFF2-40B4-BE49-F238E27FC236}">
                    <a16:creationId xmlns:a16="http://schemas.microsoft.com/office/drawing/2014/main" xmlns="" id="{521DC78A-60C3-C720-2559-883A12EF4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9" name="Rectangle 41">
                <a:extLst>
                  <a:ext uri="{FF2B5EF4-FFF2-40B4-BE49-F238E27FC236}">
                    <a16:creationId xmlns:a16="http://schemas.microsoft.com/office/drawing/2014/main" xmlns="" id="{3934B22E-FBD0-7E78-9E33-94FD2DE92E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0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3" name="Line 48">
              <a:extLst>
                <a:ext uri="{FF2B5EF4-FFF2-40B4-BE49-F238E27FC236}">
                  <a16:creationId xmlns:a16="http://schemas.microsoft.com/office/drawing/2014/main" xmlns="" id="{1E32C536-D3CE-EF59-FB79-077B77CBBB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5926" y="2630051"/>
              <a:ext cx="4237072" cy="2343964"/>
            </a:xfrm>
            <a:prstGeom prst="line">
              <a:avLst/>
            </a:prstGeom>
            <a:noFill/>
            <a:ln w="3175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Line 49">
              <a:extLst>
                <a:ext uri="{FF2B5EF4-FFF2-40B4-BE49-F238E27FC236}">
                  <a16:creationId xmlns:a16="http://schemas.microsoft.com/office/drawing/2014/main" xmlns="" id="{63F7B8E1-5536-BB93-799B-196E0079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8027" y="4970924"/>
              <a:ext cx="5288544" cy="1494589"/>
            </a:xfrm>
            <a:prstGeom prst="line">
              <a:avLst/>
            </a:prstGeom>
            <a:noFill/>
            <a:ln w="0">
              <a:solidFill>
                <a:srgbClr val="00B0F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xmlns="" id="{0A978216-9ACB-7B8F-7B5B-F85713E9597D}"/>
                </a:ext>
              </a:extLst>
            </p:cNvPr>
            <p:cNvSpPr txBox="1"/>
            <p:nvPr/>
          </p:nvSpPr>
          <p:spPr>
            <a:xfrm>
              <a:off x="3435155" y="1634205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1- Si rappresentano le proiezioni di una retta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 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//r contenente il punto </a:t>
              </a:r>
              <a:r>
                <a:rPr lang="it-IT" sz="1400" dirty="0" err="1">
                  <a:solidFill>
                    <a:srgbClr val="00B050"/>
                  </a:solidFill>
                  <a:latin typeface="Comic Sans MS" panose="030F0702030302020204" pitchFamily="66" charset="0"/>
                </a:rPr>
                <a:t>A</a:t>
              </a:r>
              <a:r>
                <a:rPr lang="it-IT" sz="1400" dirty="0" err="1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</a:t>
              </a:r>
              <a:r>
                <a:rPr lang="it-IT" sz="1400" dirty="0" err="1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(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; 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A’’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s’’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)</a:t>
              </a:r>
              <a:endParaRPr lang="it-IT" sz="14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Rectangle 42">
              <a:extLst>
                <a:ext uri="{FF2B5EF4-FFF2-40B4-BE49-F238E27FC236}">
                  <a16:creationId xmlns:a16="http://schemas.microsoft.com/office/drawing/2014/main" xmlns="" id="{2469B40A-071D-1FD3-556E-9F88EE681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057" y="6091699"/>
              <a:ext cx="2003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11" name="Rectangle 43">
              <a:extLst>
                <a:ext uri="{FF2B5EF4-FFF2-40B4-BE49-F238E27FC236}">
                  <a16:creationId xmlns:a16="http://schemas.microsoft.com/office/drawing/2014/main" xmlns="" id="{48B74873-5868-6CE7-9D1D-F793EDBFC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5676" y="2544853"/>
              <a:ext cx="2901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</a:endParaRP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xmlns="" id="{817CBB8A-45C6-A18E-101D-263FA6970C00}"/>
                </a:ext>
              </a:extLst>
            </p:cNvPr>
            <p:cNvSpPr txBox="1"/>
            <p:nvPr/>
          </p:nvSpPr>
          <p:spPr>
            <a:xfrm>
              <a:off x="3438016" y="1855462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2- Per completare la rappresentazione della retta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si definiscono le tracce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e 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xmlns="" id="{B80C962E-981C-9D31-64BF-926CC54D29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72569" y="3006454"/>
              <a:ext cx="0" cy="196447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xmlns="" id="{DAC503EF-9F19-F567-74D9-51E575E55923}"/>
                </a:ext>
              </a:extLst>
            </p:cNvPr>
            <p:cNvCxnSpPr>
              <a:cxnSpLocks/>
            </p:cNvCxnSpPr>
            <p:nvPr/>
          </p:nvCxnSpPr>
          <p:spPr>
            <a:xfrm>
              <a:off x="6227595" y="4974015"/>
              <a:ext cx="0" cy="100181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xmlns="" id="{7A98D5F0-BE9F-EA5D-1632-C90C688FE263}"/>
                </a:ext>
              </a:extLst>
            </p:cNvPr>
            <p:cNvGrpSpPr/>
            <p:nvPr/>
          </p:nvGrpSpPr>
          <p:grpSpPr>
            <a:xfrm>
              <a:off x="6100524" y="5986177"/>
              <a:ext cx="350164" cy="279420"/>
              <a:chOff x="12596234" y="2978149"/>
              <a:chExt cx="350164" cy="279420"/>
            </a:xfrm>
          </p:grpSpPr>
          <p:sp>
            <p:nvSpPr>
              <p:cNvPr id="32" name="Rectangle 39">
                <a:extLst>
                  <a:ext uri="{FF2B5EF4-FFF2-40B4-BE49-F238E27FC236}">
                    <a16:creationId xmlns:a16="http://schemas.microsoft.com/office/drawing/2014/main" xmlns="" id="{D2A166EF-92B8-94D7-6291-115677098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3" name="Rectangle 40">
                <a:extLst>
                  <a:ext uri="{FF2B5EF4-FFF2-40B4-BE49-F238E27FC236}">
                    <a16:creationId xmlns:a16="http://schemas.microsoft.com/office/drawing/2014/main" xmlns="" id="{68DDAA23-9A99-4A06-FAC6-F94941111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68930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4" name="Rectangle 41">
                <a:extLst>
                  <a:ext uri="{FF2B5EF4-FFF2-40B4-BE49-F238E27FC236}">
                    <a16:creationId xmlns:a16="http://schemas.microsoft.com/office/drawing/2014/main" xmlns="" id="{603CC151-58F7-42B9-D155-7635A9D1C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xmlns="" id="{C040E46F-FF30-9F99-5736-7F7A6A520451}"/>
                </a:ext>
              </a:extLst>
            </p:cNvPr>
            <p:cNvGrpSpPr/>
            <p:nvPr/>
          </p:nvGrpSpPr>
          <p:grpSpPr>
            <a:xfrm>
              <a:off x="9502138" y="2686295"/>
              <a:ext cx="350164" cy="279420"/>
              <a:chOff x="12596234" y="2978149"/>
              <a:chExt cx="350164" cy="279420"/>
            </a:xfrm>
          </p:grpSpPr>
          <p:sp>
            <p:nvSpPr>
              <p:cNvPr id="37" name="Rectangle 39">
                <a:extLst>
                  <a:ext uri="{FF2B5EF4-FFF2-40B4-BE49-F238E27FC236}">
                    <a16:creationId xmlns:a16="http://schemas.microsoft.com/office/drawing/2014/main" xmlns="" id="{5FC5E6B6-F047-0A16-59BE-35BDB3770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6234" y="2978149"/>
                <a:ext cx="15709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8" name="Rectangle 40">
                <a:extLst>
                  <a:ext uri="{FF2B5EF4-FFF2-40B4-BE49-F238E27FC236}">
                    <a16:creationId xmlns:a16="http://schemas.microsoft.com/office/drawing/2014/main" xmlns="" id="{CCC6392C-711B-2D46-3FD7-9F095A14C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538" y="3009442"/>
                <a:ext cx="94578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-2500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b="0" i="0" u="none" strike="noStrike" cap="none" normalizeH="0" baseline="-2500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  <p:sp>
            <p:nvSpPr>
              <p:cNvPr id="39" name="Rectangle 41">
                <a:extLst>
                  <a:ext uri="{FF2B5EF4-FFF2-40B4-BE49-F238E27FC236}">
                    <a16:creationId xmlns:a16="http://schemas.microsoft.com/office/drawing/2014/main" xmlns="" id="{453A7B6F-3308-AC03-7812-E63283996E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34188" y="2980570"/>
                <a:ext cx="11221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latin typeface="Comic Sans MS" panose="030F0702030302020204" pitchFamily="66" charset="0"/>
                  </a:rPr>
                  <a:t>s</a:t>
                </a:r>
                <a:endPara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</a:endParaRPr>
              </a:p>
            </p:txBody>
          </p:sp>
        </p:grp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xmlns="" id="{3B6E49C0-784D-E907-BE5C-7C6B8281764D}"/>
                </a:ext>
              </a:extLst>
            </p:cNvPr>
            <p:cNvCxnSpPr>
              <a:cxnSpLocks/>
            </p:cNvCxnSpPr>
            <p:nvPr/>
          </p:nvCxnSpPr>
          <p:spPr>
            <a:xfrm>
              <a:off x="5777755" y="5750862"/>
              <a:ext cx="456940" cy="224965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xmlns="" id="{AF07E975-F278-BB0F-A314-DF3D3E288B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59896" y="3003165"/>
              <a:ext cx="1212673" cy="425835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xmlns="" id="{F97B57FB-4346-62F1-69D1-1B766E0EE59B}"/>
                </a:ext>
              </a:extLst>
            </p:cNvPr>
            <p:cNvSpPr txBox="1"/>
            <p:nvPr/>
          </p:nvSpPr>
          <p:spPr>
            <a:xfrm>
              <a:off x="3436426" y="2036043"/>
              <a:ext cx="87082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Passaggio 3- Collegando le tracce delle si determinano due segmenti appartenenti al piano cercato</a:t>
              </a:r>
              <a:endParaRPr lang="it-IT" sz="1400" dirty="0">
                <a:solidFill>
                  <a:srgbClr val="00B0F0"/>
                </a:solidFill>
                <a:latin typeface="Comic Sans MS" panose="030F0702030302020204" pitchFamily="66" charset="0"/>
              </a:endParaRPr>
            </a:p>
          </p:txBody>
        </p:sp>
      </p:grpSp>
      <p:cxnSp>
        <p:nvCxnSpPr>
          <p:cNvPr id="1024" name="Connettore 2 1023">
            <a:extLst>
              <a:ext uri="{FF2B5EF4-FFF2-40B4-BE49-F238E27FC236}">
                <a16:creationId xmlns:a16="http://schemas.microsoft.com/office/drawing/2014/main" xmlns="" id="{3481E695-AED0-BB3B-31B1-E3B7C9CB11BD}"/>
              </a:ext>
            </a:extLst>
          </p:cNvPr>
          <p:cNvCxnSpPr>
            <a:cxnSpLocks/>
            <a:endCxn id="62" idx="3"/>
          </p:cNvCxnSpPr>
          <p:nvPr/>
        </p:nvCxnSpPr>
        <p:spPr>
          <a:xfrm flipV="1">
            <a:off x="2607095" y="5090555"/>
            <a:ext cx="1533233" cy="144502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98FABAD9-7397-E9B8-DCAF-66E4B562F9EB}"/>
              </a:ext>
            </a:extLst>
          </p:cNvPr>
          <p:cNvCxnSpPr>
            <a:cxnSpLocks/>
          </p:cNvCxnSpPr>
          <p:nvPr/>
        </p:nvCxnSpPr>
        <p:spPr>
          <a:xfrm>
            <a:off x="4170322" y="4969235"/>
            <a:ext cx="3193790" cy="15723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xmlns="" id="{27E626AE-1FA3-0FCD-1509-76AE8C7A3827}"/>
              </a:ext>
            </a:extLst>
          </p:cNvPr>
          <p:cNvCxnSpPr>
            <a:cxnSpLocks/>
          </p:cNvCxnSpPr>
          <p:nvPr/>
        </p:nvCxnSpPr>
        <p:spPr>
          <a:xfrm flipH="1">
            <a:off x="4174343" y="2607321"/>
            <a:ext cx="6706542" cy="23550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7E4FBAED-11DE-F0D4-5DB3-9A76311D72E0}"/>
              </a:ext>
            </a:extLst>
          </p:cNvPr>
          <p:cNvSpPr txBox="1"/>
          <p:nvPr/>
        </p:nvSpPr>
        <p:spPr>
          <a:xfrm>
            <a:off x="6920754" y="5975827"/>
            <a:ext cx="70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E4C9351F-427E-BFFC-6298-6BB0DDF1CDCE}"/>
              </a:ext>
            </a:extLst>
          </p:cNvPr>
          <p:cNvSpPr txBox="1"/>
          <p:nvPr/>
        </p:nvSpPr>
        <p:spPr>
          <a:xfrm>
            <a:off x="5494768" y="3952863"/>
            <a:ext cx="70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xmlns="" id="{A17F6C70-F752-0A76-4397-36B5E8A7F024}"/>
              </a:ext>
            </a:extLst>
          </p:cNvPr>
          <p:cNvSpPr/>
          <p:nvPr/>
        </p:nvSpPr>
        <p:spPr>
          <a:xfrm>
            <a:off x="6921749" y="5890410"/>
            <a:ext cx="612000" cy="61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>
            <a:extLst>
              <a:ext uri="{FF2B5EF4-FFF2-40B4-BE49-F238E27FC236}">
                <a16:creationId xmlns:a16="http://schemas.microsoft.com/office/drawing/2014/main" xmlns="" id="{F5F2087B-556C-3A6F-7F77-6CF72654602E}"/>
              </a:ext>
            </a:extLst>
          </p:cNvPr>
          <p:cNvSpPr/>
          <p:nvPr/>
        </p:nvSpPr>
        <p:spPr>
          <a:xfrm>
            <a:off x="5522658" y="3917826"/>
            <a:ext cx="612000" cy="61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B64B7DD7-E534-6412-3E6E-0F15ECD03126}"/>
              </a:ext>
            </a:extLst>
          </p:cNvPr>
          <p:cNvSpPr txBox="1"/>
          <p:nvPr/>
        </p:nvSpPr>
        <p:spPr>
          <a:xfrm>
            <a:off x="3418561" y="2235098"/>
            <a:ext cx="8708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Passaggio 4- Estendendo i segmenti, così individuati, si definiscono le tracce 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e 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 del piano cercato</a:t>
            </a:r>
            <a:endParaRPr lang="it-IT" sz="14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xmlns="" id="{A3E3DA68-D9C6-BCDA-54A1-26A24EBE2D89}"/>
              </a:ext>
            </a:extLst>
          </p:cNvPr>
          <p:cNvCxnSpPr>
            <a:cxnSpLocks/>
            <a:stCxn id="30" idx="3"/>
            <a:endCxn id="15" idx="1"/>
          </p:cNvCxnSpPr>
          <p:nvPr/>
        </p:nvCxnSpPr>
        <p:spPr>
          <a:xfrm flipV="1">
            <a:off x="1964433" y="4183696"/>
            <a:ext cx="3530335" cy="435826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xmlns="" id="{4BBEB735-2464-041C-465D-7BD0A2B6A64E}"/>
              </a:ext>
            </a:extLst>
          </p:cNvPr>
          <p:cNvCxnSpPr>
            <a:cxnSpLocks/>
            <a:stCxn id="29" idx="3"/>
            <a:endCxn id="54" idx="2"/>
          </p:cNvCxnSpPr>
          <p:nvPr/>
        </p:nvCxnSpPr>
        <p:spPr>
          <a:xfrm>
            <a:off x="1954406" y="5130069"/>
            <a:ext cx="4967343" cy="106634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e 61">
            <a:extLst>
              <a:ext uri="{FF2B5EF4-FFF2-40B4-BE49-F238E27FC236}">
                <a16:creationId xmlns:a16="http://schemas.microsoft.com/office/drawing/2014/main" xmlns="" id="{6C9FCDA1-9447-66DD-AE56-A4B9365878B7}"/>
              </a:ext>
            </a:extLst>
          </p:cNvPr>
          <p:cNvSpPr/>
          <p:nvPr/>
        </p:nvSpPr>
        <p:spPr>
          <a:xfrm>
            <a:off x="4087607" y="4783276"/>
            <a:ext cx="360000" cy="360000"/>
          </a:xfrm>
          <a:prstGeom prst="ellipse">
            <a:avLst/>
          </a:pr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71738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20" grpId="0" animBg="1"/>
      <p:bldP spid="21" grpId="0" animBg="1"/>
      <p:bldP spid="27" grpId="0"/>
      <p:bldP spid="29" grpId="0" animBg="1"/>
      <p:bldP spid="30" grpId="0" animBg="1"/>
      <p:bldP spid="35" grpId="0"/>
      <p:bldP spid="14" grpId="0"/>
      <p:bldP spid="15" grpId="0"/>
      <p:bldP spid="54" grpId="0" animBg="1"/>
      <p:bldP spid="55" grpId="0" animBg="1"/>
      <p:bldP spid="28" grpId="0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xmlns="" id="{3E65A582-90C5-42E5-2EA0-8995286DB16C}"/>
              </a:ext>
            </a:extLst>
          </p:cNvPr>
          <p:cNvSpPr/>
          <p:nvPr/>
        </p:nvSpPr>
        <p:spPr>
          <a:xfrm rot="16200000">
            <a:off x="-576565" y="1375196"/>
            <a:ext cx="2365140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xmlns="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xmlns="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xmlns="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xmlns="" id="{8554AB09-A00F-F36D-6496-650AE2333520}"/>
              </a:ext>
            </a:extLst>
          </p:cNvPr>
          <p:cNvSpPr/>
          <p:nvPr/>
        </p:nvSpPr>
        <p:spPr>
          <a:xfrm rot="16200000">
            <a:off x="-1179753" y="4429604"/>
            <a:ext cx="3571515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xmlns="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24E6577-C8B0-674B-1CBF-8D03BCBEAD90}"/>
              </a:ext>
            </a:extLst>
          </p:cNvPr>
          <p:cNvSpPr txBox="1"/>
          <p:nvPr/>
        </p:nvSpPr>
        <p:spPr>
          <a:xfrm>
            <a:off x="1147025" y="723274"/>
            <a:ext cx="109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rappresentative del piano e controllato che il loro punto d’intersezione sia un punto unito alla lt o un punto improprio, è necessario eseguire la verifica mediante la legge della contenenza/appartenenza che lega i tre elementi: la retta (r), il punto (P) e la retta (s) come esplicitato dal passo di verifica dell’algoritmo della formalizzazione generale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88917C0-8E5D-4E9D-3783-DD9ECAE86E4A}"/>
              </a:ext>
            </a:extLst>
          </p:cNvPr>
          <p:cNvSpPr txBox="1"/>
          <p:nvPr/>
        </p:nvSpPr>
        <p:spPr>
          <a:xfrm>
            <a:off x="4488022" y="1968748"/>
            <a:ext cx="32097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[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(P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8FA19D7-767D-A22D-DDC3-028C01ED10FB}"/>
              </a:ext>
            </a:extLst>
          </p:cNvPr>
          <p:cNvSpPr txBox="1"/>
          <p:nvPr/>
        </p:nvSpPr>
        <p:spPr>
          <a:xfrm>
            <a:off x="1144986" y="2480372"/>
            <a:ext cx="10980000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verifica che il piano determinato contiene sia la retta r data sia la retta s che – a sua volta- contiene il punto P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0FB177A1-33EB-159D-35CD-BAF34E2DF9D2}"/>
              </a:ext>
            </a:extLst>
          </p:cNvPr>
          <p:cNvSpPr txBox="1"/>
          <p:nvPr/>
        </p:nvSpPr>
        <p:spPr>
          <a:xfrm>
            <a:off x="1144986" y="3465698"/>
            <a:ext cx="562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dell’ esercizio si può, quindi, asserire che: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60790DB3-959E-2610-D954-97174AC352D1}"/>
              </a:ext>
            </a:extLst>
          </p:cNvPr>
          <p:cNvSpPr txBox="1"/>
          <p:nvPr/>
        </p:nvSpPr>
        <p:spPr>
          <a:xfrm>
            <a:off x="6832652" y="3406609"/>
            <a:ext cx="13964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DA53C75B-CE5D-0661-82A5-83E251C39F31}"/>
              </a:ext>
            </a:extLst>
          </p:cNvPr>
          <p:cNvSpPr txBox="1"/>
          <p:nvPr/>
        </p:nvSpPr>
        <p:spPr>
          <a:xfrm>
            <a:off x="8287736" y="3427641"/>
            <a:ext cx="9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DF16661B-23A5-D909-9EE4-211443C6F66B}"/>
              </a:ext>
            </a:extLst>
          </p:cNvPr>
          <p:cNvSpPr txBox="1"/>
          <p:nvPr/>
        </p:nvSpPr>
        <p:spPr>
          <a:xfrm>
            <a:off x="9398551" y="3379797"/>
            <a:ext cx="18194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9CF20B85-EF21-CA31-5DB0-6EFBE84FF60B}"/>
              </a:ext>
            </a:extLst>
          </p:cNvPr>
          <p:cNvSpPr txBox="1"/>
          <p:nvPr/>
        </p:nvSpPr>
        <p:spPr>
          <a:xfrm>
            <a:off x="1144986" y="4048290"/>
            <a:ext cx="109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Compiuta la verifica con esito positivo, si possono assumere le tracce del piano come gli elementi geometrici rappresentativi del piano passante per la retta assegnata r ed il punto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id="{28521663-170C-FDA7-7B98-ED2874C3D6A7}"/>
              </a:ext>
            </a:extLst>
          </p:cNvPr>
          <p:cNvSpPr txBox="1"/>
          <p:nvPr/>
        </p:nvSpPr>
        <p:spPr>
          <a:xfrm>
            <a:off x="4862802" y="4742852"/>
            <a:ext cx="24430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[r; 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EDC5F24F-62A3-382C-2C50-0F50BF43EB3B}"/>
              </a:ext>
            </a:extLst>
          </p:cNvPr>
          <p:cNvSpPr txBox="1"/>
          <p:nvPr/>
        </p:nvSpPr>
        <p:spPr>
          <a:xfrm>
            <a:off x="1144986" y="5266358"/>
            <a:ext cx="10981010" cy="15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caso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dall’analisi delle tracce possiamo risalire alla tipologia del piano, passante per la retta e il punto non appartenente, che si caratterizza come “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piano generico nel primo diedro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 con le seguenti caratteristiche geometrico-descrittive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80894CA9-ED92-C8EA-F718-968A6B91F0D1}"/>
              </a:ext>
            </a:extLst>
          </p:cNvPr>
          <p:cNvSpPr txBox="1"/>
          <p:nvPr/>
        </p:nvSpPr>
        <p:spPr>
          <a:xfrm>
            <a:off x="5097625" y="6224118"/>
            <a:ext cx="19967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1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kumimoji="0" lang="it-IT" sz="2400" b="1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2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8F5E530-3D49-4AE0-0B14-A70A053E3C38}"/>
              </a:ext>
            </a:extLst>
          </p:cNvPr>
          <p:cNvSpPr txBox="1"/>
          <p:nvPr/>
        </p:nvSpPr>
        <p:spPr>
          <a:xfrm>
            <a:off x="47999" y="18662"/>
            <a:ext cx="11150579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  IMPOSTATA  SUL  PARALLELISMO TRA  RETTE</a:t>
            </a:r>
          </a:p>
        </p:txBody>
      </p:sp>
      <p:sp>
        <p:nvSpPr>
          <p:cNvPr id="4" name="CasellaDiTesto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BECD6756-108A-3DEC-C1BA-B7CD59E7604C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47CFD580-D733-6A26-CD78-23542C994466}"/>
              </a:ext>
            </a:extLst>
          </p:cNvPr>
          <p:cNvCxnSpPr/>
          <p:nvPr/>
        </p:nvCxnSpPr>
        <p:spPr>
          <a:xfrm>
            <a:off x="4064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29285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2" grpId="0" animBg="1"/>
      <p:bldP spid="15" grpId="0"/>
      <p:bldP spid="17" grpId="0"/>
      <p:bldP spid="18" grpId="0" animBg="1"/>
      <p:bldP spid="19" grpId="0"/>
      <p:bldP spid="21" grpId="0" animBg="1"/>
      <p:bldP spid="22" grpId="0"/>
      <p:bldP spid="25" grpId="0" animBg="1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xmlns="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xmlns="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522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1376</Words>
  <Application>Microsoft Office PowerPoint</Application>
  <PresentationFormat>Personalizzato</PresentationFormat>
  <Paragraphs>221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1_Tema di Office</vt:lpstr>
      <vt:lpstr>2_Tema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31</cp:revision>
  <dcterms:created xsi:type="dcterms:W3CDTF">2024-11-24T07:59:32Z</dcterms:created>
  <dcterms:modified xsi:type="dcterms:W3CDTF">2024-12-10T22:54:01Z</dcterms:modified>
</cp:coreProperties>
</file>