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70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o Fragassi" initials="EF" lastIdx="1" clrIdx="0">
    <p:extLst>
      <p:ext uri="{19B8F6BF-5375-455C-9EA6-DF929625EA0E}">
        <p15:presenceInfo xmlns:p15="http://schemas.microsoft.com/office/powerpoint/2012/main" userId="75a44b96704ae8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82" autoAdjust="0"/>
  </p:normalViewPr>
  <p:slideViewPr>
    <p:cSldViewPr snapToGrid="0">
      <p:cViewPr varScale="1">
        <p:scale>
          <a:sx n="81" d="100"/>
          <a:sy n="81" d="100"/>
        </p:scale>
        <p:origin x="19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7A277-E4B4-4A1F-8B77-DBCA30375A0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6FD65-C93B-4259-B4DD-E2A8BB4FB7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50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37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3161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D0D2C-4711-4B06-B50F-DD93B6DAF29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7291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D0D2C-4711-4B06-B50F-DD93B6DAF29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570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D0D2C-4711-4B06-B50F-DD93B6DAF29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874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D0D2C-4711-4B06-B50F-DD93B6DAF29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9336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D0D2C-4711-4B06-B50F-DD93B6DAF29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989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91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0381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4318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6813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9668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6166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2792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3379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4813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5735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3492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852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493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99080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4623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2649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0227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4605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5158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5500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0262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5640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9364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31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69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1.JPG"/><Relationship Id="rId5" Type="http://schemas.openxmlformats.org/officeDocument/2006/relationships/slide" Target="slide2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48000" y="529149"/>
            <a:ext cx="12096000" cy="385003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/>
        </p:nvSpPr>
        <p:spPr>
          <a:xfrm>
            <a:off x="48000" y="30148"/>
            <a:ext cx="12096000" cy="4698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3" y="6457978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007" y="6460676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971329"/>
            <a:ext cx="12096000" cy="936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 E 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 TRA  DUE  RETTE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7277" y="1940318"/>
            <a:ext cx="2772000" cy="44781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1992/93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 Santis Alessandra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Istituto Statale d’Arte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Mazara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-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Disegno geometrico e architettonico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21BD1A6-4A80-4550-2E5B-E665F829148E}"/>
              </a:ext>
            </a:extLst>
          </p:cNvPr>
          <p:cNvSpPr txBox="1"/>
          <p:nvPr/>
        </p:nvSpPr>
        <p:spPr>
          <a:xfrm>
            <a:off x="3609865" y="2002009"/>
            <a:ext cx="5756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54C7C01-8C10-D6B4-B6BA-7B1B933480F6}"/>
              </a:ext>
            </a:extLst>
          </p:cNvPr>
          <p:cNvSpPr txBox="1"/>
          <p:nvPr/>
        </p:nvSpPr>
        <p:spPr>
          <a:xfrm>
            <a:off x="3609865" y="5892513"/>
            <a:ext cx="57782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2" name="CasellaDiTesto 11">
            <a:hlinkClick r:id="rId3" action="ppaction://hlinksldjump"/>
            <a:extLst>
              <a:ext uri="{FF2B5EF4-FFF2-40B4-BE49-F238E27FC236}">
                <a16:creationId xmlns:a16="http://schemas.microsoft.com/office/drawing/2014/main" id="{C10DC523-C654-BC6D-3CD1-2580CFB6918C}"/>
              </a:ext>
            </a:extLst>
          </p:cNvPr>
          <p:cNvSpPr txBox="1"/>
          <p:nvPr/>
        </p:nvSpPr>
        <p:spPr>
          <a:xfrm>
            <a:off x="3678117" y="3085641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13" name="CasellaDiTesto 12">
            <a:hlinkClick r:id="rId4" action="ppaction://hlinksldjump"/>
            <a:extLst>
              <a:ext uri="{FF2B5EF4-FFF2-40B4-BE49-F238E27FC236}">
                <a16:creationId xmlns:a16="http://schemas.microsoft.com/office/drawing/2014/main" id="{1CDE8858-CEDF-9815-CA2E-80AFC54A001D}"/>
              </a:ext>
            </a:extLst>
          </p:cNvPr>
          <p:cNvSpPr txBox="1"/>
          <p:nvPr/>
        </p:nvSpPr>
        <p:spPr>
          <a:xfrm>
            <a:off x="3676277" y="3443844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hlinkClick r:id="rId5" action="ppaction://hlinksldjump"/>
            <a:extLst>
              <a:ext uri="{FF2B5EF4-FFF2-40B4-BE49-F238E27FC236}">
                <a16:creationId xmlns:a16="http://schemas.microsoft.com/office/drawing/2014/main" id="{48F8FA7A-F291-6755-4547-9CAE5371EA68}"/>
              </a:ext>
            </a:extLst>
          </p:cNvPr>
          <p:cNvSpPr txBox="1"/>
          <p:nvPr/>
        </p:nvSpPr>
        <p:spPr>
          <a:xfrm>
            <a:off x="3675659" y="274040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3FA86F8-C69C-2235-DE45-D81AB41D30AC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7BEDA17-9A3F-1848-4817-76B46102294C}"/>
              </a:ext>
            </a:extLst>
          </p:cNvPr>
          <p:cNvSpPr txBox="1"/>
          <p:nvPr/>
        </p:nvSpPr>
        <p:spPr>
          <a:xfrm>
            <a:off x="48000" y="1534278"/>
            <a:ext cx="120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Definizione algoritmo grafico e relativi passaggi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sellaDiTesto 13">
            <a:hlinkClick r:id="rId6" action="ppaction://hlinksldjump"/>
            <a:extLst>
              <a:ext uri="{FF2B5EF4-FFF2-40B4-BE49-F238E27FC236}">
                <a16:creationId xmlns:a16="http://schemas.microsoft.com/office/drawing/2014/main" id="{60180A70-718E-5DE9-95CC-C9E44BB67AE6}"/>
              </a:ext>
            </a:extLst>
          </p:cNvPr>
          <p:cNvSpPr txBox="1"/>
          <p:nvPr/>
        </p:nvSpPr>
        <p:spPr>
          <a:xfrm>
            <a:off x="3680186" y="4132038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15" name="CasellaDiTesto 14">
            <a:hlinkClick r:id="rId7" action="ppaction://hlinksldjump"/>
            <a:extLst>
              <a:ext uri="{FF2B5EF4-FFF2-40B4-BE49-F238E27FC236}">
                <a16:creationId xmlns:a16="http://schemas.microsoft.com/office/drawing/2014/main" id="{EF0FCC26-D1EF-9F7B-72A4-36A67CA595E8}"/>
              </a:ext>
            </a:extLst>
          </p:cNvPr>
          <p:cNvSpPr txBox="1"/>
          <p:nvPr/>
        </p:nvSpPr>
        <p:spPr>
          <a:xfrm>
            <a:off x="3678346" y="4480922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17" name="CasellaDiTesto 16">
            <a:hlinkClick r:id="rId8" action="ppaction://hlinksldjump"/>
            <a:extLst>
              <a:ext uri="{FF2B5EF4-FFF2-40B4-BE49-F238E27FC236}">
                <a16:creationId xmlns:a16="http://schemas.microsoft.com/office/drawing/2014/main" id="{1B052B55-2AA2-EC85-0687-30A35EA2CD1C}"/>
              </a:ext>
            </a:extLst>
          </p:cNvPr>
          <p:cNvSpPr txBox="1"/>
          <p:nvPr/>
        </p:nvSpPr>
        <p:spPr>
          <a:xfrm>
            <a:off x="3677728" y="3786804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18" name="CasellaDiTesto 17">
            <a:hlinkClick r:id="rId9" action="ppaction://hlinksldjump"/>
            <a:extLst>
              <a:ext uri="{FF2B5EF4-FFF2-40B4-BE49-F238E27FC236}">
                <a16:creationId xmlns:a16="http://schemas.microsoft.com/office/drawing/2014/main" id="{5BD18189-7FFD-DB7B-60CB-C7B333EE0B59}"/>
              </a:ext>
            </a:extLst>
          </p:cNvPr>
          <p:cNvSpPr txBox="1"/>
          <p:nvPr/>
        </p:nvSpPr>
        <p:spPr>
          <a:xfrm>
            <a:off x="3678346" y="4836954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</a:t>
            </a:r>
          </a:p>
        </p:txBody>
      </p:sp>
      <p:sp>
        <p:nvSpPr>
          <p:cNvPr id="23" name="CasellaDiTesto 22">
            <a:hlinkClick r:id="rId10" action="ppaction://hlinksldjump"/>
            <a:extLst>
              <a:ext uri="{FF2B5EF4-FFF2-40B4-BE49-F238E27FC236}">
                <a16:creationId xmlns:a16="http://schemas.microsoft.com/office/drawing/2014/main" id="{E1469617-9F85-6738-FCAD-E01922A5F2CD}"/>
              </a:ext>
            </a:extLst>
          </p:cNvPr>
          <p:cNvSpPr txBox="1"/>
          <p:nvPr/>
        </p:nvSpPr>
        <p:spPr>
          <a:xfrm>
            <a:off x="3678346" y="5186276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6896941-6B06-F15F-4B58-3A21E1DB4A14}"/>
              </a:ext>
            </a:extLst>
          </p:cNvPr>
          <p:cNvSpPr txBox="1"/>
          <p:nvPr/>
        </p:nvSpPr>
        <p:spPr>
          <a:xfrm>
            <a:off x="4080571" y="2711421"/>
            <a:ext cx="4531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Presentazione del problema geometrico-descrittivo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0951579-06C6-D4CB-BF3B-42032DF09923}"/>
              </a:ext>
            </a:extLst>
          </p:cNvPr>
          <p:cNvSpPr txBox="1"/>
          <p:nvPr/>
        </p:nvSpPr>
        <p:spPr>
          <a:xfrm>
            <a:off x="4071859" y="3777456"/>
            <a:ext cx="126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Primo passo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3BD1DD87-CA70-3565-69B3-B073F0B26092}"/>
              </a:ext>
            </a:extLst>
          </p:cNvPr>
          <p:cNvSpPr txBox="1"/>
          <p:nvPr/>
        </p:nvSpPr>
        <p:spPr>
          <a:xfrm>
            <a:off x="4073786" y="3403398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geometrici del problema - Esempio  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DC28107-7CB6-448F-A90F-08A6FEECF170}"/>
              </a:ext>
            </a:extLst>
          </p:cNvPr>
          <p:cNvSpPr txBox="1"/>
          <p:nvPr/>
        </p:nvSpPr>
        <p:spPr>
          <a:xfrm>
            <a:off x="4102822" y="3079291"/>
            <a:ext cx="4742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Presentazione dell’algoritmo grafico e relativi passaggi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2F69B636-DA1D-6C38-919B-A9900E0664AD}"/>
              </a:ext>
            </a:extLst>
          </p:cNvPr>
          <p:cNvSpPr txBox="1"/>
          <p:nvPr/>
        </p:nvSpPr>
        <p:spPr>
          <a:xfrm>
            <a:off x="4071858" y="4115764"/>
            <a:ext cx="1405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Secondo passo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48E2B69-CF3F-1D82-ECED-4703A9B1929E}"/>
              </a:ext>
            </a:extLst>
          </p:cNvPr>
          <p:cNvSpPr txBox="1"/>
          <p:nvPr/>
        </p:nvSpPr>
        <p:spPr>
          <a:xfrm>
            <a:off x="4080572" y="4488669"/>
            <a:ext cx="125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Terzo passo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F720CFD-3EF4-A925-D22C-D9A430E0EDCE}"/>
              </a:ext>
            </a:extLst>
          </p:cNvPr>
          <p:cNvSpPr txBox="1"/>
          <p:nvPr/>
        </p:nvSpPr>
        <p:spPr>
          <a:xfrm>
            <a:off x="4096966" y="4807126"/>
            <a:ext cx="1405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Quarto passo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5DB16D06-1F87-BE33-D1D1-6A8FFC3A67A8}"/>
              </a:ext>
            </a:extLst>
          </p:cNvPr>
          <p:cNvSpPr txBox="1"/>
          <p:nvPr/>
        </p:nvSpPr>
        <p:spPr>
          <a:xfrm>
            <a:off x="4117400" y="5227592"/>
            <a:ext cx="1990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Verifiche e risultato</a:t>
            </a: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7DEE6819-8F06-2BF0-F809-CAFCC9A4233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3" y="1957374"/>
            <a:ext cx="3567142" cy="4460582"/>
          </a:xfrm>
          <a:prstGeom prst="rect">
            <a:avLst/>
          </a:prstGeom>
          <a:ln>
            <a:solidFill>
              <a:srgbClr val="0066FF"/>
            </a:solidFill>
          </a:ln>
        </p:spPr>
      </p:pic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547F011-95FB-081D-5209-6C3DE004EE64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6694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500"/>
                            </p:stCondLst>
                            <p:childTnLst>
                              <p:par>
                                <p:cTn id="10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8000"/>
                            </p:stCondLst>
                            <p:childTnLst>
                              <p:par>
                                <p:cTn id="1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85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0" grpId="0"/>
      <p:bldP spid="12" grpId="0" animBg="1"/>
      <p:bldP spid="13" grpId="0" animBg="1"/>
      <p:bldP spid="16" grpId="0" animBg="1"/>
      <p:bldP spid="11" grpId="0" animBg="1"/>
      <p:bldP spid="14" grpId="0" animBg="1"/>
      <p:bldP spid="15" grpId="0" animBg="1"/>
      <p:bldP spid="17" grpId="0" animBg="1"/>
      <p:bldP spid="18" grpId="0" animBg="1"/>
      <p:bldP spid="23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14EA2FA-4460-9D69-7F70-96B76683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071804" cy="1132618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asellaDiTesto 2">
            <a:hlinkClick r:id="rId3" action="ppaction://hlinksldjump"/>
            <a:extLst>
              <a:ext uri="{FF2B5EF4-FFF2-40B4-BE49-F238E27FC236}">
                <a16:creationId xmlns:a16="http://schemas.microsoft.com/office/drawing/2014/main" id="{FF0BE0B7-6544-0BF6-6E16-F3F68ACA25A8}"/>
              </a:ext>
            </a:extLst>
          </p:cNvPr>
          <p:cNvSpPr txBox="1"/>
          <p:nvPr/>
        </p:nvSpPr>
        <p:spPr>
          <a:xfrm>
            <a:off x="4940008" y="4377025"/>
            <a:ext cx="231198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1F72F59-71EA-07E1-2B17-3F141805D6A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2286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3FA86F8-C69C-2235-DE45-D81AB41D30AC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hlinkClick r:id="rId3" action="ppaction://hlinksldjump"/>
            <a:extLst>
              <a:ext uri="{FF2B5EF4-FFF2-40B4-BE49-F238E27FC236}">
                <a16:creationId xmlns:a16="http://schemas.microsoft.com/office/drawing/2014/main" id="{6196AB7D-3DA7-AB7B-7509-6DDA8B13BEF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36AD45E-A6C7-003C-3214-10E545BFA8D2}"/>
              </a:ext>
            </a:extLst>
          </p:cNvPr>
          <p:cNvSpPr txBox="1"/>
          <p:nvPr/>
        </p:nvSpPr>
        <p:spPr>
          <a:xfrm>
            <a:off x="66000" y="802432"/>
            <a:ext cx="12060000" cy="360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assegnati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0863EDD-227E-D121-DE4D-52298A2CB5D9}"/>
              </a:ext>
            </a:extLst>
          </p:cNvPr>
          <p:cNvSpPr txBox="1"/>
          <p:nvPr/>
        </p:nvSpPr>
        <p:spPr>
          <a:xfrm>
            <a:off x="66000" y="2425276"/>
            <a:ext cx="1212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Avendo necessità di definire quattro tracce (T) (punti) di due rette necessarie per condurre le rette (t) tracce del piano e avendo a disposizione una retta solamente, si pone il problema di come individuare, tra le infinite rette di una stella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avente il punto P come centro, una seconda retta passante per il punto assegnato e in grado di contribuire alla risoluzione del problema geometrico-descrittivo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A9C62DA-B072-1358-5897-4F486C775C42}"/>
              </a:ext>
            </a:extLst>
          </p:cNvPr>
          <p:cNvSpPr txBox="1"/>
          <p:nvPr/>
        </p:nvSpPr>
        <p:spPr>
          <a:xfrm>
            <a:off x="99000" y="3666027"/>
            <a:ext cx="120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Allora tra le infinite rette della stella avente il punto P come centro se ne sceglie, a piacere, una che sia parallela alla retta assegnata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A906572-4A23-8C6E-D891-422C248FD653}"/>
              </a:ext>
            </a:extLst>
          </p:cNvPr>
          <p:cNvSpPr txBox="1"/>
          <p:nvPr/>
        </p:nvSpPr>
        <p:spPr>
          <a:xfrm>
            <a:off x="0" y="4318439"/>
            <a:ext cx="120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modo si ricade nella procedura, già analizzata, della ricerca di un piano passante per due rette parallele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CD7F97F8-2050-BEB9-D95A-C7C04E131A0B}"/>
              </a:ext>
            </a:extLst>
          </p:cNvPr>
          <p:cNvSpPr txBox="1"/>
          <p:nvPr/>
        </p:nvSpPr>
        <p:spPr>
          <a:xfrm>
            <a:off x="0" y="4980211"/>
            <a:ext cx="12060000" cy="9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Così operando a conclusione della procedura deve verificarsi: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27F3661-48D0-F817-7614-9619F38FEB7E}"/>
              </a:ext>
            </a:extLst>
          </p:cNvPr>
          <p:cNvSpPr txBox="1"/>
          <p:nvPr/>
        </p:nvSpPr>
        <p:spPr>
          <a:xfrm>
            <a:off x="99000" y="1995865"/>
            <a:ext cx="120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essi, quindi, due enti geometrici per i quali condurre un piano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612B977-5ACA-93CE-97A2-0BFD91F5C232}"/>
              </a:ext>
            </a:extLst>
          </p:cNvPr>
          <p:cNvSpPr txBox="1"/>
          <p:nvPr/>
        </p:nvSpPr>
        <p:spPr>
          <a:xfrm>
            <a:off x="66000" y="6130212"/>
            <a:ext cx="120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Assegnati, quindi, la retta r ed il punto P ad essa non appartenente il problema si risolve mediante i passi sintetizzati nello schema del relativo algoritmo grafico sottostante.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6D5293D2-8ACC-8118-A0AB-24DE70A43B60}"/>
              </a:ext>
            </a:extLst>
          </p:cNvPr>
          <p:cNvGrpSpPr/>
          <p:nvPr/>
        </p:nvGrpSpPr>
        <p:grpSpPr>
          <a:xfrm>
            <a:off x="2726975" y="5438316"/>
            <a:ext cx="6738051" cy="504000"/>
            <a:chOff x="2537926" y="5438316"/>
            <a:chExt cx="6738051" cy="504000"/>
          </a:xfrm>
        </p:grpSpPr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C2BF1BA1-11AF-E8E9-BB44-EA85F950F97D}"/>
                </a:ext>
              </a:extLst>
            </p:cNvPr>
            <p:cNvSpPr txBox="1"/>
            <p:nvPr/>
          </p:nvSpPr>
          <p:spPr>
            <a:xfrm>
              <a:off x="2537926" y="5443219"/>
              <a:ext cx="2948474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 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Ì [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 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// 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s 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Ì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 (</a:t>
              </a:r>
              <a:r>
                <a:rPr kumimoji="0" lang="it-IT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P</a:t>
              </a:r>
              <a:r>
                <a:rPr kumimoji="0" lang="it-IT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Ï</a:t>
              </a:r>
              <a:r>
                <a:rPr kumimoji="0" lang="it-IT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)]</a:t>
              </a:r>
              <a:endPara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27DFC3F0-1187-D36D-3872-4068E8CEF899}"/>
                </a:ext>
              </a:extLst>
            </p:cNvPr>
            <p:cNvSpPr txBox="1"/>
            <p:nvPr/>
          </p:nvSpPr>
          <p:spPr>
            <a:xfrm>
              <a:off x="6969969" y="5438316"/>
              <a:ext cx="2306008" cy="50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 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Ì [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 ; (</a:t>
              </a:r>
              <a:r>
                <a:rPr kumimoji="0" lang="it-IT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P</a:t>
              </a:r>
              <a:r>
                <a:rPr kumimoji="0" lang="it-IT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Ï</a:t>
              </a:r>
              <a:r>
                <a:rPr kumimoji="0" lang="it-IT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</a:t>
              </a: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)]</a:t>
              </a:r>
              <a:endPara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60305760-E2B2-0C47-D3A0-C9AFA4165F2A}"/>
                </a:ext>
              </a:extLst>
            </p:cNvPr>
            <p:cNvSpPr txBox="1"/>
            <p:nvPr/>
          </p:nvSpPr>
          <p:spPr>
            <a:xfrm>
              <a:off x="5477097" y="5485601"/>
              <a:ext cx="15115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  quindi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E7490026-AE1B-EB3C-660D-0FBE116FE5B5}"/>
              </a:ext>
            </a:extLst>
          </p:cNvPr>
          <p:cNvGrpSpPr/>
          <p:nvPr/>
        </p:nvGrpSpPr>
        <p:grpSpPr>
          <a:xfrm>
            <a:off x="1044172" y="1287117"/>
            <a:ext cx="3279531" cy="372430"/>
            <a:chOff x="2341983" y="1121039"/>
            <a:chExt cx="3279531" cy="372430"/>
          </a:xfrm>
        </p:grpSpPr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D457F738-C54C-ED69-02C5-D87A0CA63B09}"/>
                </a:ext>
              </a:extLst>
            </p:cNvPr>
            <p:cNvSpPr txBox="1"/>
            <p:nvPr/>
          </p:nvSpPr>
          <p:spPr>
            <a:xfrm>
              <a:off x="3535938" y="1124137"/>
              <a:ext cx="2085576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 (r’; r’’; T</a:t>
              </a:r>
              <a:r>
                <a:rPr kumimoji="0" lang="it-IT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r; T</a:t>
              </a:r>
              <a:r>
                <a:rPr kumimoji="0" lang="it-IT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r)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CasellaDiTesto 36">
              <a:extLst>
                <a:ext uri="{FF2B5EF4-FFF2-40B4-BE49-F238E27FC236}">
                  <a16:creationId xmlns:a16="http://schemas.microsoft.com/office/drawing/2014/main" id="{E1F33C31-24E3-8E96-64A1-11C69B6278E2}"/>
                </a:ext>
              </a:extLst>
            </p:cNvPr>
            <p:cNvSpPr txBox="1"/>
            <p:nvPr/>
          </p:nvSpPr>
          <p:spPr>
            <a:xfrm>
              <a:off x="2341983" y="1121039"/>
              <a:ext cx="118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una retta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uppo 6">
            <a:extLst>
              <a:ext uri="{FF2B5EF4-FFF2-40B4-BE49-F238E27FC236}">
                <a16:creationId xmlns:a16="http://schemas.microsoft.com/office/drawing/2014/main" id="{28A997B9-F998-085F-30C8-E1050BA6E78A}"/>
              </a:ext>
            </a:extLst>
          </p:cNvPr>
          <p:cNvGrpSpPr/>
          <p:nvPr/>
        </p:nvGrpSpPr>
        <p:grpSpPr>
          <a:xfrm>
            <a:off x="4711959" y="1288170"/>
            <a:ext cx="6058054" cy="371007"/>
            <a:chOff x="4711959" y="1064226"/>
            <a:chExt cx="6058054" cy="371007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ED2EA5D8-E2BF-DF75-31F1-05C2A6C91B1C}"/>
                </a:ext>
              </a:extLst>
            </p:cNvPr>
            <p:cNvSpPr txBox="1"/>
            <p:nvPr/>
          </p:nvSpPr>
          <p:spPr>
            <a:xfrm>
              <a:off x="7864053" y="1065901"/>
              <a:ext cx="2905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 essa non appartenente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9E714209-D246-FB3B-0411-FBB5C1481333}"/>
                </a:ext>
              </a:extLst>
            </p:cNvPr>
            <p:cNvSpPr txBox="1"/>
            <p:nvPr/>
          </p:nvSpPr>
          <p:spPr>
            <a:xfrm>
              <a:off x="6291641" y="1064226"/>
              <a:ext cx="1408038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P( P’; P’’)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B19DE1C7-DD5D-468F-12A0-8C170839B9FC}"/>
                </a:ext>
              </a:extLst>
            </p:cNvPr>
            <p:cNvSpPr txBox="1"/>
            <p:nvPr/>
          </p:nvSpPr>
          <p:spPr>
            <a:xfrm>
              <a:off x="4711959" y="1064226"/>
              <a:ext cx="1480625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ed un punto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97CE6E0-D933-E59A-6724-1401B4462B97}"/>
              </a:ext>
            </a:extLst>
          </p:cNvPr>
          <p:cNvCxnSpPr/>
          <p:nvPr/>
        </p:nvCxnSpPr>
        <p:spPr>
          <a:xfrm>
            <a:off x="7632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8187342E-6FC8-B47E-6CFA-9F9BF6C83299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8720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2" grpId="0"/>
      <p:bldP spid="23" grpId="0"/>
      <p:bldP spid="24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E90CE21-A982-A279-813E-B051B9A840E6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sp>
        <p:nvSpPr>
          <p:cNvPr id="3" name="CasellaDiTesto 2">
            <a:hlinkClick r:id="rId2" action="ppaction://hlinksldjump"/>
            <a:extLst>
              <a:ext uri="{FF2B5EF4-FFF2-40B4-BE49-F238E27FC236}">
                <a16:creationId xmlns:a16="http://schemas.microsoft.com/office/drawing/2014/main" id="{0636CCBB-99F6-92D8-CC95-606D57114687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sp>
        <p:nvSpPr>
          <p:cNvPr id="4" name="Callout: freccia in giù 3">
            <a:extLst>
              <a:ext uri="{FF2B5EF4-FFF2-40B4-BE49-F238E27FC236}">
                <a16:creationId xmlns:a16="http://schemas.microsoft.com/office/drawing/2014/main" id="{1ECC6F2A-B0AE-A9E6-B065-AD5519454637}"/>
              </a:ext>
            </a:extLst>
          </p:cNvPr>
          <p:cNvSpPr/>
          <p:nvPr/>
        </p:nvSpPr>
        <p:spPr>
          <a:xfrm rot="16200000">
            <a:off x="-2046745" y="3014427"/>
            <a:ext cx="5796000" cy="1412313"/>
          </a:xfrm>
          <a:prstGeom prst="downArrowCallout">
            <a:avLst>
              <a:gd name="adj1" fmla="val 24116"/>
              <a:gd name="adj2" fmla="val 25000"/>
              <a:gd name="adj3" fmla="val 20052"/>
              <a:gd name="adj4" fmla="val 64977"/>
            </a:avLst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 dell’algoritmo descrittivo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5004FB5F-2A0F-860F-15A1-58E1C96D9A01}"/>
              </a:ext>
            </a:extLst>
          </p:cNvPr>
          <p:cNvSpPr/>
          <p:nvPr/>
        </p:nvSpPr>
        <p:spPr>
          <a:xfrm>
            <a:off x="1557412" y="894945"/>
            <a:ext cx="10544772" cy="5583676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ctangle 79">
            <a:extLst>
              <a:ext uri="{FF2B5EF4-FFF2-40B4-BE49-F238E27FC236}">
                <a16:creationId xmlns:a16="http://schemas.microsoft.com/office/drawing/2014/main" id="{84A7B7FF-BD7E-CDA1-8509-CBF7A9B38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825" y="1026464"/>
            <a:ext cx="104793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Progressione dei passi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816A9CFD-6EF5-4F09-C0C3-735DE0B7F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0450" y="1494880"/>
            <a:ext cx="9725373" cy="0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Rectangle 78">
            <a:extLst>
              <a:ext uri="{FF2B5EF4-FFF2-40B4-BE49-F238E27FC236}">
                <a16:creationId xmlns:a16="http://schemas.microsoft.com/office/drawing/2014/main" id="{64C6EECB-CD7B-BF17-DE64-82EEE6BE8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5633" y="4213266"/>
            <a:ext cx="1054732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it-IT" sz="11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r;(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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)]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6">
            <a:extLst>
              <a:ext uri="{FF2B5EF4-FFF2-40B4-BE49-F238E27FC236}">
                <a16:creationId xmlns:a16="http://schemas.microsoft.com/office/drawing/2014/main" id="{DCE4C11B-4CEB-BD7B-B7B8-102FEAE4C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3034" y="2965124"/>
            <a:ext cx="259596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5">
            <a:extLst>
              <a:ext uri="{FF2B5EF4-FFF2-40B4-BE49-F238E27FC236}">
                <a16:creationId xmlns:a16="http://schemas.microsoft.com/office/drawing/2014/main" id="{DBA47E7C-6F37-0864-686A-A54118B73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08" y="2405537"/>
            <a:ext cx="432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74">
            <a:extLst>
              <a:ext uri="{FF2B5EF4-FFF2-40B4-BE49-F238E27FC236}">
                <a16:creationId xmlns:a16="http://schemas.microsoft.com/office/drawing/2014/main" id="{9E96470A-832C-DB60-CFFC-F482E6698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08" y="2768407"/>
            <a:ext cx="432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lang="it-IT" altLang="it-IT" sz="1100" baseline="-300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3">
            <a:extLst>
              <a:ext uri="{FF2B5EF4-FFF2-40B4-BE49-F238E27FC236}">
                <a16:creationId xmlns:a16="http://schemas.microsoft.com/office/drawing/2014/main" id="{47D42D10-DBBF-68FB-F81C-6BB448E69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57" y="3114022"/>
            <a:ext cx="432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r’</a:t>
            </a:r>
            <a:endParaRPr kumimoji="0" lang="it-IT" altLang="it-IT" sz="11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72">
            <a:extLst>
              <a:ext uri="{FF2B5EF4-FFF2-40B4-BE49-F238E27FC236}">
                <a16:creationId xmlns:a16="http://schemas.microsoft.com/office/drawing/2014/main" id="{6BBC86F0-6317-A6E2-65EA-314BB902A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7245" y="3467085"/>
            <a:ext cx="432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r”</a:t>
            </a:r>
            <a:endParaRPr kumimoji="0" lang="it-IT" altLang="it-IT" sz="11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AutoShape 68">
            <a:extLst>
              <a:ext uri="{FF2B5EF4-FFF2-40B4-BE49-F238E27FC236}">
                <a16:creationId xmlns:a16="http://schemas.microsoft.com/office/drawing/2014/main" id="{C142665A-40CA-9655-57F2-05238DCD3995}"/>
              </a:ext>
            </a:extLst>
          </p:cNvPr>
          <p:cNvSpPr>
            <a:spLocks/>
          </p:cNvSpPr>
          <p:nvPr/>
        </p:nvSpPr>
        <p:spPr bwMode="auto">
          <a:xfrm>
            <a:off x="3099599" y="5029097"/>
            <a:ext cx="93507" cy="756000"/>
          </a:xfrm>
          <a:prstGeom prst="leftBrace">
            <a:avLst>
              <a:gd name="adj1" fmla="val 57692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" name="AutoShape 61">
            <a:extLst>
              <a:ext uri="{FF2B5EF4-FFF2-40B4-BE49-F238E27FC236}">
                <a16:creationId xmlns:a16="http://schemas.microsoft.com/office/drawing/2014/main" id="{DBC00BAB-E534-458E-25B5-8CA9796FE419}"/>
              </a:ext>
            </a:extLst>
          </p:cNvPr>
          <p:cNvSpPr>
            <a:spLocks/>
          </p:cNvSpPr>
          <p:nvPr/>
        </p:nvSpPr>
        <p:spPr bwMode="auto">
          <a:xfrm rot="16200000">
            <a:off x="3112827" y="1928118"/>
            <a:ext cx="241259" cy="836985"/>
          </a:xfrm>
          <a:prstGeom prst="rightBrace">
            <a:avLst>
              <a:gd name="adj1" fmla="val 28907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6" name="Rectangle 60">
            <a:extLst>
              <a:ext uri="{FF2B5EF4-FFF2-40B4-BE49-F238E27FC236}">
                <a16:creationId xmlns:a16="http://schemas.microsoft.com/office/drawing/2014/main" id="{406E833B-5FBB-7EA9-380F-D15056734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2722" y="5057347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P’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59">
            <a:extLst>
              <a:ext uri="{FF2B5EF4-FFF2-40B4-BE49-F238E27FC236}">
                <a16:creationId xmlns:a16="http://schemas.microsoft.com/office/drawing/2014/main" id="{36A3F084-A06E-8F5F-68F9-3F7BEE118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030" y="5449638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P”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58">
            <a:extLst>
              <a:ext uri="{FF2B5EF4-FFF2-40B4-BE49-F238E27FC236}">
                <a16:creationId xmlns:a16="http://schemas.microsoft.com/office/drawing/2014/main" id="{62FA79E8-E1D5-8D80-5200-356F7560A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1502" y="5282914"/>
            <a:ext cx="259596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AutoShape 25">
            <a:extLst>
              <a:ext uri="{FF2B5EF4-FFF2-40B4-BE49-F238E27FC236}">
                <a16:creationId xmlns:a16="http://schemas.microsoft.com/office/drawing/2014/main" id="{9A7484FD-C6FD-3AD1-40ED-D9774582EBD2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240435" y="4859225"/>
            <a:ext cx="939539" cy="241941"/>
          </a:xfrm>
          <a:prstGeom prst="bentConnector3">
            <a:avLst>
              <a:gd name="adj1" fmla="val 99926"/>
            </a:avLst>
          </a:prstGeom>
          <a:noFill/>
          <a:ln w="3175">
            <a:solidFill>
              <a:srgbClr val="C00000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" name="AutoShape 24">
            <a:extLst>
              <a:ext uri="{FF2B5EF4-FFF2-40B4-BE49-F238E27FC236}">
                <a16:creationId xmlns:a16="http://schemas.microsoft.com/office/drawing/2014/main" id="{354FD941-BF83-70D1-5743-B341612A4A9E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2046237" y="3506468"/>
            <a:ext cx="1093186" cy="320408"/>
          </a:xfrm>
          <a:prstGeom prst="bentConnector3">
            <a:avLst>
              <a:gd name="adj1" fmla="val 100236"/>
            </a:avLst>
          </a:prstGeom>
          <a:noFill/>
          <a:ln w="3175">
            <a:solidFill>
              <a:srgbClr val="C00000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22">
            <a:extLst>
              <a:ext uri="{FF2B5EF4-FFF2-40B4-BE49-F238E27FC236}">
                <a16:creationId xmlns:a16="http://schemas.microsoft.com/office/drawing/2014/main" id="{2D6B7213-0147-C36F-930B-09D1092417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16841" y="1876252"/>
            <a:ext cx="9808" cy="2304000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" name="AutoShape 21">
            <a:extLst>
              <a:ext uri="{FF2B5EF4-FFF2-40B4-BE49-F238E27FC236}">
                <a16:creationId xmlns:a16="http://schemas.microsoft.com/office/drawing/2014/main" id="{23DEEFBE-211D-3A35-D1AB-385D490982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2418" y="3767240"/>
            <a:ext cx="0" cy="1296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C59A63C-529B-B89C-0FF7-0DA26317010A}"/>
              </a:ext>
            </a:extLst>
          </p:cNvPr>
          <p:cNvSpPr txBox="1"/>
          <p:nvPr/>
        </p:nvSpPr>
        <p:spPr>
          <a:xfrm>
            <a:off x="2966758" y="1631038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Dati</a:t>
            </a:r>
            <a:endParaRPr lang="it-IT" sz="14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926F9520-B327-B032-2EF8-AD523C0B801A}"/>
              </a:ext>
            </a:extLst>
          </p:cNvPr>
          <p:cNvSpPr txBox="1"/>
          <p:nvPr/>
        </p:nvSpPr>
        <p:spPr>
          <a:xfrm>
            <a:off x="1768100" y="1628199"/>
            <a:ext cx="93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Problema</a:t>
            </a:r>
            <a:endParaRPr lang="it-IT" sz="1400" dirty="0"/>
          </a:p>
        </p:txBody>
      </p:sp>
      <p:sp>
        <p:nvSpPr>
          <p:cNvPr id="25" name="AutoShape 71">
            <a:extLst>
              <a:ext uri="{FF2B5EF4-FFF2-40B4-BE49-F238E27FC236}">
                <a16:creationId xmlns:a16="http://schemas.microsoft.com/office/drawing/2014/main" id="{4C180DA5-AF26-7909-F6D4-16BBCBF7ABB7}"/>
              </a:ext>
            </a:extLst>
          </p:cNvPr>
          <p:cNvSpPr>
            <a:spLocks/>
          </p:cNvSpPr>
          <p:nvPr/>
        </p:nvSpPr>
        <p:spPr bwMode="auto">
          <a:xfrm>
            <a:off x="3022439" y="2394340"/>
            <a:ext cx="173282" cy="1367790"/>
          </a:xfrm>
          <a:prstGeom prst="leftBrace">
            <a:avLst>
              <a:gd name="adj1" fmla="val 121270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6" name="AutoShape 11">
            <a:extLst>
              <a:ext uri="{FF2B5EF4-FFF2-40B4-BE49-F238E27FC236}">
                <a16:creationId xmlns:a16="http://schemas.microsoft.com/office/drawing/2014/main" id="{57616FCF-C665-2681-EC61-9788A29D59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2440" y="1871788"/>
            <a:ext cx="9808" cy="360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7" name="Rectangle 78">
            <a:extLst>
              <a:ext uri="{FF2B5EF4-FFF2-40B4-BE49-F238E27FC236}">
                <a16:creationId xmlns:a16="http://schemas.microsoft.com/office/drawing/2014/main" id="{1437D23F-66B1-B94D-E5AB-0E9F1041E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1803" y="4214154"/>
            <a:ext cx="756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r//s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sym typeface="Symbol" panose="05050102010706020507" pitchFamily="18" charset="2"/>
              </a:rPr>
              <a:t> P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ED9B4689-A750-2B23-B53D-F5A7586C2B5F}"/>
              </a:ext>
            </a:extLst>
          </p:cNvPr>
          <p:cNvCxnSpPr>
            <a:stCxn id="7" idx="3"/>
          </p:cNvCxnSpPr>
          <p:nvPr/>
        </p:nvCxnSpPr>
        <p:spPr>
          <a:xfrm>
            <a:off x="3060365" y="4361683"/>
            <a:ext cx="971438" cy="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C404B5E5-E70A-96FB-5155-F84FB0D3F0C7}"/>
              </a:ext>
            </a:extLst>
          </p:cNvPr>
          <p:cNvCxnSpPr>
            <a:stCxn id="18" idx="0"/>
            <a:endCxn id="27" idx="1"/>
          </p:cNvCxnSpPr>
          <p:nvPr/>
        </p:nvCxnSpPr>
        <p:spPr>
          <a:xfrm flipV="1">
            <a:off x="2961300" y="4362571"/>
            <a:ext cx="1070503" cy="920343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78">
            <a:extLst>
              <a:ext uri="{FF2B5EF4-FFF2-40B4-BE49-F238E27FC236}">
                <a16:creationId xmlns:a16="http://schemas.microsoft.com/office/drawing/2014/main" id="{987BF3AF-D1A0-F4B9-F7F4-18A08D94D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9243" y="4564646"/>
            <a:ext cx="900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r’’//s’’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sym typeface="Symbol" panose="05050102010706020507" pitchFamily="18" charset="2"/>
              </a:rPr>
              <a:t> P’’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3" name="Rectangle 78">
            <a:extLst>
              <a:ext uri="{FF2B5EF4-FFF2-40B4-BE49-F238E27FC236}">
                <a16:creationId xmlns:a16="http://schemas.microsoft.com/office/drawing/2014/main" id="{40651936-14E9-2222-2840-36911707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0537" y="3814900"/>
            <a:ext cx="900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r’//s’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sym typeface="Symbol" panose="05050102010706020507" pitchFamily="18" charset="2"/>
              </a:rPr>
              <a:t> P’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1D5EF25E-791A-1B0B-4403-35350D5B37B4}"/>
              </a:ext>
            </a:extLst>
          </p:cNvPr>
          <p:cNvCxnSpPr>
            <a:stCxn id="27" idx="0"/>
            <a:endCxn id="33" idx="1"/>
          </p:cNvCxnSpPr>
          <p:nvPr/>
        </p:nvCxnSpPr>
        <p:spPr>
          <a:xfrm flipV="1">
            <a:off x="4409803" y="3963317"/>
            <a:ext cx="470734" cy="25083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47198CE1-C706-41E4-D8E6-25FDB6886D97}"/>
              </a:ext>
            </a:extLst>
          </p:cNvPr>
          <p:cNvCxnSpPr>
            <a:stCxn id="27" idx="2"/>
            <a:endCxn id="32" idx="1"/>
          </p:cNvCxnSpPr>
          <p:nvPr/>
        </p:nvCxnSpPr>
        <p:spPr>
          <a:xfrm>
            <a:off x="4409803" y="4510988"/>
            <a:ext cx="469440" cy="202075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arentesi graffa chiusa 38">
            <a:extLst>
              <a:ext uri="{FF2B5EF4-FFF2-40B4-BE49-F238E27FC236}">
                <a16:creationId xmlns:a16="http://schemas.microsoft.com/office/drawing/2014/main" id="{8295182F-222F-7379-D642-AC12A9083CDA}"/>
              </a:ext>
            </a:extLst>
          </p:cNvPr>
          <p:cNvSpPr/>
          <p:nvPr/>
        </p:nvSpPr>
        <p:spPr>
          <a:xfrm rot="16200000">
            <a:off x="4786139" y="2819513"/>
            <a:ext cx="288000" cy="1872000"/>
          </a:xfrm>
          <a:prstGeom prst="rightBrace">
            <a:avLst>
              <a:gd name="adj1" fmla="val 56561"/>
              <a:gd name="adj2" fmla="val 50000"/>
            </a:avLst>
          </a:prstGeom>
          <a:ln w="31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AutoShape 21">
            <a:extLst>
              <a:ext uri="{FF2B5EF4-FFF2-40B4-BE49-F238E27FC236}">
                <a16:creationId xmlns:a16="http://schemas.microsoft.com/office/drawing/2014/main" id="{02BF0145-A192-055C-1BCC-DBEA8795A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0139" y="1872195"/>
            <a:ext cx="0" cy="176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69FB4B82-B50F-65ED-E098-6A73D1A2C780}"/>
              </a:ext>
            </a:extLst>
          </p:cNvPr>
          <p:cNvSpPr txBox="1"/>
          <p:nvPr/>
        </p:nvSpPr>
        <p:spPr>
          <a:xfrm>
            <a:off x="4499137" y="1647913"/>
            <a:ext cx="86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1° Passo</a:t>
            </a:r>
            <a:endParaRPr lang="it-IT" sz="1400" dirty="0"/>
          </a:p>
        </p:txBody>
      </p:sp>
      <p:sp>
        <p:nvSpPr>
          <p:cNvPr id="46" name="Rectangle 75">
            <a:extLst>
              <a:ext uri="{FF2B5EF4-FFF2-40B4-BE49-F238E27FC236}">
                <a16:creationId xmlns:a16="http://schemas.microsoft.com/office/drawing/2014/main" id="{C7DF5F21-DF9B-3A12-AB78-96D671897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799" y="3819916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74">
            <a:extLst>
              <a:ext uri="{FF2B5EF4-FFF2-40B4-BE49-F238E27FC236}">
                <a16:creationId xmlns:a16="http://schemas.microsoft.com/office/drawing/2014/main" id="{4FC45200-B3F1-798B-F81B-3C9DD25EA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483" y="4564646"/>
            <a:ext cx="432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lang="it-IT" altLang="it-IT" sz="1100" baseline="-300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A0643B4-7465-B65B-F49C-CCCE585E3E93}"/>
              </a:ext>
            </a:extLst>
          </p:cNvPr>
          <p:cNvCxnSpPr>
            <a:stCxn id="33" idx="3"/>
            <a:endCxn id="46" idx="1"/>
          </p:cNvCxnSpPr>
          <p:nvPr/>
        </p:nvCxnSpPr>
        <p:spPr>
          <a:xfrm>
            <a:off x="5780537" y="3963317"/>
            <a:ext cx="338262" cy="5016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ECB80B41-123B-532C-4821-2769013658A6}"/>
              </a:ext>
            </a:extLst>
          </p:cNvPr>
          <p:cNvCxnSpPr>
            <a:stCxn id="32" idx="3"/>
            <a:endCxn id="47" idx="1"/>
          </p:cNvCxnSpPr>
          <p:nvPr/>
        </p:nvCxnSpPr>
        <p:spPr>
          <a:xfrm>
            <a:off x="5779243" y="4713063"/>
            <a:ext cx="339240" cy="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utoShape 19">
            <a:extLst>
              <a:ext uri="{FF2B5EF4-FFF2-40B4-BE49-F238E27FC236}">
                <a16:creationId xmlns:a16="http://schemas.microsoft.com/office/drawing/2014/main" id="{52C36C72-EF61-66BE-A841-181E2C8453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2788" y="1891795"/>
            <a:ext cx="0" cy="1908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333A7D40-2A2A-62FF-6DBE-36F7CF03A6A4}"/>
              </a:ext>
            </a:extLst>
          </p:cNvPr>
          <p:cNvSpPr txBox="1"/>
          <p:nvPr/>
        </p:nvSpPr>
        <p:spPr>
          <a:xfrm>
            <a:off x="5900455" y="1643116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2°Passo</a:t>
            </a:r>
            <a:endParaRPr lang="it-IT" sz="1400" dirty="0"/>
          </a:p>
        </p:txBody>
      </p:sp>
      <p:sp>
        <p:nvSpPr>
          <p:cNvPr id="56" name="Rectangle 75">
            <a:extLst>
              <a:ext uri="{FF2B5EF4-FFF2-40B4-BE49-F238E27FC236}">
                <a16:creationId xmlns:a16="http://schemas.microsoft.com/office/drawing/2014/main" id="{FE35C59D-DD10-AF77-36F2-C6401115C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082" y="2405537"/>
            <a:ext cx="864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 + T</a:t>
            </a:r>
            <a:r>
              <a:rPr kumimoji="0" lang="it-IT" altLang="it-IT" sz="1100" b="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74">
            <a:extLst>
              <a:ext uri="{FF2B5EF4-FFF2-40B4-BE49-F238E27FC236}">
                <a16:creationId xmlns:a16="http://schemas.microsoft.com/office/drawing/2014/main" id="{3F4C20D3-C628-CECF-0046-E919FA452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119" y="2768935"/>
            <a:ext cx="864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lang="it-IT" altLang="it-IT" sz="1100" baseline="-30000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 + T</a:t>
            </a:r>
            <a:r>
              <a:rPr kumimoji="0" lang="it-IT" altLang="it-IT" sz="1100" b="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182A2067-0766-727E-C674-56C0BFBE5375}"/>
              </a:ext>
            </a:extLst>
          </p:cNvPr>
          <p:cNvCxnSpPr>
            <a:stCxn id="9" idx="3"/>
            <a:endCxn id="56" idx="1"/>
          </p:cNvCxnSpPr>
          <p:nvPr/>
        </p:nvCxnSpPr>
        <p:spPr>
          <a:xfrm>
            <a:off x="3633908" y="2553954"/>
            <a:ext cx="3585174" cy="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id="{03300647-0F67-70F5-3E78-7008A58496CF}"/>
              </a:ext>
            </a:extLst>
          </p:cNvPr>
          <p:cNvCxnSpPr>
            <a:cxnSpLocks/>
            <a:stCxn id="11" idx="3"/>
            <a:endCxn id="57" idx="1"/>
          </p:cNvCxnSpPr>
          <p:nvPr/>
        </p:nvCxnSpPr>
        <p:spPr>
          <a:xfrm>
            <a:off x="3633908" y="2916824"/>
            <a:ext cx="3585211" cy="528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DA723443-3D69-7913-639E-A21C3AE04AC7}"/>
              </a:ext>
            </a:extLst>
          </p:cNvPr>
          <p:cNvCxnSpPr>
            <a:stCxn id="46" idx="3"/>
            <a:endCxn id="56" idx="1"/>
          </p:cNvCxnSpPr>
          <p:nvPr/>
        </p:nvCxnSpPr>
        <p:spPr>
          <a:xfrm flipV="1">
            <a:off x="6515059" y="2553954"/>
            <a:ext cx="704023" cy="1414379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nettore 2 1024">
            <a:extLst>
              <a:ext uri="{FF2B5EF4-FFF2-40B4-BE49-F238E27FC236}">
                <a16:creationId xmlns:a16="http://schemas.microsoft.com/office/drawing/2014/main" id="{CD7724D9-A629-9BED-0491-D824116909FF}"/>
              </a:ext>
            </a:extLst>
          </p:cNvPr>
          <p:cNvCxnSpPr>
            <a:stCxn id="47" idx="3"/>
            <a:endCxn id="57" idx="1"/>
          </p:cNvCxnSpPr>
          <p:nvPr/>
        </p:nvCxnSpPr>
        <p:spPr>
          <a:xfrm flipV="1">
            <a:off x="6550483" y="2917352"/>
            <a:ext cx="668636" cy="1795711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AutoShape 19">
            <a:extLst>
              <a:ext uri="{FF2B5EF4-FFF2-40B4-BE49-F238E27FC236}">
                <a16:creationId xmlns:a16="http://schemas.microsoft.com/office/drawing/2014/main" id="{608E3E57-320D-9A88-B744-66229EE523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3831" y="1902487"/>
            <a:ext cx="10551" cy="491851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9" name="CasellaDiTesto 1028">
            <a:extLst>
              <a:ext uri="{FF2B5EF4-FFF2-40B4-BE49-F238E27FC236}">
                <a16:creationId xmlns:a16="http://schemas.microsoft.com/office/drawing/2014/main" id="{F74AC9B7-DB6C-4353-3137-0B2EDAD752BF}"/>
              </a:ext>
            </a:extLst>
          </p:cNvPr>
          <p:cNvSpPr txBox="1"/>
          <p:nvPr/>
        </p:nvSpPr>
        <p:spPr>
          <a:xfrm>
            <a:off x="7219119" y="1653808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3°Passo</a:t>
            </a:r>
            <a:endParaRPr lang="it-IT" sz="1400" dirty="0"/>
          </a:p>
        </p:txBody>
      </p:sp>
      <p:sp>
        <p:nvSpPr>
          <p:cNvPr id="1030" name="Rectangle 75">
            <a:extLst>
              <a:ext uri="{FF2B5EF4-FFF2-40B4-BE49-F238E27FC236}">
                <a16:creationId xmlns:a16="http://schemas.microsoft.com/office/drawing/2014/main" id="{98C26505-821F-6332-6CAC-01280C4F2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9511" y="2405537"/>
            <a:ext cx="432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Symbol" panose="05050102010706020507" pitchFamily="18" charset="2"/>
            </a:endParaRPr>
          </a:p>
        </p:txBody>
      </p:sp>
      <p:sp>
        <p:nvSpPr>
          <p:cNvPr id="1031" name="Rectangle 74">
            <a:extLst>
              <a:ext uri="{FF2B5EF4-FFF2-40B4-BE49-F238E27FC236}">
                <a16:creationId xmlns:a16="http://schemas.microsoft.com/office/drawing/2014/main" id="{D0414C52-D806-8135-05CF-F0BDDB745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9511" y="2768666"/>
            <a:ext cx="43200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25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Symbol" panose="05050102010706020507" pitchFamily="18" charset="2"/>
            </a:endParaRPr>
          </a:p>
        </p:txBody>
      </p:sp>
      <p:cxnSp>
        <p:nvCxnSpPr>
          <p:cNvPr id="1032" name="Connettore 2 1031">
            <a:extLst>
              <a:ext uri="{FF2B5EF4-FFF2-40B4-BE49-F238E27FC236}">
                <a16:creationId xmlns:a16="http://schemas.microsoft.com/office/drawing/2014/main" id="{58340A21-F15B-D304-45E2-5FEF464CFA14}"/>
              </a:ext>
            </a:extLst>
          </p:cNvPr>
          <p:cNvCxnSpPr>
            <a:cxnSpLocks/>
            <a:stCxn id="56" idx="3"/>
            <a:endCxn id="1030" idx="1"/>
          </p:cNvCxnSpPr>
          <p:nvPr/>
        </p:nvCxnSpPr>
        <p:spPr>
          <a:xfrm>
            <a:off x="8083082" y="2553954"/>
            <a:ext cx="306429" cy="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Connettore 2 1032">
            <a:extLst>
              <a:ext uri="{FF2B5EF4-FFF2-40B4-BE49-F238E27FC236}">
                <a16:creationId xmlns:a16="http://schemas.microsoft.com/office/drawing/2014/main" id="{2D2CC702-148F-7510-A7D3-B68CDA833995}"/>
              </a:ext>
            </a:extLst>
          </p:cNvPr>
          <p:cNvCxnSpPr>
            <a:cxnSpLocks/>
            <a:stCxn id="57" idx="3"/>
            <a:endCxn id="1031" idx="1"/>
          </p:cNvCxnSpPr>
          <p:nvPr/>
        </p:nvCxnSpPr>
        <p:spPr>
          <a:xfrm flipV="1">
            <a:off x="8083119" y="2917083"/>
            <a:ext cx="306392" cy="269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CasellaDiTesto 1039">
            <a:extLst>
              <a:ext uri="{FF2B5EF4-FFF2-40B4-BE49-F238E27FC236}">
                <a16:creationId xmlns:a16="http://schemas.microsoft.com/office/drawing/2014/main" id="{8AE52C2B-A8D4-2243-96B7-784DDB8CA2E8}"/>
              </a:ext>
            </a:extLst>
          </p:cNvPr>
          <p:cNvSpPr txBox="1"/>
          <p:nvPr/>
        </p:nvSpPr>
        <p:spPr>
          <a:xfrm>
            <a:off x="8165867" y="1664967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4°Passo</a:t>
            </a:r>
            <a:endParaRPr lang="it-IT" sz="1400" dirty="0"/>
          </a:p>
        </p:txBody>
      </p:sp>
      <p:sp>
        <p:nvSpPr>
          <p:cNvPr id="1043" name="Rectangle 78">
            <a:extLst>
              <a:ext uri="{FF2B5EF4-FFF2-40B4-BE49-F238E27FC236}">
                <a16:creationId xmlns:a16="http://schemas.microsoft.com/office/drawing/2014/main" id="{616AACC0-FA1F-0A66-136A-3994B9D5A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483" y="2553954"/>
            <a:ext cx="120464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it-IT" sz="11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r//s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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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)]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48" name="Connettore 2 1047">
            <a:extLst>
              <a:ext uri="{FF2B5EF4-FFF2-40B4-BE49-F238E27FC236}">
                <a16:creationId xmlns:a16="http://schemas.microsoft.com/office/drawing/2014/main" id="{6F96D3D2-8A2C-F0D9-6327-F7EEF03CA6B5}"/>
              </a:ext>
            </a:extLst>
          </p:cNvPr>
          <p:cNvCxnSpPr>
            <a:stCxn id="1031" idx="3"/>
            <a:endCxn id="1043" idx="1"/>
          </p:cNvCxnSpPr>
          <p:nvPr/>
        </p:nvCxnSpPr>
        <p:spPr>
          <a:xfrm flipV="1">
            <a:off x="8821511" y="2702371"/>
            <a:ext cx="321972" cy="214712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Connettore 2 1049">
            <a:extLst>
              <a:ext uri="{FF2B5EF4-FFF2-40B4-BE49-F238E27FC236}">
                <a16:creationId xmlns:a16="http://schemas.microsoft.com/office/drawing/2014/main" id="{8240A035-2940-F2F3-0B34-8A8AA64F394A}"/>
              </a:ext>
            </a:extLst>
          </p:cNvPr>
          <p:cNvCxnSpPr>
            <a:stCxn id="1030" idx="3"/>
            <a:endCxn id="1043" idx="1"/>
          </p:cNvCxnSpPr>
          <p:nvPr/>
        </p:nvCxnSpPr>
        <p:spPr>
          <a:xfrm>
            <a:off x="8821511" y="2553954"/>
            <a:ext cx="321972" cy="14841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1" name="AutoShape 14">
            <a:extLst>
              <a:ext uri="{FF2B5EF4-FFF2-40B4-BE49-F238E27FC236}">
                <a16:creationId xmlns:a16="http://schemas.microsoft.com/office/drawing/2014/main" id="{E0089FC2-2A11-EC75-6657-F95425A35E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9788" y="1959878"/>
            <a:ext cx="10547" cy="597752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52" name="CasellaDiTesto 1051">
            <a:extLst>
              <a:ext uri="{FF2B5EF4-FFF2-40B4-BE49-F238E27FC236}">
                <a16:creationId xmlns:a16="http://schemas.microsoft.com/office/drawing/2014/main" id="{90FC22EF-8F64-669E-A6F4-928CBF72BAF9}"/>
              </a:ext>
            </a:extLst>
          </p:cNvPr>
          <p:cNvSpPr txBox="1"/>
          <p:nvPr/>
        </p:nvSpPr>
        <p:spPr>
          <a:xfrm>
            <a:off x="9290864" y="1667422"/>
            <a:ext cx="86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Verifica</a:t>
            </a:r>
            <a:endParaRPr lang="it-IT" sz="1400" dirty="0"/>
          </a:p>
        </p:txBody>
      </p:sp>
      <p:cxnSp>
        <p:nvCxnSpPr>
          <p:cNvPr id="1053" name="Connettore 2 1052">
            <a:extLst>
              <a:ext uri="{FF2B5EF4-FFF2-40B4-BE49-F238E27FC236}">
                <a16:creationId xmlns:a16="http://schemas.microsoft.com/office/drawing/2014/main" id="{07E628F2-AD47-8ADA-06AC-4877EB8C67B1}"/>
              </a:ext>
            </a:extLst>
          </p:cNvPr>
          <p:cNvCxnSpPr>
            <a:cxnSpLocks/>
            <a:stCxn id="1043" idx="3"/>
          </p:cNvCxnSpPr>
          <p:nvPr/>
        </p:nvCxnSpPr>
        <p:spPr>
          <a:xfrm flipV="1">
            <a:off x="10348123" y="2699767"/>
            <a:ext cx="438261" cy="260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4" name="Rectangle 78">
            <a:extLst>
              <a:ext uri="{FF2B5EF4-FFF2-40B4-BE49-F238E27FC236}">
                <a16:creationId xmlns:a16="http://schemas.microsoft.com/office/drawing/2014/main" id="{075EB367-0E87-BB65-F125-BDD783675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3915" y="2551350"/>
            <a:ext cx="1054732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it-IT" sz="11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r;(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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)]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5" name="AutoShape 13">
            <a:extLst>
              <a:ext uri="{FF2B5EF4-FFF2-40B4-BE49-F238E27FC236}">
                <a16:creationId xmlns:a16="http://schemas.microsoft.com/office/drawing/2014/main" id="{1E7BF84A-12EF-3B07-102A-6D8DA3A08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60002" y="1891795"/>
            <a:ext cx="10546" cy="675094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56" name="CasellaDiTesto 1055">
            <a:extLst>
              <a:ext uri="{FF2B5EF4-FFF2-40B4-BE49-F238E27FC236}">
                <a16:creationId xmlns:a16="http://schemas.microsoft.com/office/drawing/2014/main" id="{90951FA7-084F-5A7A-7392-C472295EC690}"/>
              </a:ext>
            </a:extLst>
          </p:cNvPr>
          <p:cNvSpPr txBox="1"/>
          <p:nvPr/>
        </p:nvSpPr>
        <p:spPr>
          <a:xfrm>
            <a:off x="10782390" y="1647913"/>
            <a:ext cx="967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Risultato</a:t>
            </a:r>
            <a:endParaRPr lang="it-IT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57" name="AutoShape 10">
            <a:extLst>
              <a:ext uri="{FF2B5EF4-FFF2-40B4-BE49-F238E27FC236}">
                <a16:creationId xmlns:a16="http://schemas.microsoft.com/office/drawing/2014/main" id="{02AB6FDE-BB40-AD77-E2E1-E20A46C3F7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16221" y="6151249"/>
            <a:ext cx="9064453" cy="1899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58" name="AutoShape 9">
            <a:extLst>
              <a:ext uri="{FF2B5EF4-FFF2-40B4-BE49-F238E27FC236}">
                <a16:creationId xmlns:a16="http://schemas.microsoft.com/office/drawing/2014/main" id="{1EC36A82-A038-9383-ACF8-E2C8EEE4D5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64292" y="2854742"/>
            <a:ext cx="6249" cy="3293186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59" name="AutoShape 8">
            <a:extLst>
              <a:ext uri="{FF2B5EF4-FFF2-40B4-BE49-F238E27FC236}">
                <a16:creationId xmlns:a16="http://schemas.microsoft.com/office/drawing/2014/main" id="{3A13BE86-380F-D930-D09C-F4ECDFDD87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22046" y="4510100"/>
            <a:ext cx="0" cy="1643048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66" name="AutoShape 19">
            <a:extLst>
              <a:ext uri="{FF2B5EF4-FFF2-40B4-BE49-F238E27FC236}">
                <a16:creationId xmlns:a16="http://schemas.microsoft.com/office/drawing/2014/main" id="{D90282CD-EB37-4DA5-D670-C3DF50F2373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68635" y="1910608"/>
            <a:ext cx="10551" cy="491851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BFD2A36C-9B53-DEDC-328B-AC7783ABF990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958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000"/>
                            </p:stCondLst>
                            <p:childTnLst>
                              <p:par>
                                <p:cTn id="2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1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"/>
                            </p:stCondLst>
                            <p:childTnLst>
                              <p:par>
                                <p:cTn id="2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3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8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00"/>
                            </p:stCondLst>
                            <p:childTnLst>
                              <p:par>
                                <p:cTn id="2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9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2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5" grpId="0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 animBg="1"/>
      <p:bldP spid="26" grpId="0" animBg="1"/>
      <p:bldP spid="27" grpId="0" animBg="1"/>
      <p:bldP spid="32" grpId="0" animBg="1"/>
      <p:bldP spid="33" grpId="0" animBg="1"/>
      <p:bldP spid="39" grpId="0" animBg="1"/>
      <p:bldP spid="42" grpId="0" animBg="1"/>
      <p:bldP spid="43" grpId="0"/>
      <p:bldP spid="46" grpId="0" animBg="1"/>
      <p:bldP spid="47" grpId="0" animBg="1"/>
      <p:bldP spid="52" grpId="0" animBg="1"/>
      <p:bldP spid="53" grpId="0"/>
      <p:bldP spid="56" grpId="0" animBg="1"/>
      <p:bldP spid="57" grpId="0" animBg="1"/>
      <p:bldP spid="1028" grpId="0" animBg="1"/>
      <p:bldP spid="1029" grpId="0"/>
      <p:bldP spid="1030" grpId="0" animBg="1"/>
      <p:bldP spid="1031" grpId="0" animBg="1"/>
      <p:bldP spid="1040" grpId="0"/>
      <p:bldP spid="1043" grpId="0" animBg="1"/>
      <p:bldP spid="1051" grpId="0" animBg="1"/>
      <p:bldP spid="1052" grpId="0"/>
      <p:bldP spid="1054" grpId="0" animBg="1"/>
      <p:bldP spid="1055" grpId="0" animBg="1"/>
      <p:bldP spid="1056" grpId="0"/>
      <p:bldP spid="1057" grpId="0" animBg="1"/>
      <p:bldP spid="1058" grpId="0" animBg="1"/>
      <p:bldP spid="1059" grpId="0" animBg="1"/>
      <p:bldP spid="10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del problema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12286E1-DC52-2AEE-A924-86C20AEAE563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sp>
        <p:nvSpPr>
          <p:cNvPr id="17" name="CasellaDiTesto 16">
            <a:hlinkClick r:id="rId3" action="ppaction://hlinksldjump"/>
            <a:extLst>
              <a:ext uri="{FF2B5EF4-FFF2-40B4-BE49-F238E27FC236}">
                <a16:creationId xmlns:a16="http://schemas.microsoft.com/office/drawing/2014/main" id="{A3A3074A-0CC0-BFD7-AB8C-F72AD5873DB3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CCC8D48F-A6D2-3A5D-18C6-E4823F2B8A27}"/>
              </a:ext>
            </a:extLst>
          </p:cNvPr>
          <p:cNvGrpSpPr/>
          <p:nvPr/>
        </p:nvGrpSpPr>
        <p:grpSpPr>
          <a:xfrm>
            <a:off x="3241675" y="1457325"/>
            <a:ext cx="8820150" cy="5400675"/>
            <a:chOff x="3241675" y="1457325"/>
            <a:chExt cx="8820150" cy="5400675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198B6590-F0FF-28C0-C784-C73834E98C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41675" y="1457325"/>
              <a:ext cx="8820150" cy="54006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E7B1EE78-ED6D-08C1-0890-DF91E1D9B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1425" y="3894138"/>
              <a:ext cx="300038" cy="493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D83CB52-0605-5936-CC7C-FB1F9D3D0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488" y="5268913"/>
              <a:ext cx="330219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42105700-ED66-A9ED-A6EB-FDF47037D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4150" y="3624263"/>
              <a:ext cx="341440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13EF61F4-77B4-CE8B-0759-8D989004B213}"/>
                </a:ext>
              </a:extLst>
            </p:cNvPr>
            <p:cNvGrpSpPr/>
            <p:nvPr/>
          </p:nvGrpSpPr>
          <p:grpSpPr>
            <a:xfrm>
              <a:off x="9340942" y="3288511"/>
              <a:ext cx="368664" cy="353943"/>
              <a:chOff x="12352451" y="3206750"/>
              <a:chExt cx="368664" cy="353943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9AFFDAE-B730-9DAD-E272-341C43521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6DDB64-4D9D-8B0D-663F-AC71B0ECC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8761" y="3320211"/>
                <a:ext cx="8015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49ED465-870F-22C7-9611-3E6383703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6919" y="3273092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74E08CB-3535-2A1E-4E7D-D4446265F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3850" y="5729288"/>
              <a:ext cx="254878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62FE313A-4D17-26FB-6B64-B64FD34BE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9175" y="1595438"/>
              <a:ext cx="368691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2AFFC807-FCEC-F14D-3599-00BCC095FF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6746875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FD2DAAEF-3511-31C1-574B-F1A46C1C90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2372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8C799727-3124-5534-49CA-4C534BE5CC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9775" y="1570038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4681926B-DFD4-D265-561B-A924B1291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8DAB6B5F-91BB-1175-C2D5-704DB953F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0588" y="4276725"/>
              <a:ext cx="83407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C69E91BB-502F-B936-15B1-DAFDA5316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5938" y="3736975"/>
              <a:ext cx="0" cy="1655763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CB28FABC-A864-95B3-A0BC-FF011C841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0050" y="1570038"/>
              <a:ext cx="4097338" cy="2706688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B320BB29-1FEA-C14F-A9C1-EF41F8ECC3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3250" y="3651250"/>
              <a:ext cx="5164138" cy="309562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C65B519D-23C8-3BC5-5443-0CA4E2238C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34400" y="3587750"/>
              <a:ext cx="0" cy="6889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B4A61F41-13E9-124F-1448-59D6EEA14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577388" y="3651250"/>
              <a:ext cx="0" cy="6254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0" name="Gruppo 29">
              <a:extLst>
                <a:ext uri="{FF2B5EF4-FFF2-40B4-BE49-F238E27FC236}">
                  <a16:creationId xmlns:a16="http://schemas.microsoft.com/office/drawing/2014/main" id="{021E1CD7-D9F6-38C7-8138-5C41D7AB41D3}"/>
                </a:ext>
              </a:extLst>
            </p:cNvPr>
            <p:cNvGrpSpPr/>
            <p:nvPr/>
          </p:nvGrpSpPr>
          <p:grpSpPr>
            <a:xfrm>
              <a:off x="8358959" y="3236737"/>
              <a:ext cx="382034" cy="353943"/>
              <a:chOff x="12352451" y="3206750"/>
              <a:chExt cx="382034" cy="353943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FC26F7DB-824D-1BAB-C936-E356DF7713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2" name="Rectangle 13">
                <a:extLst>
                  <a:ext uri="{FF2B5EF4-FFF2-40B4-BE49-F238E27FC236}">
                    <a16:creationId xmlns:a16="http://schemas.microsoft.com/office/drawing/2014/main" id="{F78AB684-7142-DCD4-D472-9E19B6521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3413" y="3328233"/>
                <a:ext cx="10900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3" name="Rectangle 14">
                <a:extLst>
                  <a:ext uri="{FF2B5EF4-FFF2-40B4-BE49-F238E27FC236}">
                    <a16:creationId xmlns:a16="http://schemas.microsoft.com/office/drawing/2014/main" id="{F14BCECD-FE6E-AB91-37CD-8B6619BB5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30289" y="3283783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</p:grp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E1E7D837-7774-5FF2-8019-43D79E8673F1}"/>
              </a:ext>
            </a:extLst>
          </p:cNvPr>
          <p:cNvSpPr txBox="1"/>
          <p:nvPr/>
        </p:nvSpPr>
        <p:spPr>
          <a:xfrm>
            <a:off x="3279774" y="727786"/>
            <a:ext cx="8776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assegnati la retta generica r analizzata  nel secondo diedro (T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negativo) 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 r’; r’’; -T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r; T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ed un punto 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(A’;A’’)</a:t>
            </a:r>
          </a:p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8" name="Rectangle 76">
            <a:extLst>
              <a:ext uri="{FF2B5EF4-FFF2-40B4-BE49-F238E27FC236}">
                <a16:creationId xmlns:a16="http://schemas.microsoft.com/office/drawing/2014/main" id="{C892FA41-62CD-D6D6-64C9-8E79CC523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82" y="3486628"/>
            <a:ext cx="435399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75">
            <a:extLst>
              <a:ext uri="{FF2B5EF4-FFF2-40B4-BE49-F238E27FC236}">
                <a16:creationId xmlns:a16="http://schemas.microsoft.com/office/drawing/2014/main" id="{11016435-969C-BF5D-C87C-17DACEE1C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67" y="3713625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-T</a:t>
            </a:r>
            <a:r>
              <a:rPr kumimoji="0" lang="it-IT" altLang="it-IT" sz="20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74">
            <a:extLst>
              <a:ext uri="{FF2B5EF4-FFF2-40B4-BE49-F238E27FC236}">
                <a16:creationId xmlns:a16="http://schemas.microsoft.com/office/drawing/2014/main" id="{228BB800-0CF7-78BC-289B-E1726FA37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67" y="4322237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20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73">
            <a:extLst>
              <a:ext uri="{FF2B5EF4-FFF2-40B4-BE49-F238E27FC236}">
                <a16:creationId xmlns:a16="http://schemas.microsoft.com/office/drawing/2014/main" id="{F2ED6D72-1206-1EE2-5EF1-CC77785A5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73" y="2545747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r’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72">
            <a:extLst>
              <a:ext uri="{FF2B5EF4-FFF2-40B4-BE49-F238E27FC236}">
                <a16:creationId xmlns:a16="http://schemas.microsoft.com/office/drawing/2014/main" id="{8812252E-B635-1B7B-0024-8F7C2F41B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67" y="3137911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r”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F6D842B5-11C9-624A-63E6-4A6A502CEB6C}"/>
              </a:ext>
            </a:extLst>
          </p:cNvPr>
          <p:cNvSpPr>
            <a:spLocks/>
          </p:cNvSpPr>
          <p:nvPr/>
        </p:nvSpPr>
        <p:spPr bwMode="auto">
          <a:xfrm>
            <a:off x="585533" y="2529299"/>
            <a:ext cx="290632" cy="2294082"/>
          </a:xfrm>
          <a:prstGeom prst="leftBrace">
            <a:avLst>
              <a:gd name="adj1" fmla="val 121270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sz="2000" dirty="0"/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A018E421-C7B3-B9D5-FC9A-1B4DE2AF0FB3}"/>
              </a:ext>
            </a:extLst>
          </p:cNvPr>
          <p:cNvSpPr txBox="1"/>
          <p:nvPr/>
        </p:nvSpPr>
        <p:spPr>
          <a:xfrm>
            <a:off x="1571488" y="2665505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E1F1CFD2-BDC3-C81B-6D83-7E3E8829EFBC}"/>
              </a:ext>
            </a:extLst>
          </p:cNvPr>
          <p:cNvSpPr txBox="1"/>
          <p:nvPr/>
        </p:nvSpPr>
        <p:spPr>
          <a:xfrm>
            <a:off x="1567265" y="3247363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B849FD2C-518A-9535-4127-409E2E15040D}"/>
              </a:ext>
            </a:extLst>
          </p:cNvPr>
          <p:cNvSpPr txBox="1"/>
          <p:nvPr/>
        </p:nvSpPr>
        <p:spPr>
          <a:xfrm>
            <a:off x="1554648" y="3836375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Traccia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010569E5-097F-B85E-6E15-C5CF14FC92DA}"/>
              </a:ext>
            </a:extLst>
          </p:cNvPr>
          <p:cNvSpPr txBox="1"/>
          <p:nvPr/>
        </p:nvSpPr>
        <p:spPr>
          <a:xfrm>
            <a:off x="1555786" y="4397773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Traccia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B0FB17C3-C0EC-1732-1BC5-1F2AF9D337B8}"/>
              </a:ext>
            </a:extLst>
          </p:cNvPr>
          <p:cNvSpPr txBox="1"/>
          <p:nvPr/>
        </p:nvSpPr>
        <p:spPr>
          <a:xfrm>
            <a:off x="48000" y="2052030"/>
            <a:ext cx="315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Retta generica r</a:t>
            </a:r>
          </a:p>
        </p:txBody>
      </p:sp>
      <p:sp>
        <p:nvSpPr>
          <p:cNvPr id="49" name="AutoShape 68">
            <a:extLst>
              <a:ext uri="{FF2B5EF4-FFF2-40B4-BE49-F238E27FC236}">
                <a16:creationId xmlns:a16="http://schemas.microsoft.com/office/drawing/2014/main" id="{1FD8072B-4860-5735-F6A7-E31D2A536B6D}"/>
              </a:ext>
            </a:extLst>
          </p:cNvPr>
          <p:cNvSpPr>
            <a:spLocks/>
          </p:cNvSpPr>
          <p:nvPr/>
        </p:nvSpPr>
        <p:spPr bwMode="auto">
          <a:xfrm>
            <a:off x="794154" y="5538648"/>
            <a:ext cx="172897" cy="1152000"/>
          </a:xfrm>
          <a:prstGeom prst="leftBrace">
            <a:avLst>
              <a:gd name="adj1" fmla="val 57692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sz="2000"/>
          </a:p>
        </p:txBody>
      </p:sp>
      <p:sp>
        <p:nvSpPr>
          <p:cNvPr id="50" name="Rectangle 60">
            <a:extLst>
              <a:ext uri="{FF2B5EF4-FFF2-40B4-BE49-F238E27FC236}">
                <a16:creationId xmlns:a16="http://schemas.microsoft.com/office/drawing/2014/main" id="{C509A05D-91FB-B1FE-2D70-C446AFF5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321" y="5579843"/>
            <a:ext cx="540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A’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9">
            <a:extLst>
              <a:ext uri="{FF2B5EF4-FFF2-40B4-BE49-F238E27FC236}">
                <a16:creationId xmlns:a16="http://schemas.microsoft.com/office/drawing/2014/main" id="{DE4C3B59-0B5E-A440-FA56-5D6F6C961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740" y="6184964"/>
            <a:ext cx="540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A”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8">
            <a:extLst>
              <a:ext uri="{FF2B5EF4-FFF2-40B4-BE49-F238E27FC236}">
                <a16:creationId xmlns:a16="http://schemas.microsoft.com/office/drawing/2014/main" id="{D2A65266-60D5-EFA4-FCD7-188795AB8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35" y="5883231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A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F33999FD-6802-32EB-8D40-488F6E29B315}"/>
              </a:ext>
            </a:extLst>
          </p:cNvPr>
          <p:cNvSpPr txBox="1"/>
          <p:nvPr/>
        </p:nvSpPr>
        <p:spPr>
          <a:xfrm>
            <a:off x="48000" y="4992853"/>
            <a:ext cx="315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Punto A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</a:t>
            </a:r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endParaRPr lang="it-IT" sz="2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C11C835E-EC5D-D204-ED01-3ECB392FEC05}"/>
              </a:ext>
            </a:extLst>
          </p:cNvPr>
          <p:cNvSpPr txBox="1"/>
          <p:nvPr/>
        </p:nvSpPr>
        <p:spPr>
          <a:xfrm>
            <a:off x="1545877" y="5662326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BACC5A9A-68B5-FA94-046F-F7C735A4301E}"/>
              </a:ext>
            </a:extLst>
          </p:cNvPr>
          <p:cNvSpPr txBox="1"/>
          <p:nvPr/>
        </p:nvSpPr>
        <p:spPr>
          <a:xfrm>
            <a:off x="1541654" y="6244184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C05E3C8-C3F1-E19D-4ED2-9699D5F5D2BA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6596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5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1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12286E1-DC52-2AEE-A924-86C20AEAE563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sp>
        <p:nvSpPr>
          <p:cNvPr id="17" name="CasellaDiTesto 16">
            <a:hlinkClick r:id="rId3" action="ppaction://hlinksldjump"/>
            <a:extLst>
              <a:ext uri="{FF2B5EF4-FFF2-40B4-BE49-F238E27FC236}">
                <a16:creationId xmlns:a16="http://schemas.microsoft.com/office/drawing/2014/main" id="{A3A3074A-0CC0-BFD7-AB8C-F72AD5873DB3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80C9B426-A211-D403-B3D9-453051842AE2}"/>
              </a:ext>
            </a:extLst>
          </p:cNvPr>
          <p:cNvGrpSpPr/>
          <p:nvPr/>
        </p:nvGrpSpPr>
        <p:grpSpPr>
          <a:xfrm>
            <a:off x="3241675" y="1457325"/>
            <a:ext cx="8820150" cy="5400675"/>
            <a:chOff x="3241675" y="1457325"/>
            <a:chExt cx="8820150" cy="5400675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198B6590-F0FF-28C0-C784-C73834E98C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41675" y="1457325"/>
              <a:ext cx="8820150" cy="54006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E7B1EE78-ED6D-08C1-0890-DF91E1D9B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1425" y="3894138"/>
              <a:ext cx="300038" cy="493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D83CB52-0605-5936-CC7C-FB1F9D3D0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488" y="5268913"/>
              <a:ext cx="330219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42105700-ED66-A9ED-A6EB-FDF47037D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4150" y="3624263"/>
              <a:ext cx="341440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13EF61F4-77B4-CE8B-0759-8D989004B213}"/>
                </a:ext>
              </a:extLst>
            </p:cNvPr>
            <p:cNvGrpSpPr/>
            <p:nvPr/>
          </p:nvGrpSpPr>
          <p:grpSpPr>
            <a:xfrm>
              <a:off x="9340942" y="3288511"/>
              <a:ext cx="368664" cy="353943"/>
              <a:chOff x="12352451" y="3206750"/>
              <a:chExt cx="368664" cy="353943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9AFFDAE-B730-9DAD-E272-341C43521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6DDB64-4D9D-8B0D-663F-AC71B0ECC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8761" y="3320211"/>
                <a:ext cx="8015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49ED465-870F-22C7-9611-3E6383703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6919" y="3273092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74E08CB-3535-2A1E-4E7D-D4446265F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3850" y="5729288"/>
              <a:ext cx="254878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62FE313A-4D17-26FB-6B64-B64FD34BE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9175" y="1595438"/>
              <a:ext cx="368691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2AFFC807-FCEC-F14D-3599-00BCC095FF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6746875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FD2DAAEF-3511-31C1-574B-F1A46C1C90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2372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8C799727-3124-5534-49CA-4C534BE5CC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9775" y="1570038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4681926B-DFD4-D265-561B-A924B1291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8DAB6B5F-91BB-1175-C2D5-704DB953F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0588" y="4276725"/>
              <a:ext cx="83407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C69E91BB-502F-B936-15B1-DAFDA5316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5938" y="3736975"/>
              <a:ext cx="0" cy="1655763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CB28FABC-A864-95B3-A0BC-FF011C841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0050" y="1570038"/>
              <a:ext cx="4097338" cy="2706688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B320BB29-1FEA-C14F-A9C1-EF41F8ECC3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3250" y="3651250"/>
              <a:ext cx="5164138" cy="309562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C65B519D-23C8-3BC5-5443-0CA4E2238C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34400" y="3587750"/>
              <a:ext cx="0" cy="6889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B4A61F41-13E9-124F-1448-59D6EEA14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577388" y="3651250"/>
              <a:ext cx="0" cy="6254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0" name="Gruppo 29">
              <a:extLst>
                <a:ext uri="{FF2B5EF4-FFF2-40B4-BE49-F238E27FC236}">
                  <a16:creationId xmlns:a16="http://schemas.microsoft.com/office/drawing/2014/main" id="{021E1CD7-D9F6-38C7-8138-5C41D7AB41D3}"/>
                </a:ext>
              </a:extLst>
            </p:cNvPr>
            <p:cNvGrpSpPr/>
            <p:nvPr/>
          </p:nvGrpSpPr>
          <p:grpSpPr>
            <a:xfrm>
              <a:off x="8358959" y="3236737"/>
              <a:ext cx="382034" cy="353943"/>
              <a:chOff x="12352451" y="3206750"/>
              <a:chExt cx="382034" cy="353943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FC26F7DB-824D-1BAB-C936-E356DF7713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2" name="Rectangle 13">
                <a:extLst>
                  <a:ext uri="{FF2B5EF4-FFF2-40B4-BE49-F238E27FC236}">
                    <a16:creationId xmlns:a16="http://schemas.microsoft.com/office/drawing/2014/main" id="{F78AB684-7142-DCD4-D472-9E19B6521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3413" y="3328233"/>
                <a:ext cx="10900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3" name="Rectangle 14">
                <a:extLst>
                  <a:ext uri="{FF2B5EF4-FFF2-40B4-BE49-F238E27FC236}">
                    <a16:creationId xmlns:a16="http://schemas.microsoft.com/office/drawing/2014/main" id="{F14BCECD-FE6E-AB91-37CD-8B6619BB5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30289" y="3283783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</p:grp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E1E7D837-7774-5FF2-8019-43D79E8673F1}"/>
              </a:ext>
            </a:extLst>
          </p:cNvPr>
          <p:cNvSpPr txBox="1"/>
          <p:nvPr/>
        </p:nvSpPr>
        <p:spPr>
          <a:xfrm>
            <a:off x="3279774" y="727786"/>
            <a:ext cx="8776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Definire una retta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passante per il punto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parallela alla retta data r</a:t>
            </a:r>
            <a:endParaRPr lang="it-IT" sz="1800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37D2229-8EBB-70C2-A1FD-DECDA716068C}"/>
              </a:ext>
            </a:extLst>
          </p:cNvPr>
          <p:cNvSpPr txBox="1"/>
          <p:nvPr/>
        </p:nvSpPr>
        <p:spPr>
          <a:xfrm>
            <a:off x="48000" y="2228859"/>
            <a:ext cx="31521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Tra le infinite rette della stella, passanti per il punto 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A(A’; A”),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sceglie l’unica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s(s’,s”)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che applicata nel punto dato si disponga parallela alla retta data rispondendo alla seguente formalizzazione:</a:t>
            </a:r>
            <a:endParaRPr lang="it-IT" dirty="0"/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4362FA19-9B37-F208-385E-812626A39D1D}"/>
              </a:ext>
            </a:extLst>
          </p:cNvPr>
          <p:cNvSpPr txBox="1"/>
          <p:nvPr/>
        </p:nvSpPr>
        <p:spPr>
          <a:xfrm>
            <a:off x="187965" y="5432472"/>
            <a:ext cx="1212356" cy="39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r//</a:t>
            </a:r>
            <a:r>
              <a:rPr lang="it-IT" sz="2000" dirty="0">
                <a:solidFill>
                  <a:srgbClr val="00B0F0"/>
                </a:solidFill>
              </a:rPr>
              <a:t>s</a:t>
            </a:r>
            <a:r>
              <a:rPr lang="it-IT" sz="2000" dirty="0"/>
              <a:t> </a:t>
            </a:r>
            <a:r>
              <a:rPr lang="it-IT" sz="2000" dirty="0">
                <a:sym typeface="Symbol" panose="05050102010706020507" pitchFamily="18" charset="2"/>
              </a:rPr>
              <a:t> 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A04C9859-DE29-E90C-61D1-52D6B4792CD5}"/>
              </a:ext>
            </a:extLst>
          </p:cNvPr>
          <p:cNvSpPr txBox="1"/>
          <p:nvPr/>
        </p:nvSpPr>
        <p:spPr>
          <a:xfrm>
            <a:off x="1616481" y="6044267"/>
            <a:ext cx="1440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000" dirty="0">
                <a:solidFill>
                  <a:srgbClr val="C00000"/>
                </a:solidFill>
              </a:rPr>
              <a:t>r’’//</a:t>
            </a:r>
            <a:r>
              <a:rPr lang="it-IT" sz="2000" dirty="0">
                <a:solidFill>
                  <a:srgbClr val="00B0F0"/>
                </a:solidFill>
              </a:rPr>
              <a:t>s’’</a:t>
            </a:r>
            <a:r>
              <a:rPr lang="it-IT" sz="2000" dirty="0"/>
              <a:t> </a:t>
            </a:r>
            <a:r>
              <a:rPr lang="it-IT" sz="2000" dirty="0">
                <a:sym typeface="Symbol" panose="05050102010706020507" pitchFamily="18" charset="2"/>
              </a:rPr>
              <a:t> 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A’’</a:t>
            </a: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AE82B5EA-02E4-1B5B-C7D5-BC402480A5E3}"/>
              </a:ext>
            </a:extLst>
          </p:cNvPr>
          <p:cNvSpPr txBox="1"/>
          <p:nvPr/>
        </p:nvSpPr>
        <p:spPr>
          <a:xfrm>
            <a:off x="1671766" y="4906174"/>
            <a:ext cx="1440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r’//</a:t>
            </a:r>
            <a:r>
              <a:rPr lang="it-IT" sz="2000" dirty="0">
                <a:solidFill>
                  <a:srgbClr val="00B0F0"/>
                </a:solidFill>
              </a:rPr>
              <a:t>s’</a:t>
            </a:r>
            <a:r>
              <a:rPr lang="it-IT" sz="2000" dirty="0"/>
              <a:t> </a:t>
            </a:r>
            <a:r>
              <a:rPr lang="it-IT" sz="2000" dirty="0">
                <a:sym typeface="Symbol" panose="05050102010706020507" pitchFamily="18" charset="2"/>
              </a:rPr>
              <a:t> 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</a:t>
            </a: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A4EE7749-EB9B-04A1-1197-DA5B72D51827}"/>
              </a:ext>
            </a:extLst>
          </p:cNvPr>
          <p:cNvCxnSpPr>
            <a:stCxn id="36" idx="0"/>
            <a:endCxn id="56" idx="1"/>
          </p:cNvCxnSpPr>
          <p:nvPr/>
        </p:nvCxnSpPr>
        <p:spPr>
          <a:xfrm flipV="1">
            <a:off x="794143" y="5106229"/>
            <a:ext cx="877623" cy="326243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id="{0219159F-7654-9A20-6F72-ABEDD9B27A55}"/>
              </a:ext>
            </a:extLst>
          </p:cNvPr>
          <p:cNvCxnSpPr>
            <a:stCxn id="36" idx="2"/>
            <a:endCxn id="37" idx="1"/>
          </p:cNvCxnSpPr>
          <p:nvPr/>
        </p:nvCxnSpPr>
        <p:spPr>
          <a:xfrm>
            <a:off x="794143" y="5828472"/>
            <a:ext cx="822338" cy="41585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24">
            <a:extLst>
              <a:ext uri="{FF2B5EF4-FFF2-40B4-BE49-F238E27FC236}">
                <a16:creationId xmlns:a16="http://schemas.microsoft.com/office/drawing/2014/main" id="{7A6E8243-1E8A-D3E7-33F6-4D405A765E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4347" y="3455328"/>
            <a:ext cx="5392689" cy="3232629"/>
          </a:xfrm>
          <a:prstGeom prst="line">
            <a:avLst/>
          </a:prstGeom>
          <a:noFill/>
          <a:ln w="0">
            <a:solidFill>
              <a:srgbClr val="00B0F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Line 23">
            <a:extLst>
              <a:ext uri="{FF2B5EF4-FFF2-40B4-BE49-F238E27FC236}">
                <a16:creationId xmlns:a16="http://schemas.microsoft.com/office/drawing/2014/main" id="{77B2A0B1-0F74-FA6A-1E08-CC4C5D15E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9882" y="1565205"/>
            <a:ext cx="5810437" cy="3838355"/>
          </a:xfrm>
          <a:prstGeom prst="line">
            <a:avLst/>
          </a:prstGeom>
          <a:noFill/>
          <a:ln w="0">
            <a:solidFill>
              <a:srgbClr val="00B0F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7F094A71-A895-BEDB-B478-E97DEF0AB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3002" y="6067351"/>
            <a:ext cx="258084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3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s'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</p:txBody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id="{91C954F1-F48A-3809-E3B8-79FD0A04B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8470" y="2176248"/>
            <a:ext cx="250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3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s’’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544CD075-E900-EA08-0095-6B4B03659DAA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7507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5" grpId="0"/>
      <p:bldP spid="2" grpId="0"/>
      <p:bldP spid="36" grpId="0" animBg="1"/>
      <p:bldP spid="37" grpId="0" animBg="1"/>
      <p:bldP spid="56" grpId="0" animBg="1"/>
      <p:bldP spid="9" grpId="0" animBg="1"/>
      <p:bldP spid="11" grpId="0" animBg="1"/>
      <p:bldP spid="12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2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12286E1-DC52-2AEE-A924-86C20AEAE563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sp>
        <p:nvSpPr>
          <p:cNvPr id="17" name="CasellaDiTesto 16">
            <a:hlinkClick r:id="rId3" action="ppaction://hlinksldjump"/>
            <a:extLst>
              <a:ext uri="{FF2B5EF4-FFF2-40B4-BE49-F238E27FC236}">
                <a16:creationId xmlns:a16="http://schemas.microsoft.com/office/drawing/2014/main" id="{A3A3074A-0CC0-BFD7-AB8C-F72AD5873DB3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E1E7D837-7774-5FF2-8019-43D79E8673F1}"/>
              </a:ext>
            </a:extLst>
          </p:cNvPr>
          <p:cNvSpPr txBox="1"/>
          <p:nvPr/>
        </p:nvSpPr>
        <p:spPr>
          <a:xfrm>
            <a:off x="3279774" y="718455"/>
            <a:ext cx="8776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Definite le proiezioni della retta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contenente il punto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completare la definizione degli elementi descrittivi con la ricerca delle tracce</a:t>
            </a:r>
            <a:endParaRPr lang="it-IT" dirty="0">
              <a:solidFill>
                <a:srgbClr val="C00000"/>
              </a:solidFill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0BC7AC4F-5710-4418-023A-6081F06ECA91}"/>
              </a:ext>
            </a:extLst>
          </p:cNvPr>
          <p:cNvGrpSpPr/>
          <p:nvPr/>
        </p:nvGrpSpPr>
        <p:grpSpPr>
          <a:xfrm>
            <a:off x="3241675" y="1457325"/>
            <a:ext cx="8820150" cy="5400675"/>
            <a:chOff x="3241675" y="1457325"/>
            <a:chExt cx="8820150" cy="5400675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198B6590-F0FF-28C0-C784-C73834E98C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41675" y="1457325"/>
              <a:ext cx="8820150" cy="54006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E7B1EE78-ED6D-08C1-0890-DF91E1D9B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1425" y="3894138"/>
              <a:ext cx="300038" cy="493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D83CB52-0605-5936-CC7C-FB1F9D3D0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488" y="5268913"/>
              <a:ext cx="330219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42105700-ED66-A9ED-A6EB-FDF47037D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4150" y="3624263"/>
              <a:ext cx="341440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13EF61F4-77B4-CE8B-0759-8D989004B213}"/>
                </a:ext>
              </a:extLst>
            </p:cNvPr>
            <p:cNvGrpSpPr/>
            <p:nvPr/>
          </p:nvGrpSpPr>
          <p:grpSpPr>
            <a:xfrm>
              <a:off x="9340942" y="3288511"/>
              <a:ext cx="368664" cy="353943"/>
              <a:chOff x="12352451" y="3206750"/>
              <a:chExt cx="368664" cy="353943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9AFFDAE-B730-9DAD-E272-341C43521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6DDB64-4D9D-8B0D-663F-AC71B0ECC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8761" y="3320211"/>
                <a:ext cx="8015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49ED465-870F-22C7-9611-3E6383703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6919" y="3273092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74E08CB-3535-2A1E-4E7D-D4446265F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3850" y="5729288"/>
              <a:ext cx="254878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62FE313A-4D17-26FB-6B64-B64FD34BE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9175" y="1595438"/>
              <a:ext cx="368691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2AFFC807-FCEC-F14D-3599-00BCC095FF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6746875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FD2DAAEF-3511-31C1-574B-F1A46C1C90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2372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8C799727-3124-5534-49CA-4C534BE5CC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9775" y="1570038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4681926B-DFD4-D265-561B-A924B1291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8DAB6B5F-91BB-1175-C2D5-704DB953F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0588" y="4276725"/>
              <a:ext cx="83407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C69E91BB-502F-B936-15B1-DAFDA5316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5938" y="3736975"/>
              <a:ext cx="0" cy="1655763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CB28FABC-A864-95B3-A0BC-FF011C841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0050" y="1570038"/>
              <a:ext cx="4097338" cy="2706688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B320BB29-1FEA-C14F-A9C1-EF41F8ECC3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3250" y="3651250"/>
              <a:ext cx="5164138" cy="309562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C65B519D-23C8-3BC5-5443-0CA4E2238C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34400" y="3587750"/>
              <a:ext cx="0" cy="6889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B4A61F41-13E9-124F-1448-59D6EEA14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577388" y="3651250"/>
              <a:ext cx="0" cy="6254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0" name="Gruppo 29">
              <a:extLst>
                <a:ext uri="{FF2B5EF4-FFF2-40B4-BE49-F238E27FC236}">
                  <a16:creationId xmlns:a16="http://schemas.microsoft.com/office/drawing/2014/main" id="{021E1CD7-D9F6-38C7-8138-5C41D7AB41D3}"/>
                </a:ext>
              </a:extLst>
            </p:cNvPr>
            <p:cNvGrpSpPr/>
            <p:nvPr/>
          </p:nvGrpSpPr>
          <p:grpSpPr>
            <a:xfrm>
              <a:off x="8358959" y="3236737"/>
              <a:ext cx="382034" cy="353943"/>
              <a:chOff x="12352451" y="3206750"/>
              <a:chExt cx="382034" cy="353943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FC26F7DB-824D-1BAB-C936-E356DF7713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2" name="Rectangle 13">
                <a:extLst>
                  <a:ext uri="{FF2B5EF4-FFF2-40B4-BE49-F238E27FC236}">
                    <a16:creationId xmlns:a16="http://schemas.microsoft.com/office/drawing/2014/main" id="{F78AB684-7142-DCD4-D472-9E19B6521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3413" y="3328233"/>
                <a:ext cx="10900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3" name="Rectangle 14">
                <a:extLst>
                  <a:ext uri="{FF2B5EF4-FFF2-40B4-BE49-F238E27FC236}">
                    <a16:creationId xmlns:a16="http://schemas.microsoft.com/office/drawing/2014/main" id="{F14BCECD-FE6E-AB91-37CD-8B6619BB5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30289" y="3283783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9" name="Line 24">
              <a:extLst>
                <a:ext uri="{FF2B5EF4-FFF2-40B4-BE49-F238E27FC236}">
                  <a16:creationId xmlns:a16="http://schemas.microsoft.com/office/drawing/2014/main" id="{7A6E8243-1E8A-D3E7-33F6-4D405A765E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7265" y="3455328"/>
              <a:ext cx="5392689" cy="3232629"/>
            </a:xfrm>
            <a:prstGeom prst="line">
              <a:avLst/>
            </a:prstGeom>
            <a:noFill/>
            <a:ln w="0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7B2A0B1-0F74-FA6A-1E08-CC4C5D15EA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2800" y="1565205"/>
              <a:ext cx="5810437" cy="3838355"/>
            </a:xfrm>
            <a:prstGeom prst="line">
              <a:avLst/>
            </a:prstGeom>
            <a:noFill/>
            <a:ln w="0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7F094A71-A895-BEDB-B478-E97DEF0AB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5920" y="6067351"/>
              <a:ext cx="258084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34" name="Rectangle 16">
              <a:extLst>
                <a:ext uri="{FF2B5EF4-FFF2-40B4-BE49-F238E27FC236}">
                  <a16:creationId xmlns:a16="http://schemas.microsoft.com/office/drawing/2014/main" id="{91C954F1-F48A-3809-E3B8-79FD0A04B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1388" y="2176248"/>
              <a:ext cx="250068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s’’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</p:grp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A6F8D10-6FAF-3557-C678-F64FCD30EA15}"/>
              </a:ext>
            </a:extLst>
          </p:cNvPr>
          <p:cNvSpPr txBox="1"/>
          <p:nvPr/>
        </p:nvSpPr>
        <p:spPr>
          <a:xfrm>
            <a:off x="72975" y="2142816"/>
            <a:ext cx="31406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Poiché, dal punto di vista descrittivo, una retta è univocamente definita quando si conoscono sia le proiezioni  sia le tracce della retta stessa; si completa la rappresentazione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s(s’; s”)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presentata mediante le proiezioni ricercandone le due tracce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e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82A5FDB7-2AAE-7A12-DB4D-FCBE7B69E2A8}"/>
              </a:ext>
            </a:extLst>
          </p:cNvPr>
          <p:cNvSpPr txBox="1"/>
          <p:nvPr/>
        </p:nvSpPr>
        <p:spPr>
          <a:xfrm>
            <a:off x="541238" y="5629771"/>
            <a:ext cx="432000" cy="43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F81864F9-987D-D065-99FA-EC8CCB4971A1}"/>
              </a:ext>
            </a:extLst>
          </p:cNvPr>
          <p:cNvSpPr txBox="1"/>
          <p:nvPr/>
        </p:nvSpPr>
        <p:spPr>
          <a:xfrm>
            <a:off x="553059" y="6244322"/>
            <a:ext cx="432000" cy="43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s’’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159F5D3-EC87-FDFB-E0E8-9ABE7907CBEA}"/>
              </a:ext>
            </a:extLst>
          </p:cNvPr>
          <p:cNvSpPr txBox="1"/>
          <p:nvPr/>
        </p:nvSpPr>
        <p:spPr>
          <a:xfrm>
            <a:off x="1782595" y="5629697"/>
            <a:ext cx="720000" cy="43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2D6C9D5-CA92-04B3-A1D4-7F32C9F19677}"/>
              </a:ext>
            </a:extLst>
          </p:cNvPr>
          <p:cNvSpPr txBox="1"/>
          <p:nvPr/>
        </p:nvSpPr>
        <p:spPr>
          <a:xfrm>
            <a:off x="1784984" y="6240778"/>
            <a:ext cx="720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-T</a:t>
            </a:r>
            <a:r>
              <a:rPr lang="it-IT" sz="20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F6398123-35F8-0C89-02A2-3D55231822B0}"/>
              </a:ext>
            </a:extLst>
          </p:cNvPr>
          <p:cNvCxnSpPr>
            <a:stCxn id="41" idx="3"/>
            <a:endCxn id="43" idx="1"/>
          </p:cNvCxnSpPr>
          <p:nvPr/>
        </p:nvCxnSpPr>
        <p:spPr>
          <a:xfrm flipV="1">
            <a:off x="973238" y="5845697"/>
            <a:ext cx="809357" cy="7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7B4F8EC-9EEE-643C-3913-7421C6955E8B}"/>
              </a:ext>
            </a:extLst>
          </p:cNvPr>
          <p:cNvCxnSpPr>
            <a:cxnSpLocks/>
            <a:stCxn id="42" idx="3"/>
            <a:endCxn id="44" idx="1"/>
          </p:cNvCxnSpPr>
          <p:nvPr/>
        </p:nvCxnSpPr>
        <p:spPr>
          <a:xfrm flipV="1">
            <a:off x="985059" y="6440833"/>
            <a:ext cx="799925" cy="19489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E790866C-4CE7-8302-9250-B4C4087C287C}"/>
              </a:ext>
            </a:extLst>
          </p:cNvPr>
          <p:cNvCxnSpPr>
            <a:cxnSpLocks/>
          </p:cNvCxnSpPr>
          <p:nvPr/>
        </p:nvCxnSpPr>
        <p:spPr>
          <a:xfrm>
            <a:off x="8954352" y="4276725"/>
            <a:ext cx="0" cy="6305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EEFDC84-9742-9873-0565-148D8585D61E}"/>
              </a:ext>
            </a:extLst>
          </p:cNvPr>
          <p:cNvCxnSpPr/>
          <p:nvPr/>
        </p:nvCxnSpPr>
        <p:spPr>
          <a:xfrm>
            <a:off x="9995840" y="4273746"/>
            <a:ext cx="0" cy="6941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617958EB-8F42-7B81-773E-834B583C9F36}"/>
              </a:ext>
            </a:extLst>
          </p:cNvPr>
          <p:cNvGrpSpPr/>
          <p:nvPr/>
        </p:nvGrpSpPr>
        <p:grpSpPr>
          <a:xfrm>
            <a:off x="8887383" y="4991872"/>
            <a:ext cx="370266" cy="353943"/>
            <a:chOff x="12352451" y="3206750"/>
            <a:chExt cx="370266" cy="353943"/>
          </a:xfrm>
        </p:grpSpPr>
        <p:sp>
          <p:nvSpPr>
            <p:cNvPr id="64" name="Rectangle 12">
              <a:extLst>
                <a:ext uri="{FF2B5EF4-FFF2-40B4-BE49-F238E27FC236}">
                  <a16:creationId xmlns:a16="http://schemas.microsoft.com/office/drawing/2014/main" id="{849BABA0-15DB-AFA3-80CD-0DD0322DE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2451" y="3206750"/>
              <a:ext cx="200376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65" name="Rectangle 13">
              <a:extLst>
                <a:ext uri="{FF2B5EF4-FFF2-40B4-BE49-F238E27FC236}">
                  <a16:creationId xmlns:a16="http://schemas.microsoft.com/office/drawing/2014/main" id="{78351A47-1E71-3D6E-DD15-A1BF58014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8761" y="3320211"/>
              <a:ext cx="8015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66" name="Rectangle 14">
              <a:extLst>
                <a:ext uri="{FF2B5EF4-FFF2-40B4-BE49-F238E27FC236}">
                  <a16:creationId xmlns:a16="http://schemas.microsoft.com/office/drawing/2014/main" id="{BD089B22-96E7-0449-D9C2-7CA9AF2F9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16919" y="3273092"/>
              <a:ext cx="10579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</p:grpSp>
      <p:grpSp>
        <p:nvGrpSpPr>
          <p:cNvPr id="67" name="Gruppo 66">
            <a:extLst>
              <a:ext uri="{FF2B5EF4-FFF2-40B4-BE49-F238E27FC236}">
                <a16:creationId xmlns:a16="http://schemas.microsoft.com/office/drawing/2014/main" id="{518705D5-50B3-EF73-A8F4-54C329D0CE44}"/>
              </a:ext>
            </a:extLst>
          </p:cNvPr>
          <p:cNvGrpSpPr/>
          <p:nvPr/>
        </p:nvGrpSpPr>
        <p:grpSpPr>
          <a:xfrm>
            <a:off x="10009245" y="4725229"/>
            <a:ext cx="383636" cy="353943"/>
            <a:chOff x="12352451" y="3206750"/>
            <a:chExt cx="383636" cy="353943"/>
          </a:xfrm>
        </p:grpSpPr>
        <p:sp>
          <p:nvSpPr>
            <p:cNvPr id="68" name="Rectangle 12">
              <a:extLst>
                <a:ext uri="{FF2B5EF4-FFF2-40B4-BE49-F238E27FC236}">
                  <a16:creationId xmlns:a16="http://schemas.microsoft.com/office/drawing/2014/main" id="{D8D6910D-0DBE-16F4-F8FD-56BE1AF2A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2451" y="3206750"/>
              <a:ext cx="200376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69" name="Rectangle 13">
              <a:extLst>
                <a:ext uri="{FF2B5EF4-FFF2-40B4-BE49-F238E27FC236}">
                  <a16:creationId xmlns:a16="http://schemas.microsoft.com/office/drawing/2014/main" id="{0CF1B1AE-842B-5745-65B0-5CE31AA7B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3413" y="3328233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2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70" name="Rectangle 14">
              <a:extLst>
                <a:ext uri="{FF2B5EF4-FFF2-40B4-BE49-F238E27FC236}">
                  <a16:creationId xmlns:a16="http://schemas.microsoft.com/office/drawing/2014/main" id="{31F7238C-B7A5-52B9-13A3-04F54B05E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0289" y="3283783"/>
              <a:ext cx="10579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</p:grp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584B3446-BDE7-114B-0CFF-F6B9957F41EC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1187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5" grpId="0"/>
      <p:bldP spid="38" grpId="0"/>
      <p:bldP spid="41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3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12286E1-DC52-2AEE-A924-86C20AEAE563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sp>
        <p:nvSpPr>
          <p:cNvPr id="17" name="CasellaDiTesto 16">
            <a:hlinkClick r:id="rId3" action="ppaction://hlinksldjump"/>
            <a:extLst>
              <a:ext uri="{FF2B5EF4-FFF2-40B4-BE49-F238E27FC236}">
                <a16:creationId xmlns:a16="http://schemas.microsoft.com/office/drawing/2014/main" id="{A3A3074A-0CC0-BFD7-AB8C-F72AD5873DB3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E1E7D837-7774-5FF2-8019-43D79E8673F1}"/>
              </a:ext>
            </a:extLst>
          </p:cNvPr>
          <p:cNvSpPr txBox="1"/>
          <p:nvPr/>
        </p:nvSpPr>
        <p:spPr>
          <a:xfrm>
            <a:off x="3279774" y="727786"/>
            <a:ext cx="8776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Collegando le tracce con le stesse didascalie si ottengono due segmenti appartenenti alle due tracce del piano da determinare</a:t>
            </a:r>
            <a:endParaRPr lang="it-IT" dirty="0">
              <a:solidFill>
                <a:srgbClr val="C00000"/>
              </a:solidFill>
            </a:endParaRPr>
          </a:p>
        </p:txBody>
      </p: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EC84578F-603E-ACC1-1301-1AE940C2752C}"/>
              </a:ext>
            </a:extLst>
          </p:cNvPr>
          <p:cNvGrpSpPr/>
          <p:nvPr/>
        </p:nvGrpSpPr>
        <p:grpSpPr>
          <a:xfrm>
            <a:off x="3241675" y="1457325"/>
            <a:ext cx="8820150" cy="5400675"/>
            <a:chOff x="3241675" y="1457325"/>
            <a:chExt cx="8820150" cy="5400675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198B6590-F0FF-28C0-C784-C73834E98C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41675" y="1457325"/>
              <a:ext cx="8820150" cy="54006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E7B1EE78-ED6D-08C1-0890-DF91E1D9B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1425" y="3894138"/>
              <a:ext cx="300038" cy="493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D83CB52-0605-5936-CC7C-FB1F9D3D0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488" y="5268913"/>
              <a:ext cx="330219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42105700-ED66-A9ED-A6EB-FDF47037D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4150" y="3624263"/>
              <a:ext cx="341440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13EF61F4-77B4-CE8B-0759-8D989004B213}"/>
                </a:ext>
              </a:extLst>
            </p:cNvPr>
            <p:cNvGrpSpPr/>
            <p:nvPr/>
          </p:nvGrpSpPr>
          <p:grpSpPr>
            <a:xfrm>
              <a:off x="9340942" y="3288511"/>
              <a:ext cx="368664" cy="353943"/>
              <a:chOff x="12352451" y="3206750"/>
              <a:chExt cx="368664" cy="353943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9AFFDAE-B730-9DAD-E272-341C43521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6DDB64-4D9D-8B0D-663F-AC71B0ECC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8761" y="3320211"/>
                <a:ext cx="8015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49ED465-870F-22C7-9611-3E6383703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6919" y="3273092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74E08CB-3535-2A1E-4E7D-D4446265F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3850" y="5729288"/>
              <a:ext cx="254878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62FE313A-4D17-26FB-6B64-B64FD34BE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9175" y="1595438"/>
              <a:ext cx="368691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2AFFC807-FCEC-F14D-3599-00BCC095FF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6746875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FD2DAAEF-3511-31C1-574B-F1A46C1C90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2372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8C799727-3124-5534-49CA-4C534BE5CC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9775" y="1570038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4681926B-DFD4-D265-561B-A924B1291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8DAB6B5F-91BB-1175-C2D5-704DB953F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0588" y="4276725"/>
              <a:ext cx="83407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C69E91BB-502F-B936-15B1-DAFDA5316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5938" y="3736975"/>
              <a:ext cx="0" cy="1655763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CB28FABC-A864-95B3-A0BC-FF011C841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0050" y="1570038"/>
              <a:ext cx="4097338" cy="2706688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B320BB29-1FEA-C14F-A9C1-EF41F8ECC3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3250" y="3651250"/>
              <a:ext cx="5164138" cy="309562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C65B519D-23C8-3BC5-5443-0CA4E2238C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34400" y="3587750"/>
              <a:ext cx="0" cy="6889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B4A61F41-13E9-124F-1448-59D6EEA14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577388" y="3651250"/>
              <a:ext cx="0" cy="6254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0" name="Gruppo 29">
              <a:extLst>
                <a:ext uri="{FF2B5EF4-FFF2-40B4-BE49-F238E27FC236}">
                  <a16:creationId xmlns:a16="http://schemas.microsoft.com/office/drawing/2014/main" id="{021E1CD7-D9F6-38C7-8138-5C41D7AB41D3}"/>
                </a:ext>
              </a:extLst>
            </p:cNvPr>
            <p:cNvGrpSpPr/>
            <p:nvPr/>
          </p:nvGrpSpPr>
          <p:grpSpPr>
            <a:xfrm>
              <a:off x="8358959" y="3236737"/>
              <a:ext cx="382034" cy="353943"/>
              <a:chOff x="12352451" y="3206750"/>
              <a:chExt cx="382034" cy="353943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FC26F7DB-824D-1BAB-C936-E356DF7713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2" name="Rectangle 13">
                <a:extLst>
                  <a:ext uri="{FF2B5EF4-FFF2-40B4-BE49-F238E27FC236}">
                    <a16:creationId xmlns:a16="http://schemas.microsoft.com/office/drawing/2014/main" id="{F78AB684-7142-DCD4-D472-9E19B6521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3413" y="3328233"/>
                <a:ext cx="10900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3" name="Rectangle 14">
                <a:extLst>
                  <a:ext uri="{FF2B5EF4-FFF2-40B4-BE49-F238E27FC236}">
                    <a16:creationId xmlns:a16="http://schemas.microsoft.com/office/drawing/2014/main" id="{F14BCECD-FE6E-AB91-37CD-8B6619BB5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30289" y="3283783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9" name="Line 24">
              <a:extLst>
                <a:ext uri="{FF2B5EF4-FFF2-40B4-BE49-F238E27FC236}">
                  <a16:creationId xmlns:a16="http://schemas.microsoft.com/office/drawing/2014/main" id="{7A6E8243-1E8A-D3E7-33F6-4D405A765E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7265" y="3455328"/>
              <a:ext cx="5392689" cy="3232629"/>
            </a:xfrm>
            <a:prstGeom prst="line">
              <a:avLst/>
            </a:prstGeom>
            <a:noFill/>
            <a:ln w="0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7B2A0B1-0F74-FA6A-1E08-CC4C5D15EA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2800" y="1565205"/>
              <a:ext cx="5810437" cy="3838355"/>
            </a:xfrm>
            <a:prstGeom prst="line">
              <a:avLst/>
            </a:prstGeom>
            <a:noFill/>
            <a:ln w="0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7F094A71-A895-BEDB-B478-E97DEF0AB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5920" y="6067351"/>
              <a:ext cx="258084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34" name="Rectangle 16">
              <a:extLst>
                <a:ext uri="{FF2B5EF4-FFF2-40B4-BE49-F238E27FC236}">
                  <a16:creationId xmlns:a16="http://schemas.microsoft.com/office/drawing/2014/main" id="{91C954F1-F48A-3809-E3B8-79FD0A04B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1388" y="2176248"/>
              <a:ext cx="250068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s’’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cxnSp>
          <p:nvCxnSpPr>
            <p:cNvPr id="57" name="Connettore diritto 56">
              <a:extLst>
                <a:ext uri="{FF2B5EF4-FFF2-40B4-BE49-F238E27FC236}">
                  <a16:creationId xmlns:a16="http://schemas.microsoft.com/office/drawing/2014/main" id="{E790866C-4CE7-8302-9250-B4C4087C287C}"/>
                </a:ext>
              </a:extLst>
            </p:cNvPr>
            <p:cNvCxnSpPr>
              <a:cxnSpLocks/>
            </p:cNvCxnSpPr>
            <p:nvPr/>
          </p:nvCxnSpPr>
          <p:spPr>
            <a:xfrm>
              <a:off x="8957269" y="4276725"/>
              <a:ext cx="0" cy="6305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EEEFDC84-9742-9873-0565-148D8585D61E}"/>
                </a:ext>
              </a:extLst>
            </p:cNvPr>
            <p:cNvCxnSpPr/>
            <p:nvPr/>
          </p:nvCxnSpPr>
          <p:spPr>
            <a:xfrm>
              <a:off x="10001736" y="4276725"/>
              <a:ext cx="0" cy="694109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uppo 62">
              <a:extLst>
                <a:ext uri="{FF2B5EF4-FFF2-40B4-BE49-F238E27FC236}">
                  <a16:creationId xmlns:a16="http://schemas.microsoft.com/office/drawing/2014/main" id="{617958EB-8F42-7B81-773E-834B583C9F36}"/>
                </a:ext>
              </a:extLst>
            </p:cNvPr>
            <p:cNvGrpSpPr/>
            <p:nvPr/>
          </p:nvGrpSpPr>
          <p:grpSpPr>
            <a:xfrm>
              <a:off x="8905195" y="4991872"/>
              <a:ext cx="370266" cy="353943"/>
              <a:chOff x="12352451" y="3206750"/>
              <a:chExt cx="370266" cy="353943"/>
            </a:xfrm>
          </p:grpSpPr>
          <p:sp>
            <p:nvSpPr>
              <p:cNvPr id="64" name="Rectangle 12">
                <a:extLst>
                  <a:ext uri="{FF2B5EF4-FFF2-40B4-BE49-F238E27FC236}">
                    <a16:creationId xmlns:a16="http://schemas.microsoft.com/office/drawing/2014/main" id="{849BABA0-15DB-AFA3-80CD-0DD0322DE5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65" name="Rectangle 13">
                <a:extLst>
                  <a:ext uri="{FF2B5EF4-FFF2-40B4-BE49-F238E27FC236}">
                    <a16:creationId xmlns:a16="http://schemas.microsoft.com/office/drawing/2014/main" id="{78351A47-1E71-3D6E-DD15-A1BF58014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8761" y="3320211"/>
                <a:ext cx="8015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66" name="Rectangle 14">
                <a:extLst>
                  <a:ext uri="{FF2B5EF4-FFF2-40B4-BE49-F238E27FC236}">
                    <a16:creationId xmlns:a16="http://schemas.microsoft.com/office/drawing/2014/main" id="{BD089B22-96E7-0449-D9C2-7CA9AF2F9A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6919" y="3273092"/>
                <a:ext cx="105798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grpSp>
          <p:nvGrpSpPr>
            <p:cNvPr id="67" name="Gruppo 66">
              <a:extLst>
                <a:ext uri="{FF2B5EF4-FFF2-40B4-BE49-F238E27FC236}">
                  <a16:creationId xmlns:a16="http://schemas.microsoft.com/office/drawing/2014/main" id="{518705D5-50B3-EF73-A8F4-54C329D0CE44}"/>
                </a:ext>
              </a:extLst>
            </p:cNvPr>
            <p:cNvGrpSpPr/>
            <p:nvPr/>
          </p:nvGrpSpPr>
          <p:grpSpPr>
            <a:xfrm>
              <a:off x="10027057" y="4725229"/>
              <a:ext cx="383636" cy="353943"/>
              <a:chOff x="12352451" y="3206750"/>
              <a:chExt cx="383636" cy="353943"/>
            </a:xfrm>
          </p:grpSpPr>
          <p:sp>
            <p:nvSpPr>
              <p:cNvPr id="68" name="Rectangle 12">
                <a:extLst>
                  <a:ext uri="{FF2B5EF4-FFF2-40B4-BE49-F238E27FC236}">
                    <a16:creationId xmlns:a16="http://schemas.microsoft.com/office/drawing/2014/main" id="{D8D6910D-0DBE-16F4-F8FD-56BE1AF2A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69" name="Rectangle 13">
                <a:extLst>
                  <a:ext uri="{FF2B5EF4-FFF2-40B4-BE49-F238E27FC236}">
                    <a16:creationId xmlns:a16="http://schemas.microsoft.com/office/drawing/2014/main" id="{0CF1B1AE-842B-5745-65B0-5CE31AA7B1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3413" y="3328233"/>
                <a:ext cx="10900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70" name="Rectangle 14">
                <a:extLst>
                  <a:ext uri="{FF2B5EF4-FFF2-40B4-BE49-F238E27FC236}">
                    <a16:creationId xmlns:a16="http://schemas.microsoft.com/office/drawing/2014/main" id="{31F7238C-B7A5-52B9-13A3-04F54B05E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30289" y="3283783"/>
                <a:ext cx="105798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DCA3253-FAC7-B365-2D55-EE674C00C2C4}"/>
              </a:ext>
            </a:extLst>
          </p:cNvPr>
          <p:cNvSpPr txBox="1"/>
          <p:nvPr/>
        </p:nvSpPr>
        <p:spPr>
          <a:xfrm>
            <a:off x="48000" y="2061361"/>
            <a:ext cx="31840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Ottenute le tracce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si collegano le due tracce prime delle rette r ed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per ottenere un segmento di retta che definisce la direzione della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le due seconde tracce delle rette r ed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per ottenere un segmento di retta che determina la direzione della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E9DD2535-8F18-792F-F574-EEABB45F27B4}"/>
              </a:ext>
            </a:extLst>
          </p:cNvPr>
          <p:cNvCxnSpPr>
            <a:cxnSpLocks/>
          </p:cNvCxnSpPr>
          <p:nvPr/>
        </p:nvCxnSpPr>
        <p:spPr>
          <a:xfrm flipH="1">
            <a:off x="8956758" y="3651250"/>
            <a:ext cx="620120" cy="12560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A6A53A86-D3D7-30B1-5FCB-B2EE40D68DFA}"/>
              </a:ext>
            </a:extLst>
          </p:cNvPr>
          <p:cNvCxnSpPr>
            <a:cxnSpLocks/>
          </p:cNvCxnSpPr>
          <p:nvPr/>
        </p:nvCxnSpPr>
        <p:spPr>
          <a:xfrm>
            <a:off x="8529410" y="3583453"/>
            <a:ext cx="1478061" cy="13873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FF52DAFC-13FC-02B3-F898-2BDA0C6253E8}"/>
              </a:ext>
            </a:extLst>
          </p:cNvPr>
          <p:cNvGrpSpPr/>
          <p:nvPr/>
        </p:nvGrpSpPr>
        <p:grpSpPr>
          <a:xfrm>
            <a:off x="650544" y="6033405"/>
            <a:ext cx="1836000" cy="576000"/>
            <a:chOff x="420687" y="5859608"/>
            <a:chExt cx="1620000" cy="348259"/>
          </a:xfrm>
        </p:grpSpPr>
        <p:sp>
          <p:nvSpPr>
            <p:cNvPr id="50" name="CasellaDiTesto 49">
              <a:extLst>
                <a:ext uri="{FF2B5EF4-FFF2-40B4-BE49-F238E27FC236}">
                  <a16:creationId xmlns:a16="http://schemas.microsoft.com/office/drawing/2014/main" id="{46911EDB-AE5C-FE56-C94C-A7B2AA54CB7F}"/>
                </a:ext>
              </a:extLst>
            </p:cNvPr>
            <p:cNvSpPr txBox="1"/>
            <p:nvPr/>
          </p:nvSpPr>
          <p:spPr>
            <a:xfrm>
              <a:off x="420687" y="5859608"/>
              <a:ext cx="1620000" cy="34825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(-T</a:t>
              </a:r>
              <a:r>
                <a:rPr lang="it-IT" sz="2400" baseline="-250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r)</a:t>
              </a:r>
              <a:r>
                <a:rPr lang="it-IT" sz="2400" dirty="0">
                  <a:latin typeface="Comic Sans MS" panose="030F0702030302020204" pitchFamily="66" charset="0"/>
                </a:rPr>
                <a:t> 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+</a:t>
              </a:r>
              <a:r>
                <a:rPr lang="it-IT" sz="2400" dirty="0">
                  <a:latin typeface="Comic Sans MS" panose="030F0702030302020204" pitchFamily="66" charset="0"/>
                </a:rPr>
                <a:t> 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2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299C2CCD-1B02-CA63-EC16-F5FA4596AADE}"/>
                </a:ext>
              </a:extLst>
            </p:cNvPr>
            <p:cNvCxnSpPr/>
            <p:nvPr/>
          </p:nvCxnSpPr>
          <p:spPr>
            <a:xfrm>
              <a:off x="577076" y="5938620"/>
              <a:ext cx="134360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8D6CB9BA-7ADD-C0AC-BCDA-8273200F6458}"/>
              </a:ext>
            </a:extLst>
          </p:cNvPr>
          <p:cNvGrpSpPr/>
          <p:nvPr/>
        </p:nvGrpSpPr>
        <p:grpSpPr>
          <a:xfrm>
            <a:off x="678701" y="5353163"/>
            <a:ext cx="1836000" cy="576000"/>
            <a:chOff x="438880" y="6030135"/>
            <a:chExt cx="1836000" cy="672084"/>
          </a:xfrm>
        </p:grpSpPr>
        <p:sp>
          <p:nvSpPr>
            <p:cNvPr id="51" name="CasellaDiTesto 50">
              <a:extLst>
                <a:ext uri="{FF2B5EF4-FFF2-40B4-BE49-F238E27FC236}">
                  <a16:creationId xmlns:a16="http://schemas.microsoft.com/office/drawing/2014/main" id="{2596CEF3-7DAA-CF17-49CF-F04DCE4776DA}"/>
                </a:ext>
              </a:extLst>
            </p:cNvPr>
            <p:cNvSpPr txBox="1"/>
            <p:nvPr/>
          </p:nvSpPr>
          <p:spPr>
            <a:xfrm>
              <a:off x="438880" y="6030135"/>
              <a:ext cx="1836000" cy="6720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2400" baseline="-250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</a:t>
              </a:r>
              <a:r>
                <a:rPr lang="it-IT" sz="2400" dirty="0">
                  <a:latin typeface="Comic Sans MS" panose="030F0702030302020204" pitchFamily="66" charset="0"/>
                </a:rPr>
                <a:t> 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+</a:t>
              </a:r>
              <a:r>
                <a:rPr lang="it-IT" sz="2400" dirty="0">
                  <a:latin typeface="Comic Sans MS" panose="030F0702030302020204" pitchFamily="66" charset="0"/>
                </a:rPr>
                <a:t> 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(-T</a:t>
              </a:r>
              <a:r>
                <a:rPr lang="it-IT" sz="2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s)</a:t>
              </a:r>
            </a:p>
          </p:txBody>
        </p:sp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id="{03B6B1CC-CB3E-B9DE-B737-11E63673327E}"/>
                </a:ext>
              </a:extLst>
            </p:cNvPr>
            <p:cNvCxnSpPr/>
            <p:nvPr/>
          </p:nvCxnSpPr>
          <p:spPr>
            <a:xfrm>
              <a:off x="595269" y="6190495"/>
              <a:ext cx="1512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4DACE26D-4DD3-D2FA-4F75-F04D27E49816}"/>
              </a:ext>
            </a:extLst>
          </p:cNvPr>
          <p:cNvSpPr txBox="1"/>
          <p:nvPr/>
        </p:nvSpPr>
        <p:spPr>
          <a:xfrm>
            <a:off x="8897808" y="5752890"/>
            <a:ext cx="1591744" cy="954107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I due segmenti s’intersecano nel medesimo punto unito sulla lt </a:t>
            </a: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8DE5CDA8-427E-4CF5-288A-662D7E9CED95}"/>
              </a:ext>
            </a:extLst>
          </p:cNvPr>
          <p:cNvSpPr/>
          <p:nvPr/>
        </p:nvSpPr>
        <p:spPr>
          <a:xfrm>
            <a:off x="9130256" y="4154816"/>
            <a:ext cx="252000" cy="252000"/>
          </a:xfrm>
          <a:prstGeom prst="ellipse">
            <a:avLst/>
          </a:pr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id="{761E9D05-C8E0-75F5-C529-C38167E4DD68}"/>
              </a:ext>
            </a:extLst>
          </p:cNvPr>
          <p:cNvCxnSpPr>
            <a:stCxn id="58" idx="0"/>
            <a:endCxn id="59" idx="5"/>
          </p:cNvCxnSpPr>
          <p:nvPr/>
        </p:nvCxnSpPr>
        <p:spPr>
          <a:xfrm flipH="1" flipV="1">
            <a:off x="9256256" y="4406816"/>
            <a:ext cx="437424" cy="134607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id="{04E9A975-6989-3668-4DE5-17E9E5B1A535}"/>
              </a:ext>
            </a:extLst>
          </p:cNvPr>
          <p:cNvCxnSpPr>
            <a:cxnSpLocks/>
            <a:stCxn id="50" idx="3"/>
          </p:cNvCxnSpPr>
          <p:nvPr/>
        </p:nvCxnSpPr>
        <p:spPr>
          <a:xfrm flipV="1">
            <a:off x="2486544" y="4561585"/>
            <a:ext cx="6643712" cy="175982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>
            <a:extLst>
              <a:ext uri="{FF2B5EF4-FFF2-40B4-BE49-F238E27FC236}">
                <a16:creationId xmlns:a16="http://schemas.microsoft.com/office/drawing/2014/main" id="{9D07125C-4ED8-2ABE-379E-8FBE72AEEAEB}"/>
              </a:ext>
            </a:extLst>
          </p:cNvPr>
          <p:cNvCxnSpPr>
            <a:cxnSpLocks/>
            <a:stCxn id="51" idx="3"/>
          </p:cNvCxnSpPr>
          <p:nvPr/>
        </p:nvCxnSpPr>
        <p:spPr>
          <a:xfrm flipV="1">
            <a:off x="2514701" y="3949208"/>
            <a:ext cx="6397525" cy="1691955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5EBA902C-9C07-C21D-07FF-96281AC327E7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1063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5" grpId="0"/>
      <p:bldP spid="2" grpId="0"/>
      <p:bldP spid="58" grpId="0" animBg="1"/>
      <p:bldP spid="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4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12286E1-DC52-2AEE-A924-86C20AEAE563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sp>
        <p:nvSpPr>
          <p:cNvPr id="17" name="CasellaDiTesto 16">
            <a:hlinkClick r:id="rId3" action="ppaction://hlinksldjump"/>
            <a:extLst>
              <a:ext uri="{FF2B5EF4-FFF2-40B4-BE49-F238E27FC236}">
                <a16:creationId xmlns:a16="http://schemas.microsoft.com/office/drawing/2014/main" id="{A3A3074A-0CC0-BFD7-AB8C-F72AD5873DB3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E1E7D837-7774-5FF2-8019-43D79E8673F1}"/>
              </a:ext>
            </a:extLst>
          </p:cNvPr>
          <p:cNvSpPr txBox="1"/>
          <p:nvPr/>
        </p:nvSpPr>
        <p:spPr>
          <a:xfrm>
            <a:off x="3279774" y="727786"/>
            <a:ext cx="8776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Estendendo questi due segmenti si definiscono le tracce del piano passante per la retta data e il punto ad essa non appartenente</a:t>
            </a:r>
            <a:endParaRPr lang="it-IT" dirty="0">
              <a:solidFill>
                <a:srgbClr val="C00000"/>
              </a:solidFill>
            </a:endParaRPr>
          </a:p>
        </p:txBody>
      </p: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DA8B7AE1-9589-257C-4A24-67258384951A}"/>
              </a:ext>
            </a:extLst>
          </p:cNvPr>
          <p:cNvGrpSpPr/>
          <p:nvPr/>
        </p:nvGrpSpPr>
        <p:grpSpPr>
          <a:xfrm>
            <a:off x="3241675" y="1457325"/>
            <a:ext cx="8820150" cy="5400675"/>
            <a:chOff x="3241675" y="1457325"/>
            <a:chExt cx="8820150" cy="5400675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198B6590-F0FF-28C0-C784-C73834E98C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41675" y="1457325"/>
              <a:ext cx="8820150" cy="54006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E7B1EE78-ED6D-08C1-0890-DF91E1D9B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1425" y="3894138"/>
              <a:ext cx="300038" cy="493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D83CB52-0605-5936-CC7C-FB1F9D3D0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488" y="5268913"/>
              <a:ext cx="330219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42105700-ED66-A9ED-A6EB-FDF47037D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4150" y="3624263"/>
              <a:ext cx="341440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13EF61F4-77B4-CE8B-0759-8D989004B213}"/>
                </a:ext>
              </a:extLst>
            </p:cNvPr>
            <p:cNvGrpSpPr/>
            <p:nvPr/>
          </p:nvGrpSpPr>
          <p:grpSpPr>
            <a:xfrm>
              <a:off x="9340942" y="3288511"/>
              <a:ext cx="368664" cy="353943"/>
              <a:chOff x="12352451" y="3206750"/>
              <a:chExt cx="368664" cy="353943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9AFFDAE-B730-9DAD-E272-341C43521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76DDB64-4D9D-8B0D-663F-AC71B0ECC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8761" y="3320211"/>
                <a:ext cx="8015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49ED465-870F-22C7-9611-3E6383703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6919" y="3273092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74E08CB-3535-2A1E-4E7D-D4446265F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3850" y="5729288"/>
              <a:ext cx="254878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62FE313A-4D17-26FB-6B64-B64FD34BE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9175" y="1595438"/>
              <a:ext cx="368691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2AFFC807-FCEC-F14D-3599-00BCC095FF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6746875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FD2DAAEF-3511-31C1-574B-F1A46C1C90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2372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8C799727-3124-5534-49CA-4C534BE5CC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9775" y="1570038"/>
              <a:ext cx="8743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4681926B-DFD4-D265-561B-A924B1291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9775" y="1570038"/>
              <a:ext cx="0" cy="51768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8DAB6B5F-91BB-1175-C2D5-704DB953F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0588" y="4276725"/>
              <a:ext cx="83407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C69E91BB-502F-B936-15B1-DAFDA5316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5938" y="3736975"/>
              <a:ext cx="0" cy="1655763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CB28FABC-A864-95B3-A0BC-FF011C841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0050" y="1570038"/>
              <a:ext cx="4097338" cy="2706688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B320BB29-1FEA-C14F-A9C1-EF41F8ECC3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3250" y="3651250"/>
              <a:ext cx="5164138" cy="309562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C65B519D-23C8-3BC5-5443-0CA4E2238C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34400" y="3587750"/>
              <a:ext cx="0" cy="6889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B4A61F41-13E9-124F-1448-59D6EEA14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577388" y="3651250"/>
              <a:ext cx="0" cy="62547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0" name="Gruppo 29">
              <a:extLst>
                <a:ext uri="{FF2B5EF4-FFF2-40B4-BE49-F238E27FC236}">
                  <a16:creationId xmlns:a16="http://schemas.microsoft.com/office/drawing/2014/main" id="{021E1CD7-D9F6-38C7-8138-5C41D7AB41D3}"/>
                </a:ext>
              </a:extLst>
            </p:cNvPr>
            <p:cNvGrpSpPr/>
            <p:nvPr/>
          </p:nvGrpSpPr>
          <p:grpSpPr>
            <a:xfrm>
              <a:off x="8358959" y="3236737"/>
              <a:ext cx="382034" cy="353943"/>
              <a:chOff x="12352451" y="3206750"/>
              <a:chExt cx="382034" cy="353943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FC26F7DB-824D-1BAB-C936-E356DF7713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2" name="Rectangle 13">
                <a:extLst>
                  <a:ext uri="{FF2B5EF4-FFF2-40B4-BE49-F238E27FC236}">
                    <a16:creationId xmlns:a16="http://schemas.microsoft.com/office/drawing/2014/main" id="{F78AB684-7142-DCD4-D472-9E19B6521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3413" y="3328233"/>
                <a:ext cx="10900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3" name="Rectangle 14">
                <a:extLst>
                  <a:ext uri="{FF2B5EF4-FFF2-40B4-BE49-F238E27FC236}">
                    <a16:creationId xmlns:a16="http://schemas.microsoft.com/office/drawing/2014/main" id="{F14BCECD-FE6E-AB91-37CD-8B6619BB5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30289" y="3283783"/>
                <a:ext cx="10419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9" name="Line 24">
              <a:extLst>
                <a:ext uri="{FF2B5EF4-FFF2-40B4-BE49-F238E27FC236}">
                  <a16:creationId xmlns:a16="http://schemas.microsoft.com/office/drawing/2014/main" id="{7A6E8243-1E8A-D3E7-33F6-4D405A765E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7265" y="3455328"/>
              <a:ext cx="5392689" cy="3232629"/>
            </a:xfrm>
            <a:prstGeom prst="line">
              <a:avLst/>
            </a:prstGeom>
            <a:noFill/>
            <a:ln w="0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77B2A0B1-0F74-FA6A-1E08-CC4C5D15EA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2800" y="1565205"/>
              <a:ext cx="5810437" cy="3838355"/>
            </a:xfrm>
            <a:prstGeom prst="line">
              <a:avLst/>
            </a:prstGeom>
            <a:noFill/>
            <a:ln w="0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7F094A71-A895-BEDB-B478-E97DEF0AB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5920" y="6067351"/>
              <a:ext cx="258084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34" name="Rectangle 16">
              <a:extLst>
                <a:ext uri="{FF2B5EF4-FFF2-40B4-BE49-F238E27FC236}">
                  <a16:creationId xmlns:a16="http://schemas.microsoft.com/office/drawing/2014/main" id="{91C954F1-F48A-3809-E3B8-79FD0A04B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1388" y="2176248"/>
              <a:ext cx="250068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3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s’’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cxnSp>
          <p:nvCxnSpPr>
            <p:cNvPr id="57" name="Connettore diritto 56">
              <a:extLst>
                <a:ext uri="{FF2B5EF4-FFF2-40B4-BE49-F238E27FC236}">
                  <a16:creationId xmlns:a16="http://schemas.microsoft.com/office/drawing/2014/main" id="{E790866C-4CE7-8302-9250-B4C4087C287C}"/>
                </a:ext>
              </a:extLst>
            </p:cNvPr>
            <p:cNvCxnSpPr>
              <a:cxnSpLocks/>
            </p:cNvCxnSpPr>
            <p:nvPr/>
          </p:nvCxnSpPr>
          <p:spPr>
            <a:xfrm>
              <a:off x="8957269" y="4276725"/>
              <a:ext cx="0" cy="6305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EEEFDC84-9742-9873-0565-148D8585D61E}"/>
                </a:ext>
              </a:extLst>
            </p:cNvPr>
            <p:cNvCxnSpPr/>
            <p:nvPr/>
          </p:nvCxnSpPr>
          <p:spPr>
            <a:xfrm>
              <a:off x="10001736" y="4276725"/>
              <a:ext cx="0" cy="694109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uppo 62">
              <a:extLst>
                <a:ext uri="{FF2B5EF4-FFF2-40B4-BE49-F238E27FC236}">
                  <a16:creationId xmlns:a16="http://schemas.microsoft.com/office/drawing/2014/main" id="{617958EB-8F42-7B81-773E-834B583C9F36}"/>
                </a:ext>
              </a:extLst>
            </p:cNvPr>
            <p:cNvGrpSpPr/>
            <p:nvPr/>
          </p:nvGrpSpPr>
          <p:grpSpPr>
            <a:xfrm>
              <a:off x="8905195" y="4991872"/>
              <a:ext cx="370266" cy="353943"/>
              <a:chOff x="12352451" y="3206750"/>
              <a:chExt cx="370266" cy="353943"/>
            </a:xfrm>
          </p:grpSpPr>
          <p:sp>
            <p:nvSpPr>
              <p:cNvPr id="64" name="Rectangle 12">
                <a:extLst>
                  <a:ext uri="{FF2B5EF4-FFF2-40B4-BE49-F238E27FC236}">
                    <a16:creationId xmlns:a16="http://schemas.microsoft.com/office/drawing/2014/main" id="{849BABA0-15DB-AFA3-80CD-0DD0322DE5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65" name="Rectangle 13">
                <a:extLst>
                  <a:ext uri="{FF2B5EF4-FFF2-40B4-BE49-F238E27FC236}">
                    <a16:creationId xmlns:a16="http://schemas.microsoft.com/office/drawing/2014/main" id="{78351A47-1E71-3D6E-DD15-A1BF58014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8761" y="3320211"/>
                <a:ext cx="8015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66" name="Rectangle 14">
                <a:extLst>
                  <a:ext uri="{FF2B5EF4-FFF2-40B4-BE49-F238E27FC236}">
                    <a16:creationId xmlns:a16="http://schemas.microsoft.com/office/drawing/2014/main" id="{BD089B22-96E7-0449-D9C2-7CA9AF2F9A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6919" y="3273092"/>
                <a:ext cx="105798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grpSp>
          <p:nvGrpSpPr>
            <p:cNvPr id="67" name="Gruppo 66">
              <a:extLst>
                <a:ext uri="{FF2B5EF4-FFF2-40B4-BE49-F238E27FC236}">
                  <a16:creationId xmlns:a16="http://schemas.microsoft.com/office/drawing/2014/main" id="{518705D5-50B3-EF73-A8F4-54C329D0CE44}"/>
                </a:ext>
              </a:extLst>
            </p:cNvPr>
            <p:cNvGrpSpPr/>
            <p:nvPr/>
          </p:nvGrpSpPr>
          <p:grpSpPr>
            <a:xfrm>
              <a:off x="10027057" y="4725229"/>
              <a:ext cx="383636" cy="353943"/>
              <a:chOff x="12352451" y="3206750"/>
              <a:chExt cx="383636" cy="353943"/>
            </a:xfrm>
          </p:grpSpPr>
          <p:sp>
            <p:nvSpPr>
              <p:cNvPr id="68" name="Rectangle 12">
                <a:extLst>
                  <a:ext uri="{FF2B5EF4-FFF2-40B4-BE49-F238E27FC236}">
                    <a16:creationId xmlns:a16="http://schemas.microsoft.com/office/drawing/2014/main" id="{D8D6910D-0DBE-16F4-F8FD-56BE1AF2A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2451" y="3206750"/>
                <a:ext cx="200376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3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69" name="Rectangle 13">
                <a:extLst>
                  <a:ext uri="{FF2B5EF4-FFF2-40B4-BE49-F238E27FC236}">
                    <a16:creationId xmlns:a16="http://schemas.microsoft.com/office/drawing/2014/main" id="{0CF1B1AE-842B-5745-65B0-5CE31AA7B1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23413" y="3328233"/>
                <a:ext cx="10900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70" name="Rectangle 14">
                <a:extLst>
                  <a:ext uri="{FF2B5EF4-FFF2-40B4-BE49-F238E27FC236}">
                    <a16:creationId xmlns:a16="http://schemas.microsoft.com/office/drawing/2014/main" id="{31F7238C-B7A5-52B9-13A3-04F54B05E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30289" y="3283783"/>
                <a:ext cx="105798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700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E9DD2535-8F18-792F-F574-EEABB45F27B4}"/>
                </a:ext>
              </a:extLst>
            </p:cNvPr>
            <p:cNvCxnSpPr>
              <a:stCxn id="28" idx="1"/>
            </p:cNvCxnSpPr>
            <p:nvPr/>
          </p:nvCxnSpPr>
          <p:spPr>
            <a:xfrm flipH="1">
              <a:off x="8957269" y="3651250"/>
              <a:ext cx="620120" cy="125603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id="{A6A53A86-D3D7-30B1-5FCB-B2EE40D68DFA}"/>
                </a:ext>
              </a:extLst>
            </p:cNvPr>
            <p:cNvCxnSpPr>
              <a:cxnSpLocks/>
            </p:cNvCxnSpPr>
            <p:nvPr/>
          </p:nvCxnSpPr>
          <p:spPr>
            <a:xfrm>
              <a:off x="8529921" y="3583453"/>
              <a:ext cx="1478061" cy="1387381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EED8FC49-BB18-52DE-AD0A-47E65B7B9954}"/>
              </a:ext>
            </a:extLst>
          </p:cNvPr>
          <p:cNvCxnSpPr>
            <a:cxnSpLocks/>
          </p:cNvCxnSpPr>
          <p:nvPr/>
        </p:nvCxnSpPr>
        <p:spPr>
          <a:xfrm flipH="1">
            <a:off x="8079905" y="4888293"/>
            <a:ext cx="886794" cy="1796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BA995D4B-E3B6-F5DD-0609-7351ECD4EEB7}"/>
              </a:ext>
            </a:extLst>
          </p:cNvPr>
          <p:cNvCxnSpPr>
            <a:cxnSpLocks/>
          </p:cNvCxnSpPr>
          <p:nvPr/>
        </p:nvCxnSpPr>
        <p:spPr>
          <a:xfrm>
            <a:off x="6593729" y="1766565"/>
            <a:ext cx="1945889" cy="18265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F3ED1DFE-56B8-4CA5-4039-A4F79B5AC04B}"/>
              </a:ext>
            </a:extLst>
          </p:cNvPr>
          <p:cNvSpPr txBox="1"/>
          <p:nvPr/>
        </p:nvSpPr>
        <p:spPr>
          <a:xfrm>
            <a:off x="8283170" y="5975076"/>
            <a:ext cx="665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1F1788B-CFC6-F56D-CEDE-927255BEDEFB}"/>
              </a:ext>
            </a:extLst>
          </p:cNvPr>
          <p:cNvSpPr txBox="1"/>
          <p:nvPr/>
        </p:nvSpPr>
        <p:spPr>
          <a:xfrm>
            <a:off x="7140050" y="1943594"/>
            <a:ext cx="665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1E64619-E0B6-B72E-9F8F-AC56B653038B}"/>
              </a:ext>
            </a:extLst>
          </p:cNvPr>
          <p:cNvSpPr txBox="1"/>
          <p:nvPr/>
        </p:nvSpPr>
        <p:spPr>
          <a:xfrm>
            <a:off x="48000" y="2257425"/>
            <a:ext cx="3101377" cy="9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tracce del piano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sono rette reali ottenute come </a:t>
            </a:r>
          </a:p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ABE1FEE7-22E3-3F74-BC59-D464EEAC822F}"/>
              </a:ext>
            </a:extLst>
          </p:cNvPr>
          <p:cNvSpPr txBox="1"/>
          <p:nvPr/>
        </p:nvSpPr>
        <p:spPr>
          <a:xfrm>
            <a:off x="225749" y="3299483"/>
            <a:ext cx="1247861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513175EB-B234-AE9A-61D7-06FD50F57757}"/>
              </a:ext>
            </a:extLst>
          </p:cNvPr>
          <p:cNvSpPr txBox="1"/>
          <p:nvPr/>
        </p:nvSpPr>
        <p:spPr>
          <a:xfrm>
            <a:off x="1663266" y="3303379"/>
            <a:ext cx="1296000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E3BA84EC-1E39-A4D6-EDB6-51E817C22F5A}"/>
              </a:ext>
            </a:extLst>
          </p:cNvPr>
          <p:cNvSpPr txBox="1"/>
          <p:nvPr/>
        </p:nvSpPr>
        <p:spPr>
          <a:xfrm>
            <a:off x="48000" y="4387851"/>
            <a:ext cx="3101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estendendo all’infinito i segmenti così ottenuti si determinano la tracce del piano 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come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850F2DE3-EC6E-F6C8-B19B-3E99D93F38BA}"/>
              </a:ext>
            </a:extLst>
          </p:cNvPr>
          <p:cNvSpPr txBox="1"/>
          <p:nvPr/>
        </p:nvSpPr>
        <p:spPr>
          <a:xfrm>
            <a:off x="2376120" y="6218097"/>
            <a:ext cx="66516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837A02F7-AFD9-E64D-A2D1-243340707CE9}"/>
              </a:ext>
            </a:extLst>
          </p:cNvPr>
          <p:cNvSpPr txBox="1"/>
          <p:nvPr/>
        </p:nvSpPr>
        <p:spPr>
          <a:xfrm>
            <a:off x="2378255" y="5610822"/>
            <a:ext cx="66516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3116EAB-2CDB-5B88-CC22-9A30B436CF60}"/>
              </a:ext>
            </a:extLst>
          </p:cNvPr>
          <p:cNvSpPr txBox="1"/>
          <p:nvPr/>
        </p:nvSpPr>
        <p:spPr>
          <a:xfrm>
            <a:off x="150348" y="5656349"/>
            <a:ext cx="1908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Traccia seconda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595ACF81-37C9-B7A7-0551-202721FA1B77}"/>
              </a:ext>
            </a:extLst>
          </p:cNvPr>
          <p:cNvSpPr txBox="1"/>
          <p:nvPr/>
        </p:nvSpPr>
        <p:spPr>
          <a:xfrm>
            <a:off x="121670" y="6263164"/>
            <a:ext cx="1908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Traccia prima</a:t>
            </a:r>
          </a:p>
        </p:txBody>
      </p:sp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F9BBD358-D9A0-448A-90C5-D6763324F159}"/>
              </a:ext>
            </a:extLst>
          </p:cNvPr>
          <p:cNvCxnSpPr>
            <a:stCxn id="52" idx="3"/>
            <a:endCxn id="49" idx="1"/>
          </p:cNvCxnSpPr>
          <p:nvPr/>
        </p:nvCxnSpPr>
        <p:spPr>
          <a:xfrm>
            <a:off x="2058348" y="5841015"/>
            <a:ext cx="319907" cy="64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>
            <a:extLst>
              <a:ext uri="{FF2B5EF4-FFF2-40B4-BE49-F238E27FC236}">
                <a16:creationId xmlns:a16="http://schemas.microsoft.com/office/drawing/2014/main" id="{E62C95A7-C44D-41F6-4424-8EF8836E91AE}"/>
              </a:ext>
            </a:extLst>
          </p:cNvPr>
          <p:cNvCxnSpPr>
            <a:stCxn id="60" idx="3"/>
            <a:endCxn id="48" idx="1"/>
          </p:cNvCxnSpPr>
          <p:nvPr/>
        </p:nvCxnSpPr>
        <p:spPr>
          <a:xfrm>
            <a:off x="2029670" y="6447830"/>
            <a:ext cx="346450" cy="110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e 76">
            <a:extLst>
              <a:ext uri="{FF2B5EF4-FFF2-40B4-BE49-F238E27FC236}">
                <a16:creationId xmlns:a16="http://schemas.microsoft.com/office/drawing/2014/main" id="{69B96652-EA7C-F5DF-6B1A-BB8FE11687D1}"/>
              </a:ext>
            </a:extLst>
          </p:cNvPr>
          <p:cNvSpPr/>
          <p:nvPr/>
        </p:nvSpPr>
        <p:spPr>
          <a:xfrm>
            <a:off x="7110069" y="1888425"/>
            <a:ext cx="648000" cy="64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Ovale 77">
            <a:extLst>
              <a:ext uri="{FF2B5EF4-FFF2-40B4-BE49-F238E27FC236}">
                <a16:creationId xmlns:a16="http://schemas.microsoft.com/office/drawing/2014/main" id="{6FA816CF-FE97-9C35-D684-449947EC33AE}"/>
              </a:ext>
            </a:extLst>
          </p:cNvPr>
          <p:cNvSpPr/>
          <p:nvPr/>
        </p:nvSpPr>
        <p:spPr>
          <a:xfrm>
            <a:off x="8219534" y="5900644"/>
            <a:ext cx="648000" cy="648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0" name="Connettore 2 79">
            <a:extLst>
              <a:ext uri="{FF2B5EF4-FFF2-40B4-BE49-F238E27FC236}">
                <a16:creationId xmlns:a16="http://schemas.microsoft.com/office/drawing/2014/main" id="{BE7C4D82-0663-58BE-0A5B-24B2E7C28E3C}"/>
              </a:ext>
            </a:extLst>
          </p:cNvPr>
          <p:cNvCxnSpPr>
            <a:cxnSpLocks/>
            <a:stCxn id="49" idx="3"/>
          </p:cNvCxnSpPr>
          <p:nvPr/>
        </p:nvCxnSpPr>
        <p:spPr>
          <a:xfrm flipV="1">
            <a:off x="3043418" y="2424186"/>
            <a:ext cx="4182722" cy="3417469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>
            <a:extLst>
              <a:ext uri="{FF2B5EF4-FFF2-40B4-BE49-F238E27FC236}">
                <a16:creationId xmlns:a16="http://schemas.microsoft.com/office/drawing/2014/main" id="{B5D7CDAC-82C0-4E2F-CC68-167D6B322D5C}"/>
              </a:ext>
            </a:extLst>
          </p:cNvPr>
          <p:cNvCxnSpPr>
            <a:cxnSpLocks/>
            <a:stCxn id="48" idx="3"/>
            <a:endCxn id="78" idx="2"/>
          </p:cNvCxnSpPr>
          <p:nvPr/>
        </p:nvCxnSpPr>
        <p:spPr>
          <a:xfrm flipV="1">
            <a:off x="3041283" y="6224644"/>
            <a:ext cx="5178251" cy="224286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FC56CC96-FD1D-A32C-F6BC-6DAE196810D8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051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5" grpId="0"/>
      <p:bldP spid="42" grpId="0"/>
      <p:bldP spid="43" grpId="0"/>
      <p:bldP spid="44" grpId="0"/>
      <p:bldP spid="45" grpId="0" animBg="1"/>
      <p:bldP spid="46" grpId="0" animBg="1"/>
      <p:bldP spid="47" grpId="0"/>
      <p:bldP spid="48" grpId="0" animBg="1"/>
      <p:bldP spid="49" grpId="0" animBg="1"/>
      <p:bldP spid="52" grpId="0" animBg="1"/>
      <p:bldP spid="60" grpId="0" animBg="1"/>
      <p:bldP spid="77" grpId="0" animBg="1"/>
      <p:bldP spid="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 rot="16200000">
            <a:off x="-573680" y="1372310"/>
            <a:ext cx="2359369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Rectangle 40">
            <a:extLst>
              <a:ext uri="{FF2B5EF4-FFF2-40B4-BE49-F238E27FC236}">
                <a16:creationId xmlns:a16="http://schemas.microsoft.com/office/drawing/2014/main" id="{D7A6A52D-408C-3A64-FEB9-F5FFA431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7" y="-965727"/>
            <a:ext cx="529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68" name="Rectangle 54">
            <a:extLst>
              <a:ext uri="{FF2B5EF4-FFF2-40B4-BE49-F238E27FC236}">
                <a16:creationId xmlns:a16="http://schemas.microsoft.com/office/drawing/2014/main" id="{B40ABD91-5344-AFB9-6F06-18D34E85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76" y="-2084388"/>
            <a:ext cx="17224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del piano cercato.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Callout: freccia in giù 6">
            <a:extLst>
              <a:ext uri="{FF2B5EF4-FFF2-40B4-BE49-F238E27FC236}">
                <a16:creationId xmlns:a16="http://schemas.microsoft.com/office/drawing/2014/main" id="{8554AB09-A00F-F36D-6496-650AE2333520}"/>
              </a:ext>
            </a:extLst>
          </p:cNvPr>
          <p:cNvSpPr/>
          <p:nvPr/>
        </p:nvSpPr>
        <p:spPr>
          <a:xfrm rot="16200000">
            <a:off x="-1179753" y="4429604"/>
            <a:ext cx="3571515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Risultato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CDB5E54-5AAA-7232-EEE0-C9C06DF4E416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24E6577-C8B0-674B-1CBF-8D03BCBEAD90}"/>
              </a:ext>
            </a:extLst>
          </p:cNvPr>
          <p:cNvSpPr txBox="1"/>
          <p:nvPr/>
        </p:nvSpPr>
        <p:spPr>
          <a:xfrm>
            <a:off x="1147025" y="723274"/>
            <a:ext cx="1098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tracce rappresentative del piano e controllato che il loro punto d’intersezione sia un punto unito alla lt o un punto improprio, è necessario eseguire la verifica mediante la legge della contenenza/appartenenza che lega i tre elementi: la retta (r), il punto (P) e la retta (s) come esplicitato dal passo di verifica dell’algoritmo della formalizzazione generale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88917C0-8E5D-4E9D-3783-DD9ECAE86E4A}"/>
              </a:ext>
            </a:extLst>
          </p:cNvPr>
          <p:cNvSpPr txBox="1"/>
          <p:nvPr/>
        </p:nvSpPr>
        <p:spPr>
          <a:xfrm>
            <a:off x="4917233" y="1968748"/>
            <a:ext cx="320973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[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(P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8FA19D7-767D-A22D-DDC3-028C01ED10FB}"/>
              </a:ext>
            </a:extLst>
          </p:cNvPr>
          <p:cNvSpPr txBox="1"/>
          <p:nvPr/>
        </p:nvSpPr>
        <p:spPr>
          <a:xfrm>
            <a:off x="1144986" y="2480372"/>
            <a:ext cx="10980000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verifica che il piano determinato contiene sia la retta r data sia la retta s che – a sua volta- contiene il punto P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FB177A1-33EB-159D-35CD-BAF34E2DF9D2}"/>
              </a:ext>
            </a:extLst>
          </p:cNvPr>
          <p:cNvSpPr txBox="1"/>
          <p:nvPr/>
        </p:nvSpPr>
        <p:spPr>
          <a:xfrm>
            <a:off x="1144987" y="3213762"/>
            <a:ext cx="54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caso dell’ esempio si può, quindi, asserire che: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0790DB3-959E-2610-D954-97174AC352D1}"/>
              </a:ext>
            </a:extLst>
          </p:cNvPr>
          <p:cNvSpPr txBox="1"/>
          <p:nvPr/>
        </p:nvSpPr>
        <p:spPr>
          <a:xfrm>
            <a:off x="6534070" y="3210659"/>
            <a:ext cx="139648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A53C75B-CE5D-0661-82A5-83E251C39F31}"/>
              </a:ext>
            </a:extLst>
          </p:cNvPr>
          <p:cNvSpPr txBox="1"/>
          <p:nvPr/>
        </p:nvSpPr>
        <p:spPr>
          <a:xfrm>
            <a:off x="7989154" y="3231691"/>
            <a:ext cx="98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perché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DF16661B-23A5-D909-9EE4-211443C6F66B}"/>
              </a:ext>
            </a:extLst>
          </p:cNvPr>
          <p:cNvSpPr txBox="1"/>
          <p:nvPr/>
        </p:nvSpPr>
        <p:spPr>
          <a:xfrm>
            <a:off x="9099969" y="3183847"/>
            <a:ext cx="18194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CF20B85-EF21-CA31-5DB0-6EFBE84FF60B}"/>
              </a:ext>
            </a:extLst>
          </p:cNvPr>
          <p:cNvSpPr txBox="1"/>
          <p:nvPr/>
        </p:nvSpPr>
        <p:spPr>
          <a:xfrm>
            <a:off x="1144986" y="4048290"/>
            <a:ext cx="109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Compiuta la verifica con esito positivo, si possono assumere le tracce del piano come gli elementi geometrici rappresentativi del piano passante per la retta assegnata r ed il punto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8521663-170C-FDA7-7B98-ED2874C3D6A7}"/>
              </a:ext>
            </a:extLst>
          </p:cNvPr>
          <p:cNvSpPr txBox="1"/>
          <p:nvPr/>
        </p:nvSpPr>
        <p:spPr>
          <a:xfrm>
            <a:off x="5021424" y="4742852"/>
            <a:ext cx="244306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[r; 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A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EDC5F24F-62A3-382C-2C50-0F50BF43EB3B}"/>
              </a:ext>
            </a:extLst>
          </p:cNvPr>
          <p:cNvSpPr txBox="1"/>
          <p:nvPr/>
        </p:nvSpPr>
        <p:spPr>
          <a:xfrm>
            <a:off x="1144986" y="5266358"/>
            <a:ext cx="10981010" cy="15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In questo caso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dall’analisi delle tracce possiamo risalire alla tipologia del piano, passante per la retta e il punto non appartenente, che si caratterizza come “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piano generico nel primo diedro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” con le seguenti caratteristiche geometrico-descrittive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0894CA9-ED92-C8EA-F718-968A6B91F0D1}"/>
              </a:ext>
            </a:extLst>
          </p:cNvPr>
          <p:cNvSpPr txBox="1"/>
          <p:nvPr/>
        </p:nvSpPr>
        <p:spPr>
          <a:xfrm>
            <a:off x="5097625" y="6224118"/>
            <a:ext cx="199675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kumimoji="0" lang="it-IT" sz="24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kumimoji="0" lang="it-IT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1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kumimoji="0" lang="it-IT" sz="24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kumimoji="0" lang="it-IT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2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F5E530-3D49-4AE0-0B14-A70A053E3C38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sp>
        <p:nvSpPr>
          <p:cNvPr id="4" name="CasellaDiTesto 3">
            <a:hlinkClick r:id="rId3" action="ppaction://hlinksldjump"/>
            <a:extLst>
              <a:ext uri="{FF2B5EF4-FFF2-40B4-BE49-F238E27FC236}">
                <a16:creationId xmlns:a16="http://schemas.microsoft.com/office/drawing/2014/main" id="{BECD6756-108A-3DEC-C1BA-B7CD59E7604C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7CFD580-D733-6A26-CD78-23542C994466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9285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/>
      <p:bldP spid="12" grpId="0" animBg="1"/>
      <p:bldP spid="15" grpId="0"/>
      <p:bldP spid="17" grpId="0"/>
      <p:bldP spid="18" grpId="0" animBg="1"/>
      <p:bldP spid="19" grpId="0"/>
      <p:bldP spid="21" grpId="0" animBg="1"/>
      <p:bldP spid="22" grpId="0"/>
      <p:bldP spid="25" grpId="0" animBg="1"/>
      <p:bldP spid="26" grpId="0"/>
      <p:bldP spid="27" grpId="0" animBg="1"/>
    </p:bld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1441</Words>
  <Application>Microsoft Office PowerPoint</Application>
  <PresentationFormat>Widescreen</PresentationFormat>
  <Paragraphs>277</Paragraphs>
  <Slides>10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Symbol</vt:lpstr>
      <vt:lpstr>Times New Roman</vt:lpstr>
      <vt:lpstr>1_Tema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40</cp:revision>
  <dcterms:created xsi:type="dcterms:W3CDTF">2024-11-22T18:38:48Z</dcterms:created>
  <dcterms:modified xsi:type="dcterms:W3CDTF">2024-12-09T23:23:34Z</dcterms:modified>
</cp:coreProperties>
</file>