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302F2-603A-44FB-A43F-BFC42B29B3E2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60682-F986-4218-A80D-AE70DE98F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69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43B90-A37D-4E87-9306-F6D4AE0E172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7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2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0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6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72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1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81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89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83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5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2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2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22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23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31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65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56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01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10" Type="http://schemas.microsoft.com/office/2007/relationships/hdphoto" Target="../media/hdphoto1.wdp"/><Relationship Id="rId4" Type="http://schemas.openxmlformats.org/officeDocument/2006/relationships/slide" Target="slide4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48000" y="529149"/>
            <a:ext cx="12096000" cy="385003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/>
        </p:nvSpPr>
        <p:spPr>
          <a:xfrm>
            <a:off x="48000" y="30148"/>
            <a:ext cx="12096000" cy="4698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Geometria descrittiva dinamica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3" y="6457978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007" y="6460676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4C6396-D4BA-D145-071D-A7DC30316389}"/>
              </a:ext>
            </a:extLst>
          </p:cNvPr>
          <p:cNvSpPr txBox="1"/>
          <p:nvPr/>
        </p:nvSpPr>
        <p:spPr>
          <a:xfrm>
            <a:off x="48000" y="971329"/>
            <a:ext cx="12096000" cy="936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RICERCA E  DETERMINAZIONE  DEL  PIANO  PASSANTE  PER  UNA  RETTA  ED  UN PUNTO</a:t>
            </a:r>
          </a:p>
          <a:p>
            <a:pPr lvl="0" algn="ctr" defTabSz="457200">
              <a:defRPr/>
            </a:pP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 AD ESSA  NON  APPARTENENTE IMPOSTATA SULL’INTERSEZIONE TRA DUE RETTE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277" y="1949650"/>
            <a:ext cx="2772000" cy="4478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2007/08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D’Aurelio Francesco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della classe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1C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Liceo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Artistico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Statale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«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Misticoni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» - Pescara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 la materia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Discipline geometriche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del corso sperimentale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«Progetto Leonardo»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1BD1A6-4A80-4550-2E5B-E665F829148E}"/>
              </a:ext>
            </a:extLst>
          </p:cNvPr>
          <p:cNvSpPr txBox="1"/>
          <p:nvPr/>
        </p:nvSpPr>
        <p:spPr>
          <a:xfrm>
            <a:off x="3144109" y="1994100"/>
            <a:ext cx="623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4C7C01-8C10-D6B4-B6BA-7B1B933480F6}"/>
              </a:ext>
            </a:extLst>
          </p:cNvPr>
          <p:cNvSpPr txBox="1"/>
          <p:nvPr/>
        </p:nvSpPr>
        <p:spPr>
          <a:xfrm>
            <a:off x="3144108" y="5808534"/>
            <a:ext cx="62377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13" name="CasellaDiTesto 12">
            <a:hlinkClick r:id="rId3" action="ppaction://hlinksldjump"/>
            <a:extLst>
              <a:ext uri="{FF2B5EF4-FFF2-40B4-BE49-F238E27FC236}">
                <a16:creationId xmlns:a16="http://schemas.microsoft.com/office/drawing/2014/main" id="{1CDE8858-CEDF-9815-CA2E-80AFC54A001D}"/>
              </a:ext>
            </a:extLst>
          </p:cNvPr>
          <p:cNvSpPr txBox="1"/>
          <p:nvPr/>
        </p:nvSpPr>
        <p:spPr>
          <a:xfrm>
            <a:off x="3228403" y="2744062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DE0DFF26-C080-0369-2628-1215F56DB163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3FA86F8-C69C-2235-DE45-D81AB41D30AC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BEDA17-9A3F-1848-4817-76B46102294C}"/>
              </a:ext>
            </a:extLst>
          </p:cNvPr>
          <p:cNvSpPr txBox="1"/>
          <p:nvPr/>
        </p:nvSpPr>
        <p:spPr>
          <a:xfrm>
            <a:off x="48000" y="1534278"/>
            <a:ext cx="1209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Esercizio n° 4 – Piano per retta generica r nel quarto diedro e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nel quarto diedro non appartenente 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>
            <a:hlinkClick r:id="rId4" action="ppaction://hlinksldjump"/>
            <a:extLst>
              <a:ext uri="{FF2B5EF4-FFF2-40B4-BE49-F238E27FC236}">
                <a16:creationId xmlns:a16="http://schemas.microsoft.com/office/drawing/2014/main" id="{60180A70-718E-5DE9-95CC-C9E44BB67AE6}"/>
              </a:ext>
            </a:extLst>
          </p:cNvPr>
          <p:cNvSpPr txBox="1"/>
          <p:nvPr/>
        </p:nvSpPr>
        <p:spPr>
          <a:xfrm>
            <a:off x="3222981" y="3497573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CasellaDiTesto 14">
            <a:hlinkClick r:id="rId5" action="ppaction://hlinksldjump"/>
            <a:extLst>
              <a:ext uri="{FF2B5EF4-FFF2-40B4-BE49-F238E27FC236}">
                <a16:creationId xmlns:a16="http://schemas.microsoft.com/office/drawing/2014/main" id="{EF0FCC26-D1EF-9F7B-72A4-36A67CA595E8}"/>
              </a:ext>
            </a:extLst>
          </p:cNvPr>
          <p:cNvSpPr txBox="1"/>
          <p:nvPr/>
        </p:nvSpPr>
        <p:spPr>
          <a:xfrm>
            <a:off x="3221141" y="3883781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7" name="CasellaDiTesto 16">
            <a:hlinkClick r:id="rId6" action="ppaction://hlinksldjump"/>
            <a:extLst>
              <a:ext uri="{FF2B5EF4-FFF2-40B4-BE49-F238E27FC236}">
                <a16:creationId xmlns:a16="http://schemas.microsoft.com/office/drawing/2014/main" id="{1B052B55-2AA2-EC85-0687-30A35EA2CD1C}"/>
              </a:ext>
            </a:extLst>
          </p:cNvPr>
          <p:cNvSpPr txBox="1"/>
          <p:nvPr/>
        </p:nvSpPr>
        <p:spPr>
          <a:xfrm>
            <a:off x="3220523" y="3115007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CasellaDiTesto 17">
            <a:hlinkClick r:id="rId7" action="ppaction://hlinksldjump"/>
            <a:extLst>
              <a:ext uri="{FF2B5EF4-FFF2-40B4-BE49-F238E27FC236}">
                <a16:creationId xmlns:a16="http://schemas.microsoft.com/office/drawing/2014/main" id="{5BD18189-7FFD-DB7B-60CB-C7B333EE0B59}"/>
              </a:ext>
            </a:extLst>
          </p:cNvPr>
          <p:cNvSpPr txBox="1"/>
          <p:nvPr/>
        </p:nvSpPr>
        <p:spPr>
          <a:xfrm>
            <a:off x="3221141" y="4267806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</a:t>
            </a:r>
          </a:p>
        </p:txBody>
      </p:sp>
      <p:sp>
        <p:nvSpPr>
          <p:cNvPr id="23" name="CasellaDiTesto 22">
            <a:hlinkClick r:id="rId8" action="ppaction://hlinksldjump"/>
            <a:extLst>
              <a:ext uri="{FF2B5EF4-FFF2-40B4-BE49-F238E27FC236}">
                <a16:creationId xmlns:a16="http://schemas.microsoft.com/office/drawing/2014/main" id="{E1469617-9F85-6738-FCAD-E01922A5F2CD}"/>
              </a:ext>
            </a:extLst>
          </p:cNvPr>
          <p:cNvSpPr txBox="1"/>
          <p:nvPr/>
        </p:nvSpPr>
        <p:spPr>
          <a:xfrm>
            <a:off x="3221141" y="4644755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0951579-06C6-D4CB-BF3B-42032DF09923}"/>
              </a:ext>
            </a:extLst>
          </p:cNvPr>
          <p:cNvSpPr txBox="1"/>
          <p:nvPr/>
        </p:nvSpPr>
        <p:spPr>
          <a:xfrm>
            <a:off x="3614654" y="3105659"/>
            <a:ext cx="139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BD1DD87-CA70-3565-69B3-B073F0B26092}"/>
              </a:ext>
            </a:extLst>
          </p:cNvPr>
          <p:cNvSpPr txBox="1"/>
          <p:nvPr/>
        </p:nvSpPr>
        <p:spPr>
          <a:xfrm>
            <a:off x="3607250" y="2703616"/>
            <a:ext cx="2983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geometrici del problema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F69B636-DA1D-6C38-919B-A9900E0664AD}"/>
              </a:ext>
            </a:extLst>
          </p:cNvPr>
          <p:cNvSpPr txBox="1"/>
          <p:nvPr/>
        </p:nvSpPr>
        <p:spPr>
          <a:xfrm>
            <a:off x="3614653" y="3481299"/>
            <a:ext cx="154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48E2B69-CF3F-1D82-ECED-4703A9B1929E}"/>
              </a:ext>
            </a:extLst>
          </p:cNvPr>
          <p:cNvSpPr txBox="1"/>
          <p:nvPr/>
        </p:nvSpPr>
        <p:spPr>
          <a:xfrm>
            <a:off x="3623366" y="3872866"/>
            <a:ext cx="1381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3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F720CFD-3EF4-A925-D22C-D9A430E0EDCE}"/>
              </a:ext>
            </a:extLst>
          </p:cNvPr>
          <p:cNvSpPr txBox="1"/>
          <p:nvPr/>
        </p:nvSpPr>
        <p:spPr>
          <a:xfrm>
            <a:off x="3620925" y="4256640"/>
            <a:ext cx="277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 4 – 5 – 6 unificati  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DB16D06-1F87-BE33-D1D1-6A8FFC3A67A8}"/>
              </a:ext>
            </a:extLst>
          </p:cNvPr>
          <p:cNvSpPr txBox="1"/>
          <p:nvPr/>
        </p:nvSpPr>
        <p:spPr>
          <a:xfrm>
            <a:off x="3613540" y="4648747"/>
            <a:ext cx="2188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Verifiche e risultato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8D26FBC-C394-067F-BA0C-E99CCC8EEA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" y="1950268"/>
            <a:ext cx="3024000" cy="4470262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  <p:extLst>
      <p:ext uri="{BB962C8B-B14F-4D97-AF65-F5344CB8AC3E}">
        <p14:creationId xmlns:p14="http://schemas.microsoft.com/office/powerpoint/2010/main" val="274966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  <p:bldP spid="13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27" grpId="0"/>
      <p:bldP spid="28" grpId="0"/>
      <p:bldP spid="30" grpId="0"/>
      <p:bldP spid="31" grpId="0"/>
      <p:bldP spid="32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del problema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generica nel IV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non appartenente alla retta sempre nel IV diedro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85EAB249-CE1D-B615-1842-1BE1EFBA8718}"/>
              </a:ext>
            </a:extLst>
          </p:cNvPr>
          <p:cNvGrpSpPr/>
          <p:nvPr/>
        </p:nvGrpSpPr>
        <p:grpSpPr>
          <a:xfrm>
            <a:off x="3303587" y="1316038"/>
            <a:ext cx="8829524" cy="5400000"/>
            <a:chOff x="3303587" y="1316038"/>
            <a:chExt cx="8829524" cy="5400000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0281E089-BA3B-B909-E2CB-216E142C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1" y="1316038"/>
              <a:ext cx="8820000" cy="540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A8EF9DF-4B78-B512-8AE5-F5641344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2247" y="3749141"/>
              <a:ext cx="323850" cy="4699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E5E2CC8D-1F93-75CD-D82B-9406DD9B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593" y="4296487"/>
              <a:ext cx="28693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5B76692-C1B3-B64D-0F9D-E5A75D6B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6" y="5360465"/>
              <a:ext cx="29655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A"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C2B1517-E0C8-DCB2-13B8-777926D0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03" y="6236381"/>
              <a:ext cx="22281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7CD779AA-E04C-AE31-6941-CAB1BBBF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6760" y="5792973"/>
              <a:ext cx="21640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r’’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C852F9A-12F0-3D55-0131-43A3BEF57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587" y="2430463"/>
              <a:ext cx="8666163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285E8A95-8166-CFC3-DB16-EE7301B83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604" y="4192231"/>
              <a:ext cx="8445146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281D1AA-B587-2325-AEF7-65E6D41864A0}"/>
                </a:ext>
              </a:extLst>
            </p:cNvPr>
            <p:cNvGrpSpPr/>
            <p:nvPr/>
          </p:nvGrpSpPr>
          <p:grpSpPr>
            <a:xfrm>
              <a:off x="8492090" y="4869967"/>
              <a:ext cx="384242" cy="307777"/>
              <a:chOff x="10909573" y="2976563"/>
              <a:chExt cx="384242" cy="30777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91B2EB5F-B25F-2F8F-6B3E-EEE17EC26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9573" y="2976563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777A0862-F150-5D12-445E-5E71E688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195" y="300536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275A64A3-38E4-730C-3053-D810B0DB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0383" y="2988138"/>
                <a:ext cx="123432" cy="180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grpSp>
          <p:nvGrpSpPr>
            <p:cNvPr id="1026" name="Gruppo 1025">
              <a:extLst>
                <a:ext uri="{FF2B5EF4-FFF2-40B4-BE49-F238E27FC236}">
                  <a16:creationId xmlns:a16="http://schemas.microsoft.com/office/drawing/2014/main" id="{BBA32BE3-62FB-340B-2443-3FCB50B8DAC9}"/>
                </a:ext>
              </a:extLst>
            </p:cNvPr>
            <p:cNvGrpSpPr/>
            <p:nvPr/>
          </p:nvGrpSpPr>
          <p:grpSpPr>
            <a:xfrm>
              <a:off x="4760808" y="6009973"/>
              <a:ext cx="351825" cy="322213"/>
              <a:chOff x="15877845" y="3131653"/>
              <a:chExt cx="351825" cy="322213"/>
            </a:xfrm>
            <a:noFill/>
          </p:grpSpPr>
          <p:sp>
            <p:nvSpPr>
              <p:cNvPr id="1033" name="Rectangle 13">
                <a:extLst>
                  <a:ext uri="{FF2B5EF4-FFF2-40B4-BE49-F238E27FC236}">
                    <a16:creationId xmlns:a16="http://schemas.microsoft.com/office/drawing/2014/main" id="{51D2E4C1-C4AF-318F-D67F-311074727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7845" y="3146089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4" name="Rectangle 14">
                <a:extLst>
                  <a:ext uri="{FF2B5EF4-FFF2-40B4-BE49-F238E27FC236}">
                    <a16:creationId xmlns:a16="http://schemas.microsoft.com/office/drawing/2014/main" id="{B4494702-23C4-D757-95CE-A33E1F7D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0685" y="3171539"/>
                <a:ext cx="76944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1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5" name="Rectangle 15">
                <a:extLst>
                  <a:ext uri="{FF2B5EF4-FFF2-40B4-BE49-F238E27FC236}">
                    <a16:creationId xmlns:a16="http://schemas.microsoft.com/office/drawing/2014/main" id="{127AC2E9-1552-942F-9FA0-6A1CF85D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6238" y="3131653"/>
                <a:ext cx="123432" cy="252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4D627D0A-7348-F936-F1BD-8A18F511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612" y="1334694"/>
              <a:ext cx="682271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Siano dati la retta generica r nel IV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anch’esso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nel IV diedro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A01C981D-1FFC-6C4F-803F-9A4205566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318" y="4192231"/>
              <a:ext cx="4808656" cy="239252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FB624AA8-8B9A-FDA4-6762-97E3A8D52088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6828816" cy="165709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ECFEDE20-35AD-2230-FA5B-EB57AE18C625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0" cy="170282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C260581-A68C-759D-97E9-36DED5AF1083}"/>
                </a:ext>
              </a:extLst>
            </p:cNvPr>
            <p:cNvCxnSpPr>
              <a:cxnSpLocks/>
            </p:cNvCxnSpPr>
            <p:nvPr/>
          </p:nvCxnSpPr>
          <p:spPr>
            <a:xfrm>
              <a:off x="8291314" y="4192231"/>
              <a:ext cx="0" cy="82854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3A38466-2DAF-AF45-DB83-0C0BCFFD66FE}"/>
                </a:ext>
              </a:extLst>
            </p:cNvPr>
            <p:cNvCxnSpPr>
              <a:cxnSpLocks/>
            </p:cNvCxnSpPr>
            <p:nvPr/>
          </p:nvCxnSpPr>
          <p:spPr>
            <a:xfrm>
              <a:off x="5482432" y="4197846"/>
              <a:ext cx="0" cy="139467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4" name="Rectangle 29">
            <a:extLst>
              <a:ext uri="{FF2B5EF4-FFF2-40B4-BE49-F238E27FC236}">
                <a16:creationId xmlns:a16="http://schemas.microsoft.com/office/drawing/2014/main" id="{80D2438E-84B5-4CA9-ECC4-DB855585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49" y="3154384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145" name="Rectangle 32">
            <a:extLst>
              <a:ext uri="{FF2B5EF4-FFF2-40B4-BE49-F238E27FC236}">
                <a16:creationId xmlns:a16="http://schemas.microsoft.com/office/drawing/2014/main" id="{2C0C6D13-9650-45C7-BF4B-A195730E0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074" y="2913496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r’</a:t>
            </a:r>
          </a:p>
        </p:txBody>
      </p:sp>
      <p:sp>
        <p:nvSpPr>
          <p:cNvPr id="1146" name="Rectangle 33">
            <a:extLst>
              <a:ext uri="{FF2B5EF4-FFF2-40B4-BE49-F238E27FC236}">
                <a16:creationId xmlns:a16="http://schemas.microsoft.com/office/drawing/2014/main" id="{D7FB0EE3-1C61-CF78-6C1A-835CFBAA6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074" y="3536319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r”</a:t>
            </a:r>
          </a:p>
        </p:txBody>
      </p:sp>
      <p:sp>
        <p:nvSpPr>
          <p:cNvPr id="1147" name="AutoShape 34">
            <a:extLst>
              <a:ext uri="{FF2B5EF4-FFF2-40B4-BE49-F238E27FC236}">
                <a16:creationId xmlns:a16="http://schemas.microsoft.com/office/drawing/2014/main" id="{B1C515F4-E942-BFD7-6D19-936B49103B06}"/>
              </a:ext>
            </a:extLst>
          </p:cNvPr>
          <p:cNvSpPr>
            <a:spLocks/>
          </p:cNvSpPr>
          <p:nvPr/>
        </p:nvSpPr>
        <p:spPr bwMode="auto">
          <a:xfrm>
            <a:off x="749452" y="2934666"/>
            <a:ext cx="288000" cy="1177651"/>
          </a:xfrm>
          <a:prstGeom prst="leftBrace">
            <a:avLst>
              <a:gd name="adj1" fmla="val 79726"/>
              <a:gd name="adj2" fmla="val 46753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48" name="CasellaDiTesto 1147">
            <a:extLst>
              <a:ext uri="{FF2B5EF4-FFF2-40B4-BE49-F238E27FC236}">
                <a16:creationId xmlns:a16="http://schemas.microsoft.com/office/drawing/2014/main" id="{1D6098D5-734D-08B9-A72C-EF2BDBFD6767}"/>
              </a:ext>
            </a:extLst>
          </p:cNvPr>
          <p:cNvSpPr txBox="1"/>
          <p:nvPr/>
        </p:nvSpPr>
        <p:spPr>
          <a:xfrm>
            <a:off x="66000" y="4249195"/>
            <a:ext cx="174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A(A’;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A")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anch’esso nel quarto diedro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9" name="AutoShape 45">
            <a:extLst>
              <a:ext uri="{FF2B5EF4-FFF2-40B4-BE49-F238E27FC236}">
                <a16:creationId xmlns:a16="http://schemas.microsoft.com/office/drawing/2014/main" id="{A20FBEFD-E713-1651-A919-80CCB0F0F5A8}"/>
              </a:ext>
            </a:extLst>
          </p:cNvPr>
          <p:cNvSpPr>
            <a:spLocks/>
          </p:cNvSpPr>
          <p:nvPr/>
        </p:nvSpPr>
        <p:spPr bwMode="auto">
          <a:xfrm>
            <a:off x="2369784" y="4189444"/>
            <a:ext cx="263538" cy="1008000"/>
          </a:xfrm>
          <a:prstGeom prst="leftBrace">
            <a:avLst>
              <a:gd name="adj1" fmla="val 57895"/>
              <a:gd name="adj2" fmla="val 50000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50" name="Rectangle 46">
            <a:extLst>
              <a:ext uri="{FF2B5EF4-FFF2-40B4-BE49-F238E27FC236}">
                <a16:creationId xmlns:a16="http://schemas.microsoft.com/office/drawing/2014/main" id="{8D195901-1968-0A85-C599-36B7528D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905" y="4189444"/>
            <a:ext cx="489427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1151" name="Rectangle 47">
            <a:extLst>
              <a:ext uri="{FF2B5EF4-FFF2-40B4-BE49-F238E27FC236}">
                <a16:creationId xmlns:a16="http://schemas.microsoft.com/office/drawing/2014/main" id="{B081A4FE-8FBA-7828-3F01-CE410ED32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905" y="4717615"/>
            <a:ext cx="489427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A”</a:t>
            </a:r>
          </a:p>
        </p:txBody>
      </p:sp>
      <p:sp>
        <p:nvSpPr>
          <p:cNvPr id="1152" name="Rectangle 48">
            <a:extLst>
              <a:ext uri="{FF2B5EF4-FFF2-40B4-BE49-F238E27FC236}">
                <a16:creationId xmlns:a16="http://schemas.microsoft.com/office/drawing/2014/main" id="{D5AB92E6-24E4-F050-9D6C-EC8571FB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021" y="4432843"/>
            <a:ext cx="489427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1154" name="CasellaDiTesto 1153">
            <a:extLst>
              <a:ext uri="{FF2B5EF4-FFF2-40B4-BE49-F238E27FC236}">
                <a16:creationId xmlns:a16="http://schemas.microsoft.com/office/drawing/2014/main" id="{27288298-EF1E-164A-DA00-AB89E22CCFCA}"/>
              </a:ext>
            </a:extLst>
          </p:cNvPr>
          <p:cNvSpPr txBox="1"/>
          <p:nvPr/>
        </p:nvSpPr>
        <p:spPr>
          <a:xfrm>
            <a:off x="95116" y="1806395"/>
            <a:ext cx="3124374" cy="10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una retta generica r(r’;r”;T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r;T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r) nello quarto diedro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6" name="Rectangle 31">
            <a:extLst>
              <a:ext uri="{FF2B5EF4-FFF2-40B4-BE49-F238E27FC236}">
                <a16:creationId xmlns:a16="http://schemas.microsoft.com/office/drawing/2014/main" id="{74806712-39E9-6F7D-018E-83B356A2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985" y="3535482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158" name="Rectangle 30">
            <a:extLst>
              <a:ext uri="{FF2B5EF4-FFF2-40B4-BE49-F238E27FC236}">
                <a16:creationId xmlns:a16="http://schemas.microsoft.com/office/drawing/2014/main" id="{BA6131BA-CE2D-B951-2888-1C3CD4AFB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092" y="2913430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cxnSp>
        <p:nvCxnSpPr>
          <p:cNvPr id="1160" name="Connettore 2 1159">
            <a:extLst>
              <a:ext uri="{FF2B5EF4-FFF2-40B4-BE49-F238E27FC236}">
                <a16:creationId xmlns:a16="http://schemas.microsoft.com/office/drawing/2014/main" id="{E9288904-2801-2276-02B7-CB0660C77B9C}"/>
              </a:ext>
            </a:extLst>
          </p:cNvPr>
          <p:cNvCxnSpPr>
            <a:cxnSpLocks/>
            <a:stCxn id="1145" idx="3"/>
            <a:endCxn id="1158" idx="1"/>
          </p:cNvCxnSpPr>
          <p:nvPr/>
        </p:nvCxnSpPr>
        <p:spPr>
          <a:xfrm flipV="1">
            <a:off x="1676074" y="3201430"/>
            <a:ext cx="882018" cy="66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Connettore 2 1160">
            <a:extLst>
              <a:ext uri="{FF2B5EF4-FFF2-40B4-BE49-F238E27FC236}">
                <a16:creationId xmlns:a16="http://schemas.microsoft.com/office/drawing/2014/main" id="{E2B05618-EE1A-8600-67B8-AED352596016}"/>
              </a:ext>
            </a:extLst>
          </p:cNvPr>
          <p:cNvCxnSpPr>
            <a:cxnSpLocks/>
            <a:stCxn id="1146" idx="3"/>
            <a:endCxn id="1156" idx="1"/>
          </p:cNvCxnSpPr>
          <p:nvPr/>
        </p:nvCxnSpPr>
        <p:spPr>
          <a:xfrm flipV="1">
            <a:off x="1676074" y="3823482"/>
            <a:ext cx="892911" cy="83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2" name="CasellaDiTesto 1161">
            <a:extLst>
              <a:ext uri="{FF2B5EF4-FFF2-40B4-BE49-F238E27FC236}">
                <a16:creationId xmlns:a16="http://schemas.microsoft.com/office/drawing/2014/main" id="{90691EA1-29DF-1142-0D6D-791DCEE9DEF8}"/>
              </a:ext>
            </a:extLst>
          </p:cNvPr>
          <p:cNvSpPr txBox="1"/>
          <p:nvPr/>
        </p:nvSpPr>
        <p:spPr>
          <a:xfrm>
            <a:off x="12335" y="5467748"/>
            <a:ext cx="3219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Fare attenzione alla ingannevole posizione delle proiezioni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 punto </a:t>
            </a:r>
            <a:r>
              <a:rPr lang="it-IT" sz="16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che, pur giacendo sulle proiezioni di r, non ha alcun legame con la retta data r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3F3B64-3606-5524-3F96-BD1DC86E7BD2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:a16="http://schemas.microsoft.com/office/drawing/2014/main" id="{806E23E3-9262-0F94-D58D-F02F4FF8132A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3977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44" grpId="0" animBg="1"/>
      <p:bldP spid="1145" grpId="0" animBg="1"/>
      <p:bldP spid="1146" grpId="0" animBg="1"/>
      <p:bldP spid="1147" grpId="0" animBg="1"/>
      <p:bldP spid="1148" grpId="0"/>
      <p:bldP spid="1149" grpId="0" animBg="1"/>
      <p:bldP spid="1150" grpId="0" animBg="1"/>
      <p:bldP spid="1151" grpId="0" animBg="1"/>
      <p:bldP spid="1152" grpId="0" animBg="1"/>
      <p:bldP spid="1154" grpId="0"/>
      <p:bldP spid="1156" grpId="0" animBg="1"/>
      <p:bldP spid="1158" grpId="0" animBg="1"/>
      <p:bldP spid="11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Passo 1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52066F-0B74-2A85-7C8D-8EDA777B3674}"/>
              </a:ext>
            </a:extLst>
          </p:cNvPr>
          <p:cNvSpPr txBox="1"/>
          <p:nvPr/>
        </p:nvSpPr>
        <p:spPr>
          <a:xfrm>
            <a:off x="66000" y="1802608"/>
            <a:ext cx="31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Ricordando che una retta si considera generata da:</a:t>
            </a:r>
            <a:endParaRPr lang="it-IT" dirty="0">
              <a:solidFill>
                <a:srgbClr val="C00000"/>
              </a:solidFill>
            </a:endParaRP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4EED6923-3271-55C8-CE14-220F5581E358}"/>
              </a:ext>
            </a:extLst>
          </p:cNvPr>
          <p:cNvGrpSpPr/>
          <p:nvPr/>
        </p:nvGrpSpPr>
        <p:grpSpPr>
          <a:xfrm>
            <a:off x="1121116" y="2344296"/>
            <a:ext cx="1008000" cy="670647"/>
            <a:chOff x="1776413" y="2665282"/>
            <a:chExt cx="1008000" cy="670647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EE03561-BA50-3E12-64A6-BC421E0FB325}"/>
                </a:ext>
              </a:extLst>
            </p:cNvPr>
            <p:cNvSpPr txBox="1"/>
            <p:nvPr/>
          </p:nvSpPr>
          <p:spPr>
            <a:xfrm>
              <a:off x="1776413" y="2801574"/>
              <a:ext cx="1008000" cy="4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 =</a:t>
              </a:r>
              <a:r>
                <a:rPr lang="it-IT" sz="2000" dirty="0">
                  <a:solidFill>
                    <a:srgbClr val="C00000"/>
                  </a:solidFill>
                  <a:sym typeface="Symbol" panose="05050102010706020507" pitchFamily="18" charset="2"/>
                </a:rPr>
                <a:t></a:t>
              </a:r>
              <a:r>
                <a:rPr lang="it-IT" sz="1600" dirty="0">
                  <a:solidFill>
                    <a:srgbClr val="C00000"/>
                  </a:solidFill>
                  <a:sym typeface="Symbol" panose="05050102010706020507" pitchFamily="18" charset="2"/>
                </a:rPr>
                <a:t></a:t>
              </a:r>
              <a:r>
                <a:rPr lang="it-IT" sz="16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X</a:t>
              </a:r>
              <a:r>
                <a:rPr lang="it-IT" sz="1600" dirty="0">
                  <a:solidFill>
                    <a:srgbClr val="C00000"/>
                  </a:solidFill>
                  <a:sym typeface="Symbol" panose="05050102010706020507" pitchFamily="18" charset="2"/>
                </a:rPr>
                <a:t></a:t>
              </a:r>
              <a:r>
                <a:rPr lang="it-IT" dirty="0">
                  <a:solidFill>
                    <a:srgbClr val="C00000"/>
                  </a:solidFill>
                  <a:sym typeface="Symbol" panose="05050102010706020507" pitchFamily="18" charset="2"/>
                </a:rPr>
                <a:t>      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3E4E4FD0-C521-417A-8936-6A60293895C3}"/>
                </a:ext>
              </a:extLst>
            </p:cNvPr>
            <p:cNvSpPr txBox="1"/>
            <p:nvPr/>
          </p:nvSpPr>
          <p:spPr>
            <a:xfrm>
              <a:off x="1947714" y="2710248"/>
              <a:ext cx="668123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12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</a:t>
              </a:r>
              <a:endParaRPr lang="it-IT" sz="1200" dirty="0">
                <a:solidFill>
                  <a:srgbClr val="C00000"/>
                </a:solidFill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49AE3EB3-AD7F-AFED-3A7D-0F98049F86D4}"/>
                </a:ext>
              </a:extLst>
            </p:cNvPr>
            <p:cNvSpPr txBox="1"/>
            <p:nvPr/>
          </p:nvSpPr>
          <p:spPr>
            <a:xfrm>
              <a:off x="2050963" y="3058930"/>
              <a:ext cx="470501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1200" dirty="0">
                  <a:solidFill>
                    <a:srgbClr val="C00000"/>
                  </a:solidFill>
                  <a:sym typeface="Symbol" panose="05050102010706020507" pitchFamily="18" charset="2"/>
                </a:rPr>
                <a:t>- </a:t>
              </a:r>
              <a:endParaRPr lang="it-IT" sz="1200" dirty="0">
                <a:solidFill>
                  <a:srgbClr val="C00000"/>
                </a:solidFill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209190BE-B70E-B3D3-8016-C12DA1A3F4AF}"/>
                </a:ext>
              </a:extLst>
            </p:cNvPr>
            <p:cNvSpPr txBox="1"/>
            <p:nvPr/>
          </p:nvSpPr>
          <p:spPr>
            <a:xfrm>
              <a:off x="2370372" y="2665282"/>
              <a:ext cx="218699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20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</a:t>
              </a:r>
              <a:endParaRPr lang="it-IT" sz="2000" dirty="0"/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CCE3569-6C13-714B-38D9-12CFE78FD473}"/>
              </a:ext>
            </a:extLst>
          </p:cNvPr>
          <p:cNvSpPr txBox="1"/>
          <p:nvPr/>
        </p:nvSpPr>
        <p:spPr>
          <a:xfrm>
            <a:off x="73770" y="3035593"/>
            <a:ext cx="3203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sceglie, a piacimento,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punto (</a:t>
            </a:r>
            <a:r>
              <a:rPr lang="it-IT" sz="1800" dirty="0">
                <a:solidFill>
                  <a:srgbClr val="0066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it-IT" sz="1800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r) nel terzo diedro tale che abbia aggetto (</a:t>
            </a:r>
            <a:r>
              <a:rPr lang="it-IT" sz="1800" dirty="0">
                <a:solidFill>
                  <a:srgbClr val="0066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X’</a:t>
            </a:r>
            <a:r>
              <a:rPr lang="it-IT" sz="20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it-IT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A’)</a:t>
            </a:r>
            <a:r>
              <a:rPr lang="it-IT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quote uguali (</a:t>
            </a:r>
            <a:r>
              <a:rPr lang="it-IT" sz="1800" dirty="0">
                <a:solidFill>
                  <a:srgbClr val="0066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X’’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=A’’)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45EAE84-36C0-DA20-AA04-25F789D4205F}"/>
              </a:ext>
            </a:extLst>
          </p:cNvPr>
          <p:cNvSpPr txBox="1"/>
          <p:nvPr/>
        </p:nvSpPr>
        <p:spPr>
          <a:xfrm>
            <a:off x="605693" y="5710501"/>
            <a:ext cx="11077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X</a:t>
            </a:r>
            <a:r>
              <a:rPr lang="it-IT" sz="2400" dirty="0"/>
              <a:t> </a:t>
            </a:r>
            <a:r>
              <a:rPr lang="it-IT" sz="2400" dirty="0">
                <a:sym typeface="Symbol" panose="05050102010706020507" pitchFamily="18" charset="2"/>
              </a:rPr>
              <a:t>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it-IT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AFAC0BE-666B-6674-86F8-18C96BDB82C1}"/>
              </a:ext>
            </a:extLst>
          </p:cNvPr>
          <p:cNvSpPr txBox="1"/>
          <p:nvPr/>
        </p:nvSpPr>
        <p:spPr>
          <a:xfrm>
            <a:off x="1699883" y="6244677"/>
            <a:ext cx="133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X’’</a:t>
            </a:r>
            <a:r>
              <a:rPr lang="it-IT" sz="2400" dirty="0"/>
              <a:t> </a:t>
            </a:r>
            <a:r>
              <a:rPr lang="it-IT" sz="2400" dirty="0">
                <a:sym typeface="Symbol" panose="05050102010706020507" pitchFamily="18" charset="2"/>
              </a:rPr>
              <a:t>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r’’</a:t>
            </a:r>
            <a:r>
              <a:rPr lang="it-IT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DBEA8C-A295-32C2-E6FB-4378ED729D0B}"/>
              </a:ext>
            </a:extLst>
          </p:cNvPr>
          <p:cNvSpPr txBox="1"/>
          <p:nvPr/>
        </p:nvSpPr>
        <p:spPr>
          <a:xfrm>
            <a:off x="1724116" y="5184991"/>
            <a:ext cx="133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X’</a:t>
            </a:r>
            <a:r>
              <a:rPr lang="it-IT" sz="2400" dirty="0"/>
              <a:t> </a:t>
            </a:r>
            <a:r>
              <a:rPr lang="it-IT" sz="2400" dirty="0">
                <a:sym typeface="Symbol" panose="05050102010706020507" pitchFamily="18" charset="2"/>
              </a:rPr>
              <a:t>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r’</a:t>
            </a:r>
            <a:r>
              <a:rPr lang="it-IT" sz="2400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498774B-51E1-8A6E-8938-85D09A9793AD}"/>
              </a:ext>
            </a:extLst>
          </p:cNvPr>
          <p:cNvCxnSpPr>
            <a:cxnSpLocks/>
            <a:stCxn id="29" idx="0"/>
            <a:endCxn id="31" idx="1"/>
          </p:cNvCxnSpPr>
          <p:nvPr/>
        </p:nvCxnSpPr>
        <p:spPr>
          <a:xfrm flipV="1">
            <a:off x="1159586" y="5415824"/>
            <a:ext cx="564530" cy="29467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F247A2C-2F08-0204-BE39-3D866253B0C7}"/>
              </a:ext>
            </a:extLst>
          </p:cNvPr>
          <p:cNvCxnSpPr>
            <a:cxnSpLocks/>
            <a:stCxn id="29" idx="2"/>
            <a:endCxn id="30" idx="1"/>
          </p:cNvCxnSpPr>
          <p:nvPr/>
        </p:nvCxnSpPr>
        <p:spPr>
          <a:xfrm>
            <a:off x="1159586" y="6172166"/>
            <a:ext cx="540297" cy="303344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803611E-3099-7176-6CA4-3F76E542A93F}"/>
              </a:ext>
            </a:extLst>
          </p:cNvPr>
          <p:cNvSpPr txBox="1"/>
          <p:nvPr/>
        </p:nvSpPr>
        <p:spPr>
          <a:xfrm>
            <a:off x="60869" y="4496148"/>
            <a:ext cx="317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Pertanto è necessario estendere la proiezione r’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5CEA360-0C08-F6B6-A8C8-6F132571D6E1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generica nel IV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non appartenente alla retta sempre nel IV diedro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68AC0F-2682-713E-0B7F-7284623CFB03}"/>
              </a:ext>
            </a:extLst>
          </p:cNvPr>
          <p:cNvGrpSpPr/>
          <p:nvPr/>
        </p:nvGrpSpPr>
        <p:grpSpPr>
          <a:xfrm>
            <a:off x="3282718" y="1316038"/>
            <a:ext cx="8820000" cy="5400000"/>
            <a:chOff x="3275012" y="1316038"/>
            <a:chExt cx="8820000" cy="5400000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7A6CCD88-3904-3097-1C47-778D41807D40}"/>
                </a:ext>
              </a:extLst>
            </p:cNvPr>
            <p:cNvGrpSpPr/>
            <p:nvPr/>
          </p:nvGrpSpPr>
          <p:grpSpPr>
            <a:xfrm>
              <a:off x="3275012" y="1316038"/>
              <a:ext cx="8820000" cy="5400000"/>
              <a:chOff x="3303587" y="1316038"/>
              <a:chExt cx="8675688" cy="5340350"/>
            </a:xfrm>
          </p:grpSpPr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0281E089-BA3B-B909-E2CB-216E142C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3112" y="1316038"/>
                <a:ext cx="8666163" cy="53403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3A8EF9DF-4B78-B512-8AE5-F56413442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2247" y="3749141"/>
                <a:ext cx="323850" cy="4699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</a:rPr>
                  <a:t>lt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E5E2CC8D-1F93-75CD-D82B-9406DD9B8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593" y="4296487"/>
                <a:ext cx="286938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</a:rPr>
                  <a:t>A'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75B76692-C1B3-B64D-0F9D-E5A75D6B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346" y="5360465"/>
                <a:ext cx="296556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</a:rPr>
                  <a:t>A"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</a:endParaRPr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EC2B1517-E0C8-DCB2-13B8-777926D0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7203" y="6236381"/>
                <a:ext cx="222818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r'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7CD779AA-E04C-AE31-6941-CAB1BBBF4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6760" y="5792973"/>
                <a:ext cx="216406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r’’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DC852F9A-12F0-3D55-0131-43A3BEF57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3587" y="2430463"/>
                <a:ext cx="8666163" cy="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285E8A95-8166-CFC3-DB16-EE7301B83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4604" y="4192231"/>
                <a:ext cx="8445146" cy="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57" name="Gruppo 56">
                <a:extLst>
                  <a:ext uri="{FF2B5EF4-FFF2-40B4-BE49-F238E27FC236}">
                    <a16:creationId xmlns:a16="http://schemas.microsoft.com/office/drawing/2014/main" id="{7281D1AA-B587-2325-AEF7-65E6D41864A0}"/>
                  </a:ext>
                </a:extLst>
              </p:cNvPr>
              <p:cNvGrpSpPr/>
              <p:nvPr/>
            </p:nvGrpSpPr>
            <p:grpSpPr>
              <a:xfrm>
                <a:off x="8492090" y="4869967"/>
                <a:ext cx="384242" cy="307777"/>
                <a:chOff x="10909573" y="2976563"/>
                <a:chExt cx="384242" cy="307777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91B2EB5F-B25F-2F8F-6B3E-EEE17EC26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9573" y="2976563"/>
                  <a:ext cx="174728" cy="30777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T</a:t>
                  </a:r>
                  <a:endPara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77A0862-F150-5D12-445E-5E71E6886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2195" y="3005369"/>
                  <a:ext cx="104196" cy="205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-2500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2</a:t>
                  </a:r>
                  <a:endPara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275A64A3-38E4-730C-3053-D810B0DB5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70383" y="2988138"/>
                  <a:ext cx="123432" cy="1800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r</a:t>
                  </a:r>
                  <a:endPara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</p:grpSp>
          <p:grpSp>
            <p:nvGrpSpPr>
              <p:cNvPr id="1026" name="Gruppo 1025">
                <a:extLst>
                  <a:ext uri="{FF2B5EF4-FFF2-40B4-BE49-F238E27FC236}">
                    <a16:creationId xmlns:a16="http://schemas.microsoft.com/office/drawing/2014/main" id="{BBA32BE3-62FB-340B-2443-3FCB50B8DAC9}"/>
                  </a:ext>
                </a:extLst>
              </p:cNvPr>
              <p:cNvGrpSpPr/>
              <p:nvPr/>
            </p:nvGrpSpPr>
            <p:grpSpPr>
              <a:xfrm>
                <a:off x="4760808" y="6009973"/>
                <a:ext cx="351825" cy="322213"/>
                <a:chOff x="15877845" y="3131653"/>
                <a:chExt cx="351825" cy="322213"/>
              </a:xfrm>
              <a:noFill/>
            </p:grpSpPr>
            <p:sp>
              <p:nvSpPr>
                <p:cNvPr id="1033" name="Rectangle 13">
                  <a:extLst>
                    <a:ext uri="{FF2B5EF4-FFF2-40B4-BE49-F238E27FC236}">
                      <a16:creationId xmlns:a16="http://schemas.microsoft.com/office/drawing/2014/main" id="{51D2E4C1-C4AF-318F-D67F-311074727B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7845" y="3146089"/>
                  <a:ext cx="174728" cy="30777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T</a:t>
                  </a:r>
                  <a:endPara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  <p:sp>
              <p:nvSpPr>
                <p:cNvPr id="1034" name="Rectangle 14">
                  <a:extLst>
                    <a:ext uri="{FF2B5EF4-FFF2-40B4-BE49-F238E27FC236}">
                      <a16:creationId xmlns:a16="http://schemas.microsoft.com/office/drawing/2014/main" id="{B4494702-23C4-D757-95CE-A33E1F7DA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685" y="3171539"/>
                  <a:ext cx="76944" cy="205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-2500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1</a:t>
                  </a:r>
                  <a:endPara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  <p:sp>
              <p:nvSpPr>
                <p:cNvPr id="1035" name="Rectangle 15">
                  <a:extLst>
                    <a:ext uri="{FF2B5EF4-FFF2-40B4-BE49-F238E27FC236}">
                      <a16:creationId xmlns:a16="http://schemas.microsoft.com/office/drawing/2014/main" id="{127AC2E9-1552-942F-9FA0-6A1CF85D5B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6238" y="3131653"/>
                  <a:ext cx="123432" cy="2520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omic Sans MS" panose="030F0702030302020204" pitchFamily="66" charset="0"/>
                    </a:rPr>
                    <a:t>r</a:t>
                  </a:r>
                  <a:endPara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</a:endParaRPr>
                </a:p>
              </p:txBody>
            </p:sp>
          </p:grpSp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A01C981D-1FFC-6C4F-803F-9A4205566A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318" y="4192231"/>
                <a:ext cx="4808656" cy="2392521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FB624AA8-8B9A-FDA4-6762-97E3A8D52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1249" y="4192231"/>
                <a:ext cx="6828816" cy="165709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ECFEDE20-35AD-2230-FA5B-EB57AE18C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1249" y="4192231"/>
                <a:ext cx="0" cy="170282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4C260581-A68C-759D-97E9-36DED5AF1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1314" y="4192231"/>
                <a:ext cx="0" cy="82854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03A38466-2DAF-AF45-DB83-0C0BCFFD6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432" y="4197846"/>
                <a:ext cx="0" cy="139467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6">
              <a:extLst>
                <a:ext uri="{FF2B5EF4-FFF2-40B4-BE49-F238E27FC236}">
                  <a16:creationId xmlns:a16="http://schemas.microsoft.com/office/drawing/2014/main" id="{50F172C3-7565-D9E6-ECA9-6C9E811A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612" y="1334694"/>
              <a:ext cx="682271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Siano dati la retta generica r nel IV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anch’esso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nel IV diedro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49" name="Rectangle 11">
            <a:extLst>
              <a:ext uri="{FF2B5EF4-FFF2-40B4-BE49-F238E27FC236}">
                <a16:creationId xmlns:a16="http://schemas.microsoft.com/office/drawing/2014/main" id="{D5755BAB-5E60-B97B-5A62-B1FFB1F9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3716" y="2744406"/>
            <a:ext cx="286938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Comic Sans MS" panose="030F0702030302020204" pitchFamily="66" charset="0"/>
              </a:rPr>
              <a:t>X'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</a:endParaRP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0898A73D-5E01-09A6-D5C2-7935C107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3716" y="5754626"/>
            <a:ext cx="296556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Comic Sans MS" panose="030F0702030302020204" pitchFamily="66" charset="0"/>
              </a:rPr>
              <a:t>X"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</a:endParaRPr>
          </a:p>
        </p:txBody>
      </p:sp>
      <p:cxnSp>
        <p:nvCxnSpPr>
          <p:cNvPr id="1095" name="Connettore diritto 1094">
            <a:extLst>
              <a:ext uri="{FF2B5EF4-FFF2-40B4-BE49-F238E27FC236}">
                <a16:creationId xmlns:a16="http://schemas.microsoft.com/office/drawing/2014/main" id="{1C9BF9AB-4794-BAFC-B2E9-2C2DC0B49947}"/>
              </a:ext>
            </a:extLst>
          </p:cNvPr>
          <p:cNvCxnSpPr>
            <a:cxnSpLocks/>
          </p:cNvCxnSpPr>
          <p:nvPr/>
        </p:nvCxnSpPr>
        <p:spPr>
          <a:xfrm flipV="1">
            <a:off x="8356703" y="2586793"/>
            <a:ext cx="3299423" cy="164161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ttore diritto 1112">
            <a:extLst>
              <a:ext uri="{FF2B5EF4-FFF2-40B4-BE49-F238E27FC236}">
                <a16:creationId xmlns:a16="http://schemas.microsoft.com/office/drawing/2014/main" id="{715BE138-154C-D0F2-879C-298F276B4BCD}"/>
              </a:ext>
            </a:extLst>
          </p:cNvPr>
          <p:cNvCxnSpPr>
            <a:cxnSpLocks/>
          </p:cNvCxnSpPr>
          <p:nvPr/>
        </p:nvCxnSpPr>
        <p:spPr>
          <a:xfrm>
            <a:off x="10711966" y="4228403"/>
            <a:ext cx="0" cy="1406115"/>
          </a:xfrm>
          <a:prstGeom prst="line">
            <a:avLst/>
          </a:prstGeom>
          <a:ln w="31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Connettore diritto 1116">
            <a:extLst>
              <a:ext uri="{FF2B5EF4-FFF2-40B4-BE49-F238E27FC236}">
                <a16:creationId xmlns:a16="http://schemas.microsoft.com/office/drawing/2014/main" id="{60A40F33-C75E-484B-7627-A9D3FD6E2990}"/>
              </a:ext>
            </a:extLst>
          </p:cNvPr>
          <p:cNvCxnSpPr>
            <a:cxnSpLocks/>
          </p:cNvCxnSpPr>
          <p:nvPr/>
        </p:nvCxnSpPr>
        <p:spPr>
          <a:xfrm flipV="1">
            <a:off x="10711966" y="3056561"/>
            <a:ext cx="0" cy="1167796"/>
          </a:xfrm>
          <a:prstGeom prst="line">
            <a:avLst/>
          </a:prstGeom>
          <a:ln w="31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0606405-76C6-D9A6-AAD9-26C61EEB128E}"/>
              </a:ext>
            </a:extLst>
          </p:cNvPr>
          <p:cNvSpPr txBox="1"/>
          <p:nvPr/>
        </p:nvSpPr>
        <p:spPr>
          <a:xfrm>
            <a:off x="3297744" y="1474030"/>
            <a:ext cx="594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66FF"/>
                </a:solidFill>
                <a:latin typeface="Comic Sans MS" panose="030F0702030302020204" pitchFamily="66" charset="0"/>
              </a:rPr>
              <a:t>Passaggio 1- Si definisce, anzitutto, un punto (X </a:t>
            </a:r>
            <a:r>
              <a:rPr lang="it-IT" sz="1400" dirty="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 r)=(X’ r’; X’’ r’’) </a:t>
            </a:r>
            <a:endParaRPr lang="it-IT" sz="1400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49FA4-065F-DB02-F68A-81786E924D3F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8" name="CasellaDiTesto 7">
            <a:hlinkClick r:id="rId3" action="ppaction://hlinksldjump"/>
            <a:extLst>
              <a:ext uri="{FF2B5EF4-FFF2-40B4-BE49-F238E27FC236}">
                <a16:creationId xmlns:a16="http://schemas.microsoft.com/office/drawing/2014/main" id="{1C086055-6048-849A-E21D-8E4593EB2502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92238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8" grpId="0"/>
      <p:bldP spid="29" grpId="0" animBg="1"/>
      <p:bldP spid="30" grpId="0" animBg="1"/>
      <p:bldP spid="31" grpId="0" animBg="1"/>
      <p:bldP spid="46" grpId="0"/>
      <p:bldP spid="49" grpId="0"/>
      <p:bldP spid="50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Passo 2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FE87BC-05F4-2A8E-485D-588BEF53632C}"/>
              </a:ext>
            </a:extLst>
          </p:cNvPr>
          <p:cNvSpPr txBox="1"/>
          <p:nvPr/>
        </p:nvSpPr>
        <p:spPr>
          <a:xfrm>
            <a:off x="4164" y="1695172"/>
            <a:ext cx="32129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Per legare la retta generica r (r’; r’’) data (collocata nel quarto diedro) al punto dato 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A (A’; A’’) 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(collocato anch’esso nel quarto diedro) si definisce il segmento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AX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con le relative proiezioni come sintetizzato di seguito: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234F5A-5DAE-F5B6-9E72-22CA5A06FB08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generica nel IV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non appartenente alla retta sempre nel IV diedro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C8E5FAF-82B5-75C1-AE04-F4869A2037CA}"/>
              </a:ext>
            </a:extLst>
          </p:cNvPr>
          <p:cNvCxnSpPr>
            <a:cxnSpLocks/>
            <a:stCxn id="39" idx="3"/>
            <a:endCxn id="25" idx="2"/>
          </p:cNvCxnSpPr>
          <p:nvPr/>
        </p:nvCxnSpPr>
        <p:spPr>
          <a:xfrm flipV="1">
            <a:off x="1641599" y="5072948"/>
            <a:ext cx="601893" cy="441825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23E39B4-2BD0-A0C0-BF25-203D67E4CC12}"/>
              </a:ext>
            </a:extLst>
          </p:cNvPr>
          <p:cNvGrpSpPr/>
          <p:nvPr/>
        </p:nvGrpSpPr>
        <p:grpSpPr>
          <a:xfrm>
            <a:off x="1757492" y="4672838"/>
            <a:ext cx="972000" cy="400110"/>
            <a:chOff x="1362422" y="4757203"/>
            <a:chExt cx="792000" cy="40011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4895426-993D-220E-4CED-22B11BDB05ED}"/>
                </a:ext>
              </a:extLst>
            </p:cNvPr>
            <p:cNvSpPr txBox="1"/>
            <p:nvPr/>
          </p:nvSpPr>
          <p:spPr>
            <a:xfrm>
              <a:off x="1362422" y="4757203"/>
              <a:ext cx="7920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it-IT" sz="20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A’’ </a:t>
              </a:r>
              <a:r>
                <a:rPr lang="it-IT" sz="2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X’’</a:t>
              </a:r>
            </a:p>
          </p:txBody>
        </p: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72A59FA4-BC6C-554D-E152-6799BA14B67F}"/>
                </a:ext>
              </a:extLst>
            </p:cNvPr>
            <p:cNvCxnSpPr/>
            <p:nvPr/>
          </p:nvCxnSpPr>
          <p:spPr>
            <a:xfrm>
              <a:off x="1433371" y="4811610"/>
              <a:ext cx="64770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B7684F2-F4DD-2A83-EF1D-58DEE6A31043}"/>
              </a:ext>
            </a:extLst>
          </p:cNvPr>
          <p:cNvCxnSpPr>
            <a:cxnSpLocks/>
            <a:stCxn id="39" idx="3"/>
            <a:endCxn id="34" idx="0"/>
          </p:cNvCxnSpPr>
          <p:nvPr/>
        </p:nvCxnSpPr>
        <p:spPr>
          <a:xfrm>
            <a:off x="1641599" y="5514773"/>
            <a:ext cx="605885" cy="475400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00F9013E-C924-8F4F-61C9-E21188C5DC86}"/>
              </a:ext>
            </a:extLst>
          </p:cNvPr>
          <p:cNvGrpSpPr/>
          <p:nvPr/>
        </p:nvGrpSpPr>
        <p:grpSpPr>
          <a:xfrm>
            <a:off x="1761484" y="5990173"/>
            <a:ext cx="972000" cy="400110"/>
            <a:chOff x="1737306" y="4845508"/>
            <a:chExt cx="792000" cy="400110"/>
          </a:xfrm>
        </p:grpSpPr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6AAD5736-DA5A-B5A4-AE6A-6A07746EEDED}"/>
                </a:ext>
              </a:extLst>
            </p:cNvPr>
            <p:cNvGrpSpPr/>
            <p:nvPr/>
          </p:nvGrpSpPr>
          <p:grpSpPr>
            <a:xfrm>
              <a:off x="1737306" y="4845508"/>
              <a:ext cx="792000" cy="400110"/>
              <a:chOff x="1361221" y="3867035"/>
              <a:chExt cx="792000" cy="400110"/>
            </a:xfrm>
          </p:grpSpPr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7C179AE1-D0DD-1CF7-049B-C2C496ABEF31}"/>
                  </a:ext>
                </a:extLst>
              </p:cNvPr>
              <p:cNvSpPr txBox="1"/>
              <p:nvPr/>
            </p:nvSpPr>
            <p:spPr>
              <a:xfrm>
                <a:off x="1361221" y="3867035"/>
                <a:ext cx="7920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rgbClr val="C00000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it-IT" sz="20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A’ </a:t>
                </a:r>
                <a:r>
                  <a:rPr lang="it-IT" sz="2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X’</a:t>
                </a:r>
              </a:p>
            </p:txBody>
          </p: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A9CF504E-946B-E1AB-504D-6CFEDA0751E7}"/>
                  </a:ext>
                </a:extLst>
              </p:cNvPr>
              <p:cNvCxnSpPr/>
              <p:nvPr/>
            </p:nvCxnSpPr>
            <p:spPr>
              <a:xfrm>
                <a:off x="1436697" y="3868104"/>
                <a:ext cx="647700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579036E-88BC-36BE-2B48-8A73212A26C1}"/>
                </a:ext>
              </a:extLst>
            </p:cNvPr>
            <p:cNvCxnSpPr/>
            <p:nvPr/>
          </p:nvCxnSpPr>
          <p:spPr>
            <a:xfrm>
              <a:off x="1804263" y="4910825"/>
              <a:ext cx="64770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B0051FF9-D719-C3CC-681E-B8DD84734F17}"/>
              </a:ext>
            </a:extLst>
          </p:cNvPr>
          <p:cNvGrpSpPr/>
          <p:nvPr/>
        </p:nvGrpSpPr>
        <p:grpSpPr>
          <a:xfrm>
            <a:off x="669599" y="5314718"/>
            <a:ext cx="972000" cy="400110"/>
            <a:chOff x="645421" y="4170053"/>
            <a:chExt cx="792000" cy="400110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FDFAE779-D404-A819-C9FF-02E8241FA756}"/>
                </a:ext>
              </a:extLst>
            </p:cNvPr>
            <p:cNvSpPr txBox="1"/>
            <p:nvPr/>
          </p:nvSpPr>
          <p:spPr>
            <a:xfrm>
              <a:off x="645421" y="4170053"/>
              <a:ext cx="7920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0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sz="2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 X</a:t>
              </a:r>
            </a:p>
          </p:txBody>
        </p: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5BDCB895-091E-4A4E-7E28-C57AABFA1296}"/>
                </a:ext>
              </a:extLst>
            </p:cNvPr>
            <p:cNvCxnSpPr/>
            <p:nvPr/>
          </p:nvCxnSpPr>
          <p:spPr>
            <a:xfrm>
              <a:off x="711986" y="4238443"/>
              <a:ext cx="64770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383FFD7D-2DE4-903B-498C-3163A93A6A54}"/>
              </a:ext>
            </a:extLst>
          </p:cNvPr>
          <p:cNvGrpSpPr/>
          <p:nvPr/>
        </p:nvGrpSpPr>
        <p:grpSpPr>
          <a:xfrm>
            <a:off x="3251089" y="1316038"/>
            <a:ext cx="8853447" cy="5400000"/>
            <a:chOff x="3251089" y="1316038"/>
            <a:chExt cx="8853447" cy="5400000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0281E089-BA3B-B909-E2CB-216E142C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36" y="1316038"/>
              <a:ext cx="8820000" cy="540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A8EF9DF-4B78-B512-8AE5-F5641344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2247" y="3749141"/>
              <a:ext cx="323850" cy="4699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E5E2CC8D-1F93-75CD-D82B-9406DD9B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593" y="4296487"/>
              <a:ext cx="28693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5B76692-C1B3-B64D-0F9D-E5A75D6B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6" y="5360465"/>
              <a:ext cx="29655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A"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C2B1517-E0C8-DCB2-13B8-777926D0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03" y="6236381"/>
              <a:ext cx="22281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7CD779AA-E04C-AE31-6941-CAB1BBBF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6760" y="5792973"/>
              <a:ext cx="21640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r’’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C852F9A-12F0-3D55-0131-43A3BEF57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587" y="2430463"/>
              <a:ext cx="8666163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285E8A95-8166-CFC3-DB16-EE7301B83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604" y="4192231"/>
              <a:ext cx="8445146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281D1AA-B587-2325-AEF7-65E6D41864A0}"/>
                </a:ext>
              </a:extLst>
            </p:cNvPr>
            <p:cNvGrpSpPr/>
            <p:nvPr/>
          </p:nvGrpSpPr>
          <p:grpSpPr>
            <a:xfrm>
              <a:off x="8492090" y="4869967"/>
              <a:ext cx="384242" cy="307777"/>
              <a:chOff x="10909573" y="2976563"/>
              <a:chExt cx="384242" cy="30777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91B2EB5F-B25F-2F8F-6B3E-EEE17EC26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9573" y="2976563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777A0862-F150-5D12-445E-5E71E688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195" y="300536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275A64A3-38E4-730C-3053-D810B0DB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0383" y="2988138"/>
                <a:ext cx="123432" cy="180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grpSp>
          <p:nvGrpSpPr>
            <p:cNvPr id="1026" name="Gruppo 1025">
              <a:extLst>
                <a:ext uri="{FF2B5EF4-FFF2-40B4-BE49-F238E27FC236}">
                  <a16:creationId xmlns:a16="http://schemas.microsoft.com/office/drawing/2014/main" id="{BBA32BE3-62FB-340B-2443-3FCB50B8DAC9}"/>
                </a:ext>
              </a:extLst>
            </p:cNvPr>
            <p:cNvGrpSpPr/>
            <p:nvPr/>
          </p:nvGrpSpPr>
          <p:grpSpPr>
            <a:xfrm>
              <a:off x="4760808" y="6009973"/>
              <a:ext cx="351825" cy="322213"/>
              <a:chOff x="15877845" y="3131653"/>
              <a:chExt cx="351825" cy="322213"/>
            </a:xfrm>
            <a:noFill/>
          </p:grpSpPr>
          <p:sp>
            <p:nvSpPr>
              <p:cNvPr id="1033" name="Rectangle 13">
                <a:extLst>
                  <a:ext uri="{FF2B5EF4-FFF2-40B4-BE49-F238E27FC236}">
                    <a16:creationId xmlns:a16="http://schemas.microsoft.com/office/drawing/2014/main" id="{51D2E4C1-C4AF-318F-D67F-311074727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7845" y="3146089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4" name="Rectangle 14">
                <a:extLst>
                  <a:ext uri="{FF2B5EF4-FFF2-40B4-BE49-F238E27FC236}">
                    <a16:creationId xmlns:a16="http://schemas.microsoft.com/office/drawing/2014/main" id="{B4494702-23C4-D757-95CE-A33E1F7D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0685" y="3171539"/>
                <a:ext cx="76944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1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5" name="Rectangle 15">
                <a:extLst>
                  <a:ext uri="{FF2B5EF4-FFF2-40B4-BE49-F238E27FC236}">
                    <a16:creationId xmlns:a16="http://schemas.microsoft.com/office/drawing/2014/main" id="{127AC2E9-1552-942F-9FA0-6A1CF85D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6238" y="3131653"/>
                <a:ext cx="123432" cy="252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A01C981D-1FFC-6C4F-803F-9A4205566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318" y="4192231"/>
              <a:ext cx="4808656" cy="239252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FB624AA8-8B9A-FDA4-6762-97E3A8D52088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6828816" cy="165709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ECFEDE20-35AD-2230-FA5B-EB57AE18C625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0" cy="170282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C260581-A68C-759D-97E9-36DED5AF1083}"/>
                </a:ext>
              </a:extLst>
            </p:cNvPr>
            <p:cNvCxnSpPr>
              <a:cxnSpLocks/>
            </p:cNvCxnSpPr>
            <p:nvPr/>
          </p:nvCxnSpPr>
          <p:spPr>
            <a:xfrm>
              <a:off x="8291314" y="4192231"/>
              <a:ext cx="0" cy="82854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3A38466-2DAF-AF45-DB83-0C0BCFFD66FE}"/>
                </a:ext>
              </a:extLst>
            </p:cNvPr>
            <p:cNvCxnSpPr>
              <a:cxnSpLocks/>
            </p:cNvCxnSpPr>
            <p:nvPr/>
          </p:nvCxnSpPr>
          <p:spPr>
            <a:xfrm>
              <a:off x="5482432" y="4197846"/>
              <a:ext cx="0" cy="139467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D5755BAB-5E60-B97B-5A62-B1FFB1F97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7323" y="2670399"/>
              <a:ext cx="2869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</a:rPr>
                <a:t>X'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</a:endParaRPr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0898A73D-5E01-09A6-D5C2-7935C107F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7323" y="5679563"/>
              <a:ext cx="2965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</a:rPr>
                <a:t>X"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</a:endParaRPr>
            </a:p>
          </p:txBody>
        </p:sp>
        <p:cxnSp>
          <p:nvCxnSpPr>
            <p:cNvPr id="1095" name="Connettore diritto 1094">
              <a:extLst>
                <a:ext uri="{FF2B5EF4-FFF2-40B4-BE49-F238E27FC236}">
                  <a16:creationId xmlns:a16="http://schemas.microsoft.com/office/drawing/2014/main" id="{1C9BF9AB-4794-BAFC-B2E9-2C2DC0B49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2321" y="2524434"/>
              <a:ext cx="3350009" cy="166677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Connettore diritto 1112">
              <a:extLst>
                <a:ext uri="{FF2B5EF4-FFF2-40B4-BE49-F238E27FC236}">
                  <a16:creationId xmlns:a16="http://schemas.microsoft.com/office/drawing/2014/main" id="{715BE138-154C-D0F2-879C-298F276B4BC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3204" y="4191213"/>
              <a:ext cx="0" cy="1394670"/>
            </a:xfrm>
            <a:prstGeom prst="line">
              <a:avLst/>
            </a:prstGeom>
            <a:ln w="31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ttore diritto 1116">
              <a:extLst>
                <a:ext uri="{FF2B5EF4-FFF2-40B4-BE49-F238E27FC236}">
                  <a16:creationId xmlns:a16="http://schemas.microsoft.com/office/drawing/2014/main" id="{60A40F33-C75E-484B-7627-A9D3FD6E2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3204" y="3034654"/>
              <a:ext cx="0" cy="1175804"/>
            </a:xfrm>
            <a:prstGeom prst="line">
              <a:avLst/>
            </a:prstGeom>
            <a:ln w="31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ED8EBDAF-F800-9355-A446-9FC09B093DD6}"/>
                </a:ext>
              </a:extLst>
            </p:cNvPr>
            <p:cNvSpPr txBox="1"/>
            <p:nvPr/>
          </p:nvSpPr>
          <p:spPr>
            <a:xfrm>
              <a:off x="3251089" y="1474030"/>
              <a:ext cx="5941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</a:rPr>
                <a:t>Passaggio 1- Si definisce, anzitutto, un punto (X </a:t>
              </a:r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 r)=(X’ r’; X’’ r’’) </a:t>
              </a:r>
              <a:endParaRPr lang="it-IT" sz="1400" dirty="0">
                <a:solidFill>
                  <a:srgbClr val="0066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25E967E9-3FC1-62A9-F521-20A42AB7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612" y="1334694"/>
              <a:ext cx="682271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Siano dati la retta generica r nel IV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anch’esso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nel IV diedro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cxnSp>
        <p:nvCxnSpPr>
          <p:cNvPr id="1115" name="Connettore diritto 1114">
            <a:extLst>
              <a:ext uri="{FF2B5EF4-FFF2-40B4-BE49-F238E27FC236}">
                <a16:creationId xmlns:a16="http://schemas.microsoft.com/office/drawing/2014/main" id="{BD46D1A0-BB62-C5B7-4963-B69117E48861}"/>
              </a:ext>
            </a:extLst>
          </p:cNvPr>
          <p:cNvCxnSpPr>
            <a:cxnSpLocks/>
          </p:cNvCxnSpPr>
          <p:nvPr/>
        </p:nvCxnSpPr>
        <p:spPr>
          <a:xfrm>
            <a:off x="5471353" y="5590191"/>
            <a:ext cx="513297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Connettore diritto 1119">
            <a:extLst>
              <a:ext uri="{FF2B5EF4-FFF2-40B4-BE49-F238E27FC236}">
                <a16:creationId xmlns:a16="http://schemas.microsoft.com/office/drawing/2014/main" id="{FB3F2CCE-BB79-5CA6-2921-EC600DB1800A}"/>
              </a:ext>
            </a:extLst>
          </p:cNvPr>
          <p:cNvCxnSpPr>
            <a:cxnSpLocks/>
          </p:cNvCxnSpPr>
          <p:nvPr/>
        </p:nvCxnSpPr>
        <p:spPr>
          <a:xfrm flipV="1">
            <a:off x="5471353" y="3037434"/>
            <a:ext cx="5153793" cy="131019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5F1599D-5D0D-4032-2101-405EA0A83A36}"/>
              </a:ext>
            </a:extLst>
          </p:cNvPr>
          <p:cNvSpPr txBox="1"/>
          <p:nvPr/>
        </p:nvSpPr>
        <p:spPr>
          <a:xfrm>
            <a:off x="3246068" y="1638800"/>
            <a:ext cx="873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Passaggio 2- Collegando A’X’ e A’’X’’ si determinano le proiezioni del segmento appartenente alla retta 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544934-6AD4-B9C3-E90C-E62F599751A8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9" name="CasellaDiTesto 8">
            <a:hlinkClick r:id="rId3" action="ppaction://hlinksldjump"/>
            <a:extLst>
              <a:ext uri="{FF2B5EF4-FFF2-40B4-BE49-F238E27FC236}">
                <a16:creationId xmlns:a16="http://schemas.microsoft.com/office/drawing/2014/main" id="{D804E9A4-1B8F-CB11-2BA6-C543CA3004DA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30371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Passo 3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43B635-681E-92BC-2876-4CC1D1C92081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generica nel IV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non appartenente alla retta sempre nel IV diedro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C45A9025-812B-DB21-EABC-05B289F54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1" y="4055469"/>
            <a:ext cx="396000" cy="39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id="{FBC63071-0C5E-1A4A-035A-2D7EC7E67EE6}"/>
              </a:ext>
            </a:extLst>
          </p:cNvPr>
          <p:cNvSpPr>
            <a:spLocks/>
          </p:cNvSpPr>
          <p:nvPr/>
        </p:nvSpPr>
        <p:spPr bwMode="auto">
          <a:xfrm>
            <a:off x="457081" y="3818488"/>
            <a:ext cx="180000" cy="905530"/>
          </a:xfrm>
          <a:prstGeom prst="leftBrace">
            <a:avLst>
              <a:gd name="adj1" fmla="val 79726"/>
              <a:gd name="adj2" fmla="val 47843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3CD808DA-FB7B-AC92-39EC-6F3B7C417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927" y="4301676"/>
            <a:ext cx="1008000" cy="39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T</a:t>
            </a:r>
            <a:r>
              <a:rPr kumimoji="0" lang="it-IT" altLang="it-IT" sz="2000" b="0" i="0" u="none" strike="noStrike" cap="none" normalizeH="0" baseline="-2500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s’’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5C8BD1D-7F92-25F0-9F13-061797F144E1}"/>
              </a:ext>
            </a:extLst>
          </p:cNvPr>
          <p:cNvGrpSpPr/>
          <p:nvPr/>
        </p:nvGrpSpPr>
        <p:grpSpPr>
          <a:xfrm>
            <a:off x="647687" y="4301676"/>
            <a:ext cx="1152000" cy="396000"/>
            <a:chOff x="1407470" y="4799514"/>
            <a:chExt cx="1261579" cy="612000"/>
          </a:xfrm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F3C8F90F-8101-24DD-2DF1-7859555BE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70" y="4799514"/>
              <a:ext cx="1261579" cy="61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 err="1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s”</a:t>
              </a:r>
              <a:r>
                <a:rPr kumimoji="0" lang="it-IT" altLang="it-IT" sz="2000" b="0" i="0" u="none" strike="noStrike" cap="none" normalizeH="0" baseline="0" dirty="0" err="1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</a:t>
              </a:r>
              <a:r>
                <a:rPr kumimoji="0" lang="it-IT" altLang="it-IT" sz="2000" b="0" i="0" u="none" strike="noStrike" cap="none" normalizeH="0" baseline="0" dirty="0" err="1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A’’</a:t>
              </a:r>
              <a:r>
                <a:rPr kumimoji="0" lang="it-IT" altLang="it-IT" sz="2000" b="0" i="0" u="none" strike="noStrike" cap="none" normalizeH="0" baseline="0" dirty="0" err="1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X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’’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4F596E61-EC1D-2CF5-C20F-3887F466FDF4}"/>
                </a:ext>
              </a:extLst>
            </p:cNvPr>
            <p:cNvCxnSpPr>
              <a:cxnSpLocks/>
            </p:cNvCxnSpPr>
            <p:nvPr/>
          </p:nvCxnSpPr>
          <p:spPr>
            <a:xfrm>
              <a:off x="1978090" y="4901818"/>
              <a:ext cx="576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198E47C8-D77E-86F7-8064-98DAAC248D21}"/>
              </a:ext>
            </a:extLst>
          </p:cNvPr>
          <p:cNvGrpSpPr/>
          <p:nvPr/>
        </p:nvGrpSpPr>
        <p:grpSpPr>
          <a:xfrm>
            <a:off x="650334" y="3836189"/>
            <a:ext cx="1152000" cy="396000"/>
            <a:chOff x="1407470" y="4155718"/>
            <a:chExt cx="1297533" cy="612000"/>
          </a:xfrm>
        </p:grpSpPr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E4959174-CEBE-C772-AA93-0A9C6CD5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70" y="4155718"/>
              <a:ext cx="1297533" cy="61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s’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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A’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X’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E1988574-F9C7-6725-D0A0-EECB165F8FC9}"/>
                </a:ext>
              </a:extLst>
            </p:cNvPr>
            <p:cNvCxnSpPr>
              <a:cxnSpLocks/>
            </p:cNvCxnSpPr>
            <p:nvPr/>
          </p:nvCxnSpPr>
          <p:spPr>
            <a:xfrm>
              <a:off x="2072363" y="4233714"/>
              <a:ext cx="576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826C892-0468-A494-9E07-452AC0789BD7}"/>
              </a:ext>
            </a:extLst>
          </p:cNvPr>
          <p:cNvSpPr txBox="1"/>
          <p:nvPr/>
        </p:nvSpPr>
        <p:spPr>
          <a:xfrm>
            <a:off x="46508" y="4746359"/>
            <a:ext cx="3200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Poiché le proiezioni seconde dei punti 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it-IT" dirty="0">
                <a:solidFill>
                  <a:srgbClr val="0066FF"/>
                </a:solidFill>
                <a:latin typeface="Comic Sans MS" panose="030F0702030302020204" pitchFamily="66" charset="0"/>
              </a:rPr>
              <a:t>X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hanno stessa quota la retta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si qualifica geometricamente come orizzontale nel III diedro</a:t>
            </a:r>
            <a:endParaRPr lang="it-IT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EE060104-950A-38CE-9F35-0873392FE29E}"/>
              </a:ext>
            </a:extLst>
          </p:cNvPr>
          <p:cNvCxnSpPr>
            <a:stCxn id="30" idx="3"/>
            <a:endCxn id="7" idx="1"/>
          </p:cNvCxnSpPr>
          <p:nvPr/>
        </p:nvCxnSpPr>
        <p:spPr>
          <a:xfrm>
            <a:off x="1802334" y="4034189"/>
            <a:ext cx="427553" cy="218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C824C54D-7450-5933-B632-A47E755E68A9}"/>
              </a:ext>
            </a:extLst>
          </p:cNvPr>
          <p:cNvCxnSpPr>
            <a:stCxn id="27" idx="3"/>
            <a:endCxn id="19" idx="1"/>
          </p:cNvCxnSpPr>
          <p:nvPr/>
        </p:nvCxnSpPr>
        <p:spPr>
          <a:xfrm>
            <a:off x="1799687" y="4499676"/>
            <a:ext cx="429240" cy="0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ADC830B5-A32C-47BA-41DF-ACB3417C1971}"/>
              </a:ext>
            </a:extLst>
          </p:cNvPr>
          <p:cNvGrpSpPr/>
          <p:nvPr/>
        </p:nvGrpSpPr>
        <p:grpSpPr>
          <a:xfrm>
            <a:off x="3239559" y="1316038"/>
            <a:ext cx="8845927" cy="5400000"/>
            <a:chOff x="3239559" y="1316038"/>
            <a:chExt cx="8845927" cy="5400000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0281E089-BA3B-B909-E2CB-216E142C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86" y="1316038"/>
              <a:ext cx="8820000" cy="540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A8EF9DF-4B78-B512-8AE5-F5641344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2247" y="3749141"/>
              <a:ext cx="323850" cy="4699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E5E2CC8D-1F93-75CD-D82B-9406DD9B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593" y="4296487"/>
              <a:ext cx="28693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5B76692-C1B3-B64D-0F9D-E5A75D6B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6" y="5360465"/>
              <a:ext cx="29655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A"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C2B1517-E0C8-DCB2-13B8-777926D0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03" y="6236381"/>
              <a:ext cx="22281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7CD779AA-E04C-AE31-6941-CAB1BBBF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6760" y="5792973"/>
              <a:ext cx="21640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r’’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C852F9A-12F0-3D55-0131-43A3BEF57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587" y="2430463"/>
              <a:ext cx="8666163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285E8A95-8166-CFC3-DB16-EE7301B83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604" y="4192231"/>
              <a:ext cx="8445146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281D1AA-B587-2325-AEF7-65E6D41864A0}"/>
                </a:ext>
              </a:extLst>
            </p:cNvPr>
            <p:cNvGrpSpPr/>
            <p:nvPr/>
          </p:nvGrpSpPr>
          <p:grpSpPr>
            <a:xfrm>
              <a:off x="8492090" y="4869967"/>
              <a:ext cx="384242" cy="307777"/>
              <a:chOff x="10909573" y="2976563"/>
              <a:chExt cx="384242" cy="30777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91B2EB5F-B25F-2F8F-6B3E-EEE17EC26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9573" y="2976563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777A0862-F150-5D12-445E-5E71E688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195" y="300536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275A64A3-38E4-730C-3053-D810B0DB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0383" y="2988138"/>
                <a:ext cx="123432" cy="180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grpSp>
          <p:nvGrpSpPr>
            <p:cNvPr id="1026" name="Gruppo 1025">
              <a:extLst>
                <a:ext uri="{FF2B5EF4-FFF2-40B4-BE49-F238E27FC236}">
                  <a16:creationId xmlns:a16="http://schemas.microsoft.com/office/drawing/2014/main" id="{BBA32BE3-62FB-340B-2443-3FCB50B8DAC9}"/>
                </a:ext>
              </a:extLst>
            </p:cNvPr>
            <p:cNvGrpSpPr/>
            <p:nvPr/>
          </p:nvGrpSpPr>
          <p:grpSpPr>
            <a:xfrm>
              <a:off x="4760808" y="6009973"/>
              <a:ext cx="351825" cy="322213"/>
              <a:chOff x="15877845" y="3131653"/>
              <a:chExt cx="351825" cy="322213"/>
            </a:xfrm>
            <a:noFill/>
          </p:grpSpPr>
          <p:sp>
            <p:nvSpPr>
              <p:cNvPr id="1033" name="Rectangle 13">
                <a:extLst>
                  <a:ext uri="{FF2B5EF4-FFF2-40B4-BE49-F238E27FC236}">
                    <a16:creationId xmlns:a16="http://schemas.microsoft.com/office/drawing/2014/main" id="{51D2E4C1-C4AF-318F-D67F-311074727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7845" y="3146089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4" name="Rectangle 14">
                <a:extLst>
                  <a:ext uri="{FF2B5EF4-FFF2-40B4-BE49-F238E27FC236}">
                    <a16:creationId xmlns:a16="http://schemas.microsoft.com/office/drawing/2014/main" id="{B4494702-23C4-D757-95CE-A33E1F7D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0685" y="3171539"/>
                <a:ext cx="76944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1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5" name="Rectangle 15">
                <a:extLst>
                  <a:ext uri="{FF2B5EF4-FFF2-40B4-BE49-F238E27FC236}">
                    <a16:creationId xmlns:a16="http://schemas.microsoft.com/office/drawing/2014/main" id="{127AC2E9-1552-942F-9FA0-6A1CF85D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6238" y="3131653"/>
                <a:ext cx="123432" cy="252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A01C981D-1FFC-6C4F-803F-9A4205566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318" y="4192231"/>
              <a:ext cx="4808656" cy="239252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FB624AA8-8B9A-FDA4-6762-97E3A8D52088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6828816" cy="165709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ECFEDE20-35AD-2230-FA5B-EB57AE18C625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0" cy="170282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C260581-A68C-759D-97E9-36DED5AF1083}"/>
                </a:ext>
              </a:extLst>
            </p:cNvPr>
            <p:cNvCxnSpPr>
              <a:cxnSpLocks/>
            </p:cNvCxnSpPr>
            <p:nvPr/>
          </p:nvCxnSpPr>
          <p:spPr>
            <a:xfrm>
              <a:off x="8291314" y="4192231"/>
              <a:ext cx="0" cy="82854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3A38466-2DAF-AF45-DB83-0C0BCFFD66FE}"/>
                </a:ext>
              </a:extLst>
            </p:cNvPr>
            <p:cNvCxnSpPr>
              <a:cxnSpLocks/>
            </p:cNvCxnSpPr>
            <p:nvPr/>
          </p:nvCxnSpPr>
          <p:spPr>
            <a:xfrm>
              <a:off x="5482432" y="4197846"/>
              <a:ext cx="0" cy="139467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D5755BAB-5E60-B97B-5A62-B1FFB1F97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4167" y="3068646"/>
              <a:ext cx="2869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</a:rPr>
                <a:t>X'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</a:endParaRPr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0898A73D-5E01-09A6-D5C2-7935C107F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1271" y="5524152"/>
              <a:ext cx="2965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</a:rPr>
                <a:t>X"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</a:endParaRPr>
            </a:p>
          </p:txBody>
        </p:sp>
        <p:cxnSp>
          <p:nvCxnSpPr>
            <p:cNvPr id="1095" name="Connettore diritto 1094">
              <a:extLst>
                <a:ext uri="{FF2B5EF4-FFF2-40B4-BE49-F238E27FC236}">
                  <a16:creationId xmlns:a16="http://schemas.microsoft.com/office/drawing/2014/main" id="{1C9BF9AB-4794-BAFC-B2E9-2C2DC0B49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2248" y="2524434"/>
              <a:ext cx="3340082" cy="166184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Connettore diritto 1112">
              <a:extLst>
                <a:ext uri="{FF2B5EF4-FFF2-40B4-BE49-F238E27FC236}">
                  <a16:creationId xmlns:a16="http://schemas.microsoft.com/office/drawing/2014/main" id="{715BE138-154C-D0F2-879C-298F276B4BC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3204" y="4191213"/>
              <a:ext cx="0" cy="1394670"/>
            </a:xfrm>
            <a:prstGeom prst="line">
              <a:avLst/>
            </a:prstGeom>
            <a:ln w="31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nettore diritto 1114">
              <a:extLst>
                <a:ext uri="{FF2B5EF4-FFF2-40B4-BE49-F238E27FC236}">
                  <a16:creationId xmlns:a16="http://schemas.microsoft.com/office/drawing/2014/main" id="{BD46D1A0-BB62-C5B7-4963-B69117E48861}"/>
                </a:ext>
              </a:extLst>
            </p:cNvPr>
            <p:cNvCxnSpPr>
              <a:cxnSpLocks/>
            </p:cNvCxnSpPr>
            <p:nvPr/>
          </p:nvCxnSpPr>
          <p:spPr>
            <a:xfrm>
              <a:off x="5480225" y="5590191"/>
              <a:ext cx="5132979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ttore diritto 1116">
              <a:extLst>
                <a:ext uri="{FF2B5EF4-FFF2-40B4-BE49-F238E27FC236}">
                  <a16:creationId xmlns:a16="http://schemas.microsoft.com/office/drawing/2014/main" id="{60A40F33-C75E-484B-7627-A9D3FD6E2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3204" y="3022042"/>
              <a:ext cx="0" cy="1175804"/>
            </a:xfrm>
            <a:prstGeom prst="line">
              <a:avLst/>
            </a:prstGeom>
            <a:ln w="31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ttore diritto 1119">
              <a:extLst>
                <a:ext uri="{FF2B5EF4-FFF2-40B4-BE49-F238E27FC236}">
                  <a16:creationId xmlns:a16="http://schemas.microsoft.com/office/drawing/2014/main" id="{FB3F2CCE-BB79-5CA6-2921-EC600DB18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0225" y="3036419"/>
              <a:ext cx="5132979" cy="1304899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59E525C9-D3FB-46B4-4EC8-82E5FF6BE1CE}"/>
                </a:ext>
              </a:extLst>
            </p:cNvPr>
            <p:cNvSpPr txBox="1"/>
            <p:nvPr/>
          </p:nvSpPr>
          <p:spPr>
            <a:xfrm>
              <a:off x="3260420" y="1474030"/>
              <a:ext cx="5941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</a:rPr>
                <a:t>Passaggio 1- Si definisce, anzitutto, un punto (X </a:t>
              </a:r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 r)=(X’ r’; X’’ r’’) </a:t>
              </a:r>
              <a:endParaRPr lang="it-IT" sz="1400" dirty="0">
                <a:solidFill>
                  <a:srgbClr val="0066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10D043F1-3695-4E71-557A-4E5A3517AB99}"/>
                </a:ext>
              </a:extLst>
            </p:cNvPr>
            <p:cNvSpPr txBox="1"/>
            <p:nvPr/>
          </p:nvSpPr>
          <p:spPr>
            <a:xfrm>
              <a:off x="3239559" y="1638800"/>
              <a:ext cx="873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Passaggio 2- Collegando A’X’ e A’’X’’ si determinano le proiezioni del segmento appartenente alla retta s</a:t>
              </a:r>
            </a:p>
          </p:txBody>
        </p:sp>
        <p:sp>
          <p:nvSpPr>
            <p:cNvPr id="1028" name="Rectangle 6">
              <a:extLst>
                <a:ext uri="{FF2B5EF4-FFF2-40B4-BE49-F238E27FC236}">
                  <a16:creationId xmlns:a16="http://schemas.microsoft.com/office/drawing/2014/main" id="{E1FC0736-239F-E812-AA71-64587D702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612" y="1334694"/>
              <a:ext cx="682271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Siano dati la retta generica r nel IV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anch’esso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nel IV diedro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cxnSp>
        <p:nvCxnSpPr>
          <p:cNvPr id="1129" name="Connettore diritto 1128">
            <a:extLst>
              <a:ext uri="{FF2B5EF4-FFF2-40B4-BE49-F238E27FC236}">
                <a16:creationId xmlns:a16="http://schemas.microsoft.com/office/drawing/2014/main" id="{FA8253D5-E5D2-FFB3-BD47-C82264A96183}"/>
              </a:ext>
            </a:extLst>
          </p:cNvPr>
          <p:cNvCxnSpPr/>
          <p:nvPr/>
        </p:nvCxnSpPr>
        <p:spPr>
          <a:xfrm>
            <a:off x="6057769" y="4192907"/>
            <a:ext cx="0" cy="139960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1" name="Gruppo 1130">
            <a:extLst>
              <a:ext uri="{FF2B5EF4-FFF2-40B4-BE49-F238E27FC236}">
                <a16:creationId xmlns:a16="http://schemas.microsoft.com/office/drawing/2014/main" id="{A894F9E4-E12B-9E5E-9F45-29082BFA79B1}"/>
              </a:ext>
            </a:extLst>
          </p:cNvPr>
          <p:cNvGrpSpPr/>
          <p:nvPr/>
        </p:nvGrpSpPr>
        <p:grpSpPr>
          <a:xfrm>
            <a:off x="5851946" y="5608701"/>
            <a:ext cx="385844" cy="319352"/>
            <a:chOff x="10909573" y="2976563"/>
            <a:chExt cx="385844" cy="31935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32" name="Rectangle 13">
              <a:extLst>
                <a:ext uri="{FF2B5EF4-FFF2-40B4-BE49-F238E27FC236}">
                  <a16:creationId xmlns:a16="http://schemas.microsoft.com/office/drawing/2014/main" id="{BF35E7E7-3BA3-56D1-1F3B-F339EB3FB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9573" y="2976563"/>
              <a:ext cx="174728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T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133" name="Rectangle 14">
              <a:extLst>
                <a:ext uri="{FF2B5EF4-FFF2-40B4-BE49-F238E27FC236}">
                  <a16:creationId xmlns:a16="http://schemas.microsoft.com/office/drawing/2014/main" id="{DD4AADE6-F5F5-F24E-C00B-44F763159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2195" y="3005369"/>
              <a:ext cx="104196" cy="205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2</a:t>
              </a:r>
              <a:endParaRPr kumimoji="0" lang="it-IT" altLang="it-IT" sz="2000" b="0" i="0" u="none" strike="noStrike" cap="none" normalizeH="0" baseline="-2500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134" name="Rectangle 15">
              <a:extLst>
                <a:ext uri="{FF2B5EF4-FFF2-40B4-BE49-F238E27FC236}">
                  <a16:creationId xmlns:a16="http://schemas.microsoft.com/office/drawing/2014/main" id="{0BF2D520-495A-82E2-C99C-2202D76F7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0383" y="2988138"/>
              <a:ext cx="125034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s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</p:grp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F8F9B06A-F711-7BA0-8F3E-BF1476154DC3}"/>
              </a:ext>
            </a:extLst>
          </p:cNvPr>
          <p:cNvCxnSpPr>
            <a:cxnSpLocks/>
          </p:cNvCxnSpPr>
          <p:nvPr/>
        </p:nvCxnSpPr>
        <p:spPr>
          <a:xfrm flipV="1">
            <a:off x="3408920" y="2713601"/>
            <a:ext cx="8477151" cy="215505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7440375C-C1A4-40BA-53FD-54FF2C9A35F4}"/>
              </a:ext>
            </a:extLst>
          </p:cNvPr>
          <p:cNvCxnSpPr>
            <a:cxnSpLocks/>
          </p:cNvCxnSpPr>
          <p:nvPr/>
        </p:nvCxnSpPr>
        <p:spPr>
          <a:xfrm>
            <a:off x="3308721" y="5590616"/>
            <a:ext cx="857735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9">
            <a:extLst>
              <a:ext uri="{FF2B5EF4-FFF2-40B4-BE49-F238E27FC236}">
                <a16:creationId xmlns:a16="http://schemas.microsoft.com/office/drawing/2014/main" id="{46BEB179-2930-7799-BCFA-98399D576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999" y="3321860"/>
            <a:ext cx="222818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s'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94B136E5-846D-4E76-79BA-7995EF891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789" y="5597436"/>
            <a:ext cx="218008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’’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40E0F23E-7573-C1A4-23DC-ABB077F1E261}"/>
              </a:ext>
            </a:extLst>
          </p:cNvPr>
          <p:cNvGrpSpPr/>
          <p:nvPr/>
        </p:nvGrpSpPr>
        <p:grpSpPr>
          <a:xfrm>
            <a:off x="11383880" y="2710498"/>
            <a:ext cx="356009" cy="447548"/>
            <a:chOff x="7249962" y="6047734"/>
            <a:chExt cx="356009" cy="447548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996962B9-B1AF-67FF-35D1-9B1B73D1426B}"/>
                </a:ext>
              </a:extLst>
            </p:cNvPr>
            <p:cNvGrpSpPr/>
            <p:nvPr/>
          </p:nvGrpSpPr>
          <p:grpSpPr>
            <a:xfrm>
              <a:off x="7249962" y="6173069"/>
              <a:ext cx="353427" cy="322213"/>
              <a:chOff x="15877845" y="3131653"/>
              <a:chExt cx="353427" cy="322213"/>
            </a:xfrm>
            <a:noFill/>
          </p:grpSpPr>
          <p:sp>
            <p:nvSpPr>
              <p:cNvPr id="51" name="Rectangle 13">
                <a:extLst>
                  <a:ext uri="{FF2B5EF4-FFF2-40B4-BE49-F238E27FC236}">
                    <a16:creationId xmlns:a16="http://schemas.microsoft.com/office/drawing/2014/main" id="{2519E29C-AA54-6CAF-A154-ED7A936B2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7845" y="3146089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52" name="Rectangle 14">
                <a:extLst>
                  <a:ext uri="{FF2B5EF4-FFF2-40B4-BE49-F238E27FC236}">
                    <a16:creationId xmlns:a16="http://schemas.microsoft.com/office/drawing/2014/main" id="{5A436FA2-5D04-4CE4-242A-74B17B44D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0685" y="3171539"/>
                <a:ext cx="76944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1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53" name="Rectangle 15">
                <a:extLst>
                  <a:ext uri="{FF2B5EF4-FFF2-40B4-BE49-F238E27FC236}">
                    <a16:creationId xmlns:a16="http://schemas.microsoft.com/office/drawing/2014/main" id="{6870602B-8CB4-339E-E5FB-C65382DC5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6238" y="3131653"/>
                <a:ext cx="125034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s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</p:grp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F44B31E3-A0D0-178C-78B4-2510CE7C6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229" y="6047734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63D4C9B-F3C5-C620-7C10-C9CB57DDD3E7}"/>
              </a:ext>
            </a:extLst>
          </p:cNvPr>
          <p:cNvGrpSpPr/>
          <p:nvPr/>
        </p:nvGrpSpPr>
        <p:grpSpPr>
          <a:xfrm>
            <a:off x="3246960" y="1794064"/>
            <a:ext cx="7380000" cy="357181"/>
            <a:chOff x="10524481" y="1794064"/>
            <a:chExt cx="7380000" cy="357181"/>
          </a:xfrm>
        </p:grpSpPr>
        <p:sp>
          <p:nvSpPr>
            <p:cNvPr id="1027" name="CasellaDiTesto 1026">
              <a:extLst>
                <a:ext uri="{FF2B5EF4-FFF2-40B4-BE49-F238E27FC236}">
                  <a16:creationId xmlns:a16="http://schemas.microsoft.com/office/drawing/2014/main" id="{225E8811-6A8E-7DFB-004D-374FEB409A97}"/>
                </a:ext>
              </a:extLst>
            </p:cNvPr>
            <p:cNvSpPr txBox="1"/>
            <p:nvPr/>
          </p:nvSpPr>
          <p:spPr>
            <a:xfrm>
              <a:off x="10524481" y="1843468"/>
              <a:ext cx="73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Passaggio 3- Si definisce la retta s(s’;s’’;T</a:t>
              </a:r>
              <a:r>
                <a:rPr lang="it-IT" sz="14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s;T</a:t>
              </a:r>
              <a:r>
                <a:rPr lang="it-IT" sz="14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 ) contenente il segmento AX(A’X’;A’’X’’)</a:t>
              </a: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51F5DA17-0E5F-2F8A-59C5-5A4D329EC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523" y="1794064"/>
              <a:ext cx="1282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F6A506D3-0806-F118-1AA1-72E16871F2D9}"/>
              </a:ext>
            </a:extLst>
          </p:cNvPr>
          <p:cNvGrpSpPr/>
          <p:nvPr/>
        </p:nvGrpSpPr>
        <p:grpSpPr>
          <a:xfrm>
            <a:off x="0" y="1710936"/>
            <a:ext cx="3261842" cy="2031325"/>
            <a:chOff x="0" y="1710936"/>
            <a:chExt cx="3261842" cy="2031325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D11DB97-37DB-F241-FDDC-8DFC25ADC5BD}"/>
                </a:ext>
              </a:extLst>
            </p:cNvPr>
            <p:cNvSpPr txBox="1"/>
            <p:nvPr/>
          </p:nvSpPr>
          <p:spPr>
            <a:xfrm>
              <a:off x="0" y="1710936"/>
              <a:ext cx="326184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  estende il segmento convertendolo nella retta </a:t>
              </a:r>
              <a:r>
                <a:rPr lang="it-IT" sz="18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it-IT" sz="18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cui appartiene, della quale si definiscono tutti gli elementi descrittivi: due proiezioni  </a:t>
              </a:r>
              <a:r>
                <a:rPr lang="it-IT" sz="18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s(s’;s’’) </a:t>
              </a:r>
              <a:r>
                <a:rPr lang="it-IT" sz="18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it-IT" sz="18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8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due tracce </a:t>
              </a:r>
              <a:r>
                <a:rPr lang="it-IT" sz="18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(T</a:t>
              </a:r>
              <a:r>
                <a:rPr lang="it-IT" sz="1800" baseline="-250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it-IT" sz="18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s;T</a:t>
              </a:r>
              <a:r>
                <a:rPr lang="it-IT" sz="1800" baseline="-250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18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s) </a:t>
              </a:r>
              <a:r>
                <a:rPr lang="it-IT" sz="18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come di seguito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7270165B-30C1-F887-4E43-2D53E951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10" y="3250300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ABBBC0A0-DA3B-78FA-212A-518C40EFA2FE}"/>
              </a:ext>
            </a:extLst>
          </p:cNvPr>
          <p:cNvGrpSpPr/>
          <p:nvPr/>
        </p:nvGrpSpPr>
        <p:grpSpPr>
          <a:xfrm>
            <a:off x="2229887" y="3758990"/>
            <a:ext cx="1008000" cy="475386"/>
            <a:chOff x="2229887" y="3973603"/>
            <a:chExt cx="1008000" cy="475386"/>
          </a:xfrm>
        </p:grpSpPr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49F44821-CB2D-BFDF-B9DE-C5E9FAEB1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87" y="4052989"/>
              <a:ext cx="1008000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T</a:t>
              </a:r>
              <a:r>
                <a: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1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s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s’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153C56F9-DA56-E1FC-144B-C5B23F8BE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994" y="3973603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5EB8A716-8808-257D-7ECD-8648185BD0C6}"/>
              </a:ext>
            </a:extLst>
          </p:cNvPr>
          <p:cNvSpPr txBox="1"/>
          <p:nvPr/>
        </p:nvSpPr>
        <p:spPr>
          <a:xfrm>
            <a:off x="483180" y="6254172"/>
            <a:ext cx="2304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s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(//</a:t>
            </a:r>
            <a:r>
              <a:rPr lang="it-IT" sz="2400" dirty="0">
                <a:solidFill>
                  <a:srgbClr val="C00000"/>
                </a:solidFill>
                <a:latin typeface="Symbol" panose="05050102010706020507" pitchFamily="18" charset="2"/>
              </a:rPr>
              <a:t>p </a:t>
            </a:r>
            <a:r>
              <a:rPr lang="it-IT" sz="2400" baseline="30000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</a:t>
            </a:r>
            <a:r>
              <a:rPr lang="it-IT" sz="24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1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 </a:t>
            </a:r>
            <a:r>
              <a:rPr lang="it-IT" sz="2400" baseline="30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</a:t>
            </a:r>
            <a:r>
              <a:rPr lang="it-IT" sz="2400" baseline="-25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it-IT" sz="2400" dirty="0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55E7BB89-70B5-1FF4-A96A-D2C777A73CC0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2" name="CasellaDiTesto 61">
            <a:hlinkClick r:id="rId3" action="ppaction://hlinksldjump"/>
            <a:extLst>
              <a:ext uri="{FF2B5EF4-FFF2-40B4-BE49-F238E27FC236}">
                <a16:creationId xmlns:a16="http://schemas.microsoft.com/office/drawing/2014/main" id="{69DA0087-FFC3-1EA3-9E80-4622C54954BD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31545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9" grpId="0" animBg="1"/>
      <p:bldP spid="56" grpId="0"/>
      <p:bldP spid="46" grpId="0"/>
      <p:bldP spid="4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Passi 4 – 5 – 6 unificati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43B635-681E-92BC-2876-4CC1D1C92081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generica nel IV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non appartenente alla retta sempre nel IV diedro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D759DF21-CD62-5318-044A-52567D6664E8}"/>
              </a:ext>
            </a:extLst>
          </p:cNvPr>
          <p:cNvSpPr txBox="1"/>
          <p:nvPr/>
        </p:nvSpPr>
        <p:spPr>
          <a:xfrm>
            <a:off x="66001" y="1817859"/>
            <a:ext cx="3164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Ottenute le tracce della retta </a:t>
            </a:r>
            <a:r>
              <a:rPr lang="it-IT" sz="16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si collegano le due tracce seconde per ottenere il segmento che definisce la direzione della </a:t>
            </a:r>
          </a:p>
          <a:p>
            <a:pPr algn="ctr"/>
            <a:r>
              <a:rPr lang="it-IT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it-IT" sz="1600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solidFill>
                <a:srgbClr val="C00000"/>
              </a:solidFill>
            </a:endParaRPr>
          </a:p>
        </p:txBody>
      </p:sp>
      <p:grpSp>
        <p:nvGrpSpPr>
          <p:cNvPr id="1025" name="Gruppo 1024">
            <a:extLst>
              <a:ext uri="{FF2B5EF4-FFF2-40B4-BE49-F238E27FC236}">
                <a16:creationId xmlns:a16="http://schemas.microsoft.com/office/drawing/2014/main" id="{992C1051-F39D-6C80-3117-AE8839287428}"/>
              </a:ext>
            </a:extLst>
          </p:cNvPr>
          <p:cNvGrpSpPr/>
          <p:nvPr/>
        </p:nvGrpSpPr>
        <p:grpSpPr>
          <a:xfrm>
            <a:off x="119415" y="3382691"/>
            <a:ext cx="1584000" cy="461665"/>
            <a:chOff x="873235" y="6123040"/>
            <a:chExt cx="1584000" cy="461665"/>
          </a:xfrm>
        </p:grpSpPr>
        <p:sp>
          <p:nvSpPr>
            <p:cNvPr id="1027" name="CasellaDiTesto 1026">
              <a:extLst>
                <a:ext uri="{FF2B5EF4-FFF2-40B4-BE49-F238E27FC236}">
                  <a16:creationId xmlns:a16="http://schemas.microsoft.com/office/drawing/2014/main" id="{C4678356-CC4E-4EBA-3D32-C06D381843F1}"/>
                </a:ext>
              </a:extLst>
            </p:cNvPr>
            <p:cNvSpPr txBox="1"/>
            <p:nvPr/>
          </p:nvSpPr>
          <p:spPr>
            <a:xfrm>
              <a:off x="873235" y="6123040"/>
              <a:ext cx="158400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4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2400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it-IT" sz="2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</a:t>
              </a:r>
              <a:r>
                <a:rPr lang="it-IT" sz="24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it-IT" sz="2400" baseline="-250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it-IT" sz="2400" dirty="0"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it-IT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1028" name="Connettore diritto 1027">
              <a:extLst>
                <a:ext uri="{FF2B5EF4-FFF2-40B4-BE49-F238E27FC236}">
                  <a16:creationId xmlns:a16="http://schemas.microsoft.com/office/drawing/2014/main" id="{033C21F9-D640-4D48-C2AC-A991F78ADA7B}"/>
                </a:ext>
              </a:extLst>
            </p:cNvPr>
            <p:cNvCxnSpPr/>
            <p:nvPr/>
          </p:nvCxnSpPr>
          <p:spPr>
            <a:xfrm>
              <a:off x="1051234" y="6165501"/>
              <a:ext cx="1305254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0" name="CasellaDiTesto 1039">
            <a:extLst>
              <a:ext uri="{FF2B5EF4-FFF2-40B4-BE49-F238E27FC236}">
                <a16:creationId xmlns:a16="http://schemas.microsoft.com/office/drawing/2014/main" id="{96C8255A-09AD-C4CE-4FB0-752183D720C0}"/>
              </a:ext>
            </a:extLst>
          </p:cNvPr>
          <p:cNvSpPr txBox="1"/>
          <p:nvPr/>
        </p:nvSpPr>
        <p:spPr>
          <a:xfrm>
            <a:off x="66000" y="3897618"/>
            <a:ext cx="314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Poiché la traccia prima della retta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è impropria, si conduce, per T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r una retta parallele alla proiezione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s’ 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determinando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la traccia del piano cercato </a:t>
            </a:r>
          </a:p>
        </p:txBody>
      </p:sp>
      <p:sp>
        <p:nvSpPr>
          <p:cNvPr id="1041" name="CasellaDiTesto 1040">
            <a:extLst>
              <a:ext uri="{FF2B5EF4-FFF2-40B4-BE49-F238E27FC236}">
                <a16:creationId xmlns:a16="http://schemas.microsoft.com/office/drawing/2014/main" id="{6EB1390F-7528-EB73-1B8A-7CF96B9B24FA}"/>
              </a:ext>
            </a:extLst>
          </p:cNvPr>
          <p:cNvSpPr txBox="1"/>
          <p:nvPr/>
        </p:nvSpPr>
        <p:spPr>
          <a:xfrm>
            <a:off x="2415817" y="5267449"/>
            <a:ext cx="720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42" name="CasellaDiTesto 1041">
            <a:extLst>
              <a:ext uri="{FF2B5EF4-FFF2-40B4-BE49-F238E27FC236}">
                <a16:creationId xmlns:a16="http://schemas.microsoft.com/office/drawing/2014/main" id="{7B63995F-8384-6A47-D6A0-BC52408FB48A}"/>
              </a:ext>
            </a:extLst>
          </p:cNvPr>
          <p:cNvSpPr txBox="1"/>
          <p:nvPr/>
        </p:nvSpPr>
        <p:spPr>
          <a:xfrm>
            <a:off x="2326674" y="3376453"/>
            <a:ext cx="720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1048" name="Connettore 2 1047">
            <a:extLst>
              <a:ext uri="{FF2B5EF4-FFF2-40B4-BE49-F238E27FC236}">
                <a16:creationId xmlns:a16="http://schemas.microsoft.com/office/drawing/2014/main" id="{83A05596-2513-61D3-8C8F-1CA21E47C308}"/>
              </a:ext>
            </a:extLst>
          </p:cNvPr>
          <p:cNvCxnSpPr>
            <a:cxnSpLocks/>
            <a:stCxn id="1027" idx="3"/>
            <a:endCxn id="1042" idx="1"/>
          </p:cNvCxnSpPr>
          <p:nvPr/>
        </p:nvCxnSpPr>
        <p:spPr>
          <a:xfrm flipV="1">
            <a:off x="1703415" y="3607286"/>
            <a:ext cx="623259" cy="6238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Connettore 2 1049">
            <a:extLst>
              <a:ext uri="{FF2B5EF4-FFF2-40B4-BE49-F238E27FC236}">
                <a16:creationId xmlns:a16="http://schemas.microsoft.com/office/drawing/2014/main" id="{5A6CD355-6090-ACE7-0E39-11D5F9D1AE91}"/>
              </a:ext>
            </a:extLst>
          </p:cNvPr>
          <p:cNvCxnSpPr>
            <a:cxnSpLocks/>
            <a:stCxn id="1030" idx="3"/>
            <a:endCxn id="1041" idx="1"/>
          </p:cNvCxnSpPr>
          <p:nvPr/>
        </p:nvCxnSpPr>
        <p:spPr>
          <a:xfrm>
            <a:off x="1797597" y="5494621"/>
            <a:ext cx="618220" cy="3661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0EFA6FCF-021B-47A4-3B19-2DE5232F2B46}"/>
              </a:ext>
            </a:extLst>
          </p:cNvPr>
          <p:cNvGrpSpPr/>
          <p:nvPr/>
        </p:nvGrpSpPr>
        <p:grpSpPr>
          <a:xfrm>
            <a:off x="213597" y="5198029"/>
            <a:ext cx="1584000" cy="527424"/>
            <a:chOff x="213597" y="6140460"/>
            <a:chExt cx="1584000" cy="527424"/>
          </a:xfrm>
        </p:grpSpPr>
        <p:grpSp>
          <p:nvGrpSpPr>
            <p:cNvPr id="1029" name="Gruppo 1028">
              <a:extLst>
                <a:ext uri="{FF2B5EF4-FFF2-40B4-BE49-F238E27FC236}">
                  <a16:creationId xmlns:a16="http://schemas.microsoft.com/office/drawing/2014/main" id="{960DEDF7-A989-1A00-8EF2-335FA06F71EB}"/>
                </a:ext>
              </a:extLst>
            </p:cNvPr>
            <p:cNvGrpSpPr/>
            <p:nvPr/>
          </p:nvGrpSpPr>
          <p:grpSpPr>
            <a:xfrm>
              <a:off x="213597" y="6206219"/>
              <a:ext cx="1584000" cy="461665"/>
              <a:chOff x="896024" y="5497565"/>
              <a:chExt cx="1584000" cy="461665"/>
            </a:xfrm>
          </p:grpSpPr>
          <p:sp>
            <p:nvSpPr>
              <p:cNvPr id="1030" name="CasellaDiTesto 1029">
                <a:extLst>
                  <a:ext uri="{FF2B5EF4-FFF2-40B4-BE49-F238E27FC236}">
                    <a16:creationId xmlns:a16="http://schemas.microsoft.com/office/drawing/2014/main" id="{2804D753-4093-E85C-0757-D04C68E19722}"/>
                  </a:ext>
                </a:extLst>
              </p:cNvPr>
              <p:cNvSpPr txBox="1"/>
              <p:nvPr/>
            </p:nvSpPr>
            <p:spPr>
              <a:xfrm>
                <a:off x="896024" y="5497565"/>
                <a:ext cx="158400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it-IT" sz="240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it-IT" sz="2400" baseline="-2500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it-IT" sz="240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it-IT" sz="2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it-IT" sz="2400" dirty="0"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it-IT" sz="2400" baseline="-25000" dirty="0"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it-IT" sz="2400" dirty="0"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endParaRPr lang="it-IT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31" name="Connettore diritto 1030">
                <a:extLst>
                  <a:ext uri="{FF2B5EF4-FFF2-40B4-BE49-F238E27FC236}">
                    <a16:creationId xmlns:a16="http://schemas.microsoft.com/office/drawing/2014/main" id="{5E170241-C0D4-FC8D-4708-AA45C7B49C20}"/>
                  </a:ext>
                </a:extLst>
              </p:cNvPr>
              <p:cNvCxnSpPr/>
              <p:nvPr/>
            </p:nvCxnSpPr>
            <p:spPr>
              <a:xfrm>
                <a:off x="1051234" y="5545005"/>
                <a:ext cx="1305254" cy="0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4077F068-2589-5ED5-D112-3EA4F0CF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370" y="6140460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4871106E-DD32-C309-77A5-C3809D59EE4B}"/>
              </a:ext>
            </a:extLst>
          </p:cNvPr>
          <p:cNvGrpSpPr/>
          <p:nvPr/>
        </p:nvGrpSpPr>
        <p:grpSpPr>
          <a:xfrm>
            <a:off x="3246436" y="1316038"/>
            <a:ext cx="8820000" cy="5400000"/>
            <a:chOff x="3246436" y="1316038"/>
            <a:chExt cx="8820000" cy="5400000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0281E089-BA3B-B909-E2CB-216E142C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436" y="1316038"/>
              <a:ext cx="8820000" cy="540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A8EF9DF-4B78-B512-8AE5-F5641344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2247" y="3749141"/>
              <a:ext cx="323850" cy="4699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E5E2CC8D-1F93-75CD-D82B-9406DD9B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593" y="4296487"/>
              <a:ext cx="28693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5B76692-C1B3-B64D-0F9D-E5A75D6B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6" y="5360465"/>
              <a:ext cx="29655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A"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C2B1517-E0C8-DCB2-13B8-777926D0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03" y="6236381"/>
              <a:ext cx="22281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7CD779AA-E04C-AE31-6941-CAB1BBBF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6760" y="5792973"/>
              <a:ext cx="21640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r’’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C852F9A-12F0-3D55-0131-43A3BEF57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587" y="2544763"/>
              <a:ext cx="8666163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285E8A95-8166-CFC3-DB16-EE7301B83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604" y="4192231"/>
              <a:ext cx="8445146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281D1AA-B587-2325-AEF7-65E6D41864A0}"/>
                </a:ext>
              </a:extLst>
            </p:cNvPr>
            <p:cNvGrpSpPr/>
            <p:nvPr/>
          </p:nvGrpSpPr>
          <p:grpSpPr>
            <a:xfrm>
              <a:off x="8492090" y="4869967"/>
              <a:ext cx="384242" cy="307777"/>
              <a:chOff x="10909573" y="2976563"/>
              <a:chExt cx="384242" cy="30777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91B2EB5F-B25F-2F8F-6B3E-EEE17EC26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9573" y="2976563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777A0862-F150-5D12-445E-5E71E688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195" y="300536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275A64A3-38E4-730C-3053-D810B0DB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0383" y="2988138"/>
                <a:ext cx="123432" cy="180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grpSp>
          <p:nvGrpSpPr>
            <p:cNvPr id="1026" name="Gruppo 1025">
              <a:extLst>
                <a:ext uri="{FF2B5EF4-FFF2-40B4-BE49-F238E27FC236}">
                  <a16:creationId xmlns:a16="http://schemas.microsoft.com/office/drawing/2014/main" id="{BBA32BE3-62FB-340B-2443-3FCB50B8DAC9}"/>
                </a:ext>
              </a:extLst>
            </p:cNvPr>
            <p:cNvGrpSpPr/>
            <p:nvPr/>
          </p:nvGrpSpPr>
          <p:grpSpPr>
            <a:xfrm>
              <a:off x="4760808" y="6009973"/>
              <a:ext cx="351825" cy="322213"/>
              <a:chOff x="15877845" y="3131653"/>
              <a:chExt cx="351825" cy="322213"/>
            </a:xfrm>
            <a:noFill/>
          </p:grpSpPr>
          <p:sp>
            <p:nvSpPr>
              <p:cNvPr id="1033" name="Rectangle 13">
                <a:extLst>
                  <a:ext uri="{FF2B5EF4-FFF2-40B4-BE49-F238E27FC236}">
                    <a16:creationId xmlns:a16="http://schemas.microsoft.com/office/drawing/2014/main" id="{51D2E4C1-C4AF-318F-D67F-311074727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7845" y="3146089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4" name="Rectangle 14">
                <a:extLst>
                  <a:ext uri="{FF2B5EF4-FFF2-40B4-BE49-F238E27FC236}">
                    <a16:creationId xmlns:a16="http://schemas.microsoft.com/office/drawing/2014/main" id="{B4494702-23C4-D757-95CE-A33E1F7D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0685" y="3171539"/>
                <a:ext cx="76944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1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  <p:sp>
            <p:nvSpPr>
              <p:cNvPr id="1035" name="Rectangle 15">
                <a:extLst>
                  <a:ext uri="{FF2B5EF4-FFF2-40B4-BE49-F238E27FC236}">
                    <a16:creationId xmlns:a16="http://schemas.microsoft.com/office/drawing/2014/main" id="{127AC2E9-1552-942F-9FA0-6A1CF85D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6238" y="3131653"/>
                <a:ext cx="123432" cy="252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r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A01C981D-1FFC-6C4F-803F-9A4205566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0318" y="4192231"/>
              <a:ext cx="4808656" cy="239252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FB624AA8-8B9A-FDA4-6762-97E3A8D52088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6828816" cy="165709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ECFEDE20-35AD-2230-FA5B-EB57AE18C625}"/>
                </a:ext>
              </a:extLst>
            </p:cNvPr>
            <p:cNvCxnSpPr>
              <a:cxnSpLocks/>
            </p:cNvCxnSpPr>
            <p:nvPr/>
          </p:nvCxnSpPr>
          <p:spPr>
            <a:xfrm>
              <a:off x="4861249" y="4192231"/>
              <a:ext cx="0" cy="170282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C260581-A68C-759D-97E9-36DED5AF1083}"/>
                </a:ext>
              </a:extLst>
            </p:cNvPr>
            <p:cNvCxnSpPr>
              <a:cxnSpLocks/>
            </p:cNvCxnSpPr>
            <p:nvPr/>
          </p:nvCxnSpPr>
          <p:spPr>
            <a:xfrm>
              <a:off x="8291314" y="4192231"/>
              <a:ext cx="0" cy="82854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3A38466-2DAF-AF45-DB83-0C0BCFFD66FE}"/>
                </a:ext>
              </a:extLst>
            </p:cNvPr>
            <p:cNvCxnSpPr>
              <a:cxnSpLocks/>
            </p:cNvCxnSpPr>
            <p:nvPr/>
          </p:nvCxnSpPr>
          <p:spPr>
            <a:xfrm>
              <a:off x="5482432" y="4197846"/>
              <a:ext cx="0" cy="139467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D5755BAB-5E60-B97B-5A62-B1FFB1F97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9419" y="2748494"/>
              <a:ext cx="2869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</a:rPr>
                <a:t>X'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</a:endParaRPr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0898A73D-5E01-09A6-D5C2-7935C107F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4926" y="5634450"/>
              <a:ext cx="2965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Comic Sans MS" panose="030F0702030302020204" pitchFamily="66" charset="0"/>
                </a:rPr>
                <a:t>X"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</a:endParaRPr>
            </a:p>
          </p:txBody>
        </p:sp>
        <p:cxnSp>
          <p:nvCxnSpPr>
            <p:cNvPr id="1095" name="Connettore diritto 1094">
              <a:extLst>
                <a:ext uri="{FF2B5EF4-FFF2-40B4-BE49-F238E27FC236}">
                  <a16:creationId xmlns:a16="http://schemas.microsoft.com/office/drawing/2014/main" id="{1C9BF9AB-4794-BAFC-B2E9-2C2DC0B49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2248" y="2524434"/>
              <a:ext cx="3340082" cy="166184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Connettore diritto 1112">
              <a:extLst>
                <a:ext uri="{FF2B5EF4-FFF2-40B4-BE49-F238E27FC236}">
                  <a16:creationId xmlns:a16="http://schemas.microsoft.com/office/drawing/2014/main" id="{715BE138-154C-D0F2-879C-298F276B4BCD}"/>
                </a:ext>
              </a:extLst>
            </p:cNvPr>
            <p:cNvCxnSpPr>
              <a:cxnSpLocks/>
            </p:cNvCxnSpPr>
            <p:nvPr/>
          </p:nvCxnSpPr>
          <p:spPr>
            <a:xfrm>
              <a:off x="10613204" y="4191213"/>
              <a:ext cx="0" cy="1394670"/>
            </a:xfrm>
            <a:prstGeom prst="line">
              <a:avLst/>
            </a:prstGeom>
            <a:ln w="31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Connettore diritto 1114">
              <a:extLst>
                <a:ext uri="{FF2B5EF4-FFF2-40B4-BE49-F238E27FC236}">
                  <a16:creationId xmlns:a16="http://schemas.microsoft.com/office/drawing/2014/main" id="{BD46D1A0-BB62-C5B7-4963-B69117E48861}"/>
                </a:ext>
              </a:extLst>
            </p:cNvPr>
            <p:cNvCxnSpPr>
              <a:cxnSpLocks/>
            </p:cNvCxnSpPr>
            <p:nvPr/>
          </p:nvCxnSpPr>
          <p:spPr>
            <a:xfrm>
              <a:off x="5480225" y="5590191"/>
              <a:ext cx="5132979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Connettore diritto 1116">
              <a:extLst>
                <a:ext uri="{FF2B5EF4-FFF2-40B4-BE49-F238E27FC236}">
                  <a16:creationId xmlns:a16="http://schemas.microsoft.com/office/drawing/2014/main" id="{60A40F33-C75E-484B-7627-A9D3FD6E2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3204" y="3022042"/>
              <a:ext cx="0" cy="1175804"/>
            </a:xfrm>
            <a:prstGeom prst="line">
              <a:avLst/>
            </a:prstGeom>
            <a:ln w="31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Connettore diritto 1119">
              <a:extLst>
                <a:ext uri="{FF2B5EF4-FFF2-40B4-BE49-F238E27FC236}">
                  <a16:creationId xmlns:a16="http://schemas.microsoft.com/office/drawing/2014/main" id="{FB3F2CCE-BB79-5CA6-2921-EC600DB18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0225" y="3036419"/>
              <a:ext cx="5132979" cy="1304899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Connettore diritto 1128">
              <a:extLst>
                <a:ext uri="{FF2B5EF4-FFF2-40B4-BE49-F238E27FC236}">
                  <a16:creationId xmlns:a16="http://schemas.microsoft.com/office/drawing/2014/main" id="{FA8253D5-E5D2-FFB3-BD47-C82264A96183}"/>
                </a:ext>
              </a:extLst>
            </p:cNvPr>
            <p:cNvCxnSpPr/>
            <p:nvPr/>
          </p:nvCxnSpPr>
          <p:spPr>
            <a:xfrm>
              <a:off x="6062160" y="4192907"/>
              <a:ext cx="0" cy="1399609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1" name="Gruppo 1130">
              <a:extLst>
                <a:ext uri="{FF2B5EF4-FFF2-40B4-BE49-F238E27FC236}">
                  <a16:creationId xmlns:a16="http://schemas.microsoft.com/office/drawing/2014/main" id="{A894F9E4-E12B-9E5E-9F45-29082BFA79B1}"/>
                </a:ext>
              </a:extLst>
            </p:cNvPr>
            <p:cNvGrpSpPr/>
            <p:nvPr/>
          </p:nvGrpSpPr>
          <p:grpSpPr>
            <a:xfrm>
              <a:off x="5943203" y="5664981"/>
              <a:ext cx="385844" cy="319352"/>
              <a:chOff x="10909573" y="2976563"/>
              <a:chExt cx="385844" cy="319352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132" name="Rectangle 13">
                <a:extLst>
                  <a:ext uri="{FF2B5EF4-FFF2-40B4-BE49-F238E27FC236}">
                    <a16:creationId xmlns:a16="http://schemas.microsoft.com/office/drawing/2014/main" id="{BF35E7E7-3BA3-56D1-1F3B-F339EB3FB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9573" y="2976563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T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1133" name="Rectangle 14">
                <a:extLst>
                  <a:ext uri="{FF2B5EF4-FFF2-40B4-BE49-F238E27FC236}">
                    <a16:creationId xmlns:a16="http://schemas.microsoft.com/office/drawing/2014/main" id="{DD4AADE6-F5F5-F24E-C00B-44F763159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195" y="300536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endParaRPr kumimoji="0" lang="it-IT" altLang="it-IT" sz="2000" b="0" i="0" u="none" strike="noStrike" cap="none" normalizeH="0" baseline="-2500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1134" name="Rectangle 15">
                <a:extLst>
                  <a:ext uri="{FF2B5EF4-FFF2-40B4-BE49-F238E27FC236}">
                    <a16:creationId xmlns:a16="http://schemas.microsoft.com/office/drawing/2014/main" id="{0BF2D520-495A-82E2-C99C-2202D76F7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0383" y="2988138"/>
                <a:ext cx="125034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</a:rPr>
                  <a:t>s</a:t>
                </a:r>
                <a:endPara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</p:grp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F8F9B06A-F711-7BA0-8F3E-BF1476154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311" y="2710077"/>
              <a:ext cx="8477151" cy="215505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7440375C-C1A4-40BA-53FD-54FF2C9A35F4}"/>
                </a:ext>
              </a:extLst>
            </p:cNvPr>
            <p:cNvCxnSpPr>
              <a:cxnSpLocks/>
            </p:cNvCxnSpPr>
            <p:nvPr/>
          </p:nvCxnSpPr>
          <p:spPr>
            <a:xfrm>
              <a:off x="3313112" y="5585268"/>
              <a:ext cx="857735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59E525C9-D3FB-46B4-4EC8-82E5FF6BE1CE}"/>
                </a:ext>
              </a:extLst>
            </p:cNvPr>
            <p:cNvSpPr txBox="1"/>
            <p:nvPr/>
          </p:nvSpPr>
          <p:spPr>
            <a:xfrm>
              <a:off x="3269751" y="1474030"/>
              <a:ext cx="5941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</a:rPr>
                <a:t>Passaggio 1- Si definisce, anzitutto, un punto (X </a:t>
              </a:r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 r)=(X’ r’; X’’ r’’) </a:t>
              </a:r>
              <a:endParaRPr lang="it-IT" sz="1400" dirty="0">
                <a:solidFill>
                  <a:srgbClr val="0066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10D043F1-3695-4E71-557A-4E5A3517AB99}"/>
                </a:ext>
              </a:extLst>
            </p:cNvPr>
            <p:cNvSpPr txBox="1"/>
            <p:nvPr/>
          </p:nvSpPr>
          <p:spPr>
            <a:xfrm>
              <a:off x="3258221" y="1648131"/>
              <a:ext cx="873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Passaggio 2- Collegando A’X’ e A’’X’’ si determinano le proiezioni del segmento appartenente alla retta s</a:t>
              </a:r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41DA88E8-3CF9-EFA4-B87C-A0A10953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7390" y="3321860"/>
              <a:ext cx="2228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s'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38" name="Rectangle 20">
              <a:extLst>
                <a:ext uri="{FF2B5EF4-FFF2-40B4-BE49-F238E27FC236}">
                  <a16:creationId xmlns:a16="http://schemas.microsoft.com/office/drawing/2014/main" id="{C961C225-49E0-D5A7-3DEA-961805293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180" y="5597436"/>
              <a:ext cx="2180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2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’’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3BF5106A-3007-8498-CAD7-080F83F92606}"/>
                </a:ext>
              </a:extLst>
            </p:cNvPr>
            <p:cNvGrpSpPr/>
            <p:nvPr/>
          </p:nvGrpSpPr>
          <p:grpSpPr>
            <a:xfrm>
              <a:off x="11388271" y="2710498"/>
              <a:ext cx="356009" cy="447548"/>
              <a:chOff x="7249962" y="6047734"/>
              <a:chExt cx="356009" cy="447548"/>
            </a:xfrm>
          </p:grpSpPr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7D10E558-D9AF-F85E-7217-AA8BE1A9560A}"/>
                  </a:ext>
                </a:extLst>
              </p:cNvPr>
              <p:cNvGrpSpPr/>
              <p:nvPr/>
            </p:nvGrpSpPr>
            <p:grpSpPr>
              <a:xfrm>
                <a:off x="7249962" y="6173069"/>
                <a:ext cx="353427" cy="322213"/>
                <a:chOff x="15877845" y="3131653"/>
                <a:chExt cx="353427" cy="322213"/>
              </a:xfrm>
              <a:noFill/>
            </p:grpSpPr>
            <p:sp>
              <p:nvSpPr>
                <p:cNvPr id="52" name="Rectangle 13">
                  <a:extLst>
                    <a:ext uri="{FF2B5EF4-FFF2-40B4-BE49-F238E27FC236}">
                      <a16:creationId xmlns:a16="http://schemas.microsoft.com/office/drawing/2014/main" id="{552EAE14-CC29-87E6-2C19-FDFDF8E75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7845" y="3146089"/>
                  <a:ext cx="174728" cy="30777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</a:rPr>
                    <a:t>T</a:t>
                  </a:r>
                  <a:endPara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</a:endParaRPr>
                </a:p>
              </p:txBody>
            </p:sp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ECCDE1E5-3DA0-F97A-F29F-0F44B71CC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685" y="3171539"/>
                  <a:ext cx="76944" cy="205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-2500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</a:rPr>
                    <a:t>1</a:t>
                  </a:r>
                  <a:endParaRPr kumimoji="0" lang="it-IT" altLang="it-IT" sz="2000" b="0" i="0" u="none" strike="noStrike" cap="none" normalizeH="0" baseline="-25000" dirty="0">
                    <a:ln>
                      <a:noFill/>
                    </a:ln>
                    <a:solidFill>
                      <a:srgbClr val="00B050"/>
                    </a:solidFill>
                    <a:effectLst/>
                  </a:endParaRPr>
                </a:p>
              </p:txBody>
            </p:sp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5B539B42-4227-E514-1E04-14197910D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6238" y="3131653"/>
                  <a:ext cx="125034" cy="30777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2000" b="0" i="0" u="none" strike="noStrike" cap="none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latin typeface="Comic Sans MS" panose="030F0702030302020204" pitchFamily="66" charset="0"/>
                    </a:rPr>
                    <a:t>s</a:t>
                  </a:r>
                  <a:endParaRPr kumimoji="0" lang="it-IT" altLang="it-IT" sz="20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</a:endParaRPr>
                </a:p>
              </p:txBody>
            </p:sp>
          </p:grpSp>
          <p:sp>
            <p:nvSpPr>
              <p:cNvPr id="51" name="Rectangle 25">
                <a:extLst>
                  <a:ext uri="{FF2B5EF4-FFF2-40B4-BE49-F238E27FC236}">
                    <a16:creationId xmlns:a16="http://schemas.microsoft.com/office/drawing/2014/main" id="{7EB4DBF2-9AB3-2882-C19D-FEC138E6B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229" y="6047734"/>
                <a:ext cx="18274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¥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82624468-0233-F18A-F1F6-24613B9040B9}"/>
                </a:ext>
              </a:extLst>
            </p:cNvPr>
            <p:cNvSpPr txBox="1"/>
            <p:nvPr/>
          </p:nvSpPr>
          <p:spPr>
            <a:xfrm>
              <a:off x="3261117" y="1843468"/>
              <a:ext cx="73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Passaggio 3- Si definisce la retta s(s’;s’’;T</a:t>
              </a:r>
              <a:r>
                <a:rPr lang="it-IT" sz="14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s;T</a:t>
              </a:r>
              <a:r>
                <a:rPr lang="it-IT" sz="14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 ) contenente il segmento AX(A’X’;A’’X’’)</a:t>
              </a:r>
            </a:p>
          </p:txBody>
        </p:sp>
        <p:sp>
          <p:nvSpPr>
            <p:cNvPr id="63" name="Rectangle 6">
              <a:extLst>
                <a:ext uri="{FF2B5EF4-FFF2-40B4-BE49-F238E27FC236}">
                  <a16:creationId xmlns:a16="http://schemas.microsoft.com/office/drawing/2014/main" id="{8A3DE528-FDFF-8CAE-667C-EC8055840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612" y="1334694"/>
              <a:ext cx="682271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Siano dati la retta generica r nel IV diedro ed il punto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A(A';A")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anch’esso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nel IV diedro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1036" name="Connettore diritto 1035">
              <a:extLst>
                <a:ext uri="{FF2B5EF4-FFF2-40B4-BE49-F238E27FC236}">
                  <a16:creationId xmlns:a16="http://schemas.microsoft.com/office/drawing/2014/main" id="{F491EA23-EC0F-9D92-FAD7-3EC0C77DC4DE}"/>
                </a:ext>
              </a:extLst>
            </p:cNvPr>
            <p:cNvCxnSpPr/>
            <p:nvPr/>
          </p:nvCxnSpPr>
          <p:spPr>
            <a:xfrm flipV="1">
              <a:off x="6051227" y="5020780"/>
              <a:ext cx="2248441" cy="5717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094861ED-7F53-13B1-A131-9F7A63F14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366" y="1807089"/>
              <a:ext cx="1282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59" name="CasellaDiTesto 1058">
            <a:extLst>
              <a:ext uri="{FF2B5EF4-FFF2-40B4-BE49-F238E27FC236}">
                <a16:creationId xmlns:a16="http://schemas.microsoft.com/office/drawing/2014/main" id="{79550E88-4970-1F4E-DB4D-AAA4D99768CF}"/>
              </a:ext>
            </a:extLst>
          </p:cNvPr>
          <p:cNvSpPr txBox="1"/>
          <p:nvPr/>
        </p:nvSpPr>
        <p:spPr>
          <a:xfrm>
            <a:off x="9164221" y="4376858"/>
            <a:ext cx="6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60" name="CasellaDiTesto 1059">
            <a:extLst>
              <a:ext uri="{FF2B5EF4-FFF2-40B4-BE49-F238E27FC236}">
                <a16:creationId xmlns:a16="http://schemas.microsoft.com/office/drawing/2014/main" id="{0FEBD996-8DDD-2FD7-C02A-704FEA0CCD98}"/>
              </a:ext>
            </a:extLst>
          </p:cNvPr>
          <p:cNvSpPr txBox="1"/>
          <p:nvPr/>
        </p:nvSpPr>
        <p:spPr>
          <a:xfrm>
            <a:off x="7007762" y="4888187"/>
            <a:ext cx="6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1038" name="Connettore diritto 1037">
            <a:extLst>
              <a:ext uri="{FF2B5EF4-FFF2-40B4-BE49-F238E27FC236}">
                <a16:creationId xmlns:a16="http://schemas.microsoft.com/office/drawing/2014/main" id="{4E9127FE-F5B3-0F01-EF54-559DD9F8AD91}"/>
              </a:ext>
            </a:extLst>
          </p:cNvPr>
          <p:cNvCxnSpPr>
            <a:cxnSpLocks/>
          </p:cNvCxnSpPr>
          <p:nvPr/>
        </p:nvCxnSpPr>
        <p:spPr>
          <a:xfrm flipV="1">
            <a:off x="3430752" y="4103065"/>
            <a:ext cx="8477151" cy="21550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91985F8C-71A8-1645-5528-3249BA1E65C8}"/>
              </a:ext>
            </a:extLst>
          </p:cNvPr>
          <p:cNvSpPr/>
          <p:nvPr/>
        </p:nvSpPr>
        <p:spPr>
          <a:xfrm>
            <a:off x="9172631" y="4382565"/>
            <a:ext cx="540000" cy="540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4D6C49D-CCDB-DED4-516D-D15411EE48E4}"/>
              </a:ext>
            </a:extLst>
          </p:cNvPr>
          <p:cNvSpPr/>
          <p:nvPr/>
        </p:nvSpPr>
        <p:spPr>
          <a:xfrm rot="-1800000">
            <a:off x="7015225" y="4824643"/>
            <a:ext cx="540000" cy="540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ADAF550-0DD2-188F-08C9-CD432B0E77B5}"/>
              </a:ext>
            </a:extLst>
          </p:cNvPr>
          <p:cNvSpPr txBox="1"/>
          <p:nvPr/>
        </p:nvSpPr>
        <p:spPr>
          <a:xfrm>
            <a:off x="3248050" y="2040536"/>
            <a:ext cx="866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Passaggi 4-5-6 Collegando le tracce omonime ed estendendo detti segmenti si trovano le tracce del    </a:t>
            </a:r>
          </a:p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piano  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che risultano essere allineate e coincidenti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 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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4B8591B-3740-B5F9-E302-D932DE491BA0}"/>
              </a:ext>
            </a:extLst>
          </p:cNvPr>
          <p:cNvCxnSpPr>
            <a:cxnSpLocks/>
            <a:stCxn id="1042" idx="3"/>
            <a:endCxn id="1059" idx="1"/>
          </p:cNvCxnSpPr>
          <p:nvPr/>
        </p:nvCxnSpPr>
        <p:spPr>
          <a:xfrm>
            <a:off x="3046674" y="3607286"/>
            <a:ext cx="6117547" cy="96962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FB3D41F6-0FB9-CCCB-6707-753E18E8319D}"/>
              </a:ext>
            </a:extLst>
          </p:cNvPr>
          <p:cNvCxnSpPr>
            <a:stCxn id="1041" idx="3"/>
            <a:endCxn id="7" idx="2"/>
          </p:cNvCxnSpPr>
          <p:nvPr/>
        </p:nvCxnSpPr>
        <p:spPr>
          <a:xfrm flipV="1">
            <a:off x="3135817" y="5229643"/>
            <a:ext cx="3915581" cy="268639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3BF2DC2-7AF6-2D37-CE38-1043ACF4EFCF}"/>
              </a:ext>
            </a:extLst>
          </p:cNvPr>
          <p:cNvCxnSpPr>
            <a:cxnSpLocks/>
          </p:cNvCxnSpPr>
          <p:nvPr/>
        </p:nvCxnSpPr>
        <p:spPr>
          <a:xfrm flipV="1">
            <a:off x="3360416" y="2725316"/>
            <a:ext cx="8477151" cy="21550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CasellaDiTesto 1044">
            <a:extLst>
              <a:ext uri="{FF2B5EF4-FFF2-40B4-BE49-F238E27FC236}">
                <a16:creationId xmlns:a16="http://schemas.microsoft.com/office/drawing/2014/main" id="{BB841134-0830-0BDE-F6F3-DDAA9FF71581}"/>
              </a:ext>
            </a:extLst>
          </p:cNvPr>
          <p:cNvSpPr txBox="1"/>
          <p:nvPr/>
        </p:nvSpPr>
        <p:spPr>
          <a:xfrm>
            <a:off x="66000" y="5792973"/>
            <a:ext cx="316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Si evidenzia come le due tracce siano generiche, allineate e coincidenti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59438B1-346B-F6A8-4994-FE9AF9556AC2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9" name="CasellaDiTesto 18">
            <a:hlinkClick r:id="rId3" action="ppaction://hlinksldjump"/>
            <a:extLst>
              <a:ext uri="{FF2B5EF4-FFF2-40B4-BE49-F238E27FC236}">
                <a16:creationId xmlns:a16="http://schemas.microsoft.com/office/drawing/2014/main" id="{4381EA4C-BD57-E511-0C15-F66649BCB703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6135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0.00139 L 2.70833E-6 0.204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4" grpId="0"/>
      <p:bldP spid="1040" grpId="0"/>
      <p:bldP spid="1041" grpId="0" animBg="1"/>
      <p:bldP spid="1042" grpId="0" animBg="1"/>
      <p:bldP spid="1059" grpId="0"/>
      <p:bldP spid="1060" grpId="0"/>
      <p:bldP spid="6" grpId="0" animBg="1"/>
      <p:bldP spid="7" grpId="0" animBg="1"/>
      <p:bldP spid="21" grpId="0"/>
      <p:bldP spid="10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536BD377-1477-2292-D1A7-0B0141AF4BE0}"/>
              </a:ext>
            </a:extLst>
          </p:cNvPr>
          <p:cNvSpPr/>
          <p:nvPr/>
        </p:nvSpPr>
        <p:spPr>
          <a:xfrm rot="16200000">
            <a:off x="-1826535" y="2334879"/>
            <a:ext cx="4505078" cy="72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Verifica</a:t>
            </a:r>
          </a:p>
        </p:txBody>
      </p:sp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443A50A9-6E89-7245-8A94-3DBF270C1324}"/>
              </a:ext>
            </a:extLst>
          </p:cNvPr>
          <p:cNvSpPr/>
          <p:nvPr/>
        </p:nvSpPr>
        <p:spPr>
          <a:xfrm rot="16200000">
            <a:off x="-401996" y="5556444"/>
            <a:ext cx="1656000" cy="72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Risultato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1C5BCF-C55B-991A-3571-C5D9A64940E0}"/>
              </a:ext>
            </a:extLst>
          </p:cNvPr>
          <p:cNvSpPr txBox="1"/>
          <p:nvPr/>
        </p:nvSpPr>
        <p:spPr>
          <a:xfrm>
            <a:off x="786004" y="442341"/>
            <a:ext cx="11366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generica nel IV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non appartenente alla retta sempre nel IV diedro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19B7EF-18C9-EE7F-24AE-AA8D73F7CD47}"/>
              </a:ext>
            </a:extLst>
          </p:cNvPr>
          <p:cNvSpPr txBox="1"/>
          <p:nvPr/>
        </p:nvSpPr>
        <p:spPr>
          <a:xfrm>
            <a:off x="786004" y="1080760"/>
            <a:ext cx="11340000" cy="92333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verifica grafica, eseguita mediante la condizione di appartenenza, risulta essere congruente sia con il problema geometrico (piano per r generica 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 A non appartenente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nel IV diedro), sia con l’aspetto descrittivo (ricerca del tipo di piano), sia con l’aspetto rappresentativo (ricerca delle tracce del piano)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BA9E09C-D87C-CAA8-A880-F62AE3177363}"/>
              </a:ext>
            </a:extLst>
          </p:cNvPr>
          <p:cNvSpPr txBox="1"/>
          <p:nvPr/>
        </p:nvSpPr>
        <p:spPr>
          <a:xfrm>
            <a:off x="786002" y="2103625"/>
            <a:ext cx="11340000" cy="1620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due elementi assegnati r ed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infatti, appartengono al piano perché per il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passa la retta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che interseca la retta r nel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comune alle due rette.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 conseguenza restano verificate le seguenti due leggi dell’appartenenza.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52866B2-5B20-1CE4-4984-DC5FEC6AEB43}"/>
              </a:ext>
            </a:extLst>
          </p:cNvPr>
          <p:cNvSpPr txBox="1"/>
          <p:nvPr/>
        </p:nvSpPr>
        <p:spPr>
          <a:xfrm>
            <a:off x="786003" y="3813213"/>
            <a:ext cx="11340000" cy="1152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Quindi resta completamente verificata la condizione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7D9FC9E-956A-3590-CD38-78697357184B}"/>
              </a:ext>
            </a:extLst>
          </p:cNvPr>
          <p:cNvSpPr txBox="1"/>
          <p:nvPr/>
        </p:nvSpPr>
        <p:spPr>
          <a:xfrm>
            <a:off x="4534675" y="3164169"/>
            <a:ext cx="1044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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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269EE1B-D114-10B6-DDD6-3F1EBC74C713}"/>
              </a:ext>
            </a:extLst>
          </p:cNvPr>
          <p:cNvSpPr txBox="1"/>
          <p:nvPr/>
        </p:nvSpPr>
        <p:spPr>
          <a:xfrm>
            <a:off x="5896943" y="3210595"/>
            <a:ext cx="1080000" cy="369332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perché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7195C7E-4721-ED27-DCA1-9C5814A8A38D}"/>
              </a:ext>
            </a:extLst>
          </p:cNvPr>
          <p:cNvSpPr txBox="1"/>
          <p:nvPr/>
        </p:nvSpPr>
        <p:spPr>
          <a:xfrm>
            <a:off x="7305865" y="3146979"/>
            <a:ext cx="176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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 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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814BAC2-0F0A-E355-66B1-0BE730D4F7EE}"/>
              </a:ext>
            </a:extLst>
          </p:cNvPr>
          <p:cNvSpPr txBox="1"/>
          <p:nvPr/>
        </p:nvSpPr>
        <p:spPr>
          <a:xfrm>
            <a:off x="4775528" y="4303018"/>
            <a:ext cx="3276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Ì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(r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  <a:sym typeface="Symbol" panose="05050102010706020507" pitchFamily="18" charset="2"/>
              </a:rPr>
              <a:t>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Ì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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))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]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0B7D115-3CAB-069D-6D78-6257A4078A94}"/>
              </a:ext>
            </a:extLst>
          </p:cNvPr>
          <p:cNvSpPr txBox="1"/>
          <p:nvPr/>
        </p:nvSpPr>
        <p:spPr>
          <a:xfrm>
            <a:off x="776995" y="5094264"/>
            <a:ext cx="11340000" cy="165600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Dallo studio delle tracce del piano possiamo risalire, poi, alla tipologia descrittiva del piano che si caratterizza come “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piano generico con le tracce coincidenti e allineate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” con le seguenti caratteristiche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geometrico-descrittive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185410A-0695-FA58-B684-741B4723707D}"/>
              </a:ext>
            </a:extLst>
          </p:cNvPr>
          <p:cNvSpPr txBox="1"/>
          <p:nvPr/>
        </p:nvSpPr>
        <p:spPr>
          <a:xfrm>
            <a:off x="5290083" y="6045554"/>
            <a:ext cx="212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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p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1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  <a:sym typeface="Symbol" panose="05050102010706020507" pitchFamily="18" charset="2"/>
              </a:rPr>
              <a:t>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 p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2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52F39-393B-85A7-C013-A9C0BFEF37F2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CasellaDiTesto 4">
            <a:hlinkClick r:id="rId3" action="ppaction://hlinksldjump"/>
            <a:extLst>
              <a:ext uri="{FF2B5EF4-FFF2-40B4-BE49-F238E27FC236}">
                <a16:creationId xmlns:a16="http://schemas.microsoft.com/office/drawing/2014/main" id="{0832CD94-F841-F570-3606-9002A266CFEF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76354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9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14EA2FA-4460-9D69-7F70-96B76683B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071804" cy="1132618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hlinkClick r:id="rId3" action="ppaction://hlinksldjump"/>
            <a:extLst>
              <a:ext uri="{FF2B5EF4-FFF2-40B4-BE49-F238E27FC236}">
                <a16:creationId xmlns:a16="http://schemas.microsoft.com/office/drawing/2014/main" id="{FF0BE0B7-6544-0BF6-6E16-F3F68ACA25A8}"/>
              </a:ext>
            </a:extLst>
          </p:cNvPr>
          <p:cNvSpPr txBox="1"/>
          <p:nvPr/>
        </p:nvSpPr>
        <p:spPr>
          <a:xfrm>
            <a:off x="4940008" y="4377025"/>
            <a:ext cx="23119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1F72F59-71EA-07E1-2B17-3F141805D6A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2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Widescreen</PresentationFormat>
  <Paragraphs>233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27</cp:revision>
  <dcterms:created xsi:type="dcterms:W3CDTF">2024-11-08T21:38:56Z</dcterms:created>
  <dcterms:modified xsi:type="dcterms:W3CDTF">2024-11-20T21:09:52Z</dcterms:modified>
</cp:coreProperties>
</file>