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7" autoAdjust="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2256-93A7-49E8-920E-7062736F0D35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19D01-8834-4FDE-A282-6716F93598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43B90-A37D-4E87-9306-F6D4AE0E172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7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00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80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9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3784E-8641-45D9-B6C4-259696AF352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1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78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24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33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04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5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25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77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8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15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37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52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66CD-BBA3-4F8E-9AB3-C3621BF11256}" type="datetimeFigureOut">
              <a:rPr lang="it-IT" smtClean="0"/>
              <a:pPr/>
              <a:t>20/11/2024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C350-4B2B-4589-B1B3-72C75D6279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9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slide" Target="slide4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48000" y="529149"/>
            <a:ext cx="12096000" cy="385003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/>
        </p:nvSpPr>
        <p:spPr>
          <a:xfrm>
            <a:off x="48000" y="30148"/>
            <a:ext cx="12096000" cy="4698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3" y="6457978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007" y="6460676"/>
            <a:ext cx="5940000" cy="360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4C6396-D4BA-D145-071D-A7DC30316389}"/>
              </a:ext>
            </a:extLst>
          </p:cNvPr>
          <p:cNvSpPr txBox="1"/>
          <p:nvPr/>
        </p:nvSpPr>
        <p:spPr>
          <a:xfrm>
            <a:off x="48000" y="971329"/>
            <a:ext cx="12096000" cy="936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RICERCA E  DETERMINAZIONE  DEL  PIANO  PASSANTE  PER  UNA  RETTA  ED  UN PUNTO</a:t>
            </a:r>
          </a:p>
          <a:p>
            <a:pPr lvl="0" algn="ctr" defTabSz="457200">
              <a:defRPr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 AD ESSA  NON  APPARTENENTE IMPOSTATA SULL’INTERSEZIONE TRA DUE RETTE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277" y="1949650"/>
            <a:ext cx="2772000" cy="4478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2007/08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Cipressi Sarah Jane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2C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Liceo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Artistico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Statale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it-IT" sz="15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G</a:t>
            </a:r>
            <a:r>
              <a:rPr lang="it-IT" sz="15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it-IT" sz="1500" b="1" dirty="0" err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Misticoni</a:t>
            </a:r>
            <a:r>
              <a:rPr lang="it-IT" sz="15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» - Pescara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Discipline geometriche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del corso sperimentale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«Progetto Leonardo»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1BD1A6-4A80-4550-2E5B-E665F829148E}"/>
              </a:ext>
            </a:extLst>
          </p:cNvPr>
          <p:cNvSpPr txBox="1"/>
          <p:nvPr/>
        </p:nvSpPr>
        <p:spPr>
          <a:xfrm>
            <a:off x="5550723" y="1994100"/>
            <a:ext cx="382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4C7C01-8C10-D6B4-B6BA-7B1B933480F6}"/>
              </a:ext>
            </a:extLst>
          </p:cNvPr>
          <p:cNvSpPr txBox="1"/>
          <p:nvPr/>
        </p:nvSpPr>
        <p:spPr>
          <a:xfrm>
            <a:off x="5562742" y="5590328"/>
            <a:ext cx="381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13" name="CasellaDiTesto 12">
            <a:hlinkClick r:id="rId3" action="ppaction://hlinksldjump"/>
            <a:extLst>
              <a:ext uri="{FF2B5EF4-FFF2-40B4-BE49-F238E27FC236}">
                <a16:creationId xmlns:a16="http://schemas.microsoft.com/office/drawing/2014/main" id="{1CDE8858-CEDF-9815-CA2E-80AFC54A001D}"/>
              </a:ext>
            </a:extLst>
          </p:cNvPr>
          <p:cNvSpPr txBox="1"/>
          <p:nvPr/>
        </p:nvSpPr>
        <p:spPr>
          <a:xfrm>
            <a:off x="5631476" y="2744062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DE0DFF26-C080-0369-2628-1215F56DB163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3FA86F8-C69C-2235-DE45-D81AB41D30AC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BEDA17-9A3F-1848-4817-76B46102294C}"/>
              </a:ext>
            </a:extLst>
          </p:cNvPr>
          <p:cNvSpPr txBox="1"/>
          <p:nvPr/>
        </p:nvSpPr>
        <p:spPr>
          <a:xfrm>
            <a:off x="48000" y="1534278"/>
            <a:ext cx="12096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Esercizio n° 3 – Piano per retta </a:t>
            </a:r>
            <a:r>
              <a:rPr lang="it-IT">
                <a:solidFill>
                  <a:srgbClr val="C00000"/>
                </a:solidFill>
                <a:latin typeface="Comic Sans MS" panose="030F0702030302020204" pitchFamily="66" charset="0"/>
              </a:rPr>
              <a:t>r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orizzontale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nel primo diedro e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nel terzo diedro non appartenente 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hlinkClick r:id="rId4" action="ppaction://hlinksldjump"/>
            <a:extLst>
              <a:ext uri="{FF2B5EF4-FFF2-40B4-BE49-F238E27FC236}">
                <a16:creationId xmlns:a16="http://schemas.microsoft.com/office/drawing/2014/main" id="{60180A70-718E-5DE9-95CC-C9E44BB67AE6}"/>
              </a:ext>
            </a:extLst>
          </p:cNvPr>
          <p:cNvSpPr txBox="1"/>
          <p:nvPr/>
        </p:nvSpPr>
        <p:spPr>
          <a:xfrm>
            <a:off x="5626054" y="3497573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CasellaDiTesto 14">
            <a:hlinkClick r:id="rId5" action="ppaction://hlinksldjump"/>
            <a:extLst>
              <a:ext uri="{FF2B5EF4-FFF2-40B4-BE49-F238E27FC236}">
                <a16:creationId xmlns:a16="http://schemas.microsoft.com/office/drawing/2014/main" id="{EF0FCC26-D1EF-9F7B-72A4-36A67CA595E8}"/>
              </a:ext>
            </a:extLst>
          </p:cNvPr>
          <p:cNvSpPr txBox="1"/>
          <p:nvPr/>
        </p:nvSpPr>
        <p:spPr>
          <a:xfrm>
            <a:off x="5624214" y="3883781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CasellaDiTesto 16">
            <a:hlinkClick r:id="rId6" action="ppaction://hlinksldjump"/>
            <a:extLst>
              <a:ext uri="{FF2B5EF4-FFF2-40B4-BE49-F238E27FC236}">
                <a16:creationId xmlns:a16="http://schemas.microsoft.com/office/drawing/2014/main" id="{1B052B55-2AA2-EC85-0687-30A35EA2CD1C}"/>
              </a:ext>
            </a:extLst>
          </p:cNvPr>
          <p:cNvSpPr txBox="1"/>
          <p:nvPr/>
        </p:nvSpPr>
        <p:spPr>
          <a:xfrm>
            <a:off x="5623596" y="3115007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CasellaDiTesto 17">
            <a:hlinkClick r:id="rId7" action="ppaction://hlinksldjump"/>
            <a:extLst>
              <a:ext uri="{FF2B5EF4-FFF2-40B4-BE49-F238E27FC236}">
                <a16:creationId xmlns:a16="http://schemas.microsoft.com/office/drawing/2014/main" id="{5BD18189-7FFD-DB7B-60CB-C7B333EE0B59}"/>
              </a:ext>
            </a:extLst>
          </p:cNvPr>
          <p:cNvSpPr txBox="1"/>
          <p:nvPr/>
        </p:nvSpPr>
        <p:spPr>
          <a:xfrm>
            <a:off x="5624214" y="4267806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</a:p>
        </p:txBody>
      </p:sp>
      <p:sp>
        <p:nvSpPr>
          <p:cNvPr id="23" name="CasellaDiTesto 22">
            <a:hlinkClick r:id="rId8" action="ppaction://hlinksldjump"/>
            <a:extLst>
              <a:ext uri="{FF2B5EF4-FFF2-40B4-BE49-F238E27FC236}">
                <a16:creationId xmlns:a16="http://schemas.microsoft.com/office/drawing/2014/main" id="{E1469617-9F85-6738-FCAD-E01922A5F2CD}"/>
              </a:ext>
            </a:extLst>
          </p:cNvPr>
          <p:cNvSpPr txBox="1"/>
          <p:nvPr/>
        </p:nvSpPr>
        <p:spPr>
          <a:xfrm>
            <a:off x="5624214" y="4644755"/>
            <a:ext cx="396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0951579-06C6-D4CB-BF3B-42032DF09923}"/>
              </a:ext>
            </a:extLst>
          </p:cNvPr>
          <p:cNvSpPr txBox="1"/>
          <p:nvPr/>
        </p:nvSpPr>
        <p:spPr>
          <a:xfrm>
            <a:off x="6017727" y="3105659"/>
            <a:ext cx="139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BD1DD87-CA70-3565-69B3-B073F0B26092}"/>
              </a:ext>
            </a:extLst>
          </p:cNvPr>
          <p:cNvSpPr txBox="1"/>
          <p:nvPr/>
        </p:nvSpPr>
        <p:spPr>
          <a:xfrm>
            <a:off x="6010323" y="2703616"/>
            <a:ext cx="298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geometrici del problema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F69B636-DA1D-6C38-919B-A9900E0664AD}"/>
              </a:ext>
            </a:extLst>
          </p:cNvPr>
          <p:cNvSpPr txBox="1"/>
          <p:nvPr/>
        </p:nvSpPr>
        <p:spPr>
          <a:xfrm>
            <a:off x="6017726" y="3481299"/>
            <a:ext cx="154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2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48E2B69-CF3F-1D82-ECED-4703A9B1929E}"/>
              </a:ext>
            </a:extLst>
          </p:cNvPr>
          <p:cNvSpPr txBox="1"/>
          <p:nvPr/>
        </p:nvSpPr>
        <p:spPr>
          <a:xfrm>
            <a:off x="6026439" y="3872866"/>
            <a:ext cx="1381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Passaggio 3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F720CFD-3EF4-A925-D22C-D9A430E0EDCE}"/>
              </a:ext>
            </a:extLst>
          </p:cNvPr>
          <p:cNvSpPr txBox="1"/>
          <p:nvPr/>
        </p:nvSpPr>
        <p:spPr>
          <a:xfrm>
            <a:off x="6023998" y="4256640"/>
            <a:ext cx="3176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Passaggi 4 – 5 – 6 unificati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DB16D06-1F87-BE33-D1D1-6A8FFC3A67A8}"/>
              </a:ext>
            </a:extLst>
          </p:cNvPr>
          <p:cNvSpPr txBox="1"/>
          <p:nvPr/>
        </p:nvSpPr>
        <p:spPr>
          <a:xfrm>
            <a:off x="6016613" y="4648747"/>
            <a:ext cx="2188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Verifiche e risultato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AD4275E-DC37-0185-138A-569D0079AE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" y="1956386"/>
            <a:ext cx="5508000" cy="4448106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  <p:extLst>
      <p:ext uri="{BB962C8B-B14F-4D97-AF65-F5344CB8AC3E}">
        <p14:creationId xmlns:p14="http://schemas.microsoft.com/office/powerpoint/2010/main" val="274966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  <p:bldP spid="13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27" grpId="0"/>
      <p:bldP spid="28" grpId="0"/>
      <p:bldP spid="30" grpId="0"/>
      <p:bldP spid="31" grpId="0"/>
      <p:bldP spid="32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Dati del problema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orizzontale nel primo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it-IT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nel III diedro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29">
            <a:extLst>
              <a:ext uri="{FF2B5EF4-FFF2-40B4-BE49-F238E27FC236}">
                <a16:creationId xmlns:a16="http://schemas.microsoft.com/office/drawing/2014/main" id="{B55C3DAF-C93B-1817-C7B5-880D11E8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49" y="3760883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sp>
        <p:nvSpPr>
          <p:cNvPr id="1030" name="Rectangle 32">
            <a:extLst>
              <a:ext uri="{FF2B5EF4-FFF2-40B4-BE49-F238E27FC236}">
                <a16:creationId xmlns:a16="http://schemas.microsoft.com/office/drawing/2014/main" id="{181F6FC7-C905-99E6-FB29-38C31425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074" y="3519995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r’</a:t>
            </a:r>
          </a:p>
        </p:txBody>
      </p:sp>
      <p:sp>
        <p:nvSpPr>
          <p:cNvPr id="1031" name="Rectangle 33">
            <a:extLst>
              <a:ext uri="{FF2B5EF4-FFF2-40B4-BE49-F238E27FC236}">
                <a16:creationId xmlns:a16="http://schemas.microsoft.com/office/drawing/2014/main" id="{AD2A84C1-D2C7-C2F6-F313-294B4034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074" y="4142818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r”</a:t>
            </a:r>
          </a:p>
        </p:txBody>
      </p:sp>
      <p:sp>
        <p:nvSpPr>
          <p:cNvPr id="1032" name="AutoShape 34">
            <a:extLst>
              <a:ext uri="{FF2B5EF4-FFF2-40B4-BE49-F238E27FC236}">
                <a16:creationId xmlns:a16="http://schemas.microsoft.com/office/drawing/2014/main" id="{69AF480F-6EC7-6AB5-8E95-74579FE87A20}"/>
              </a:ext>
            </a:extLst>
          </p:cNvPr>
          <p:cNvSpPr>
            <a:spLocks/>
          </p:cNvSpPr>
          <p:nvPr/>
        </p:nvSpPr>
        <p:spPr bwMode="auto">
          <a:xfrm>
            <a:off x="749452" y="3541165"/>
            <a:ext cx="288000" cy="1177651"/>
          </a:xfrm>
          <a:prstGeom prst="leftBrace">
            <a:avLst>
              <a:gd name="adj1" fmla="val 79726"/>
              <a:gd name="adj2" fmla="val 46753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42" name="CasellaDiTesto 1041">
            <a:extLst>
              <a:ext uri="{FF2B5EF4-FFF2-40B4-BE49-F238E27FC236}">
                <a16:creationId xmlns:a16="http://schemas.microsoft.com/office/drawing/2014/main" id="{52E24A79-AF37-32D6-82CF-56BAFF83C7BF}"/>
              </a:ext>
            </a:extLst>
          </p:cNvPr>
          <p:cNvSpPr txBox="1"/>
          <p:nvPr/>
        </p:nvSpPr>
        <p:spPr>
          <a:xfrm>
            <a:off x="131336" y="5129200"/>
            <a:ext cx="1663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 un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A(A’;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A")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nel terzo diedro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4" name="AutoShape 45">
            <a:extLst>
              <a:ext uri="{FF2B5EF4-FFF2-40B4-BE49-F238E27FC236}">
                <a16:creationId xmlns:a16="http://schemas.microsoft.com/office/drawing/2014/main" id="{70487E23-A5F4-4804-C942-5FE9D9CB63EE}"/>
              </a:ext>
            </a:extLst>
          </p:cNvPr>
          <p:cNvSpPr>
            <a:spLocks/>
          </p:cNvSpPr>
          <p:nvPr/>
        </p:nvSpPr>
        <p:spPr bwMode="auto">
          <a:xfrm>
            <a:off x="2370478" y="5069449"/>
            <a:ext cx="252000" cy="1008000"/>
          </a:xfrm>
          <a:prstGeom prst="leftBrace">
            <a:avLst>
              <a:gd name="adj1" fmla="val 57895"/>
              <a:gd name="adj2" fmla="val 50000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45" name="Rectangle 46">
            <a:extLst>
              <a:ext uri="{FF2B5EF4-FFF2-40B4-BE49-F238E27FC236}">
                <a16:creationId xmlns:a16="http://schemas.microsoft.com/office/drawing/2014/main" id="{8CE48A77-9143-8BCC-6E31-08041869C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88" y="5069449"/>
            <a:ext cx="468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</a:t>
            </a:r>
          </a:p>
        </p:txBody>
      </p:sp>
      <p:sp>
        <p:nvSpPr>
          <p:cNvPr id="1046" name="Rectangle 47">
            <a:extLst>
              <a:ext uri="{FF2B5EF4-FFF2-40B4-BE49-F238E27FC236}">
                <a16:creationId xmlns:a16="http://schemas.microsoft.com/office/drawing/2014/main" id="{FE8F7914-DC93-BEF9-366E-49586CED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88" y="5597620"/>
            <a:ext cx="468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A”</a:t>
            </a:r>
          </a:p>
        </p:txBody>
      </p:sp>
      <p:sp>
        <p:nvSpPr>
          <p:cNvPr id="1047" name="Rectangle 48">
            <a:extLst>
              <a:ext uri="{FF2B5EF4-FFF2-40B4-BE49-F238E27FC236}">
                <a16:creationId xmlns:a16="http://schemas.microsoft.com/office/drawing/2014/main" id="{43CCF7C0-99F9-AC65-77C2-63710DB0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604" y="5312848"/>
            <a:ext cx="468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1038" name="Gruppo 1037">
            <a:extLst>
              <a:ext uri="{FF2B5EF4-FFF2-40B4-BE49-F238E27FC236}">
                <a16:creationId xmlns:a16="http://schemas.microsoft.com/office/drawing/2014/main" id="{42C33B31-A7C7-B457-B96C-F4911EE0361E}"/>
              </a:ext>
            </a:extLst>
          </p:cNvPr>
          <p:cNvGrpSpPr/>
          <p:nvPr/>
        </p:nvGrpSpPr>
        <p:grpSpPr>
          <a:xfrm>
            <a:off x="159490" y="1871712"/>
            <a:ext cx="3060000" cy="1347164"/>
            <a:chOff x="36976" y="1534701"/>
            <a:chExt cx="1773326" cy="1347164"/>
          </a:xfrm>
        </p:grpSpPr>
        <p:sp>
          <p:nvSpPr>
            <p:cNvPr id="1025" name="CasellaDiTesto 1024">
              <a:extLst>
                <a:ext uri="{FF2B5EF4-FFF2-40B4-BE49-F238E27FC236}">
                  <a16:creationId xmlns:a16="http://schemas.microsoft.com/office/drawing/2014/main" id="{D5F4EB5A-9B65-41F9-24B3-9CFA8B58A468}"/>
                </a:ext>
              </a:extLst>
            </p:cNvPr>
            <p:cNvSpPr txBox="1"/>
            <p:nvPr/>
          </p:nvSpPr>
          <p:spPr>
            <a:xfrm>
              <a:off x="36976" y="1534701"/>
              <a:ext cx="1773326" cy="134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Siano assegnati una retta orizzontale r(r’;r”;T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r;T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r) collocata nello spazio del primo diedro 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37" name="Rectangle 25">
              <a:extLst>
                <a:ext uri="{FF2B5EF4-FFF2-40B4-BE49-F238E27FC236}">
                  <a16:creationId xmlns:a16="http://schemas.microsoft.com/office/drawing/2014/main" id="{40DF0422-6DA3-28F6-3D11-F8E613FF0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00" y="1767415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29" name="Rectangle 31">
            <a:extLst>
              <a:ext uri="{FF2B5EF4-FFF2-40B4-BE49-F238E27FC236}">
                <a16:creationId xmlns:a16="http://schemas.microsoft.com/office/drawing/2014/main" id="{F2D8FF4C-3CC5-3915-0B3C-047CB70D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985" y="4141981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BAE7A35A-8A98-9F9C-DFC1-456CF19D70A2}"/>
              </a:ext>
            </a:extLst>
          </p:cNvPr>
          <p:cNvGrpSpPr/>
          <p:nvPr/>
        </p:nvGrpSpPr>
        <p:grpSpPr>
          <a:xfrm>
            <a:off x="2558092" y="3491940"/>
            <a:ext cx="576000" cy="603989"/>
            <a:chOff x="2558092" y="3491940"/>
            <a:chExt cx="576000" cy="603989"/>
          </a:xfrm>
        </p:grpSpPr>
        <p:sp>
          <p:nvSpPr>
            <p:cNvPr id="1028" name="Rectangle 30">
              <a:extLst>
                <a:ext uri="{FF2B5EF4-FFF2-40B4-BE49-F238E27FC236}">
                  <a16:creationId xmlns:a16="http://schemas.microsoft.com/office/drawing/2014/main" id="{C83B9003-F48C-450D-C1AF-EF1073D55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092" y="3519929"/>
              <a:ext cx="576000" cy="57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alt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" name="Rectangle 25">
              <a:extLst>
                <a:ext uri="{FF2B5EF4-FFF2-40B4-BE49-F238E27FC236}">
                  <a16:creationId xmlns:a16="http://schemas.microsoft.com/office/drawing/2014/main" id="{C5974641-7B74-73C0-73C2-22BC6573E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729" y="3491940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3BA5AA8-12D6-B8D7-E8CF-0CBBC2FC2789}"/>
              </a:ext>
            </a:extLst>
          </p:cNvPr>
          <p:cNvCxnSpPr>
            <a:cxnSpLocks/>
            <a:stCxn id="1030" idx="3"/>
            <a:endCxn id="1028" idx="1"/>
          </p:cNvCxnSpPr>
          <p:nvPr/>
        </p:nvCxnSpPr>
        <p:spPr>
          <a:xfrm flipV="1">
            <a:off x="1676074" y="3807929"/>
            <a:ext cx="882018" cy="6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5470D0B-8CCF-DD82-AFA2-F70ABAFE49D9}"/>
              </a:ext>
            </a:extLst>
          </p:cNvPr>
          <p:cNvCxnSpPr>
            <a:cxnSpLocks/>
            <a:stCxn id="1031" idx="3"/>
            <a:endCxn id="1029" idx="1"/>
          </p:cNvCxnSpPr>
          <p:nvPr/>
        </p:nvCxnSpPr>
        <p:spPr>
          <a:xfrm flipV="1">
            <a:off x="1676074" y="4429981"/>
            <a:ext cx="892911" cy="83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9456C52E-46C5-D7DE-FDDE-5C23FD9058F3}"/>
              </a:ext>
            </a:extLst>
          </p:cNvPr>
          <p:cNvGrpSpPr/>
          <p:nvPr/>
        </p:nvGrpSpPr>
        <p:grpSpPr>
          <a:xfrm>
            <a:off x="3267116" y="1286255"/>
            <a:ext cx="8820000" cy="5400000"/>
            <a:chOff x="3267116" y="1286255"/>
            <a:chExt cx="8820000" cy="5400000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281E089-BA3B-B909-E2CB-216E142C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116" y="1286255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8EF9DF-4B78-B512-8AE5-F5641344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2571" y="4276976"/>
              <a:ext cx="323850" cy="469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E5E2CC8D-1F93-75CD-D82B-9406DD9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0277" y="2851229"/>
              <a:ext cx="28693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5B76692-C1B3-B64D-0F9D-E5A75D6B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0277" y="4988342"/>
              <a:ext cx="29655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C2B1517-E0C8-DCB2-13B8-777926D0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806" y="6259711"/>
              <a:ext cx="22281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7CD779AA-E04C-AE31-6941-CAB1BBBF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180" y="3276982"/>
              <a:ext cx="322204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C852F9A-12F0-3D55-0131-43A3BEF5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537" y="2430463"/>
              <a:ext cx="8666163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7EC88525-FEB4-7EA3-2E05-CDE49383B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5936" y="3651188"/>
              <a:ext cx="0" cy="97024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85E8A95-8166-CFC3-DB16-EE7301B83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225" y="4621434"/>
              <a:ext cx="8594157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281D1AA-B587-2325-AEF7-65E6D41864A0}"/>
                </a:ext>
              </a:extLst>
            </p:cNvPr>
            <p:cNvGrpSpPr/>
            <p:nvPr/>
          </p:nvGrpSpPr>
          <p:grpSpPr>
            <a:xfrm>
              <a:off x="5419550" y="2976563"/>
              <a:ext cx="260875" cy="319352"/>
              <a:chOff x="10909573" y="2976563"/>
              <a:chExt cx="260875" cy="319352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1B2EB5F-B25F-2F8F-6B3E-EEE17EC2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65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777A0862-F150-5D12-445E-5E71E688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65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75A64A3-38E4-730C-3053-D810B0DB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65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671D800B-2102-7171-F4D9-55D443207CF0}"/>
                </a:ext>
              </a:extLst>
            </p:cNvPr>
            <p:cNvGrpSpPr/>
            <p:nvPr/>
          </p:nvGrpSpPr>
          <p:grpSpPr>
            <a:xfrm>
              <a:off x="10480969" y="3287538"/>
              <a:ext cx="359783" cy="319565"/>
              <a:chOff x="13590110" y="6111298"/>
              <a:chExt cx="359783" cy="319565"/>
            </a:xfrm>
            <a:noFill/>
          </p:grpSpPr>
          <p:sp>
            <p:nvSpPr>
              <p:cNvPr id="1033" name="Rectangle 13">
                <a:extLst>
                  <a:ext uri="{FF2B5EF4-FFF2-40B4-BE49-F238E27FC236}">
                    <a16:creationId xmlns:a16="http://schemas.microsoft.com/office/drawing/2014/main" id="{51D2E4C1-C4AF-318F-D67F-311074727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0110" y="6123086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4" name="Rectangle 14">
                <a:extLst>
                  <a:ext uri="{FF2B5EF4-FFF2-40B4-BE49-F238E27FC236}">
                    <a16:creationId xmlns:a16="http://schemas.microsoft.com/office/drawing/2014/main" id="{B4494702-23C4-D757-95CE-A33E1F7D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2265" y="617631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5" name="Rectangle 15">
                <a:extLst>
                  <a:ext uri="{FF2B5EF4-FFF2-40B4-BE49-F238E27FC236}">
                    <a16:creationId xmlns:a16="http://schemas.microsoft.com/office/drawing/2014/main" id="{127AC2E9-1552-942F-9FA0-6A1CF85D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6461" y="6111298"/>
                <a:ext cx="123432" cy="252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12E1D759-5608-E95F-1224-1719181172D0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5446711" y="3651187"/>
              <a:ext cx="5229225" cy="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777C436B-849F-1E39-471A-A63FE3B2E914}"/>
                </a:ext>
              </a:extLst>
            </p:cNvPr>
            <p:cNvCxnSpPr/>
            <p:nvPr/>
          </p:nvCxnSpPr>
          <p:spPr>
            <a:xfrm flipH="1">
              <a:off x="5840962" y="4621434"/>
              <a:ext cx="4834974" cy="182310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AA657A9F-83EF-1AD4-BF55-70CFFB6C4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370" y="3142026"/>
              <a:ext cx="0" cy="1895930"/>
            </a:xfrm>
            <a:prstGeom prst="line">
              <a:avLst/>
            </a:prstGeom>
            <a:ln w="31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58CC73FB-4D5D-A759-22A9-13554253B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991" y="1353548"/>
              <a:ext cx="8460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Siano dati la retta r orizzontale nel I diedro ed il punto </a:t>
              </a:r>
              <a:r>
                <a:rPr kumimoji="0" lang="it-IT" alt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A(A';A") </a:t>
              </a:r>
              <a:r>
                <a:rPr kumimoji="0" lang="it-IT" alt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nel III diedro non appartenente alla retta r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8054B251-D15B-813F-84C1-025D0355A6E8}"/>
                </a:ext>
              </a:extLst>
            </p:cNvPr>
            <p:cNvGrpSpPr/>
            <p:nvPr/>
          </p:nvGrpSpPr>
          <p:grpSpPr>
            <a:xfrm>
              <a:off x="6122371" y="5780848"/>
              <a:ext cx="550506" cy="461753"/>
              <a:chOff x="8481527" y="5688427"/>
              <a:chExt cx="550506" cy="461753"/>
            </a:xfrm>
          </p:grpSpPr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F7609653-0D71-5E08-4795-FDCEE9ABF458}"/>
                  </a:ext>
                </a:extLst>
              </p:cNvPr>
              <p:cNvSpPr txBox="1"/>
              <p:nvPr/>
            </p:nvSpPr>
            <p:spPr>
              <a:xfrm>
                <a:off x="8481527" y="5780848"/>
                <a:ext cx="55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r</a:t>
                </a:r>
              </a:p>
            </p:txBody>
          </p:sp>
          <p:sp>
            <p:nvSpPr>
              <p:cNvPr id="52" name="Rectangle 25">
                <a:extLst>
                  <a:ext uri="{FF2B5EF4-FFF2-40B4-BE49-F238E27FC236}">
                    <a16:creationId xmlns:a16="http://schemas.microsoft.com/office/drawing/2014/main" id="{BBD7C83E-9B4C-C32B-4C79-C358C9BBC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1700" y="5688427"/>
                <a:ext cx="18274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¥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9DE40150-6EFE-6116-E221-7751B75730A7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CasellaDiTesto 6">
            <a:hlinkClick r:id="rId3" action="ppaction://hlinksldjump"/>
            <a:extLst>
              <a:ext uri="{FF2B5EF4-FFF2-40B4-BE49-F238E27FC236}">
                <a16:creationId xmlns:a16="http://schemas.microsoft.com/office/drawing/2014/main" id="{E125E4F6-7651-7310-6FE2-6D84DB976BDF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3977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27" grpId="0" animBg="1"/>
      <p:bldP spid="1030" grpId="0" animBg="1"/>
      <p:bldP spid="1031" grpId="0" animBg="1"/>
      <p:bldP spid="1032" grpId="0" animBg="1"/>
      <p:bldP spid="1042" grpId="0"/>
      <p:bldP spid="1044" grpId="0" animBg="1"/>
      <p:bldP spid="1045" grpId="0" animBg="1"/>
      <p:bldP spid="1046" grpId="0" animBg="1"/>
      <p:bldP spid="1047" grpId="0" animBg="1"/>
      <p:bldP spid="10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Passo 1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orizzontale nel primo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it-IT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nel III diedro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3E7095-DB52-FB2A-08FC-157C7DA1BCF5}"/>
              </a:ext>
            </a:extLst>
          </p:cNvPr>
          <p:cNvSpPr txBox="1"/>
          <p:nvPr/>
        </p:nvSpPr>
        <p:spPr>
          <a:xfrm>
            <a:off x="66000" y="1933242"/>
            <a:ext cx="31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Ricordando che una retta si considera generata da:</a:t>
            </a:r>
            <a:endParaRPr lang="it-IT" dirty="0">
              <a:solidFill>
                <a:srgbClr val="C00000"/>
              </a:solidFill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6586FBD-E6FD-68A4-7886-B4E7F5BDFF7A}"/>
              </a:ext>
            </a:extLst>
          </p:cNvPr>
          <p:cNvGrpSpPr/>
          <p:nvPr/>
        </p:nvGrpSpPr>
        <p:grpSpPr>
          <a:xfrm>
            <a:off x="743116" y="2751461"/>
            <a:ext cx="1764000" cy="1138773"/>
            <a:chOff x="541175" y="3282548"/>
            <a:chExt cx="1764000" cy="1138773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F0640E4-080C-36BE-5472-AF62D899BAEB}"/>
                </a:ext>
              </a:extLst>
            </p:cNvPr>
            <p:cNvSpPr txBox="1"/>
            <p:nvPr/>
          </p:nvSpPr>
          <p:spPr>
            <a:xfrm>
              <a:off x="541175" y="3282548"/>
              <a:ext cx="1764000" cy="11387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   </a:t>
              </a:r>
              <a:endParaRPr lang="it-IT" dirty="0">
                <a:solidFill>
                  <a:srgbClr val="C00000"/>
                </a:solidFill>
                <a:latin typeface="Symbol" panose="05050102010706020507" pitchFamily="18" charset="2"/>
              </a:endParaRPr>
            </a:p>
            <a:p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   = </a:t>
              </a:r>
              <a:r>
                <a:rPr lang="it-IT" sz="3200" dirty="0">
                  <a:solidFill>
                    <a:srgbClr val="C00000"/>
                  </a:solidFill>
                  <a:sym typeface="Symbol" panose="05050102010706020507" pitchFamily="18" charset="2"/>
                </a:rPr>
                <a:t></a:t>
              </a:r>
              <a:r>
                <a:rPr lang="it-IT" dirty="0">
                  <a:solidFill>
                    <a:srgbClr val="C00000"/>
                  </a:solidFill>
                  <a:sym typeface="Symbol" panose="05050102010706020507" pitchFamily="18" charset="2"/>
                </a:rPr>
                <a:t> </a:t>
              </a:r>
              <a:r>
                <a:rPr lang="it-IT" sz="3200" dirty="0">
                  <a:solidFill>
                    <a:srgbClr val="C00000"/>
                  </a:solidFill>
                  <a:sym typeface="Symbol" panose="05050102010706020507" pitchFamily="18" charset="2"/>
                </a:rPr>
                <a:t></a:t>
              </a:r>
              <a:r>
                <a:rPr lang="it-IT" dirty="0">
                  <a:solidFill>
                    <a:srgbClr val="C00000"/>
                  </a:solidFill>
                  <a:sym typeface="Symbol" panose="05050102010706020507" pitchFamily="18" charset="2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X</a:t>
              </a: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 </a:t>
              </a:r>
              <a:r>
                <a:rPr lang="it-IT" sz="3200" dirty="0">
                  <a:solidFill>
                    <a:srgbClr val="C00000"/>
                  </a:solidFill>
                  <a:sym typeface="Symbol" panose="05050102010706020507" pitchFamily="18" charset="2"/>
                </a:rPr>
                <a:t></a:t>
              </a:r>
            </a:p>
            <a:p>
              <a:r>
                <a:rPr lang="it-IT" dirty="0">
                  <a:solidFill>
                    <a:srgbClr val="C00000"/>
                  </a:solidFill>
                  <a:sym typeface="Symbol" panose="05050102010706020507" pitchFamily="18" charset="2"/>
                </a:rPr>
                <a:t>      </a:t>
              </a:r>
              <a:endParaRPr lang="it-IT" dirty="0">
                <a:solidFill>
                  <a:srgbClr val="C00000"/>
                </a:solidFill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773B58E-D35C-F650-DFDA-F5C782DA6245}"/>
                </a:ext>
              </a:extLst>
            </p:cNvPr>
            <p:cNvSpPr txBox="1"/>
            <p:nvPr/>
          </p:nvSpPr>
          <p:spPr>
            <a:xfrm>
              <a:off x="810190" y="3342032"/>
              <a:ext cx="78534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t-IT" sz="20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</a:t>
              </a:r>
              <a:endParaRPr lang="it-IT" sz="2400" dirty="0">
                <a:solidFill>
                  <a:srgbClr val="C0000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958A5C67-F7B9-CF20-4036-9FD109F4FF82}"/>
                </a:ext>
              </a:extLst>
            </p:cNvPr>
            <p:cNvSpPr txBox="1"/>
            <p:nvPr/>
          </p:nvSpPr>
          <p:spPr>
            <a:xfrm>
              <a:off x="975397" y="3909216"/>
              <a:ext cx="69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C00000"/>
                  </a:solidFill>
                  <a:sym typeface="Symbol" panose="05050102010706020507" pitchFamily="18" charset="2"/>
                </a:rPr>
                <a:t>- </a:t>
              </a:r>
              <a:endParaRPr lang="it-IT" sz="2400" dirty="0">
                <a:solidFill>
                  <a:srgbClr val="C00000"/>
                </a:solidFill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2B5F5F31-BACE-223C-2ED7-0A85C1AE572A}"/>
                </a:ext>
              </a:extLst>
            </p:cNvPr>
            <p:cNvSpPr txBox="1"/>
            <p:nvPr/>
          </p:nvSpPr>
          <p:spPr>
            <a:xfrm>
              <a:off x="1649360" y="3389041"/>
              <a:ext cx="324735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solidFill>
                    <a:srgbClr val="C0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</a:t>
              </a:r>
              <a:endParaRPr lang="it-IT" sz="2800" dirty="0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48DE644-1563-0C9A-E93F-FBFF75075977}"/>
              </a:ext>
            </a:extLst>
          </p:cNvPr>
          <p:cNvSpPr txBox="1"/>
          <p:nvPr/>
        </p:nvSpPr>
        <p:spPr>
          <a:xfrm>
            <a:off x="66000" y="4038299"/>
            <a:ext cx="320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sceglie, a piacimento, un punto (</a:t>
            </a:r>
            <a:r>
              <a:rPr lang="it-IT" sz="1800" dirty="0">
                <a:solidFill>
                  <a:srgbClr val="0066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it-IT" sz="1800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r) tale che sia: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095B4B1-E147-63EE-A8EB-6812640E3A89}"/>
              </a:ext>
            </a:extLst>
          </p:cNvPr>
          <p:cNvSpPr txBox="1"/>
          <p:nvPr/>
        </p:nvSpPr>
        <p:spPr>
          <a:xfrm>
            <a:off x="605693" y="5523895"/>
            <a:ext cx="11077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X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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30A4963-9D35-6A2E-C32B-5518924BAE64}"/>
              </a:ext>
            </a:extLst>
          </p:cNvPr>
          <p:cNvSpPr txBox="1"/>
          <p:nvPr/>
        </p:nvSpPr>
        <p:spPr>
          <a:xfrm>
            <a:off x="1699883" y="6188705"/>
            <a:ext cx="133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X’’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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r’’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9C281A5-F34E-AA54-025B-FB08FE410AA9}"/>
              </a:ext>
            </a:extLst>
          </p:cNvPr>
          <p:cNvSpPr txBox="1"/>
          <p:nvPr/>
        </p:nvSpPr>
        <p:spPr>
          <a:xfrm>
            <a:off x="1724116" y="4895744"/>
            <a:ext cx="133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X’</a:t>
            </a:r>
            <a:r>
              <a:rPr lang="it-IT" sz="2400" dirty="0"/>
              <a:t> </a:t>
            </a:r>
            <a:r>
              <a:rPr lang="it-IT" sz="2400" dirty="0">
                <a:sym typeface="Symbol" panose="05050102010706020507" pitchFamily="18" charset="2"/>
              </a:rPr>
              <a:t>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r’</a:t>
            </a:r>
            <a:r>
              <a:rPr lang="it-IT" sz="2400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B9B177C0-7D8A-11B6-269F-AE064EAC676F}"/>
              </a:ext>
            </a:extLst>
          </p:cNvPr>
          <p:cNvCxnSpPr>
            <a:stCxn id="36" idx="3"/>
            <a:endCxn id="39" idx="2"/>
          </p:cNvCxnSpPr>
          <p:nvPr/>
        </p:nvCxnSpPr>
        <p:spPr>
          <a:xfrm flipV="1">
            <a:off x="1713478" y="5357409"/>
            <a:ext cx="676638" cy="39731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095A1FB6-5EB7-57C8-BDAD-FA6C0BD7CA5A}"/>
              </a:ext>
            </a:extLst>
          </p:cNvPr>
          <p:cNvCxnSpPr>
            <a:stCxn id="36" idx="3"/>
            <a:endCxn id="38" idx="0"/>
          </p:cNvCxnSpPr>
          <p:nvPr/>
        </p:nvCxnSpPr>
        <p:spPr>
          <a:xfrm>
            <a:off x="1713478" y="5754728"/>
            <a:ext cx="652405" cy="43397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E825917E-A1E3-374C-EDA0-192A36C7AD21}"/>
              </a:ext>
            </a:extLst>
          </p:cNvPr>
          <p:cNvGrpSpPr/>
          <p:nvPr/>
        </p:nvGrpSpPr>
        <p:grpSpPr>
          <a:xfrm>
            <a:off x="3297744" y="1286256"/>
            <a:ext cx="8820000" cy="5400000"/>
            <a:chOff x="3297744" y="1286256"/>
            <a:chExt cx="8820000" cy="5400000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281E089-BA3B-B909-E2CB-216E142C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744" y="1286256"/>
              <a:ext cx="8820000" cy="540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8EF9DF-4B78-B512-8AE5-F5641344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2571" y="4276976"/>
              <a:ext cx="323850" cy="4699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lt</a:t>
              </a: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E5E2CC8D-1F93-75CD-D82B-9406DD9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0277" y="2851229"/>
              <a:ext cx="28693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5B76692-C1B3-B64D-0F9D-E5A75D6B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0277" y="4988342"/>
              <a:ext cx="29655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A"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C2B1517-E0C8-DCB2-13B8-777926D0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806" y="6259711"/>
              <a:ext cx="222818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7CD779AA-E04C-AE31-6941-CAB1BBBF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180" y="3276982"/>
              <a:ext cx="322204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r''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C852F9A-12F0-3D55-0131-43A3BEF57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537" y="2430463"/>
              <a:ext cx="8666163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7EC88525-FEB4-7EA3-2E05-CDE49383B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5936" y="3651188"/>
              <a:ext cx="0" cy="97024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85E8A95-8166-CFC3-DB16-EE7301B83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225" y="4621434"/>
              <a:ext cx="8594157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281D1AA-B587-2325-AEF7-65E6D41864A0}"/>
                </a:ext>
              </a:extLst>
            </p:cNvPr>
            <p:cNvGrpSpPr/>
            <p:nvPr/>
          </p:nvGrpSpPr>
          <p:grpSpPr>
            <a:xfrm>
              <a:off x="5419550" y="2976563"/>
              <a:ext cx="260875" cy="319352"/>
              <a:chOff x="10909573" y="2976563"/>
              <a:chExt cx="260875" cy="319352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1B2EB5F-B25F-2F8F-6B3E-EEE17EC26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9573" y="2976563"/>
                <a:ext cx="65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777A0862-F150-5D12-445E-5E71E688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195" y="3005369"/>
                <a:ext cx="65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75A64A3-38E4-730C-3053-D810B0DB5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0383" y="2988138"/>
                <a:ext cx="65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671D800B-2102-7171-F4D9-55D443207CF0}"/>
                </a:ext>
              </a:extLst>
            </p:cNvPr>
            <p:cNvGrpSpPr/>
            <p:nvPr/>
          </p:nvGrpSpPr>
          <p:grpSpPr>
            <a:xfrm>
              <a:off x="10480969" y="3287538"/>
              <a:ext cx="359783" cy="319565"/>
              <a:chOff x="13590110" y="6111298"/>
              <a:chExt cx="359783" cy="319565"/>
            </a:xfrm>
            <a:noFill/>
          </p:grpSpPr>
          <p:sp>
            <p:nvSpPr>
              <p:cNvPr id="1033" name="Rectangle 13">
                <a:extLst>
                  <a:ext uri="{FF2B5EF4-FFF2-40B4-BE49-F238E27FC236}">
                    <a16:creationId xmlns:a16="http://schemas.microsoft.com/office/drawing/2014/main" id="{51D2E4C1-C4AF-318F-D67F-311074727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0110" y="6123086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4" name="Rectangle 14">
                <a:extLst>
                  <a:ext uri="{FF2B5EF4-FFF2-40B4-BE49-F238E27FC236}">
                    <a16:creationId xmlns:a16="http://schemas.microsoft.com/office/drawing/2014/main" id="{B4494702-23C4-D757-95CE-A33E1F7D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2265" y="617631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5" name="Rectangle 15">
                <a:extLst>
                  <a:ext uri="{FF2B5EF4-FFF2-40B4-BE49-F238E27FC236}">
                    <a16:creationId xmlns:a16="http://schemas.microsoft.com/office/drawing/2014/main" id="{127AC2E9-1552-942F-9FA0-6A1CF85D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6461" y="6111298"/>
                <a:ext cx="123432" cy="252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4D627D0A-7348-F936-F1BD-8A18F511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991" y="1297562"/>
              <a:ext cx="8460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Siano dati la retta r orizzontale nel I diedro ed il punto </a:t>
              </a:r>
              <a:r>
                <a:rPr kumimoji="0" lang="it-IT" alt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A(A';A") </a:t>
              </a:r>
              <a:r>
                <a:rPr kumimoji="0" lang="it-IT" alt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nel III diedro non appartenente alla retta r</a:t>
              </a:r>
              <a:endPara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12E1D759-5608-E95F-1224-1719181172D0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5446711" y="3651187"/>
              <a:ext cx="5229225" cy="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777C436B-849F-1E39-471A-A63FE3B2E914}"/>
                </a:ext>
              </a:extLst>
            </p:cNvPr>
            <p:cNvCxnSpPr/>
            <p:nvPr/>
          </p:nvCxnSpPr>
          <p:spPr>
            <a:xfrm flipH="1">
              <a:off x="5840962" y="4621434"/>
              <a:ext cx="4834974" cy="182310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AA657A9F-83EF-1AD4-BF55-70CFFB6C4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370" y="3142026"/>
              <a:ext cx="0" cy="1895930"/>
            </a:xfrm>
            <a:prstGeom prst="line">
              <a:avLst/>
            </a:prstGeom>
            <a:ln w="31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16A97724-B004-2E57-47C7-627EEE5930AC}"/>
                </a:ext>
              </a:extLst>
            </p:cNvPr>
            <p:cNvGrpSpPr/>
            <p:nvPr/>
          </p:nvGrpSpPr>
          <p:grpSpPr>
            <a:xfrm>
              <a:off x="6122371" y="5780848"/>
              <a:ext cx="550506" cy="461753"/>
              <a:chOff x="8481527" y="5688427"/>
              <a:chExt cx="550506" cy="461753"/>
            </a:xfrm>
          </p:grpSpPr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3C72143A-9C11-5301-39B7-9BC47BCD2D0E}"/>
                  </a:ext>
                </a:extLst>
              </p:cNvPr>
              <p:cNvSpPr txBox="1"/>
              <p:nvPr/>
            </p:nvSpPr>
            <p:spPr>
              <a:xfrm>
                <a:off x="8481527" y="5780848"/>
                <a:ext cx="55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baseline="-250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r</a:t>
                </a:r>
              </a:p>
            </p:txBody>
          </p:sp>
          <p:sp>
            <p:nvSpPr>
              <p:cNvPr id="48" name="Rectangle 25">
                <a:extLst>
                  <a:ext uri="{FF2B5EF4-FFF2-40B4-BE49-F238E27FC236}">
                    <a16:creationId xmlns:a16="http://schemas.microsoft.com/office/drawing/2014/main" id="{DADDD13A-B963-8C08-ABE1-21BC664D6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1700" y="5688427"/>
                <a:ext cx="18274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¥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743FCC8-7B55-E4E7-EF8F-1560BFA2AA43}"/>
              </a:ext>
            </a:extLst>
          </p:cNvPr>
          <p:cNvSpPr txBox="1"/>
          <p:nvPr/>
        </p:nvSpPr>
        <p:spPr>
          <a:xfrm>
            <a:off x="3297744" y="1435930"/>
            <a:ext cx="57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66FF"/>
                </a:solidFill>
                <a:latin typeface="Comic Sans MS" panose="030F0702030302020204" pitchFamily="66" charset="0"/>
              </a:rPr>
              <a:t>Passaggio 1- si definisce, anzitutto, un punto (X </a:t>
            </a:r>
            <a:r>
              <a:rPr lang="it-IT" sz="1400" dirty="0">
                <a:solidFill>
                  <a:srgbClr val="0066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 r)=(X’ r’; X’’ r’’) </a:t>
            </a:r>
            <a:endParaRPr lang="it-IT" sz="1400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884E174F-F3DF-50B6-5EBF-B945DCCB4740}"/>
              </a:ext>
            </a:extLst>
          </p:cNvPr>
          <p:cNvCxnSpPr>
            <a:cxnSpLocks/>
          </p:cNvCxnSpPr>
          <p:nvPr/>
        </p:nvCxnSpPr>
        <p:spPr>
          <a:xfrm>
            <a:off x="9264533" y="3651187"/>
            <a:ext cx="0" cy="1512000"/>
          </a:xfrm>
          <a:prstGeom prst="line">
            <a:avLst/>
          </a:prstGeom>
          <a:ln w="31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1">
            <a:extLst>
              <a:ext uri="{FF2B5EF4-FFF2-40B4-BE49-F238E27FC236}">
                <a16:creationId xmlns:a16="http://schemas.microsoft.com/office/drawing/2014/main" id="{FCCD8D3F-906F-0034-DB09-97A7C874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6079" y="5037140"/>
            <a:ext cx="28693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X'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B36FE108-58BA-543C-007A-5C343AC0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803" y="3321219"/>
            <a:ext cx="29655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X"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115F8C-ECFF-9A6F-AE82-ED366DA049A4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50702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5" name="CasellaDiTesto 24">
            <a:hlinkClick r:id="rId3" action="ppaction://hlinksldjump"/>
            <a:extLst>
              <a:ext uri="{FF2B5EF4-FFF2-40B4-BE49-F238E27FC236}">
                <a16:creationId xmlns:a16="http://schemas.microsoft.com/office/drawing/2014/main" id="{24062779-498A-CFC8-EAEF-169884A7847B}"/>
              </a:ext>
            </a:extLst>
          </p:cNvPr>
          <p:cNvSpPr txBox="1"/>
          <p:nvPr/>
        </p:nvSpPr>
        <p:spPr>
          <a:xfrm>
            <a:off x="10723564" y="48214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11957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4" grpId="0"/>
      <p:bldP spid="36" grpId="0" animBg="1"/>
      <p:bldP spid="38" grpId="0" animBg="1"/>
      <p:bldP spid="39" grpId="0" animBg="1"/>
      <p:bldP spid="44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Passo 2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orizzontale nel primo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it-IT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nel III diedro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uppo 1031">
            <a:extLst>
              <a:ext uri="{FF2B5EF4-FFF2-40B4-BE49-F238E27FC236}">
                <a16:creationId xmlns:a16="http://schemas.microsoft.com/office/drawing/2014/main" id="{9F675EAD-213A-EE94-9EAC-DF3D2976A267}"/>
              </a:ext>
            </a:extLst>
          </p:cNvPr>
          <p:cNvGrpSpPr/>
          <p:nvPr/>
        </p:nvGrpSpPr>
        <p:grpSpPr>
          <a:xfrm>
            <a:off x="3269432" y="1286256"/>
            <a:ext cx="8848312" cy="5400000"/>
            <a:chOff x="3269432" y="1286256"/>
            <a:chExt cx="8848312" cy="5400000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702F1373-B2E4-2FEE-E695-88DDE6248366}"/>
                </a:ext>
              </a:extLst>
            </p:cNvPr>
            <p:cNvGrpSpPr/>
            <p:nvPr/>
          </p:nvGrpSpPr>
          <p:grpSpPr>
            <a:xfrm>
              <a:off x="3297744" y="1286256"/>
              <a:ext cx="8820000" cy="5400000"/>
              <a:chOff x="3297744" y="1286256"/>
              <a:chExt cx="8820000" cy="5400000"/>
            </a:xfrm>
          </p:grpSpPr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0281E089-BA3B-B909-E2CB-216E142C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744" y="1286256"/>
                <a:ext cx="8820000" cy="540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3A8EF9DF-4B78-B512-8AE5-F56413442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2571" y="4276976"/>
                <a:ext cx="323850" cy="4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lt</a:t>
                </a: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E5E2CC8D-1F93-75CD-D82B-9406DD9B8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277" y="2851229"/>
                <a:ext cx="286938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A'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75B76692-C1B3-B64D-0F9D-E5A75D6B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277" y="4988342"/>
                <a:ext cx="296556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A"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EC2B1517-E0C8-DCB2-13B8-777926D0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4806" y="6259711"/>
                <a:ext cx="222818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7CD779AA-E04C-AE31-6941-CAB1BBBF4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180" y="3276982"/>
                <a:ext cx="322204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r''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DC852F9A-12F0-3D55-0131-43A3BEF57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0537" y="2430463"/>
                <a:ext cx="8666163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7EC88525-FEB4-7EA3-2E05-CDE49383B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75936" y="3651188"/>
                <a:ext cx="0" cy="970248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285E8A95-8166-CFC3-DB16-EE7301B83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9225" y="4621434"/>
                <a:ext cx="8594157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7" name="Gruppo 56">
                <a:extLst>
                  <a:ext uri="{FF2B5EF4-FFF2-40B4-BE49-F238E27FC236}">
                    <a16:creationId xmlns:a16="http://schemas.microsoft.com/office/drawing/2014/main" id="{7281D1AA-B587-2325-AEF7-65E6D41864A0}"/>
                  </a:ext>
                </a:extLst>
              </p:cNvPr>
              <p:cNvGrpSpPr/>
              <p:nvPr/>
            </p:nvGrpSpPr>
            <p:grpSpPr>
              <a:xfrm>
                <a:off x="5419550" y="2976563"/>
                <a:ext cx="260875" cy="319352"/>
                <a:chOff x="10909573" y="2976563"/>
                <a:chExt cx="260875" cy="319352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91B2EB5F-B25F-2F8F-6B3E-EEE17EC26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09573" y="2976563"/>
                  <a:ext cx="65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77A0862-F150-5D12-445E-5E71E6886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2195" y="3005369"/>
                  <a:ext cx="65" cy="205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275A64A3-38E4-730C-3053-D810B0DB5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70383" y="2988138"/>
                  <a:ext cx="65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671D800B-2102-7171-F4D9-55D443207CF0}"/>
                  </a:ext>
                </a:extLst>
              </p:cNvPr>
              <p:cNvGrpSpPr/>
              <p:nvPr/>
            </p:nvGrpSpPr>
            <p:grpSpPr>
              <a:xfrm>
                <a:off x="10480969" y="3287538"/>
                <a:ext cx="359783" cy="319565"/>
                <a:chOff x="13590110" y="6111298"/>
                <a:chExt cx="359783" cy="319565"/>
              </a:xfrm>
              <a:noFill/>
            </p:grpSpPr>
            <p:sp>
              <p:nvSpPr>
                <p:cNvPr id="1033" name="Rectangle 13">
                  <a:extLst>
                    <a:ext uri="{FF2B5EF4-FFF2-40B4-BE49-F238E27FC236}">
                      <a16:creationId xmlns:a16="http://schemas.microsoft.com/office/drawing/2014/main" id="{51D2E4C1-C4AF-318F-D67F-311074727B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90110" y="6123086"/>
                  <a:ext cx="174728" cy="30777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T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Rectangle 14">
                  <a:extLst>
                    <a:ext uri="{FF2B5EF4-FFF2-40B4-BE49-F238E27FC236}">
                      <a16:creationId xmlns:a16="http://schemas.microsoft.com/office/drawing/2014/main" id="{B4494702-23C4-D757-95CE-A33E1F7DA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22265" y="6176319"/>
                  <a:ext cx="104196" cy="20518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2</a:t>
                  </a:r>
                  <a:endParaRPr kumimoji="0" lang="it-IT" altLang="it-IT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Rectangle 15">
                  <a:extLst>
                    <a:ext uri="{FF2B5EF4-FFF2-40B4-BE49-F238E27FC236}">
                      <a16:creationId xmlns:a16="http://schemas.microsoft.com/office/drawing/2014/main" id="{127AC2E9-1552-942F-9FA0-6A1CF85D5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26461" y="6111298"/>
                  <a:ext cx="123432" cy="2520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4D627D0A-7348-F936-F1BD-8A18F511A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991" y="1297562"/>
                <a:ext cx="846000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Siano dati la retta r orizzontale nel I diedro ed il punto </a:t>
                </a:r>
                <a:r>
                  <a:rPr kumimoji="0" lang="it-IT" altLang="it-IT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A(A';A") </a:t>
                </a:r>
                <a:r>
                  <a:rPr kumimoji="0" lang="it-IT" altLang="it-IT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nel III diedro non appartenente alla retta r</a:t>
                </a: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12E1D759-5608-E95F-1224-1719181172D0}"/>
                  </a:ext>
                </a:extLst>
              </p:cNvPr>
              <p:cNvCxnSpPr>
                <a:cxnSpLocks/>
                <a:stCxn id="28" idx="0"/>
              </p:cNvCxnSpPr>
              <p:nvPr/>
            </p:nvCxnSpPr>
            <p:spPr>
              <a:xfrm flipH="1" flipV="1">
                <a:off x="5446711" y="3651187"/>
                <a:ext cx="5229225" cy="1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777C436B-849F-1E39-471A-A63FE3B2E914}"/>
                  </a:ext>
                </a:extLst>
              </p:cNvPr>
              <p:cNvCxnSpPr/>
              <p:nvPr/>
            </p:nvCxnSpPr>
            <p:spPr>
              <a:xfrm flipH="1">
                <a:off x="5840962" y="4621434"/>
                <a:ext cx="4834974" cy="182310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AA657A9F-83EF-1AD4-BF55-70CFFB6C46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9370" y="3142026"/>
                <a:ext cx="0" cy="1895930"/>
              </a:xfrm>
              <a:prstGeom prst="line">
                <a:avLst/>
              </a:prstGeom>
              <a:ln w="31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16A97724-B004-2E57-47C7-627EEE5930AC}"/>
                  </a:ext>
                </a:extLst>
              </p:cNvPr>
              <p:cNvGrpSpPr/>
              <p:nvPr/>
            </p:nvGrpSpPr>
            <p:grpSpPr>
              <a:xfrm>
                <a:off x="6122371" y="5780848"/>
                <a:ext cx="550506" cy="461753"/>
                <a:chOff x="8481527" y="5688427"/>
                <a:chExt cx="550506" cy="461753"/>
              </a:xfrm>
            </p:grpSpPr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3C72143A-9C11-5301-39B7-9BC47BCD2D0E}"/>
                    </a:ext>
                  </a:extLst>
                </p:cNvPr>
                <p:cNvSpPr txBox="1"/>
                <p:nvPr/>
              </p:nvSpPr>
              <p:spPr>
                <a:xfrm>
                  <a:off x="8481527" y="5780848"/>
                  <a:ext cx="5505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T</a:t>
                  </a:r>
                  <a:r>
                    <a:rPr lang="it-IT" baseline="-25000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1</a:t>
                  </a:r>
                  <a:r>
                    <a:rPr lang="it-IT" dirty="0">
                      <a:solidFill>
                        <a:srgbClr val="C00000"/>
                      </a:solidFill>
                      <a:latin typeface="Comic Sans MS" panose="030F0702030302020204" pitchFamily="66" charset="0"/>
                    </a:rPr>
                    <a:t>r</a:t>
                  </a:r>
                </a:p>
              </p:txBody>
            </p:sp>
            <p:sp>
              <p:nvSpPr>
                <p:cNvPr id="48" name="Rectangle 25">
                  <a:extLst>
                    <a:ext uri="{FF2B5EF4-FFF2-40B4-BE49-F238E27FC236}">
                      <a16:creationId xmlns:a16="http://schemas.microsoft.com/office/drawing/2014/main" id="{DADDD13A-B963-8C08-ABE1-21BC664D6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51700" y="5688427"/>
                  <a:ext cx="18274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+mn-ea"/>
                      <a:cs typeface="+mn-cs"/>
                    </a:rPr>
                    <a:t>¥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B743FCC8-7B55-E4E7-EF8F-1560BFA2AA43}"/>
                </a:ext>
              </a:extLst>
            </p:cNvPr>
            <p:cNvSpPr txBox="1"/>
            <p:nvPr/>
          </p:nvSpPr>
          <p:spPr>
            <a:xfrm>
              <a:off x="3269432" y="1447633"/>
              <a:ext cx="579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</a:rPr>
                <a:t>Passaggio 1- si definisce, anzitutto, un punto (X </a:t>
              </a:r>
              <a:r>
                <a:rPr lang="it-IT" sz="1400" dirty="0">
                  <a:solidFill>
                    <a:srgbClr val="0066FF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 r)=(X’ r’; X’’ r’’) </a:t>
              </a:r>
              <a:endParaRPr lang="it-IT" sz="1400" dirty="0">
                <a:solidFill>
                  <a:srgbClr val="0066FF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884E174F-F3DF-50B6-5EBF-B945DCCB4740}"/>
                </a:ext>
              </a:extLst>
            </p:cNvPr>
            <p:cNvCxnSpPr>
              <a:cxnSpLocks/>
            </p:cNvCxnSpPr>
            <p:nvPr/>
          </p:nvCxnSpPr>
          <p:spPr>
            <a:xfrm>
              <a:off x="9234128" y="3651187"/>
              <a:ext cx="0" cy="1512000"/>
            </a:xfrm>
            <a:prstGeom prst="line">
              <a:avLst/>
            </a:prstGeom>
            <a:ln w="31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FCCD8D3F-906F-0034-DB09-97A7C8746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5674" y="5037140"/>
              <a:ext cx="2869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X'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B36FE108-58BA-543C-007A-5C343AC0F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8398" y="3321219"/>
              <a:ext cx="2965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X"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CEB745-0409-3D28-1649-82B3823C6368}"/>
              </a:ext>
            </a:extLst>
          </p:cNvPr>
          <p:cNvSpPr txBox="1"/>
          <p:nvPr/>
        </p:nvSpPr>
        <p:spPr>
          <a:xfrm>
            <a:off x="66000" y="1780732"/>
            <a:ext cx="3202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Per legare la retta orizzontale r assegnata (collocata nel primo diedro) al punto dato 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(collocato nel terzo diedro) si definisce il segmento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AX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 con le relative proiezioni come sintetizzato di seguito: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3778625-A3A5-69BE-9033-72C5FF3E6D27}"/>
              </a:ext>
            </a:extLst>
          </p:cNvPr>
          <p:cNvCxnSpPr>
            <a:cxnSpLocks/>
            <a:stCxn id="63" idx="3"/>
            <a:endCxn id="49" idx="2"/>
          </p:cNvCxnSpPr>
          <p:nvPr/>
        </p:nvCxnSpPr>
        <p:spPr>
          <a:xfrm flipV="1">
            <a:off x="1461599" y="5056874"/>
            <a:ext cx="691893" cy="45789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182DBCB-FEA0-B5CE-479F-98316271FFFC}"/>
              </a:ext>
            </a:extLst>
          </p:cNvPr>
          <p:cNvGrpSpPr/>
          <p:nvPr/>
        </p:nvGrpSpPr>
        <p:grpSpPr>
          <a:xfrm>
            <a:off x="1757492" y="4656764"/>
            <a:ext cx="792000" cy="400110"/>
            <a:chOff x="1362422" y="5064979"/>
            <a:chExt cx="792000" cy="400110"/>
          </a:xfrm>
        </p:grpSpPr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25556FB1-D636-CD62-D72F-0F9621E3A72A}"/>
                </a:ext>
              </a:extLst>
            </p:cNvPr>
            <p:cNvSpPr txBox="1"/>
            <p:nvPr/>
          </p:nvSpPr>
          <p:spPr>
            <a:xfrm>
              <a:off x="1362422" y="5064979"/>
              <a:ext cx="7920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A’’X’’</a:t>
              </a:r>
            </a:p>
          </p:txBody>
        </p: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9E1FD142-9141-DED4-4F2F-9DBD3B5B9409}"/>
                </a:ext>
              </a:extLst>
            </p:cNvPr>
            <p:cNvCxnSpPr/>
            <p:nvPr/>
          </p:nvCxnSpPr>
          <p:spPr>
            <a:xfrm>
              <a:off x="1433371" y="5116410"/>
              <a:ext cx="64770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8CD3F4BC-FC30-9BFB-592F-6683C4797632}"/>
              </a:ext>
            </a:extLst>
          </p:cNvPr>
          <p:cNvCxnSpPr>
            <a:cxnSpLocks/>
            <a:stCxn id="63" idx="3"/>
            <a:endCxn id="58" idx="0"/>
          </p:cNvCxnSpPr>
          <p:nvPr/>
        </p:nvCxnSpPr>
        <p:spPr>
          <a:xfrm>
            <a:off x="1461599" y="5514773"/>
            <a:ext cx="695885" cy="475400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F5477A2-6D34-44BB-8A73-EF1CE5DB85B2}"/>
              </a:ext>
            </a:extLst>
          </p:cNvPr>
          <p:cNvGrpSpPr/>
          <p:nvPr/>
        </p:nvGrpSpPr>
        <p:grpSpPr>
          <a:xfrm>
            <a:off x="1761484" y="5990173"/>
            <a:ext cx="792000" cy="400110"/>
            <a:chOff x="1737306" y="4845508"/>
            <a:chExt cx="792000" cy="400110"/>
          </a:xfrm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F520EF89-77FD-9A10-34F8-5E02DA2394DE}"/>
                </a:ext>
              </a:extLst>
            </p:cNvPr>
            <p:cNvGrpSpPr/>
            <p:nvPr/>
          </p:nvGrpSpPr>
          <p:grpSpPr>
            <a:xfrm>
              <a:off x="1737306" y="4845508"/>
              <a:ext cx="792000" cy="400110"/>
              <a:chOff x="1361221" y="3867035"/>
              <a:chExt cx="792000" cy="400110"/>
            </a:xfrm>
          </p:grpSpPr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7CED9172-C81B-5661-F954-F4E766E0D96A}"/>
                  </a:ext>
                </a:extLst>
              </p:cNvPr>
              <p:cNvSpPr txBox="1"/>
              <p:nvPr/>
            </p:nvSpPr>
            <p:spPr>
              <a:xfrm>
                <a:off x="1361221" y="3867035"/>
                <a:ext cx="79200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rgbClr val="C00000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it-IT" sz="2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A’X’</a:t>
                </a:r>
              </a:p>
            </p:txBody>
          </p:sp>
          <p:cxnSp>
            <p:nvCxnSpPr>
              <p:cNvPr id="59" name="Connettore diritto 58">
                <a:extLst>
                  <a:ext uri="{FF2B5EF4-FFF2-40B4-BE49-F238E27FC236}">
                    <a16:creationId xmlns:a16="http://schemas.microsoft.com/office/drawing/2014/main" id="{C1314038-AD0E-3280-8464-A32AB255F357}"/>
                  </a:ext>
                </a:extLst>
              </p:cNvPr>
              <p:cNvCxnSpPr/>
              <p:nvPr/>
            </p:nvCxnSpPr>
            <p:spPr>
              <a:xfrm>
                <a:off x="1436697" y="3868104"/>
                <a:ext cx="647700" cy="0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32D818EB-32FF-5D07-22C2-FDBFE15EAC37}"/>
                </a:ext>
              </a:extLst>
            </p:cNvPr>
            <p:cNvCxnSpPr/>
            <p:nvPr/>
          </p:nvCxnSpPr>
          <p:spPr>
            <a:xfrm>
              <a:off x="1804263" y="4910825"/>
              <a:ext cx="64770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F2F683F2-F4D0-79BD-A1EB-9AA8D67E70C2}"/>
              </a:ext>
            </a:extLst>
          </p:cNvPr>
          <p:cNvGrpSpPr/>
          <p:nvPr/>
        </p:nvGrpSpPr>
        <p:grpSpPr>
          <a:xfrm>
            <a:off x="669599" y="5314718"/>
            <a:ext cx="792000" cy="400110"/>
            <a:chOff x="645421" y="4170053"/>
            <a:chExt cx="792000" cy="400110"/>
          </a:xfrm>
        </p:grpSpPr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1D053B07-0636-55B3-C183-69200CF4C12B}"/>
                </a:ext>
              </a:extLst>
            </p:cNvPr>
            <p:cNvSpPr txBox="1"/>
            <p:nvPr/>
          </p:nvSpPr>
          <p:spPr>
            <a:xfrm>
              <a:off x="645421" y="4170053"/>
              <a:ext cx="7920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AX</a:t>
              </a:r>
            </a:p>
          </p:txBody>
        </p: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EADDAAC1-9C42-0569-8E7A-5B39AD6634A5}"/>
                </a:ext>
              </a:extLst>
            </p:cNvPr>
            <p:cNvCxnSpPr/>
            <p:nvPr/>
          </p:nvCxnSpPr>
          <p:spPr>
            <a:xfrm>
              <a:off x="711986" y="4238443"/>
              <a:ext cx="64770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6" name="Connettore diritto 1025">
            <a:extLst>
              <a:ext uri="{FF2B5EF4-FFF2-40B4-BE49-F238E27FC236}">
                <a16:creationId xmlns:a16="http://schemas.microsoft.com/office/drawing/2014/main" id="{3A51B71B-2B0A-D1A9-1EB6-92C37DD23528}"/>
              </a:ext>
            </a:extLst>
          </p:cNvPr>
          <p:cNvCxnSpPr>
            <a:cxnSpLocks/>
          </p:cNvCxnSpPr>
          <p:nvPr/>
        </p:nvCxnSpPr>
        <p:spPr>
          <a:xfrm>
            <a:off x="7369370" y="3138923"/>
            <a:ext cx="1864759" cy="202426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ttore diritto 1027">
            <a:extLst>
              <a:ext uri="{FF2B5EF4-FFF2-40B4-BE49-F238E27FC236}">
                <a16:creationId xmlns:a16="http://schemas.microsoft.com/office/drawing/2014/main" id="{1B1EEFCE-216C-511C-D9ED-0116E8C85D61}"/>
              </a:ext>
            </a:extLst>
          </p:cNvPr>
          <p:cNvCxnSpPr>
            <a:cxnSpLocks/>
          </p:cNvCxnSpPr>
          <p:nvPr/>
        </p:nvCxnSpPr>
        <p:spPr>
          <a:xfrm flipV="1">
            <a:off x="7369371" y="3651187"/>
            <a:ext cx="1864758" cy="138595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CasellaDiTesto 1030">
            <a:extLst>
              <a:ext uri="{FF2B5EF4-FFF2-40B4-BE49-F238E27FC236}">
                <a16:creationId xmlns:a16="http://schemas.microsoft.com/office/drawing/2014/main" id="{DBE57B22-3731-58C7-5E5D-9114E8F45D50}"/>
              </a:ext>
            </a:extLst>
          </p:cNvPr>
          <p:cNvSpPr txBox="1"/>
          <p:nvPr/>
        </p:nvSpPr>
        <p:spPr>
          <a:xfrm>
            <a:off x="3267552" y="1638800"/>
            <a:ext cx="873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Passaggio 2- Collegando A’X’ e A’’X’’ si determinano le proiezioni del segmento appartenente alla retta 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AFB184-6F9A-9FB1-4EB8-CD77F8941985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1" name="CasellaDiTesto 10">
            <a:hlinkClick r:id="rId3" action="ppaction://hlinksldjump"/>
            <a:extLst>
              <a:ext uri="{FF2B5EF4-FFF2-40B4-BE49-F238E27FC236}">
                <a16:creationId xmlns:a16="http://schemas.microsoft.com/office/drawing/2014/main" id="{04F4D932-4363-1E9A-4477-31DB251F4152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47362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Passo 3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orizzontale nel primo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it-IT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nel III diedro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9">
            <a:extLst>
              <a:ext uri="{FF2B5EF4-FFF2-40B4-BE49-F238E27FC236}">
                <a16:creationId xmlns:a16="http://schemas.microsoft.com/office/drawing/2014/main" id="{83E3AEA8-C7D2-2003-A1D4-E37F89B3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23" y="5129453"/>
            <a:ext cx="57600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7905A76-1B25-15B8-ABA5-F3E25372B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471" y="5447912"/>
            <a:ext cx="1240894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T</a:t>
            </a:r>
            <a:r>
              <a:rPr kumimoji="0" lang="it-IT" altLang="it-IT" sz="2000" b="0" i="0" u="none" strike="noStrike" cap="none" normalizeH="0" baseline="-2500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1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s’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0" name="AutoShape 34">
            <a:extLst>
              <a:ext uri="{FF2B5EF4-FFF2-40B4-BE49-F238E27FC236}">
                <a16:creationId xmlns:a16="http://schemas.microsoft.com/office/drawing/2014/main" id="{FB8AA9BC-46FC-8E6F-FE51-B90587FCD4F8}"/>
              </a:ext>
            </a:extLst>
          </p:cNvPr>
          <p:cNvSpPr>
            <a:spLocks/>
          </p:cNvSpPr>
          <p:nvPr/>
        </p:nvSpPr>
        <p:spPr bwMode="auto">
          <a:xfrm>
            <a:off x="969297" y="4188643"/>
            <a:ext cx="370960" cy="2520000"/>
          </a:xfrm>
          <a:prstGeom prst="leftBrace">
            <a:avLst>
              <a:gd name="adj1" fmla="val 79726"/>
              <a:gd name="adj2" fmla="val 48405"/>
            </a:avLst>
          </a:prstGeom>
          <a:noFill/>
          <a:ln w="31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2238AB92-B9B3-6B9A-F09A-89DF87D4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470" y="6101127"/>
            <a:ext cx="1240893" cy="6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T</a:t>
            </a:r>
            <a:r>
              <a:rPr kumimoji="0" lang="it-IT" altLang="it-IT" sz="2000" b="0" i="0" u="none" strike="noStrike" cap="none" normalizeH="0" baseline="-2500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s’’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8202E93-B4AA-9876-2CAA-24C316A1A288}"/>
              </a:ext>
            </a:extLst>
          </p:cNvPr>
          <p:cNvSpPr txBox="1"/>
          <p:nvPr/>
        </p:nvSpPr>
        <p:spPr>
          <a:xfrm>
            <a:off x="0" y="1822908"/>
            <a:ext cx="3261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 estende, poi, il segmento convertendolo nella retta </a:t>
            </a:r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cui appartiene, della quale si determinano tutti gli elementi rappresentativi: due proiezioni  </a:t>
            </a:r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s(s’;s’’)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le due tracce </a:t>
            </a:r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t-IT" sz="1800" baseline="-25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s; T</a:t>
            </a:r>
            <a:r>
              <a:rPr lang="it-IT" sz="1800" baseline="-25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s) </a:t>
            </a:r>
            <a:r>
              <a:rPr lang="it-IT" sz="1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di seguito</a:t>
            </a:r>
            <a:endParaRPr lang="it-IT" dirty="0">
              <a:solidFill>
                <a:srgbClr val="C00000"/>
              </a:solidFill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D435AF9-CFA9-EA43-DA40-7E4872C67CE4}"/>
              </a:ext>
            </a:extLst>
          </p:cNvPr>
          <p:cNvGrpSpPr/>
          <p:nvPr/>
        </p:nvGrpSpPr>
        <p:grpSpPr>
          <a:xfrm>
            <a:off x="1407470" y="4799514"/>
            <a:ext cx="1261579" cy="612000"/>
            <a:chOff x="1407470" y="4799514"/>
            <a:chExt cx="1261579" cy="612000"/>
          </a:xfrm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FCF0FA08-5D54-EFA4-D9AA-5CA992A77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70" y="4799514"/>
              <a:ext cx="1261579" cy="61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s”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 A’’X’’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1046" name="Connettore diritto 1045">
              <a:extLst>
                <a:ext uri="{FF2B5EF4-FFF2-40B4-BE49-F238E27FC236}">
                  <a16:creationId xmlns:a16="http://schemas.microsoft.com/office/drawing/2014/main" id="{E4D6B5DE-3168-E165-C76D-F321D8B73542}"/>
                </a:ext>
              </a:extLst>
            </p:cNvPr>
            <p:cNvCxnSpPr>
              <a:cxnSpLocks/>
            </p:cNvCxnSpPr>
            <p:nvPr/>
          </p:nvCxnSpPr>
          <p:spPr>
            <a:xfrm>
              <a:off x="1978090" y="4988342"/>
              <a:ext cx="576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45C61BED-D1AB-8764-76B4-B4427880E5F0}"/>
              </a:ext>
            </a:extLst>
          </p:cNvPr>
          <p:cNvGrpSpPr/>
          <p:nvPr/>
        </p:nvGrpSpPr>
        <p:grpSpPr>
          <a:xfrm>
            <a:off x="1407470" y="4155718"/>
            <a:ext cx="1260000" cy="612000"/>
            <a:chOff x="1407470" y="4155718"/>
            <a:chExt cx="1297533" cy="612000"/>
          </a:xfrm>
        </p:grpSpPr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46A76ABD-70B9-D927-06D7-554C0915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470" y="4155718"/>
              <a:ext cx="1297533" cy="61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</a:rPr>
                <a:t>s’ </a:t>
              </a:r>
              <a:r>
                <a:rPr kumimoji="0" lang="it-IT" altLang="it-IT" sz="20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anose="030F0702030302020204" pitchFamily="66" charset="0"/>
                  <a:sym typeface="Symbol" panose="05050102010706020507" pitchFamily="18" charset="2"/>
                </a:rPr>
                <a:t> A’X’</a:t>
              </a: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1048" name="Connettore diritto 1047">
              <a:extLst>
                <a:ext uri="{FF2B5EF4-FFF2-40B4-BE49-F238E27FC236}">
                  <a16:creationId xmlns:a16="http://schemas.microsoft.com/office/drawing/2014/main" id="{F6B8EB72-97E0-BDCA-8668-85DA51B6B52B}"/>
                </a:ext>
              </a:extLst>
            </p:cNvPr>
            <p:cNvCxnSpPr>
              <a:cxnSpLocks/>
            </p:cNvCxnSpPr>
            <p:nvPr/>
          </p:nvCxnSpPr>
          <p:spPr>
            <a:xfrm>
              <a:off x="2072363" y="4276976"/>
              <a:ext cx="576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7" name="Gruppo 1056">
            <a:extLst>
              <a:ext uri="{FF2B5EF4-FFF2-40B4-BE49-F238E27FC236}">
                <a16:creationId xmlns:a16="http://schemas.microsoft.com/office/drawing/2014/main" id="{633E8022-F35E-546A-B93F-6E307F6FDF6C}"/>
              </a:ext>
            </a:extLst>
          </p:cNvPr>
          <p:cNvGrpSpPr/>
          <p:nvPr/>
        </p:nvGrpSpPr>
        <p:grpSpPr>
          <a:xfrm>
            <a:off x="3267552" y="1286256"/>
            <a:ext cx="8850192" cy="5400000"/>
            <a:chOff x="3267552" y="1286256"/>
            <a:chExt cx="8850192" cy="5400000"/>
          </a:xfrm>
        </p:grpSpPr>
        <p:grpSp>
          <p:nvGrpSpPr>
            <p:cNvPr id="1032" name="Gruppo 1031">
              <a:extLst>
                <a:ext uri="{FF2B5EF4-FFF2-40B4-BE49-F238E27FC236}">
                  <a16:creationId xmlns:a16="http://schemas.microsoft.com/office/drawing/2014/main" id="{9F675EAD-213A-EE94-9EAC-DF3D2976A267}"/>
                </a:ext>
              </a:extLst>
            </p:cNvPr>
            <p:cNvGrpSpPr/>
            <p:nvPr/>
          </p:nvGrpSpPr>
          <p:grpSpPr>
            <a:xfrm>
              <a:off x="3269432" y="1286256"/>
              <a:ext cx="8848312" cy="5400000"/>
              <a:chOff x="3269432" y="1286256"/>
              <a:chExt cx="8848312" cy="5400000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702F1373-B2E4-2FEE-E695-88DDE6248366}"/>
                  </a:ext>
                </a:extLst>
              </p:cNvPr>
              <p:cNvGrpSpPr/>
              <p:nvPr/>
            </p:nvGrpSpPr>
            <p:grpSpPr>
              <a:xfrm>
                <a:off x="3297744" y="1286256"/>
                <a:ext cx="8820000" cy="5400000"/>
                <a:chOff x="3297744" y="1286256"/>
                <a:chExt cx="8820000" cy="5400000"/>
              </a:xfrm>
            </p:grpSpPr>
            <p:sp>
              <p:nvSpPr>
                <p:cNvPr id="12" name="Rectangle 9">
                  <a:extLst>
                    <a:ext uri="{FF2B5EF4-FFF2-40B4-BE49-F238E27FC236}">
                      <a16:creationId xmlns:a16="http://schemas.microsoft.com/office/drawing/2014/main" id="{0281E089-BA3B-B909-E2CB-216E142C8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7744" y="1286256"/>
                  <a:ext cx="8820000" cy="540000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3A8EF9DF-4B78-B512-8AE5-F56413442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2571" y="4276976"/>
                  <a:ext cx="323850" cy="469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lt</a:t>
                  </a:r>
                  <a:endParaRPr kumimoji="0" lang="it-IT" alt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1">
                  <a:extLst>
                    <a:ext uri="{FF2B5EF4-FFF2-40B4-BE49-F238E27FC236}">
                      <a16:creationId xmlns:a16="http://schemas.microsoft.com/office/drawing/2014/main" id="{E5E2CC8D-1F93-75CD-D82B-9406DD9B8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0277" y="2851229"/>
                  <a:ext cx="286938" cy="30777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A'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2">
                  <a:extLst>
                    <a:ext uri="{FF2B5EF4-FFF2-40B4-BE49-F238E27FC236}">
                      <a16:creationId xmlns:a16="http://schemas.microsoft.com/office/drawing/2014/main" id="{75B76692-C1B3-B64D-0F9D-E5A75D6B9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0277" y="4988342"/>
                  <a:ext cx="296556" cy="30777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A"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EC2B1517-E0C8-DCB2-13B8-777926D0B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4806" y="6259711"/>
                  <a:ext cx="222818" cy="30777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r'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7CD779AA-E04C-AE31-6941-CAB1BBBF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0180" y="3276982"/>
                  <a:ext cx="322204" cy="30777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r''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21">
                  <a:extLst>
                    <a:ext uri="{FF2B5EF4-FFF2-40B4-BE49-F238E27FC236}">
                      <a16:creationId xmlns:a16="http://schemas.microsoft.com/office/drawing/2014/main" id="{DC852F9A-12F0-3D55-0131-43A3BEF57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537" y="2430463"/>
                  <a:ext cx="8666163" cy="0"/>
                </a:xfrm>
                <a:prstGeom prst="lin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24">
                  <a:extLst>
                    <a:ext uri="{FF2B5EF4-FFF2-40B4-BE49-F238E27FC236}">
                      <a16:creationId xmlns:a16="http://schemas.microsoft.com/office/drawing/2014/main" id="{7EC88525-FEB4-7EA3-2E05-CDE49383B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75936" y="3651188"/>
                  <a:ext cx="0" cy="970248"/>
                </a:xfrm>
                <a:prstGeom prst="lin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27">
                  <a:extLst>
                    <a:ext uri="{FF2B5EF4-FFF2-40B4-BE49-F238E27FC236}">
                      <a16:creationId xmlns:a16="http://schemas.microsoft.com/office/drawing/2014/main" id="{285E8A95-8166-CFC3-DB16-EE7301B83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9225" y="4621434"/>
                  <a:ext cx="8594157" cy="0"/>
                </a:xfrm>
                <a:prstGeom prst="lin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" name="Gruppo 56">
                  <a:extLst>
                    <a:ext uri="{FF2B5EF4-FFF2-40B4-BE49-F238E27FC236}">
                      <a16:creationId xmlns:a16="http://schemas.microsoft.com/office/drawing/2014/main" id="{7281D1AA-B587-2325-AEF7-65E6D41864A0}"/>
                    </a:ext>
                  </a:extLst>
                </p:cNvPr>
                <p:cNvGrpSpPr/>
                <p:nvPr/>
              </p:nvGrpSpPr>
              <p:grpSpPr>
                <a:xfrm>
                  <a:off x="5419550" y="2976563"/>
                  <a:ext cx="260875" cy="319352"/>
                  <a:chOff x="10909573" y="2976563"/>
                  <a:chExt cx="260875" cy="319352"/>
                </a:xfrm>
                <a:solidFill>
                  <a:schemeClr val="accent4">
                    <a:lumMod val="20000"/>
                    <a:lumOff val="80000"/>
                  </a:schemeClr>
                </a:solidFill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91B2EB5F-B25F-2F8F-6B3E-EEE17EC263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09573" y="2976563"/>
                    <a:ext cx="65" cy="30777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777A0862-F150-5D12-445E-5E71E6886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72195" y="3005369"/>
                    <a:ext cx="65" cy="20518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20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 15">
                    <a:extLst>
                      <a:ext uri="{FF2B5EF4-FFF2-40B4-BE49-F238E27FC236}">
                        <a16:creationId xmlns:a16="http://schemas.microsoft.com/office/drawing/2014/main" id="{275A64A3-38E4-730C-3053-D810B0DB5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170383" y="2988138"/>
                    <a:ext cx="65" cy="30777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" name="Gruppo 20">
                  <a:extLst>
                    <a:ext uri="{FF2B5EF4-FFF2-40B4-BE49-F238E27FC236}">
                      <a16:creationId xmlns:a16="http://schemas.microsoft.com/office/drawing/2014/main" id="{671D800B-2102-7171-F4D9-55D443207CF0}"/>
                    </a:ext>
                  </a:extLst>
                </p:cNvPr>
                <p:cNvGrpSpPr/>
                <p:nvPr/>
              </p:nvGrpSpPr>
              <p:grpSpPr>
                <a:xfrm>
                  <a:off x="10480969" y="3287538"/>
                  <a:ext cx="359783" cy="319565"/>
                  <a:chOff x="13590110" y="6111298"/>
                  <a:chExt cx="359783" cy="319565"/>
                </a:xfrm>
                <a:noFill/>
              </p:grpSpPr>
              <p:sp>
                <p:nvSpPr>
                  <p:cNvPr id="1033" name="Rectangle 13">
                    <a:extLst>
                      <a:ext uri="{FF2B5EF4-FFF2-40B4-BE49-F238E27FC236}">
                        <a16:creationId xmlns:a16="http://schemas.microsoft.com/office/drawing/2014/main" id="{51D2E4C1-C4AF-318F-D67F-311074727B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90110" y="6123086"/>
                    <a:ext cx="174728" cy="30777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T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Rectangle 14">
                    <a:extLst>
                      <a:ext uri="{FF2B5EF4-FFF2-40B4-BE49-F238E27FC236}">
                        <a16:creationId xmlns:a16="http://schemas.microsoft.com/office/drawing/2014/main" id="{B4494702-23C4-D757-95CE-A33E1F7DA0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22265" y="6176319"/>
                    <a:ext cx="104196" cy="20518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2</a:t>
                    </a:r>
                    <a:endParaRPr kumimoji="0" lang="it-IT" altLang="it-IT" sz="20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5" name="Rectangle 15">
                    <a:extLst>
                      <a:ext uri="{FF2B5EF4-FFF2-40B4-BE49-F238E27FC236}">
                        <a16:creationId xmlns:a16="http://schemas.microsoft.com/office/drawing/2014/main" id="{127AC2E9-1552-942F-9FA0-6A1CF85D5B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826461" y="6111298"/>
                    <a:ext cx="123432" cy="2520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" name="Rectangle 6">
                  <a:extLst>
                    <a:ext uri="{FF2B5EF4-FFF2-40B4-BE49-F238E27FC236}">
                      <a16:creationId xmlns:a16="http://schemas.microsoft.com/office/drawing/2014/main" id="{4D627D0A-7348-F936-F1BD-8A18F511A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8991" y="1297562"/>
                  <a:ext cx="846000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Siano dati la retta r orizzontale nel I diedro ed il punto </a:t>
                  </a:r>
                  <a:r>
                    <a:rPr kumimoji="0" lang="it-IT" altLang="it-IT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A(A';A") </a:t>
                  </a:r>
                  <a:r>
                    <a:rPr kumimoji="0" lang="it-IT" altLang="it-IT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nel III diedro non appartenente alla retta r</a:t>
                  </a:r>
                  <a:endPara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" name="Connettore diritto 9">
                  <a:extLst>
                    <a:ext uri="{FF2B5EF4-FFF2-40B4-BE49-F238E27FC236}">
                      <a16:creationId xmlns:a16="http://schemas.microsoft.com/office/drawing/2014/main" id="{12E1D759-5608-E95F-1224-1719181172D0}"/>
                    </a:ext>
                  </a:extLst>
                </p:cNvPr>
                <p:cNvCxnSpPr>
                  <a:cxnSpLocks/>
                  <a:stCxn id="28" idx="0"/>
                </p:cNvCxnSpPr>
                <p:nvPr/>
              </p:nvCxnSpPr>
              <p:spPr>
                <a:xfrm flipH="1" flipV="1">
                  <a:off x="5446711" y="3651187"/>
                  <a:ext cx="5229225" cy="1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ttore diritto 18">
                  <a:extLst>
                    <a:ext uri="{FF2B5EF4-FFF2-40B4-BE49-F238E27FC236}">
                      <a16:creationId xmlns:a16="http://schemas.microsoft.com/office/drawing/2014/main" id="{777C436B-849F-1E39-471A-A63FE3B2E914}"/>
                    </a:ext>
                  </a:extLst>
                </p:cNvPr>
                <p:cNvCxnSpPr/>
                <p:nvPr/>
              </p:nvCxnSpPr>
              <p:spPr>
                <a:xfrm flipH="1">
                  <a:off x="5840962" y="4621434"/>
                  <a:ext cx="4834974" cy="1823105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diritto 32">
                  <a:extLst>
                    <a:ext uri="{FF2B5EF4-FFF2-40B4-BE49-F238E27FC236}">
                      <a16:creationId xmlns:a16="http://schemas.microsoft.com/office/drawing/2014/main" id="{AA657A9F-83EF-1AD4-BF55-70CFFB6C46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69370" y="3142026"/>
                  <a:ext cx="0" cy="1895930"/>
                </a:xfrm>
                <a:prstGeom prst="line">
                  <a:avLst/>
                </a:prstGeom>
                <a:ln w="31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uppo 45">
                  <a:extLst>
                    <a:ext uri="{FF2B5EF4-FFF2-40B4-BE49-F238E27FC236}">
                      <a16:creationId xmlns:a16="http://schemas.microsoft.com/office/drawing/2014/main" id="{16A97724-B004-2E57-47C7-627EEE5930AC}"/>
                    </a:ext>
                  </a:extLst>
                </p:cNvPr>
                <p:cNvGrpSpPr/>
                <p:nvPr/>
              </p:nvGrpSpPr>
              <p:grpSpPr>
                <a:xfrm>
                  <a:off x="6122371" y="5780848"/>
                  <a:ext cx="550506" cy="461753"/>
                  <a:chOff x="8481527" y="5688427"/>
                  <a:chExt cx="550506" cy="461753"/>
                </a:xfrm>
              </p:grpSpPr>
              <p:sp>
                <p:nvSpPr>
                  <p:cNvPr id="47" name="CasellaDiTesto 46">
                    <a:extLst>
                      <a:ext uri="{FF2B5EF4-FFF2-40B4-BE49-F238E27FC236}">
                        <a16:creationId xmlns:a16="http://schemas.microsoft.com/office/drawing/2014/main" id="{3C72143A-9C11-5301-39B7-9BC47BCD2D0E}"/>
                      </a:ext>
                    </a:extLst>
                  </p:cNvPr>
                  <p:cNvSpPr txBox="1"/>
                  <p:nvPr/>
                </p:nvSpPr>
                <p:spPr>
                  <a:xfrm>
                    <a:off x="8481527" y="5780848"/>
                    <a:ext cx="55050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rPr>
                      <a:t>T</a:t>
                    </a:r>
                    <a:r>
                      <a:rPr lang="it-IT" baseline="-250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rPr>
                      <a:t>1</a:t>
                    </a:r>
                    <a:r>
                      <a:rPr lang="it-IT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rPr>
                      <a:t>r</a:t>
                    </a:r>
                  </a:p>
                </p:txBody>
              </p:sp>
              <p:sp>
                <p:nvSpPr>
                  <p:cNvPr id="48" name="Rectangle 25">
                    <a:extLst>
                      <a:ext uri="{FF2B5EF4-FFF2-40B4-BE49-F238E27FC236}">
                        <a16:creationId xmlns:a16="http://schemas.microsoft.com/office/drawing/2014/main" id="{DADDD13A-B963-8C08-ABE1-21BC664D6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51700" y="5688427"/>
                    <a:ext cx="18274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+mn-ea"/>
                        <a:cs typeface="+mn-cs"/>
                      </a:rPr>
                      <a:t>¥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743FCC8-7B55-E4E7-EF8F-1560BFA2AA43}"/>
                  </a:ext>
                </a:extLst>
              </p:cNvPr>
              <p:cNvSpPr txBox="1"/>
              <p:nvPr/>
            </p:nvSpPr>
            <p:spPr>
              <a:xfrm>
                <a:off x="3269432" y="1447633"/>
                <a:ext cx="5796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Passaggio 1- si definisce, anzitutto, un punto (X </a:t>
                </a:r>
                <a:r>
                  <a:rPr lang="it-IT" sz="1400" dirty="0">
                    <a:solidFill>
                      <a:srgbClr val="0066FF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 r)=(X’ r’; X’’ r’’) </a:t>
                </a:r>
                <a:endParaRPr lang="it-IT" sz="1400" dirty="0">
                  <a:solidFill>
                    <a:srgbClr val="0066FF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884E174F-F3DF-50B6-5EBF-B945DCCB47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4128" y="3651187"/>
                <a:ext cx="0" cy="1512000"/>
              </a:xfrm>
              <a:prstGeom prst="line">
                <a:avLst/>
              </a:prstGeom>
              <a:ln w="3175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11">
                <a:extLst>
                  <a:ext uri="{FF2B5EF4-FFF2-40B4-BE49-F238E27FC236}">
                    <a16:creationId xmlns:a16="http://schemas.microsoft.com/office/drawing/2014/main" id="{FCCD8D3F-906F-0034-DB09-97A7C8746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5674" y="5037140"/>
                <a:ext cx="28693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X'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" name="Rectangle 12">
                <a:extLst>
                  <a:ext uri="{FF2B5EF4-FFF2-40B4-BE49-F238E27FC236}">
                    <a16:creationId xmlns:a16="http://schemas.microsoft.com/office/drawing/2014/main" id="{B36FE108-58BA-543C-007A-5C343AC0F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8398" y="3321219"/>
                <a:ext cx="29655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X"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1026" name="Connettore diritto 1025">
              <a:extLst>
                <a:ext uri="{FF2B5EF4-FFF2-40B4-BE49-F238E27FC236}">
                  <a16:creationId xmlns:a16="http://schemas.microsoft.com/office/drawing/2014/main" id="{3A51B71B-2B0A-D1A9-1EB6-92C37DD23528}"/>
                </a:ext>
              </a:extLst>
            </p:cNvPr>
            <p:cNvCxnSpPr>
              <a:cxnSpLocks/>
            </p:cNvCxnSpPr>
            <p:nvPr/>
          </p:nvCxnSpPr>
          <p:spPr>
            <a:xfrm>
              <a:off x="7369370" y="3138923"/>
              <a:ext cx="1864759" cy="202426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nettore diritto 1027">
              <a:extLst>
                <a:ext uri="{FF2B5EF4-FFF2-40B4-BE49-F238E27FC236}">
                  <a16:creationId xmlns:a16="http://schemas.microsoft.com/office/drawing/2014/main" id="{1B1EEFCE-216C-511C-D9ED-0116E8C85D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371" y="3651187"/>
              <a:ext cx="1864758" cy="1385953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" name="CasellaDiTesto 1030">
              <a:extLst>
                <a:ext uri="{FF2B5EF4-FFF2-40B4-BE49-F238E27FC236}">
                  <a16:creationId xmlns:a16="http://schemas.microsoft.com/office/drawing/2014/main" id="{DBE57B22-3731-58C7-5E5D-9114E8F45D50}"/>
                </a:ext>
              </a:extLst>
            </p:cNvPr>
            <p:cNvSpPr txBox="1"/>
            <p:nvPr/>
          </p:nvSpPr>
          <p:spPr>
            <a:xfrm>
              <a:off x="3267552" y="1638800"/>
              <a:ext cx="8737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Passaggio 2- Collegando A’X’ e A’’X’’ si determinano le proiezioni del segmento appartenente alla retta s</a:t>
              </a:r>
            </a:p>
          </p:txBody>
        </p:sp>
      </p:grp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E6B2040-4123-9BF0-426E-2AADD78A62C0}"/>
              </a:ext>
            </a:extLst>
          </p:cNvPr>
          <p:cNvCxnSpPr>
            <a:cxnSpLocks/>
          </p:cNvCxnSpPr>
          <p:nvPr/>
        </p:nvCxnSpPr>
        <p:spPr>
          <a:xfrm>
            <a:off x="6754403" y="2469489"/>
            <a:ext cx="3848430" cy="417761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934CCD76-5B96-E9BB-35C5-00A58BEC30A6}"/>
              </a:ext>
            </a:extLst>
          </p:cNvPr>
          <p:cNvCxnSpPr>
            <a:cxnSpLocks/>
          </p:cNvCxnSpPr>
          <p:nvPr/>
        </p:nvCxnSpPr>
        <p:spPr>
          <a:xfrm flipV="1">
            <a:off x="5250324" y="2527483"/>
            <a:ext cx="5496520" cy="408520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01B3A7A3-38F7-5825-1D8C-AA41DF93E6A4}"/>
              </a:ext>
            </a:extLst>
          </p:cNvPr>
          <p:cNvSpPr txBox="1"/>
          <p:nvPr/>
        </p:nvSpPr>
        <p:spPr>
          <a:xfrm>
            <a:off x="6894456" y="2400258"/>
            <a:ext cx="49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s’</a:t>
            </a:r>
          </a:p>
        </p:txBody>
      </p:sp>
      <p:sp>
        <p:nvSpPr>
          <p:cNvPr id="1027" name="CasellaDiTesto 1026">
            <a:extLst>
              <a:ext uri="{FF2B5EF4-FFF2-40B4-BE49-F238E27FC236}">
                <a16:creationId xmlns:a16="http://schemas.microsoft.com/office/drawing/2014/main" id="{C7F0485A-6667-D9E8-0FCD-BE8E906473D0}"/>
              </a:ext>
            </a:extLst>
          </p:cNvPr>
          <p:cNvSpPr txBox="1"/>
          <p:nvPr/>
        </p:nvSpPr>
        <p:spPr>
          <a:xfrm>
            <a:off x="6481533" y="5265043"/>
            <a:ext cx="49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s’’</a:t>
            </a:r>
          </a:p>
        </p:txBody>
      </p:sp>
      <p:cxnSp>
        <p:nvCxnSpPr>
          <p:cNvPr id="1040" name="Connettore diritto 1039">
            <a:extLst>
              <a:ext uri="{FF2B5EF4-FFF2-40B4-BE49-F238E27FC236}">
                <a16:creationId xmlns:a16="http://schemas.microsoft.com/office/drawing/2014/main" id="{0B7199D5-1357-00DE-4A63-089BE450DBF5}"/>
              </a:ext>
            </a:extLst>
          </p:cNvPr>
          <p:cNvCxnSpPr>
            <a:cxnSpLocks/>
          </p:cNvCxnSpPr>
          <p:nvPr/>
        </p:nvCxnSpPr>
        <p:spPr>
          <a:xfrm flipV="1">
            <a:off x="7933109" y="3749551"/>
            <a:ext cx="0" cy="87188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nettore diritto 1041">
            <a:extLst>
              <a:ext uri="{FF2B5EF4-FFF2-40B4-BE49-F238E27FC236}">
                <a16:creationId xmlns:a16="http://schemas.microsoft.com/office/drawing/2014/main" id="{E3CF8E23-369B-82E2-9882-8F8180B06C2E}"/>
              </a:ext>
            </a:extLst>
          </p:cNvPr>
          <p:cNvCxnSpPr/>
          <p:nvPr/>
        </p:nvCxnSpPr>
        <p:spPr>
          <a:xfrm flipV="1">
            <a:off x="8737260" y="4012163"/>
            <a:ext cx="0" cy="60927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9" name="Gruppo 1048">
            <a:extLst>
              <a:ext uri="{FF2B5EF4-FFF2-40B4-BE49-F238E27FC236}">
                <a16:creationId xmlns:a16="http://schemas.microsoft.com/office/drawing/2014/main" id="{CC14B744-8C6D-6EBE-3F41-6DA4B75D78CB}"/>
              </a:ext>
            </a:extLst>
          </p:cNvPr>
          <p:cNvGrpSpPr/>
          <p:nvPr/>
        </p:nvGrpSpPr>
        <p:grpSpPr>
          <a:xfrm>
            <a:off x="8394497" y="3665381"/>
            <a:ext cx="361385" cy="319565"/>
            <a:chOff x="13590110" y="6111298"/>
            <a:chExt cx="361385" cy="319565"/>
          </a:xfrm>
          <a:noFill/>
        </p:grpSpPr>
        <p:sp>
          <p:nvSpPr>
            <p:cNvPr id="1050" name="Rectangle 13">
              <a:extLst>
                <a:ext uri="{FF2B5EF4-FFF2-40B4-BE49-F238E27FC236}">
                  <a16:creationId xmlns:a16="http://schemas.microsoft.com/office/drawing/2014/main" id="{B3E8D716-1D87-9910-BACC-BD66DDB78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0110" y="6123086"/>
              <a:ext cx="174728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Rectangle 14">
              <a:extLst>
                <a:ext uri="{FF2B5EF4-FFF2-40B4-BE49-F238E27FC236}">
                  <a16:creationId xmlns:a16="http://schemas.microsoft.com/office/drawing/2014/main" id="{13FC800C-1E7F-DA1A-3A6A-89BD1430C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2265" y="6176319"/>
              <a:ext cx="104196" cy="205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</a:t>
              </a:r>
              <a:endPara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2" name="Rectangle 15">
              <a:extLst>
                <a:ext uri="{FF2B5EF4-FFF2-40B4-BE49-F238E27FC236}">
                  <a16:creationId xmlns:a16="http://schemas.microsoft.com/office/drawing/2014/main" id="{9CA87F7E-14C9-586F-F9DB-597AC7295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6461" y="6111298"/>
              <a:ext cx="125034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53" name="Gruppo 1052">
            <a:extLst>
              <a:ext uri="{FF2B5EF4-FFF2-40B4-BE49-F238E27FC236}">
                <a16:creationId xmlns:a16="http://schemas.microsoft.com/office/drawing/2014/main" id="{AD589710-CAB6-DC44-27E1-3019F781DD40}"/>
              </a:ext>
            </a:extLst>
          </p:cNvPr>
          <p:cNvGrpSpPr/>
          <p:nvPr/>
        </p:nvGrpSpPr>
        <p:grpSpPr>
          <a:xfrm>
            <a:off x="7493129" y="3575370"/>
            <a:ext cx="361385" cy="319565"/>
            <a:chOff x="13590110" y="6111298"/>
            <a:chExt cx="361385" cy="319565"/>
          </a:xfrm>
          <a:noFill/>
        </p:grpSpPr>
        <p:sp>
          <p:nvSpPr>
            <p:cNvPr id="1054" name="Rectangle 13">
              <a:extLst>
                <a:ext uri="{FF2B5EF4-FFF2-40B4-BE49-F238E27FC236}">
                  <a16:creationId xmlns:a16="http://schemas.microsoft.com/office/drawing/2014/main" id="{314AFB4D-AC41-69A8-B99A-EE5A1C72A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0110" y="6123086"/>
              <a:ext cx="174728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5" name="Rectangle 14">
              <a:extLst>
                <a:ext uri="{FF2B5EF4-FFF2-40B4-BE49-F238E27FC236}">
                  <a16:creationId xmlns:a16="http://schemas.microsoft.com/office/drawing/2014/main" id="{838A7515-E16E-61E6-D3CE-A32E0985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2265" y="6176319"/>
              <a:ext cx="76944" cy="205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endParaRPr kumimoji="0" lang="it-IT" altLang="it-IT" sz="2000" b="0" i="0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6" name="Rectangle 15">
              <a:extLst>
                <a:ext uri="{FF2B5EF4-FFF2-40B4-BE49-F238E27FC236}">
                  <a16:creationId xmlns:a16="http://schemas.microsoft.com/office/drawing/2014/main" id="{6A5FFA8E-DED5-CE68-798C-BEF98359B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6461" y="6111298"/>
              <a:ext cx="125034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37" name="CasellaDiTesto 1036">
            <a:extLst>
              <a:ext uri="{FF2B5EF4-FFF2-40B4-BE49-F238E27FC236}">
                <a16:creationId xmlns:a16="http://schemas.microsoft.com/office/drawing/2014/main" id="{4234F0BF-80B2-20B9-8ABD-C03634A332C8}"/>
              </a:ext>
            </a:extLst>
          </p:cNvPr>
          <p:cNvSpPr txBox="1"/>
          <p:nvPr/>
        </p:nvSpPr>
        <p:spPr>
          <a:xfrm>
            <a:off x="3233124" y="1843468"/>
            <a:ext cx="73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Passaggio 3- Si definisce la retta s(s’;s’’;T</a:t>
            </a:r>
            <a:r>
              <a:rPr lang="it-IT" sz="14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it-IT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s;T</a:t>
            </a:r>
            <a:r>
              <a:rPr lang="it-IT" sz="14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 ) contenente il segmento AX(A’X’;A’’X’’)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33D50B9-C2B6-0ED1-D555-0925C75466AF}"/>
              </a:ext>
            </a:extLst>
          </p:cNvPr>
          <p:cNvSpPr/>
          <p:nvPr/>
        </p:nvSpPr>
        <p:spPr>
          <a:xfrm>
            <a:off x="6480511" y="5260912"/>
            <a:ext cx="360000" cy="36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3D36C762-0B2E-5062-0729-A3D43E3CE478}"/>
              </a:ext>
            </a:extLst>
          </p:cNvPr>
          <p:cNvSpPr/>
          <p:nvPr/>
        </p:nvSpPr>
        <p:spPr>
          <a:xfrm>
            <a:off x="6871325" y="2406693"/>
            <a:ext cx="360000" cy="360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3E3BE2A-ABE5-652C-EE80-1FCCD1BFE679}"/>
              </a:ext>
            </a:extLst>
          </p:cNvPr>
          <p:cNvCxnSpPr>
            <a:stCxn id="20" idx="3"/>
            <a:endCxn id="31" idx="2"/>
          </p:cNvCxnSpPr>
          <p:nvPr/>
        </p:nvCxnSpPr>
        <p:spPr>
          <a:xfrm flipV="1">
            <a:off x="2667470" y="2586693"/>
            <a:ext cx="4203855" cy="1875025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7E4DA11-4BAC-338F-C783-2EF209190743}"/>
              </a:ext>
            </a:extLst>
          </p:cNvPr>
          <p:cNvCxnSpPr>
            <a:stCxn id="27" idx="3"/>
            <a:endCxn id="29" idx="2"/>
          </p:cNvCxnSpPr>
          <p:nvPr/>
        </p:nvCxnSpPr>
        <p:spPr>
          <a:xfrm>
            <a:off x="2669049" y="5105514"/>
            <a:ext cx="3811462" cy="335398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37DB07D5-280F-5FB2-B1DD-4C7358E11F16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648363" y="4089991"/>
            <a:ext cx="5957352" cy="231713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e 52">
            <a:extLst>
              <a:ext uri="{FF2B5EF4-FFF2-40B4-BE49-F238E27FC236}">
                <a16:creationId xmlns:a16="http://schemas.microsoft.com/office/drawing/2014/main" id="{773F47B5-830A-14EA-F785-988347160125}"/>
              </a:ext>
            </a:extLst>
          </p:cNvPr>
          <p:cNvSpPr/>
          <p:nvPr/>
        </p:nvSpPr>
        <p:spPr>
          <a:xfrm>
            <a:off x="8611959" y="3914896"/>
            <a:ext cx="252000" cy="252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50A3CBD0-28C6-D5D3-76FF-5505CC87B333}"/>
              </a:ext>
            </a:extLst>
          </p:cNvPr>
          <p:cNvSpPr/>
          <p:nvPr/>
        </p:nvSpPr>
        <p:spPr>
          <a:xfrm>
            <a:off x="7812645" y="3632348"/>
            <a:ext cx="252000" cy="252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E5FB9010-38EB-351F-D491-4A3737CBC4B9}"/>
              </a:ext>
            </a:extLst>
          </p:cNvPr>
          <p:cNvCxnSpPr>
            <a:stCxn id="11" idx="3"/>
            <a:endCxn id="54" idx="3"/>
          </p:cNvCxnSpPr>
          <p:nvPr/>
        </p:nvCxnSpPr>
        <p:spPr>
          <a:xfrm flipV="1">
            <a:off x="2648365" y="3847443"/>
            <a:ext cx="5201185" cy="1906469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>
            <a:extLst>
              <a:ext uri="{FF2B5EF4-FFF2-40B4-BE49-F238E27FC236}">
                <a16:creationId xmlns:a16="http://schemas.microsoft.com/office/drawing/2014/main" id="{B638073B-55A9-E550-7F00-ABE11EE2A129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0" name="CasellaDiTesto 39">
            <a:hlinkClick r:id="rId3" action="ppaction://hlinksldjump"/>
            <a:extLst>
              <a:ext uri="{FF2B5EF4-FFF2-40B4-BE49-F238E27FC236}">
                <a16:creationId xmlns:a16="http://schemas.microsoft.com/office/drawing/2014/main" id="{FC4442AA-48DA-309B-7A25-84467C4E7861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92227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30" grpId="0" animBg="1"/>
      <p:bldP spid="34" grpId="0" animBg="1"/>
      <p:bldP spid="39" grpId="0"/>
      <p:bldP spid="1025" grpId="0"/>
      <p:bldP spid="1027" grpId="0"/>
      <p:bldP spid="1037" grpId="0"/>
      <p:bldP spid="29" grpId="0" animBg="1"/>
      <p:bldP spid="31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>
            <a:off x="95116" y="442341"/>
            <a:ext cx="3060000" cy="1352237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Passi 4 – 5 –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 unificati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77267-A711-684C-62B5-2A9084A3428F}"/>
              </a:ext>
            </a:extLst>
          </p:cNvPr>
          <p:cNvSpPr txBox="1"/>
          <p:nvPr/>
        </p:nvSpPr>
        <p:spPr>
          <a:xfrm>
            <a:off x="3152873" y="442341"/>
            <a:ext cx="900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orizzontale nel primo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it-IT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nel III diedro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appartenente alla retta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5B57F8F-3056-43B0-AD58-9CB9AFC93DAD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0D7024E-1A62-676A-19D2-6B134CFE3E64}"/>
              </a:ext>
            </a:extLst>
          </p:cNvPr>
          <p:cNvGrpSpPr/>
          <p:nvPr/>
        </p:nvGrpSpPr>
        <p:grpSpPr>
          <a:xfrm>
            <a:off x="3233124" y="1286256"/>
            <a:ext cx="8884620" cy="5400000"/>
            <a:chOff x="3233124" y="1286256"/>
            <a:chExt cx="8884620" cy="5400000"/>
          </a:xfrm>
        </p:grpSpPr>
        <p:grpSp>
          <p:nvGrpSpPr>
            <p:cNvPr id="1057" name="Gruppo 1056">
              <a:extLst>
                <a:ext uri="{FF2B5EF4-FFF2-40B4-BE49-F238E27FC236}">
                  <a16:creationId xmlns:a16="http://schemas.microsoft.com/office/drawing/2014/main" id="{633E8022-F35E-546A-B93F-6E307F6FDF6C}"/>
                </a:ext>
              </a:extLst>
            </p:cNvPr>
            <p:cNvGrpSpPr/>
            <p:nvPr/>
          </p:nvGrpSpPr>
          <p:grpSpPr>
            <a:xfrm>
              <a:off x="3267552" y="1286256"/>
              <a:ext cx="8850192" cy="5400000"/>
              <a:chOff x="3267552" y="1286256"/>
              <a:chExt cx="8850192" cy="5400000"/>
            </a:xfrm>
          </p:grpSpPr>
          <p:grpSp>
            <p:nvGrpSpPr>
              <p:cNvPr id="1032" name="Gruppo 1031">
                <a:extLst>
                  <a:ext uri="{FF2B5EF4-FFF2-40B4-BE49-F238E27FC236}">
                    <a16:creationId xmlns:a16="http://schemas.microsoft.com/office/drawing/2014/main" id="{9F675EAD-213A-EE94-9EAC-DF3D2976A267}"/>
                  </a:ext>
                </a:extLst>
              </p:cNvPr>
              <p:cNvGrpSpPr/>
              <p:nvPr/>
            </p:nvGrpSpPr>
            <p:grpSpPr>
              <a:xfrm>
                <a:off x="3269432" y="1286256"/>
                <a:ext cx="8848312" cy="5400000"/>
                <a:chOff x="3269432" y="1286256"/>
                <a:chExt cx="8848312" cy="5400000"/>
              </a:xfrm>
            </p:grpSpPr>
            <p:grpSp>
              <p:nvGrpSpPr>
                <p:cNvPr id="3" name="Gruppo 2">
                  <a:extLst>
                    <a:ext uri="{FF2B5EF4-FFF2-40B4-BE49-F238E27FC236}">
                      <a16:creationId xmlns:a16="http://schemas.microsoft.com/office/drawing/2014/main" id="{702F1373-B2E4-2FEE-E695-88DDE6248366}"/>
                    </a:ext>
                  </a:extLst>
                </p:cNvPr>
                <p:cNvGrpSpPr/>
                <p:nvPr/>
              </p:nvGrpSpPr>
              <p:grpSpPr>
                <a:xfrm>
                  <a:off x="3297744" y="1286256"/>
                  <a:ext cx="8820000" cy="5400000"/>
                  <a:chOff x="3297744" y="1286256"/>
                  <a:chExt cx="8820000" cy="5400000"/>
                </a:xfrm>
              </p:grpSpPr>
              <p:sp>
                <p:nvSpPr>
                  <p:cNvPr id="12" name="Rectangle 9">
                    <a:extLst>
                      <a:ext uri="{FF2B5EF4-FFF2-40B4-BE49-F238E27FC236}">
                        <a16:creationId xmlns:a16="http://schemas.microsoft.com/office/drawing/2014/main" id="{0281E089-BA3B-B909-E2CB-216E142C80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97744" y="1286256"/>
                    <a:ext cx="8820000" cy="5400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3175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Rectangle 10">
                    <a:extLst>
                      <a:ext uri="{FF2B5EF4-FFF2-40B4-BE49-F238E27FC236}">
                        <a16:creationId xmlns:a16="http://schemas.microsoft.com/office/drawing/2014/main" id="{3A8EF9DF-4B78-B512-8AE5-F564134429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72571" y="4276976"/>
                    <a:ext cx="323850" cy="469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lt</a:t>
                    </a:r>
                    <a:endParaRPr kumimoji="0" lang="it-IT" alt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Rectangle 11">
                    <a:extLst>
                      <a:ext uri="{FF2B5EF4-FFF2-40B4-BE49-F238E27FC236}">
                        <a16:creationId xmlns:a16="http://schemas.microsoft.com/office/drawing/2014/main" id="{E5E2CC8D-1F93-75CD-D82B-9406DD9B87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30277" y="2851229"/>
                    <a:ext cx="286938" cy="30777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A'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Rectangle 12">
                    <a:extLst>
                      <a:ext uri="{FF2B5EF4-FFF2-40B4-BE49-F238E27FC236}">
                        <a16:creationId xmlns:a16="http://schemas.microsoft.com/office/drawing/2014/main" id="{75B76692-C1B3-B64D-0F9D-E5A75D6B95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30277" y="4988342"/>
                    <a:ext cx="296556" cy="30777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A"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Rectangle 19">
                    <a:extLst>
                      <a:ext uri="{FF2B5EF4-FFF2-40B4-BE49-F238E27FC236}">
                        <a16:creationId xmlns:a16="http://schemas.microsoft.com/office/drawing/2014/main" id="{EC2B1517-E0C8-DCB2-13B8-777926D0B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4806" y="6259711"/>
                    <a:ext cx="222818" cy="30777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r'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Rectangle 20">
                    <a:extLst>
                      <a:ext uri="{FF2B5EF4-FFF2-40B4-BE49-F238E27FC236}">
                        <a16:creationId xmlns:a16="http://schemas.microsoft.com/office/drawing/2014/main" id="{7CD779AA-E04C-AE31-6941-CAB1BBBF47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0180" y="3276982"/>
                    <a:ext cx="322204" cy="30777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r''</a:t>
                    </a:r>
                    <a:endPara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Line 21">
                    <a:extLst>
                      <a:ext uri="{FF2B5EF4-FFF2-40B4-BE49-F238E27FC236}">
                        <a16:creationId xmlns:a16="http://schemas.microsoft.com/office/drawing/2014/main" id="{DC852F9A-12F0-3D55-0131-43A3BEF576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0537" y="2430463"/>
                    <a:ext cx="8666163" cy="0"/>
                  </a:xfrm>
                  <a:prstGeom prst="lin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Line 24">
                    <a:extLst>
                      <a:ext uri="{FF2B5EF4-FFF2-40B4-BE49-F238E27FC236}">
                        <a16:creationId xmlns:a16="http://schemas.microsoft.com/office/drawing/2014/main" id="{7EC88525-FEB4-7EA3-2E05-CDE49383BF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75936" y="3651188"/>
                    <a:ext cx="0" cy="970248"/>
                  </a:xfrm>
                  <a:prstGeom prst="lin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C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Line 27">
                    <a:extLst>
                      <a:ext uri="{FF2B5EF4-FFF2-40B4-BE49-F238E27FC236}">
                        <a16:creationId xmlns:a16="http://schemas.microsoft.com/office/drawing/2014/main" id="{285E8A95-8166-CFC3-DB16-EE7301B834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9225" y="4621434"/>
                    <a:ext cx="8594157" cy="0"/>
                  </a:xfrm>
                  <a:prstGeom prst="lin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uppo 56">
                    <a:extLst>
                      <a:ext uri="{FF2B5EF4-FFF2-40B4-BE49-F238E27FC236}">
                        <a16:creationId xmlns:a16="http://schemas.microsoft.com/office/drawing/2014/main" id="{7281D1AA-B587-2325-AEF7-65E6D41864A0}"/>
                      </a:ext>
                    </a:extLst>
                  </p:cNvPr>
                  <p:cNvGrpSpPr/>
                  <p:nvPr/>
                </p:nvGrpSpPr>
                <p:grpSpPr>
                  <a:xfrm>
                    <a:off x="5419550" y="2976563"/>
                    <a:ext cx="260875" cy="319352"/>
                    <a:chOff x="10909573" y="2976563"/>
                    <a:chExt cx="260875" cy="319352"/>
                  </a:xfrm>
                  <a:solidFill>
                    <a:schemeClr val="accent4">
                      <a:lumMod val="20000"/>
                      <a:lumOff val="80000"/>
                    </a:schemeClr>
                  </a:solidFill>
                </p:grpSpPr>
                <p:sp>
                  <p:nvSpPr>
                    <p:cNvPr id="16" name="Rectangle 13">
                      <a:extLst>
                        <a:ext uri="{FF2B5EF4-FFF2-40B4-BE49-F238E27FC236}">
                          <a16:creationId xmlns:a16="http://schemas.microsoft.com/office/drawing/2014/main" id="{91B2EB5F-B25F-2F8F-6B3E-EEE17EC263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09573" y="2976563"/>
                      <a:ext cx="65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" name="Rectangle 14">
                      <a:extLst>
                        <a:ext uri="{FF2B5EF4-FFF2-40B4-BE49-F238E27FC236}">
                          <a16:creationId xmlns:a16="http://schemas.microsoft.com/office/drawing/2014/main" id="{777A0862-F150-5D12-445E-5E71E68863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72195" y="3005369"/>
                      <a:ext cx="65" cy="205184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" name="Rectangle 15">
                      <a:extLst>
                        <a:ext uri="{FF2B5EF4-FFF2-40B4-BE49-F238E27FC236}">
                          <a16:creationId xmlns:a16="http://schemas.microsoft.com/office/drawing/2014/main" id="{275A64A3-38E4-730C-3053-D810B0DB55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70383" y="2988138"/>
                      <a:ext cx="65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1" name="Gruppo 20">
                    <a:extLst>
                      <a:ext uri="{FF2B5EF4-FFF2-40B4-BE49-F238E27FC236}">
                        <a16:creationId xmlns:a16="http://schemas.microsoft.com/office/drawing/2014/main" id="{671D800B-2102-7171-F4D9-55D443207CF0}"/>
                      </a:ext>
                    </a:extLst>
                  </p:cNvPr>
                  <p:cNvGrpSpPr/>
                  <p:nvPr/>
                </p:nvGrpSpPr>
                <p:grpSpPr>
                  <a:xfrm>
                    <a:off x="10480969" y="3287538"/>
                    <a:ext cx="359783" cy="319565"/>
                    <a:chOff x="13590110" y="6111298"/>
                    <a:chExt cx="359783" cy="319565"/>
                  </a:xfrm>
                  <a:noFill/>
                </p:grpSpPr>
                <p:sp>
                  <p:nvSpPr>
                    <p:cNvPr id="1033" name="Rectangle 13">
                      <a:extLst>
                        <a:ext uri="{FF2B5EF4-FFF2-40B4-BE49-F238E27FC236}">
                          <a16:creationId xmlns:a16="http://schemas.microsoft.com/office/drawing/2014/main" id="{51D2E4C1-C4AF-318F-D67F-311074727B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0110" y="6123086"/>
                      <a:ext cx="174728" cy="307777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</a:t>
                      </a:r>
                      <a:endPara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4" name="Rectangle 14">
                      <a:extLst>
                        <a:ext uri="{FF2B5EF4-FFF2-40B4-BE49-F238E27FC236}">
                          <a16:creationId xmlns:a16="http://schemas.microsoft.com/office/drawing/2014/main" id="{B4494702-23C4-D757-95CE-A33E1F7DA0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2265" y="6176319"/>
                      <a:ext cx="104196" cy="205184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endParaRPr kumimoji="0" lang="it-IT" altLang="it-IT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35" name="Rectangle 15">
                      <a:extLst>
                        <a:ext uri="{FF2B5EF4-FFF2-40B4-BE49-F238E27FC236}">
                          <a16:creationId xmlns:a16="http://schemas.microsoft.com/office/drawing/2014/main" id="{127AC2E9-1552-942F-9FA0-6A1CF85D5B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26461" y="6111298"/>
                      <a:ext cx="123432" cy="2520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</a:t>
                      </a:r>
                      <a:endPara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" name="Rectangle 6">
                    <a:extLst>
                      <a:ext uri="{FF2B5EF4-FFF2-40B4-BE49-F238E27FC236}">
                        <a16:creationId xmlns:a16="http://schemas.microsoft.com/office/drawing/2014/main" id="{4D627D0A-7348-F936-F1BD-8A18F511A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58991" y="1297562"/>
                    <a:ext cx="8460000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it-IT" alt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Siano dati la retta r orizzontale nel I diedro ed il punto </a:t>
                    </a:r>
                    <a:r>
                      <a:rPr kumimoji="0" lang="it-IT" alt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A(A';A") </a:t>
                    </a:r>
                    <a:r>
                      <a:rPr kumimoji="0" lang="it-IT" alt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rPr>
                      <a:t>nel III diedro non appartenente alla retta r</a:t>
                    </a:r>
                    <a:endParaRPr kumimoji="0" lang="it-IT" alt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" name="Connettore diritto 9">
                    <a:extLst>
                      <a:ext uri="{FF2B5EF4-FFF2-40B4-BE49-F238E27FC236}">
                        <a16:creationId xmlns:a16="http://schemas.microsoft.com/office/drawing/2014/main" id="{12E1D759-5608-E95F-1224-1719181172D0}"/>
                      </a:ext>
                    </a:extLst>
                  </p:cNvPr>
                  <p:cNvCxnSpPr>
                    <a:cxnSpLocks/>
                    <a:stCxn id="28" idx="0"/>
                  </p:cNvCxnSpPr>
                  <p:nvPr/>
                </p:nvCxnSpPr>
                <p:spPr>
                  <a:xfrm flipH="1" flipV="1">
                    <a:off x="5446711" y="3651187"/>
                    <a:ext cx="5229225" cy="1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ttore diritto 18">
                    <a:extLst>
                      <a:ext uri="{FF2B5EF4-FFF2-40B4-BE49-F238E27FC236}">
                        <a16:creationId xmlns:a16="http://schemas.microsoft.com/office/drawing/2014/main" id="{777C436B-849F-1E39-471A-A63FE3B2E91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840962" y="4621434"/>
                    <a:ext cx="4834974" cy="1823105"/>
                  </a:xfrm>
                  <a:prstGeom prst="line">
                    <a:avLst/>
                  </a:prstGeom>
                  <a:ln w="31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ttore diritto 32">
                    <a:extLst>
                      <a:ext uri="{FF2B5EF4-FFF2-40B4-BE49-F238E27FC236}">
                        <a16:creationId xmlns:a16="http://schemas.microsoft.com/office/drawing/2014/main" id="{AA657A9F-83EF-1AD4-BF55-70CFFB6C46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69370" y="3142026"/>
                    <a:ext cx="0" cy="1895930"/>
                  </a:xfrm>
                  <a:prstGeom prst="line">
                    <a:avLst/>
                  </a:prstGeom>
                  <a:ln w="31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uppo 45">
                    <a:extLst>
                      <a:ext uri="{FF2B5EF4-FFF2-40B4-BE49-F238E27FC236}">
                        <a16:creationId xmlns:a16="http://schemas.microsoft.com/office/drawing/2014/main" id="{16A97724-B004-2E57-47C7-627EEE5930AC}"/>
                      </a:ext>
                    </a:extLst>
                  </p:cNvPr>
                  <p:cNvGrpSpPr/>
                  <p:nvPr/>
                </p:nvGrpSpPr>
                <p:grpSpPr>
                  <a:xfrm>
                    <a:off x="6122371" y="5780848"/>
                    <a:ext cx="550506" cy="461753"/>
                    <a:chOff x="8481527" y="5688427"/>
                    <a:chExt cx="550506" cy="461753"/>
                  </a:xfrm>
                </p:grpSpPr>
                <p:sp>
                  <p:nvSpPr>
                    <p:cNvPr id="47" name="CasellaDiTesto 46">
                      <a:extLst>
                        <a:ext uri="{FF2B5EF4-FFF2-40B4-BE49-F238E27FC236}">
                          <a16:creationId xmlns:a16="http://schemas.microsoft.com/office/drawing/2014/main" id="{3C72143A-9C11-5301-39B7-9BC47BCD2D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81527" y="5780848"/>
                      <a:ext cx="5505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it-IT" baseline="-250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it-IT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</p:txBody>
                </p:sp>
                <p:sp>
                  <p:nvSpPr>
                    <p:cNvPr id="48" name="Rectangle 25">
                      <a:extLst>
                        <a:ext uri="{FF2B5EF4-FFF2-40B4-BE49-F238E27FC236}">
                          <a16:creationId xmlns:a16="http://schemas.microsoft.com/office/drawing/2014/main" id="{DADDD13A-B963-8C08-ABE1-21BC664D63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51700" y="5688427"/>
                      <a:ext cx="182742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¥</a:t>
                      </a:r>
                      <a:endParaRPr kumimoji="0" lang="it-IT" alt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B743FCC8-7B55-E4E7-EF8F-1560BFA2AA43}"/>
                    </a:ext>
                  </a:extLst>
                </p:cNvPr>
                <p:cNvSpPr txBox="1"/>
                <p:nvPr/>
              </p:nvSpPr>
              <p:spPr>
                <a:xfrm>
                  <a:off x="3269432" y="1447633"/>
                  <a:ext cx="5796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0066FF"/>
                      </a:solidFill>
                      <a:latin typeface="Comic Sans MS" panose="030F0702030302020204" pitchFamily="66" charset="0"/>
                    </a:rPr>
                    <a:t>Passaggio 1- si definisce, anzitutto, un punto (X </a:t>
                  </a:r>
                  <a:r>
                    <a:rPr lang="it-IT" sz="1400" dirty="0">
                      <a:solidFill>
                        <a:srgbClr val="0066FF"/>
                      </a:solidFill>
                      <a:latin typeface="Comic Sans MS" panose="030F0702030302020204" pitchFamily="66" charset="0"/>
                      <a:sym typeface="Symbol" panose="05050102010706020507" pitchFamily="18" charset="2"/>
                    </a:rPr>
                    <a:t> r)=(X’ r’; X’’ r’’) </a:t>
                  </a:r>
                  <a:endParaRPr lang="it-IT" sz="1400" dirty="0">
                    <a:solidFill>
                      <a:srgbClr val="0066FF"/>
                    </a:solidFill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35" name="Connettore diritto 34">
                  <a:extLst>
                    <a:ext uri="{FF2B5EF4-FFF2-40B4-BE49-F238E27FC236}">
                      <a16:creationId xmlns:a16="http://schemas.microsoft.com/office/drawing/2014/main" id="{884E174F-F3DF-50B6-5EBF-B945DCCB47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34128" y="3651187"/>
                  <a:ext cx="0" cy="1512000"/>
                </a:xfrm>
                <a:prstGeom prst="line">
                  <a:avLst/>
                </a:prstGeom>
                <a:ln w="3175">
                  <a:solidFill>
                    <a:srgbClr val="00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11">
                  <a:extLst>
                    <a:ext uri="{FF2B5EF4-FFF2-40B4-BE49-F238E27FC236}">
                      <a16:creationId xmlns:a16="http://schemas.microsoft.com/office/drawing/2014/main" id="{FCCD8D3F-906F-0034-DB09-97A7C8746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65674" y="5037140"/>
                  <a:ext cx="28693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6FF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X'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12">
                  <a:extLst>
                    <a:ext uri="{FF2B5EF4-FFF2-40B4-BE49-F238E27FC236}">
                      <a16:creationId xmlns:a16="http://schemas.microsoft.com/office/drawing/2014/main" id="{B36FE108-58BA-543C-007A-5C343AC0F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18398" y="3321219"/>
                  <a:ext cx="29655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6FF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+mn-ea"/>
                      <a:cs typeface="+mn-cs"/>
                    </a:rPr>
                    <a:t>X"</a:t>
                  </a:r>
                  <a:endPara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26" name="Connettore diritto 1025">
                <a:extLst>
                  <a:ext uri="{FF2B5EF4-FFF2-40B4-BE49-F238E27FC236}">
                    <a16:creationId xmlns:a16="http://schemas.microsoft.com/office/drawing/2014/main" id="{3A51B71B-2B0A-D1A9-1EB6-92C37DD235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9370" y="3138923"/>
                <a:ext cx="1864759" cy="2024264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Connettore diritto 1027">
                <a:extLst>
                  <a:ext uri="{FF2B5EF4-FFF2-40B4-BE49-F238E27FC236}">
                    <a16:creationId xmlns:a16="http://schemas.microsoft.com/office/drawing/2014/main" id="{1B1EEFCE-216C-511C-D9ED-0116E8C85D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9371" y="3651187"/>
                <a:ext cx="1864758" cy="1385953"/>
              </a:xfrm>
              <a:prstGeom prst="line">
                <a:avLst/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1" name="CasellaDiTesto 1030">
                <a:extLst>
                  <a:ext uri="{FF2B5EF4-FFF2-40B4-BE49-F238E27FC236}">
                    <a16:creationId xmlns:a16="http://schemas.microsoft.com/office/drawing/2014/main" id="{DBE57B22-3731-58C7-5E5D-9114E8F45D50}"/>
                  </a:ext>
                </a:extLst>
              </p:cNvPr>
              <p:cNvSpPr txBox="1"/>
              <p:nvPr/>
            </p:nvSpPr>
            <p:spPr>
              <a:xfrm>
                <a:off x="3267552" y="1638800"/>
                <a:ext cx="8737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Passaggio 2- Collegando A’X’ e A’’X’’ si determinano le proiezioni del segmento appartenente alla retta s</a:t>
                </a:r>
              </a:p>
            </p:txBody>
          </p:sp>
        </p:grp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E6B2040-4123-9BF0-426E-2AADD78A62C0}"/>
                </a:ext>
              </a:extLst>
            </p:cNvPr>
            <p:cNvCxnSpPr>
              <a:cxnSpLocks/>
            </p:cNvCxnSpPr>
            <p:nvPr/>
          </p:nvCxnSpPr>
          <p:spPr>
            <a:xfrm>
              <a:off x="6754403" y="2469489"/>
              <a:ext cx="3848430" cy="4177612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934CCD76-5B96-E9BB-35C5-00A58BEC3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0324" y="2527483"/>
              <a:ext cx="5496520" cy="408520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CasellaDiTesto 1024">
              <a:extLst>
                <a:ext uri="{FF2B5EF4-FFF2-40B4-BE49-F238E27FC236}">
                  <a16:creationId xmlns:a16="http://schemas.microsoft.com/office/drawing/2014/main" id="{01B3A7A3-38F7-5825-1D8C-AA41DF93E6A4}"/>
                </a:ext>
              </a:extLst>
            </p:cNvPr>
            <p:cNvSpPr txBox="1"/>
            <p:nvPr/>
          </p:nvSpPr>
          <p:spPr>
            <a:xfrm>
              <a:off x="6894456" y="2400258"/>
              <a:ext cx="4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s’</a:t>
              </a:r>
            </a:p>
          </p:txBody>
        </p:sp>
        <p:sp>
          <p:nvSpPr>
            <p:cNvPr id="1027" name="CasellaDiTesto 1026">
              <a:extLst>
                <a:ext uri="{FF2B5EF4-FFF2-40B4-BE49-F238E27FC236}">
                  <a16:creationId xmlns:a16="http://schemas.microsoft.com/office/drawing/2014/main" id="{C7F0485A-6667-D9E8-0FCD-BE8E906473D0}"/>
                </a:ext>
              </a:extLst>
            </p:cNvPr>
            <p:cNvSpPr txBox="1"/>
            <p:nvPr/>
          </p:nvSpPr>
          <p:spPr>
            <a:xfrm>
              <a:off x="10095843" y="2589285"/>
              <a:ext cx="4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B050"/>
                  </a:solidFill>
                </a:rPr>
                <a:t>s’’</a:t>
              </a:r>
            </a:p>
          </p:txBody>
        </p:sp>
        <p:cxnSp>
          <p:nvCxnSpPr>
            <p:cNvPr id="1040" name="Connettore diritto 1039">
              <a:extLst>
                <a:ext uri="{FF2B5EF4-FFF2-40B4-BE49-F238E27FC236}">
                  <a16:creationId xmlns:a16="http://schemas.microsoft.com/office/drawing/2014/main" id="{0B7199D5-1357-00DE-4A63-089BE450D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8085" y="3741046"/>
              <a:ext cx="0" cy="880388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Connettore diritto 1041">
              <a:extLst>
                <a:ext uri="{FF2B5EF4-FFF2-40B4-BE49-F238E27FC236}">
                  <a16:creationId xmlns:a16="http://schemas.microsoft.com/office/drawing/2014/main" id="{E3CF8E23-369B-82E2-9882-8F8180B06C2E}"/>
                </a:ext>
              </a:extLst>
            </p:cNvPr>
            <p:cNvCxnSpPr/>
            <p:nvPr/>
          </p:nvCxnSpPr>
          <p:spPr>
            <a:xfrm flipV="1">
              <a:off x="8737260" y="4019694"/>
              <a:ext cx="0" cy="606324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uppo 1048">
              <a:extLst>
                <a:ext uri="{FF2B5EF4-FFF2-40B4-BE49-F238E27FC236}">
                  <a16:creationId xmlns:a16="http://schemas.microsoft.com/office/drawing/2014/main" id="{CC14B744-8C6D-6EBE-3F41-6DA4B75D78CB}"/>
                </a:ext>
              </a:extLst>
            </p:cNvPr>
            <p:cNvGrpSpPr/>
            <p:nvPr/>
          </p:nvGrpSpPr>
          <p:grpSpPr>
            <a:xfrm>
              <a:off x="8394497" y="3665381"/>
              <a:ext cx="361385" cy="319565"/>
              <a:chOff x="13590110" y="6111298"/>
              <a:chExt cx="361385" cy="319565"/>
            </a:xfrm>
            <a:noFill/>
          </p:grpSpPr>
          <p:sp>
            <p:nvSpPr>
              <p:cNvPr id="1050" name="Rectangle 13">
                <a:extLst>
                  <a:ext uri="{FF2B5EF4-FFF2-40B4-BE49-F238E27FC236}">
                    <a16:creationId xmlns:a16="http://schemas.microsoft.com/office/drawing/2014/main" id="{B3E8D716-1D87-9910-BACC-BD66DDB78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0110" y="6123086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Rectangle 14">
                <a:extLst>
                  <a:ext uri="{FF2B5EF4-FFF2-40B4-BE49-F238E27FC236}">
                    <a16:creationId xmlns:a16="http://schemas.microsoft.com/office/drawing/2014/main" id="{13FC800C-1E7F-DA1A-3A6A-89BD1430C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2265" y="6176319"/>
                <a:ext cx="104196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  <a:endParaRPr kumimoji="0" lang="it-IT" altLang="it-IT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Rectangle 15">
                <a:extLst>
                  <a:ext uri="{FF2B5EF4-FFF2-40B4-BE49-F238E27FC236}">
                    <a16:creationId xmlns:a16="http://schemas.microsoft.com/office/drawing/2014/main" id="{9CA87F7E-14C9-586F-F9DB-597AC7295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6461" y="6111298"/>
                <a:ext cx="125034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3" name="Gruppo 1052">
              <a:extLst>
                <a:ext uri="{FF2B5EF4-FFF2-40B4-BE49-F238E27FC236}">
                  <a16:creationId xmlns:a16="http://schemas.microsoft.com/office/drawing/2014/main" id="{AD589710-CAB6-DC44-27E1-3019F781DD40}"/>
                </a:ext>
              </a:extLst>
            </p:cNvPr>
            <p:cNvGrpSpPr/>
            <p:nvPr/>
          </p:nvGrpSpPr>
          <p:grpSpPr>
            <a:xfrm>
              <a:off x="7493129" y="3575370"/>
              <a:ext cx="361385" cy="319565"/>
              <a:chOff x="13590110" y="6111298"/>
              <a:chExt cx="361385" cy="319565"/>
            </a:xfrm>
            <a:noFill/>
          </p:grpSpPr>
          <p:sp>
            <p:nvSpPr>
              <p:cNvPr id="1054" name="Rectangle 13">
                <a:extLst>
                  <a:ext uri="{FF2B5EF4-FFF2-40B4-BE49-F238E27FC236}">
                    <a16:creationId xmlns:a16="http://schemas.microsoft.com/office/drawing/2014/main" id="{314AFB4D-AC41-69A8-B99A-EE5A1C72A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0110" y="6123086"/>
                <a:ext cx="174728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Rectangle 14">
                <a:extLst>
                  <a:ext uri="{FF2B5EF4-FFF2-40B4-BE49-F238E27FC236}">
                    <a16:creationId xmlns:a16="http://schemas.microsoft.com/office/drawing/2014/main" id="{838A7515-E16E-61E6-D3CE-A32E0985B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2265" y="6176319"/>
                <a:ext cx="76944" cy="205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  <a:endParaRPr kumimoji="0" lang="it-IT" altLang="it-IT" sz="2000" b="0" i="0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Rectangle 15">
                <a:extLst>
                  <a:ext uri="{FF2B5EF4-FFF2-40B4-BE49-F238E27FC236}">
                    <a16:creationId xmlns:a16="http://schemas.microsoft.com/office/drawing/2014/main" id="{6A5FFA8E-DED5-CE68-798C-BEF98359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6461" y="6111298"/>
                <a:ext cx="125034" cy="30777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</a:t>
                </a:r>
                <a:endPara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37" name="CasellaDiTesto 1036">
              <a:extLst>
                <a:ext uri="{FF2B5EF4-FFF2-40B4-BE49-F238E27FC236}">
                  <a16:creationId xmlns:a16="http://schemas.microsoft.com/office/drawing/2014/main" id="{4234F0BF-80B2-20B9-8ABD-C03634A332C8}"/>
                </a:ext>
              </a:extLst>
            </p:cNvPr>
            <p:cNvSpPr txBox="1"/>
            <p:nvPr/>
          </p:nvSpPr>
          <p:spPr>
            <a:xfrm>
              <a:off x="3233124" y="1843468"/>
              <a:ext cx="73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Passaggio 3- Si definisce la retta s(s’;s’’;T</a:t>
              </a:r>
              <a:r>
                <a:rPr lang="it-IT" sz="1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s;T</a:t>
              </a:r>
              <a:r>
                <a:rPr lang="it-IT" sz="1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2</a:t>
              </a:r>
              <a:r>
                <a:rPr lang="it-IT" sz="1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 ) contenente il segmento AX(A’X’;A’’X’’)</a:t>
              </a:r>
            </a:p>
          </p:txBody>
        </p:sp>
      </p:grp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AFD7F7E-DA55-BDBF-5F79-3AE79E2E7AB9}"/>
              </a:ext>
            </a:extLst>
          </p:cNvPr>
          <p:cNvCxnSpPr>
            <a:cxnSpLocks/>
          </p:cNvCxnSpPr>
          <p:nvPr/>
        </p:nvCxnSpPr>
        <p:spPr>
          <a:xfrm flipV="1">
            <a:off x="5605004" y="3433766"/>
            <a:ext cx="6214768" cy="118786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5F525F0C-6811-A964-28D2-DFF7A986C23F}"/>
              </a:ext>
            </a:extLst>
          </p:cNvPr>
          <p:cNvCxnSpPr>
            <a:cxnSpLocks/>
          </p:cNvCxnSpPr>
          <p:nvPr/>
        </p:nvCxnSpPr>
        <p:spPr>
          <a:xfrm flipH="1">
            <a:off x="3461050" y="3742053"/>
            <a:ext cx="4471908" cy="16862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45E9820-4B2E-4641-9CBA-22118FABD62D}"/>
              </a:ext>
            </a:extLst>
          </p:cNvPr>
          <p:cNvSpPr txBox="1"/>
          <p:nvPr/>
        </p:nvSpPr>
        <p:spPr>
          <a:xfrm>
            <a:off x="66000" y="1758887"/>
            <a:ext cx="312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Collegando le tracce seconde  delle due rette si determina la traccia del piano su 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48ACB22-2B20-5E12-BD0F-199A7DDA9320}"/>
              </a:ext>
            </a:extLst>
          </p:cNvPr>
          <p:cNvSpPr txBox="1"/>
          <p:nvPr/>
        </p:nvSpPr>
        <p:spPr>
          <a:xfrm>
            <a:off x="299048" y="2950680"/>
            <a:ext cx="14894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08F8B9A-E5F9-6B38-954D-00CAEF59409E}"/>
              </a:ext>
            </a:extLst>
          </p:cNvPr>
          <p:cNvSpPr txBox="1"/>
          <p:nvPr/>
        </p:nvSpPr>
        <p:spPr>
          <a:xfrm>
            <a:off x="2305336" y="2944327"/>
            <a:ext cx="756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45BF05A-7504-54B2-05DB-14F4C4CE703D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1788484" y="3175160"/>
            <a:ext cx="516852" cy="6353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6088C2AF-7D16-FB5F-F405-F507E4264E59}"/>
              </a:ext>
            </a:extLst>
          </p:cNvPr>
          <p:cNvGrpSpPr/>
          <p:nvPr/>
        </p:nvGrpSpPr>
        <p:grpSpPr>
          <a:xfrm>
            <a:off x="95116" y="3445178"/>
            <a:ext cx="3175376" cy="2031325"/>
            <a:chOff x="95116" y="3607103"/>
            <a:chExt cx="3175376" cy="2031325"/>
          </a:xfrm>
        </p:grpSpPr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2FDC2A12-FA59-B2B4-DB9E-1907AF2E2190}"/>
                </a:ext>
              </a:extLst>
            </p:cNvPr>
            <p:cNvSpPr txBox="1"/>
            <p:nvPr/>
          </p:nvSpPr>
          <p:spPr>
            <a:xfrm>
              <a:off x="95116" y="3607103"/>
              <a:ext cx="317537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Considerando impropria la traccia T</a:t>
              </a:r>
              <a:r>
                <a:rPr lang="it-IT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 della retta data la traccia del piano cercato su </a:t>
              </a:r>
              <a:r>
                <a:rPr lang="it-IT" dirty="0">
                  <a:solidFill>
                    <a:srgbClr val="C00000"/>
                  </a:solidFill>
                  <a:latin typeface="Symbol" panose="05050102010706020507" pitchFamily="18" charset="2"/>
                </a:rPr>
                <a:t>p</a:t>
              </a:r>
              <a:r>
                <a:rPr lang="it-IT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 verrà caratterizzata dalla retta applicata su </a:t>
              </a:r>
              <a:r>
                <a:rPr 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</a:t>
              </a:r>
              <a:r>
                <a:rPr lang="it-IT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 e parallela alla proiezione r’ della retta assegnata</a:t>
              </a:r>
            </a:p>
          </p:txBody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E6E21DBB-037A-38D8-30BB-6C31D661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08" y="3787618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64FF1757-B4B0-830E-DE52-206BB4932397}"/>
              </a:ext>
            </a:extLst>
          </p:cNvPr>
          <p:cNvSpPr txBox="1"/>
          <p:nvPr/>
        </p:nvSpPr>
        <p:spPr>
          <a:xfrm>
            <a:off x="2136890" y="5486769"/>
            <a:ext cx="756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06F0A671-212A-F815-00A0-1086E1415844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1620038" y="5717602"/>
            <a:ext cx="516852" cy="6353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BB858E83-A744-3A5A-4305-57246FDD02B8}"/>
              </a:ext>
            </a:extLst>
          </p:cNvPr>
          <p:cNvGrpSpPr/>
          <p:nvPr/>
        </p:nvGrpSpPr>
        <p:grpSpPr>
          <a:xfrm>
            <a:off x="130602" y="5425069"/>
            <a:ext cx="1489436" cy="529718"/>
            <a:chOff x="130602" y="5663194"/>
            <a:chExt cx="1489436" cy="529718"/>
          </a:xfrm>
        </p:grpSpPr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762D55DD-8572-6354-7C44-AD4AC251D60C}"/>
                </a:ext>
              </a:extLst>
            </p:cNvPr>
            <p:cNvSpPr txBox="1"/>
            <p:nvPr/>
          </p:nvSpPr>
          <p:spPr>
            <a:xfrm>
              <a:off x="130602" y="5731247"/>
              <a:ext cx="1489436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r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+</a:t>
              </a:r>
              <a:r>
                <a:rPr lang="it-IT" sz="2400" dirty="0">
                  <a:latin typeface="Comic Sans MS" panose="030F0702030302020204" pitchFamily="66" charset="0"/>
                </a:rPr>
                <a:t> </a:t>
              </a:r>
              <a:r>
                <a:rPr lang="it-IT" sz="2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T</a:t>
              </a:r>
              <a:r>
                <a:rPr lang="it-IT" sz="2400" baseline="-250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</a:t>
              </a:r>
              <a:r>
                <a:rPr lang="it-IT" sz="24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407EAAE4-D155-FD6E-11CB-6CC32E420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06" y="5663194"/>
              <a:ext cx="182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3BF5163-8550-5404-CFF2-FF3D2B0CB7E4}"/>
              </a:ext>
            </a:extLst>
          </p:cNvPr>
          <p:cNvSpPr txBox="1"/>
          <p:nvPr/>
        </p:nvSpPr>
        <p:spPr>
          <a:xfrm>
            <a:off x="66000" y="6088625"/>
            <a:ext cx="317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Le due tracce passano sulla lt per lo stesso </a:t>
            </a:r>
            <a:r>
              <a:rPr lang="it-IT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punto unito</a:t>
            </a:r>
            <a:endParaRPr lang="it-IT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3ACEB495-EC4C-DB8D-6EA5-92D36F3FDAE3}"/>
              </a:ext>
            </a:extLst>
          </p:cNvPr>
          <p:cNvSpPr/>
          <p:nvPr/>
        </p:nvSpPr>
        <p:spPr>
          <a:xfrm>
            <a:off x="5377595" y="4344163"/>
            <a:ext cx="540000" cy="540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C7DCFF7-4362-F688-B625-D850B9D738D2}"/>
              </a:ext>
            </a:extLst>
          </p:cNvPr>
          <p:cNvSpPr txBox="1"/>
          <p:nvPr/>
        </p:nvSpPr>
        <p:spPr>
          <a:xfrm>
            <a:off x="11247128" y="3000422"/>
            <a:ext cx="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13492EF7-4F55-FC2C-AAF3-72659F125399}"/>
              </a:ext>
            </a:extLst>
          </p:cNvPr>
          <p:cNvSpPr txBox="1"/>
          <p:nvPr/>
        </p:nvSpPr>
        <p:spPr>
          <a:xfrm>
            <a:off x="3562145" y="4808046"/>
            <a:ext cx="6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it-IT" sz="24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1030" name="Connettore 2 1029">
            <a:extLst>
              <a:ext uri="{FF2B5EF4-FFF2-40B4-BE49-F238E27FC236}">
                <a16:creationId xmlns:a16="http://schemas.microsoft.com/office/drawing/2014/main" id="{5561389C-3526-1560-EDD1-2C8FA51D6E91}"/>
              </a:ext>
            </a:extLst>
          </p:cNvPr>
          <p:cNvCxnSpPr>
            <a:endCxn id="61" idx="3"/>
          </p:cNvCxnSpPr>
          <p:nvPr/>
        </p:nvCxnSpPr>
        <p:spPr>
          <a:xfrm flipV="1">
            <a:off x="3088588" y="4805082"/>
            <a:ext cx="2368088" cy="1881174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D21B4EBC-9720-F490-3992-E38A19EE4911}"/>
              </a:ext>
            </a:extLst>
          </p:cNvPr>
          <p:cNvGrpSpPr/>
          <p:nvPr/>
        </p:nvGrpSpPr>
        <p:grpSpPr>
          <a:xfrm>
            <a:off x="3222283" y="2034811"/>
            <a:ext cx="8786671" cy="351528"/>
            <a:chOff x="3222283" y="2034811"/>
            <a:chExt cx="8786671" cy="351528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A1298DF7-5BB5-B117-BD2F-42E06ED1BE22}"/>
                </a:ext>
              </a:extLst>
            </p:cNvPr>
            <p:cNvGrpSpPr/>
            <p:nvPr/>
          </p:nvGrpSpPr>
          <p:grpSpPr>
            <a:xfrm>
              <a:off x="3222283" y="2062894"/>
              <a:ext cx="8786671" cy="323445"/>
              <a:chOff x="3247222" y="2062894"/>
              <a:chExt cx="8786671" cy="323445"/>
            </a:xfrm>
          </p:grpSpPr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1C50C19-02A4-A876-68BE-66BF1D80B296}"/>
                  </a:ext>
                </a:extLst>
              </p:cNvPr>
              <p:cNvSpPr txBox="1"/>
              <p:nvPr/>
            </p:nvSpPr>
            <p:spPr>
              <a:xfrm>
                <a:off x="3247222" y="2062894"/>
                <a:ext cx="878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Passaggi 4-5-6-Unendo le tracce </a:t>
                </a:r>
                <a:r>
                  <a:rPr lang="it-IT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(T</a:t>
                </a:r>
                <a:r>
                  <a:rPr lang="it-IT" sz="1400" baseline="-25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s+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it-IT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it-IT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 ha t</a:t>
                </a:r>
                <a:r>
                  <a:rPr lang="it-IT" sz="14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it-IT" sz="1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it-IT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mentre le due tracce (      +      ) generano t</a:t>
                </a:r>
                <a:r>
                  <a:rPr lang="it-IT" sz="1400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sz="1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E665D7C-1406-2551-93A7-940CC1BAD17E}"/>
                  </a:ext>
                </a:extLst>
              </p:cNvPr>
              <p:cNvSpPr txBox="1"/>
              <p:nvPr/>
            </p:nvSpPr>
            <p:spPr>
              <a:xfrm>
                <a:off x="9831528" y="2078562"/>
                <a:ext cx="56058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s</a:t>
                </a:r>
                <a:endParaRPr lang="it-IT" sz="1400" dirty="0"/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8B2268B-1961-2E43-E417-B4CD63FF63BC}"/>
                  </a:ext>
                </a:extLst>
              </p:cNvPr>
              <p:cNvSpPr txBox="1"/>
              <p:nvPr/>
            </p:nvSpPr>
            <p:spPr>
              <a:xfrm>
                <a:off x="9420922" y="2074659"/>
                <a:ext cx="541096" cy="194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it-IT" sz="1400" baseline="-250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it-IT" sz="14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r</a:t>
                </a:r>
                <a:endParaRPr lang="it-IT" sz="1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83797C6C-74A8-63E8-21CC-A2452EF02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411" y="2034811"/>
              <a:ext cx="128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FCD08F6-2F77-8A1F-CE29-044E3723254E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0" name="CasellaDiTesto 19">
            <a:hlinkClick r:id="rId3" action="ppaction://hlinksldjump"/>
            <a:extLst>
              <a:ext uri="{FF2B5EF4-FFF2-40B4-BE49-F238E27FC236}">
                <a16:creationId xmlns:a16="http://schemas.microsoft.com/office/drawing/2014/main" id="{03C9148C-9929-89BD-39B3-0D0435360DA6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62742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 animBg="1"/>
      <p:bldP spid="40" grpId="0" animBg="1"/>
      <p:bldP spid="53" grpId="0" animBg="1"/>
      <p:bldP spid="60" grpId="0"/>
      <p:bldP spid="61" grpId="0" animBg="1"/>
      <p:bldP spid="62" grpId="0"/>
      <p:bldP spid="10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3E65A582-90C5-42E5-2EA0-8995286DB16C}"/>
              </a:ext>
            </a:extLst>
          </p:cNvPr>
          <p:cNvSpPr/>
          <p:nvPr/>
        </p:nvSpPr>
        <p:spPr>
          <a:xfrm rot="16200000">
            <a:off x="-1826535" y="2334879"/>
            <a:ext cx="4505078" cy="72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Verifica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E7E6E6A-207E-4924-FF43-DF549CC6BC1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Rectangle 40">
            <a:extLst>
              <a:ext uri="{FF2B5EF4-FFF2-40B4-BE49-F238E27FC236}">
                <a16:creationId xmlns:a16="http://schemas.microsoft.com/office/drawing/2014/main" id="{D7A6A52D-408C-3A64-FEB9-F5FFA4310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7" y="-965727"/>
            <a:ext cx="52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8" name="Rectangle 54">
            <a:extLst>
              <a:ext uri="{FF2B5EF4-FFF2-40B4-BE49-F238E27FC236}">
                <a16:creationId xmlns:a16="http://schemas.microsoft.com/office/drawing/2014/main" id="{B40ABD91-5344-AFB9-6F06-18D34E85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76" y="-2084388"/>
            <a:ext cx="1722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del piano cercato.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8554AB09-A00F-F36D-6496-650AE2333520}"/>
              </a:ext>
            </a:extLst>
          </p:cNvPr>
          <p:cNvSpPr/>
          <p:nvPr/>
        </p:nvSpPr>
        <p:spPr>
          <a:xfrm rot="16200000">
            <a:off x="-401996" y="5556444"/>
            <a:ext cx="1656000" cy="720000"/>
          </a:xfrm>
          <a:prstGeom prst="downArrowCallout">
            <a:avLst/>
          </a:prstGeom>
          <a:solidFill>
            <a:srgbClr val="FFF2CC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Risultato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41D967-B059-B8F7-66CC-9C5B9CD7258B}"/>
              </a:ext>
            </a:extLst>
          </p:cNvPr>
          <p:cNvSpPr txBox="1"/>
          <p:nvPr/>
        </p:nvSpPr>
        <p:spPr>
          <a:xfrm>
            <a:off x="786004" y="1080760"/>
            <a:ext cx="11340000" cy="92333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verifica grafica, eseguita mediante la condizione di appartenenza, risulta essere congruente sia con il problema geometrico (piano per r orizzontale nel I diedro e A nel III diedro), sia con l’aspetto descrittivo (ricerca del tipo di piano), sia con l’aspetto rappresentativo (ricerca delle tracce del piano)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CB9289-92CC-98DB-72CE-965AC0FD91BB}"/>
              </a:ext>
            </a:extLst>
          </p:cNvPr>
          <p:cNvSpPr txBox="1"/>
          <p:nvPr/>
        </p:nvSpPr>
        <p:spPr>
          <a:xfrm>
            <a:off x="786002" y="2103625"/>
            <a:ext cx="11340000" cy="16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due elementi assegnati r ed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infatti, appartengono al piano perché per il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passa la retta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che interseca la retta r nel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comune alle due rette.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 conseguenza restano verificate le seguenti due leggi dell’appartenenza.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884056-D59B-2F24-25AC-11D72638AC4D}"/>
              </a:ext>
            </a:extLst>
          </p:cNvPr>
          <p:cNvSpPr txBox="1"/>
          <p:nvPr/>
        </p:nvSpPr>
        <p:spPr>
          <a:xfrm>
            <a:off x="786003" y="3813213"/>
            <a:ext cx="11340000" cy="1152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Quindi resta completamente verificata la condizione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726C8CA-5281-0A0E-3C64-619EEB55069E}"/>
              </a:ext>
            </a:extLst>
          </p:cNvPr>
          <p:cNvSpPr txBox="1"/>
          <p:nvPr/>
        </p:nvSpPr>
        <p:spPr>
          <a:xfrm>
            <a:off x="4775528" y="4303018"/>
            <a:ext cx="3276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Ì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(r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  <a:sym typeface="Symbol" panose="05050102010706020507" pitchFamily="18" charset="2"/>
              </a:rPr>
              <a:t>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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))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]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88D2687-7483-B08F-DD7D-819621701F05}"/>
              </a:ext>
            </a:extLst>
          </p:cNvPr>
          <p:cNvSpPr txBox="1"/>
          <p:nvPr/>
        </p:nvSpPr>
        <p:spPr>
          <a:xfrm>
            <a:off x="776995" y="5094264"/>
            <a:ext cx="11340000" cy="165600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Dallo studio delle tracce del piano possiamo risalire, poi, alla tipologia descrittiva del piano che si caratterizza come “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piano generico nel primo diedro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” avente le seguenti caratteristiche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geometrico-descrittive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F3FCF6C-D5CD-6E64-C6B2-24E3D9A30F88}"/>
              </a:ext>
            </a:extLst>
          </p:cNvPr>
          <p:cNvSpPr txBox="1"/>
          <p:nvPr/>
        </p:nvSpPr>
        <p:spPr>
          <a:xfrm>
            <a:off x="5290083" y="6045554"/>
            <a:ext cx="26755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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p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1</a:t>
            </a:r>
            <a:r>
              <a:rPr kumimoji="0" lang="it-IT" sz="2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  <a:sym typeface="Symbol" panose="05050102010706020507" pitchFamily="18" charset="2"/>
              </a:rPr>
              <a:t>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  <a:sym typeface="Symbol" panose="05050102010706020507" pitchFamily="18" charset="2"/>
              </a:rPr>
              <a:t>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 p</a:t>
            </a:r>
            <a:r>
              <a:rPr kumimoji="0" lang="it-IT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2</a:t>
            </a:r>
            <a:r>
              <a:rPr kumimoji="0" lang="it-IT" sz="2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  <a:sym typeface="Symbol" panose="05050102010706020507" pitchFamily="18" charset="2"/>
              </a:rPr>
              <a:t>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Symbol" panose="05050102010706020507" pitchFamily="18" charset="2"/>
              </a:rPr>
              <a:t>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CDB5E54-5AAA-7232-EEE0-C9C06DF4E416}"/>
              </a:ext>
            </a:extLst>
          </p:cNvPr>
          <p:cNvCxnSpPr/>
          <p:nvPr/>
        </p:nvCxnSpPr>
        <p:spPr>
          <a:xfrm>
            <a:off x="3104" y="686110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AA5E0F-DDC6-1732-0CE2-730411C09377}"/>
              </a:ext>
            </a:extLst>
          </p:cNvPr>
          <p:cNvSpPr txBox="1"/>
          <p:nvPr/>
        </p:nvSpPr>
        <p:spPr>
          <a:xfrm>
            <a:off x="4534675" y="3164169"/>
            <a:ext cx="1044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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8BCFCF-9D18-CE6C-17F9-C742C8B9A1D0}"/>
              </a:ext>
            </a:extLst>
          </p:cNvPr>
          <p:cNvSpPr txBox="1"/>
          <p:nvPr/>
        </p:nvSpPr>
        <p:spPr>
          <a:xfrm>
            <a:off x="5896943" y="3210595"/>
            <a:ext cx="1080000" cy="369332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perché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FC063D-4336-5A22-F194-865AFCCF1977}"/>
              </a:ext>
            </a:extLst>
          </p:cNvPr>
          <p:cNvSpPr txBox="1"/>
          <p:nvPr/>
        </p:nvSpPr>
        <p:spPr>
          <a:xfrm>
            <a:off x="7305865" y="3146979"/>
            <a:ext cx="176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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 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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1947640-69EB-4AC0-4E43-F9F49471FCC0}"/>
              </a:ext>
            </a:extLst>
          </p:cNvPr>
          <p:cNvCxnSpPr/>
          <p:nvPr/>
        </p:nvCxnSpPr>
        <p:spPr>
          <a:xfrm>
            <a:off x="-21472" y="6866024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AB2578-7670-FC90-8BD6-D30B40A2874B}"/>
              </a:ext>
            </a:extLst>
          </p:cNvPr>
          <p:cNvSpPr txBox="1"/>
          <p:nvPr/>
        </p:nvSpPr>
        <p:spPr>
          <a:xfrm>
            <a:off x="812873" y="442341"/>
            <a:ext cx="1134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Esemplificazione grafica della ricerca e definizione di un piano passante per una retta orizzontale nel primo diedro ed un punto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it-IT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nel III diedro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 appartenente alla retta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B108B76-DD2C-7544-EB21-57372B208913}"/>
              </a:ext>
            </a:extLst>
          </p:cNvPr>
          <p:cNvSpPr txBox="1">
            <a:spLocks noChangeArrowheads="1"/>
          </p:cNvSpPr>
          <p:nvPr/>
        </p:nvSpPr>
        <p:spPr>
          <a:xfrm>
            <a:off x="66000" y="41275"/>
            <a:ext cx="12060000" cy="360000"/>
          </a:xfrm>
          <a:prstGeom prst="rect">
            <a:avLst/>
          </a:prstGeom>
          <a:ln w="3175" cmpd="dbl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PIANO PASSANTE PER UNA RETTA ED UN PUNTO AD ESSA NON APPARTENENTE RISOLTO COME INTERSEZIONE TRA RETTE 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4" name="CasellaDiTesto 13">
            <a:hlinkClick r:id="rId3" action="ppaction://hlinksldjump"/>
            <a:extLst>
              <a:ext uri="{FF2B5EF4-FFF2-40B4-BE49-F238E27FC236}">
                <a16:creationId xmlns:a16="http://schemas.microsoft.com/office/drawing/2014/main" id="{5DD78F2D-7507-59EA-9C5E-7F4CD082A9B3}"/>
              </a:ext>
            </a:extLst>
          </p:cNvPr>
          <p:cNvSpPr txBox="1"/>
          <p:nvPr/>
        </p:nvSpPr>
        <p:spPr>
          <a:xfrm>
            <a:off x="10723564" y="38787"/>
            <a:ext cx="1410494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48292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13" grpId="0" animBg="1"/>
      <p:bldP spid="16" grpId="0" animBg="1"/>
      <p:bldP spid="20" grpId="0" animBg="1"/>
      <p:bldP spid="23" grpId="0" animBg="1"/>
      <p:bldP spid="24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14EA2FA-4460-9D69-7F70-96B76683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071804" cy="1132618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hlinkClick r:id="rId3" action="ppaction://hlinksldjump"/>
            <a:extLst>
              <a:ext uri="{FF2B5EF4-FFF2-40B4-BE49-F238E27FC236}">
                <a16:creationId xmlns:a16="http://schemas.microsoft.com/office/drawing/2014/main" id="{FF0BE0B7-6544-0BF6-6E16-F3F68ACA25A8}"/>
              </a:ext>
            </a:extLst>
          </p:cNvPr>
          <p:cNvSpPr txBox="1"/>
          <p:nvPr/>
        </p:nvSpPr>
        <p:spPr>
          <a:xfrm>
            <a:off x="4940008" y="4377025"/>
            <a:ext cx="23119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1F72F59-71EA-07E1-2B17-3F141805D6A1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2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Widescreen</PresentationFormat>
  <Paragraphs>226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31</cp:revision>
  <dcterms:created xsi:type="dcterms:W3CDTF">2024-11-04T10:49:00Z</dcterms:created>
  <dcterms:modified xsi:type="dcterms:W3CDTF">2024-11-20T21:24:38Z</dcterms:modified>
</cp:coreProperties>
</file>