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1"/>
  </p:notesMasterIdLst>
  <p:sldIdLst>
    <p:sldId id="259" r:id="rId3"/>
    <p:sldId id="260" r:id="rId4"/>
    <p:sldId id="261" r:id="rId5"/>
    <p:sldId id="263" r:id="rId6"/>
    <p:sldId id="262" r:id="rId7"/>
    <p:sldId id="264" r:id="rId8"/>
    <p:sldId id="265" r:id="rId9"/>
    <p:sldId id="268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F35AC1-6D35-4537-8C09-D41389307055}" type="datetimeFigureOut">
              <a:rPr lang="it-IT" smtClean="0"/>
              <a:t>20/11/2024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B1CA98-A29A-4DB3-AD65-B3A5C15FF8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4252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C43B90-A37D-4E87-9306-F6D4AE0E172D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4378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93784E-8641-45D9-B6C4-259696AF3522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41020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93784E-8641-45D9-B6C4-259696AF3522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2358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93784E-8641-45D9-B6C4-259696AF3522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60790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93784E-8641-45D9-B6C4-259696AF3522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32347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93784E-8641-45D9-B6C4-259696AF3522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88610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93784E-8641-45D9-B6C4-259696AF3522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7917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84851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82346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1269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14067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52654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05738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20022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58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20403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00918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51977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78593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59666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36259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04992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08420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23890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11585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13419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30159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83203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58257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208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E66CD-BBA3-4F8E-9AB3-C3621BF11256}" type="datetimeFigureOut">
              <a:rPr lang="it-IT" smtClean="0"/>
              <a:pPr/>
              <a:t>20/11/2024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AC350-4B2B-4589-B1B3-72C75D62790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4059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slide" Target="slide2.xml"/><Relationship Id="rId7" Type="http://schemas.openxmlformats.org/officeDocument/2006/relationships/slide" Target="slide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openxmlformats.org/officeDocument/2006/relationships/slide" Target="slide5.xml"/><Relationship Id="rId4" Type="http://schemas.openxmlformats.org/officeDocument/2006/relationships/slide" Target="slide4.xml"/><Relationship Id="rId9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C382C28B-ACD0-456E-B237-4AD143714A82}"/>
              </a:ext>
            </a:extLst>
          </p:cNvPr>
          <p:cNvSpPr txBox="1">
            <a:spLocks noChangeArrowheads="1"/>
          </p:cNvSpPr>
          <p:nvPr/>
        </p:nvSpPr>
        <p:spPr>
          <a:xfrm>
            <a:off x="48000" y="529149"/>
            <a:ext cx="12096000" cy="385003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2000" b="0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Monge</a:t>
            </a: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itolo 12">
            <a:extLst>
              <a:ext uri="{FF2B5EF4-FFF2-40B4-BE49-F238E27FC236}">
                <a16:creationId xmlns:a16="http://schemas.microsoft.com/office/drawing/2014/main" id="{5228088B-0BA8-46AA-B589-31D74B8A7B82}"/>
              </a:ext>
            </a:extLst>
          </p:cNvPr>
          <p:cNvSpPr>
            <a:spLocks noGrp="1"/>
          </p:cNvSpPr>
          <p:nvPr/>
        </p:nvSpPr>
        <p:spPr>
          <a:xfrm>
            <a:off x="48000" y="30148"/>
            <a:ext cx="12096000" cy="469817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Geometria descrittiva dinamica</a:t>
            </a:r>
            <a:endParaRPr kumimoji="0" lang="it-IT" sz="4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 Light"/>
              <a:ea typeface="+mj-ea"/>
              <a:cs typeface="+mj-cs"/>
            </a:endParaRP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9AD71F2D-FF28-4FAB-990D-809FFADB9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93" y="6457978"/>
            <a:ext cx="5940000" cy="360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D7E934DE-214E-491F-AE64-092AABB50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4007" y="6460676"/>
            <a:ext cx="5940000" cy="360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Autore   Prof. Arch. Elio Fragassi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54C6396-D4BA-D145-071D-A7DC30316389}"/>
              </a:ext>
            </a:extLst>
          </p:cNvPr>
          <p:cNvSpPr txBox="1"/>
          <p:nvPr/>
        </p:nvSpPr>
        <p:spPr>
          <a:xfrm>
            <a:off x="48000" y="971329"/>
            <a:ext cx="12096000" cy="936000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RICERCA E  DETERMINAZIONE  DEL  PIANO  PASSANTE  PER  UNA  RETTA  ED  UN PUNTO</a:t>
            </a:r>
          </a:p>
          <a:p>
            <a:pPr lvl="0" algn="ctr" defTabSz="457200">
              <a:defRPr/>
            </a:pP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  AD ESSA  NON  APPARTENENTE IMPOSTATA SULL’INTERSEZIONE TRA DUE RETTE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CDCB798-6E65-434E-B020-C0252A6E6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7277" y="1949650"/>
            <a:ext cx="2772000" cy="44781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 algn="ctr">
            <a:solidFill>
              <a:srgbClr val="C00000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Il disegno di copertina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è stato eseguito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nell’a. s. 2005/06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da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Di Francesco Beatrice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della classe 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1C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 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Liceo</a:t>
            </a: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Artistico</a:t>
            </a: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Statale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500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«</a:t>
            </a:r>
            <a:r>
              <a:rPr lang="it-IT" sz="1500" b="1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G</a:t>
            </a:r>
            <a:r>
              <a:rPr lang="it-IT" sz="1500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. </a:t>
            </a:r>
            <a:r>
              <a:rPr lang="it-IT" sz="1500" b="1" dirty="0" err="1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Misticoni</a:t>
            </a:r>
            <a:r>
              <a:rPr lang="it-IT" sz="1500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» - Pescara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per la materia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Discipline geometriche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del corso sperimentale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500" b="1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«Progetto Leonardo»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cs typeface="Times New Roman" pitchFamily="18" charset="0"/>
            </a:endParaRP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Insegnante:</a:t>
            </a: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prof. Elio </a:t>
            </a:r>
            <a:r>
              <a:rPr kumimoji="0" lang="it-IT" sz="15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Fragassi</a:t>
            </a: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21BD1A6-4A80-4550-2E5B-E665F829148E}"/>
              </a:ext>
            </a:extLst>
          </p:cNvPr>
          <p:cNvSpPr txBox="1"/>
          <p:nvPr/>
        </p:nvSpPr>
        <p:spPr>
          <a:xfrm>
            <a:off x="3144109" y="1994100"/>
            <a:ext cx="6233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Indice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454C7C01-8C10-D6B4-B6BA-7B1B933480F6}"/>
              </a:ext>
            </a:extLst>
          </p:cNvPr>
          <p:cNvSpPr txBox="1"/>
          <p:nvPr/>
        </p:nvSpPr>
        <p:spPr>
          <a:xfrm>
            <a:off x="3144108" y="5808534"/>
            <a:ext cx="623778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Per accedere alle pagine selezionare il numero</a:t>
            </a:r>
          </a:p>
        </p:txBody>
      </p:sp>
      <p:sp>
        <p:nvSpPr>
          <p:cNvPr id="13" name="CasellaDiTesto 12">
            <a:hlinkClick r:id="rId3" action="ppaction://hlinksldjump"/>
            <a:extLst>
              <a:ext uri="{FF2B5EF4-FFF2-40B4-BE49-F238E27FC236}">
                <a16:creationId xmlns:a16="http://schemas.microsoft.com/office/drawing/2014/main" id="{1CDE8858-CEDF-9815-CA2E-80AFC54A001D}"/>
              </a:ext>
            </a:extLst>
          </p:cNvPr>
          <p:cNvSpPr txBox="1"/>
          <p:nvPr/>
        </p:nvSpPr>
        <p:spPr>
          <a:xfrm>
            <a:off x="3228403" y="2744062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DE0DFF26-C080-0369-2628-1215F56DB163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A3FA86F8-C69C-2235-DE45-D81AB41D30AC}"/>
              </a:ext>
            </a:extLst>
          </p:cNvPr>
          <p:cNvCxnSpPr/>
          <p:nvPr/>
        </p:nvCxnSpPr>
        <p:spPr>
          <a:xfrm>
            <a:off x="3104" y="6861104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17BEDA17-9A3F-1848-4817-76B46102294C}"/>
              </a:ext>
            </a:extLst>
          </p:cNvPr>
          <p:cNvSpPr txBox="1"/>
          <p:nvPr/>
        </p:nvSpPr>
        <p:spPr>
          <a:xfrm>
            <a:off x="48000" y="1534278"/>
            <a:ext cx="120960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Esercizio n° 2 – Piano per retta frontale nel secondo diedro e punto nel terzo diedro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CasellaDiTesto 13">
            <a:hlinkClick r:id="rId4" action="ppaction://hlinksldjump"/>
            <a:extLst>
              <a:ext uri="{FF2B5EF4-FFF2-40B4-BE49-F238E27FC236}">
                <a16:creationId xmlns:a16="http://schemas.microsoft.com/office/drawing/2014/main" id="{60180A70-718E-5DE9-95CC-C9E44BB67AE6}"/>
              </a:ext>
            </a:extLst>
          </p:cNvPr>
          <p:cNvSpPr txBox="1"/>
          <p:nvPr/>
        </p:nvSpPr>
        <p:spPr>
          <a:xfrm>
            <a:off x="3222981" y="3497573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3</a:t>
            </a:r>
          </a:p>
        </p:txBody>
      </p:sp>
      <p:sp>
        <p:nvSpPr>
          <p:cNvPr id="15" name="CasellaDiTesto 14">
            <a:hlinkClick r:id="rId5" action="ppaction://hlinksldjump"/>
            <a:extLst>
              <a:ext uri="{FF2B5EF4-FFF2-40B4-BE49-F238E27FC236}">
                <a16:creationId xmlns:a16="http://schemas.microsoft.com/office/drawing/2014/main" id="{EF0FCC26-D1EF-9F7B-72A4-36A67CA595E8}"/>
              </a:ext>
            </a:extLst>
          </p:cNvPr>
          <p:cNvSpPr txBox="1"/>
          <p:nvPr/>
        </p:nvSpPr>
        <p:spPr>
          <a:xfrm>
            <a:off x="3221141" y="3883781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4</a:t>
            </a:r>
          </a:p>
        </p:txBody>
      </p:sp>
      <p:sp>
        <p:nvSpPr>
          <p:cNvPr id="17" name="CasellaDiTesto 16">
            <a:hlinkClick r:id="rId6" action="ppaction://hlinksldjump"/>
            <a:extLst>
              <a:ext uri="{FF2B5EF4-FFF2-40B4-BE49-F238E27FC236}">
                <a16:creationId xmlns:a16="http://schemas.microsoft.com/office/drawing/2014/main" id="{1B052B55-2AA2-EC85-0687-30A35EA2CD1C}"/>
              </a:ext>
            </a:extLst>
          </p:cNvPr>
          <p:cNvSpPr txBox="1"/>
          <p:nvPr/>
        </p:nvSpPr>
        <p:spPr>
          <a:xfrm>
            <a:off x="3220523" y="3115007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</a:p>
        </p:txBody>
      </p:sp>
      <p:sp>
        <p:nvSpPr>
          <p:cNvPr id="18" name="CasellaDiTesto 17">
            <a:hlinkClick r:id="rId7" action="ppaction://hlinksldjump"/>
            <a:extLst>
              <a:ext uri="{FF2B5EF4-FFF2-40B4-BE49-F238E27FC236}">
                <a16:creationId xmlns:a16="http://schemas.microsoft.com/office/drawing/2014/main" id="{5BD18189-7FFD-DB7B-60CB-C7B333EE0B59}"/>
              </a:ext>
            </a:extLst>
          </p:cNvPr>
          <p:cNvSpPr txBox="1"/>
          <p:nvPr/>
        </p:nvSpPr>
        <p:spPr>
          <a:xfrm>
            <a:off x="3221141" y="4267806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5</a:t>
            </a:r>
          </a:p>
        </p:txBody>
      </p:sp>
      <p:sp>
        <p:nvSpPr>
          <p:cNvPr id="23" name="CasellaDiTesto 22">
            <a:hlinkClick r:id="rId8" action="ppaction://hlinksldjump"/>
            <a:extLst>
              <a:ext uri="{FF2B5EF4-FFF2-40B4-BE49-F238E27FC236}">
                <a16:creationId xmlns:a16="http://schemas.microsoft.com/office/drawing/2014/main" id="{E1469617-9F85-6738-FCAD-E01922A5F2CD}"/>
              </a:ext>
            </a:extLst>
          </p:cNvPr>
          <p:cNvSpPr txBox="1"/>
          <p:nvPr/>
        </p:nvSpPr>
        <p:spPr>
          <a:xfrm>
            <a:off x="3221141" y="4644755"/>
            <a:ext cx="39600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6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60951579-06C6-D4CB-BF3B-42032DF09923}"/>
              </a:ext>
            </a:extLst>
          </p:cNvPr>
          <p:cNvSpPr txBox="1"/>
          <p:nvPr/>
        </p:nvSpPr>
        <p:spPr>
          <a:xfrm>
            <a:off x="3614654" y="3105659"/>
            <a:ext cx="13912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Passaggio 1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3BD1DD87-CA70-3565-69B3-B073F0B26092}"/>
              </a:ext>
            </a:extLst>
          </p:cNvPr>
          <p:cNvSpPr txBox="1"/>
          <p:nvPr/>
        </p:nvSpPr>
        <p:spPr>
          <a:xfrm>
            <a:off x="3607250" y="2703616"/>
            <a:ext cx="29832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Dati geometrici del problema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2F69B636-DA1D-6C38-919B-A9900E0664AD}"/>
              </a:ext>
            </a:extLst>
          </p:cNvPr>
          <p:cNvSpPr txBox="1"/>
          <p:nvPr/>
        </p:nvSpPr>
        <p:spPr>
          <a:xfrm>
            <a:off x="3614653" y="3481299"/>
            <a:ext cx="15451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Passaggio 2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A48E2B69-CF3F-1D82-ECED-4703A9B1929E}"/>
              </a:ext>
            </a:extLst>
          </p:cNvPr>
          <p:cNvSpPr txBox="1"/>
          <p:nvPr/>
        </p:nvSpPr>
        <p:spPr>
          <a:xfrm>
            <a:off x="3623366" y="3872866"/>
            <a:ext cx="13816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Passaggio 3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EF720CFD-3EF4-A925-D22C-D9A430E0EDCE}"/>
              </a:ext>
            </a:extLst>
          </p:cNvPr>
          <p:cNvSpPr txBox="1"/>
          <p:nvPr/>
        </p:nvSpPr>
        <p:spPr>
          <a:xfrm>
            <a:off x="3620925" y="4256640"/>
            <a:ext cx="26999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Passaggi 4 – 5 – 6 unificati 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5DB16D06-1F87-BE33-D1D1-6A8FFC3A67A8}"/>
              </a:ext>
            </a:extLst>
          </p:cNvPr>
          <p:cNvSpPr txBox="1"/>
          <p:nvPr/>
        </p:nvSpPr>
        <p:spPr>
          <a:xfrm>
            <a:off x="3613540" y="4648747"/>
            <a:ext cx="21887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Verifiche e risultato</a:t>
            </a:r>
          </a:p>
        </p:txBody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id="{15F8AF81-2720-F5CB-E04F-10130717205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4" y="1945844"/>
            <a:ext cx="3095905" cy="4464000"/>
          </a:xfrm>
          <a:prstGeom prst="rect">
            <a:avLst/>
          </a:prstGeom>
          <a:ln>
            <a:solidFill>
              <a:srgbClr val="0066FF"/>
            </a:solidFill>
          </a:ln>
        </p:spPr>
      </p:pic>
    </p:spTree>
    <p:extLst>
      <p:ext uri="{BB962C8B-B14F-4D97-AF65-F5344CB8AC3E}">
        <p14:creationId xmlns:p14="http://schemas.microsoft.com/office/powerpoint/2010/main" val="27496694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500"/>
                            </p:stCondLst>
                            <p:childTnLst>
                              <p:par>
                                <p:cTn id="7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0"/>
                            </p:stCondLst>
                            <p:childTnLst>
                              <p:par>
                                <p:cTn id="7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500"/>
                            </p:stCondLst>
                            <p:childTnLst>
                              <p:par>
                                <p:cTn id="8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6000"/>
                            </p:stCondLst>
                            <p:childTnLst>
                              <p:par>
                                <p:cTn id="9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6500"/>
                            </p:stCondLst>
                            <p:childTnLst>
                              <p:par>
                                <p:cTn id="9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7000"/>
                            </p:stCondLst>
                            <p:childTnLst>
                              <p:par>
                                <p:cTn id="10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7500"/>
                            </p:stCondLst>
                            <p:childTnLst>
                              <p:par>
                                <p:cTn id="10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10" grpId="0"/>
      <p:bldP spid="13" grpId="0" animBg="1"/>
      <p:bldP spid="11" grpId="0" animBg="1"/>
      <p:bldP spid="14" grpId="0" animBg="1"/>
      <p:bldP spid="15" grpId="0" animBg="1"/>
      <p:bldP spid="17" grpId="0" animBg="1"/>
      <p:bldP spid="18" grpId="0" animBg="1"/>
      <p:bldP spid="23" grpId="0" animBg="1"/>
      <p:bldP spid="27" grpId="0"/>
      <p:bldP spid="28" grpId="0"/>
      <p:bldP spid="30" grpId="0"/>
      <p:bldP spid="31" grpId="0"/>
      <p:bldP spid="32" grpId="0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llout: freccia in giù 4">
            <a:extLst>
              <a:ext uri="{FF2B5EF4-FFF2-40B4-BE49-F238E27FC236}">
                <a16:creationId xmlns:a16="http://schemas.microsoft.com/office/drawing/2014/main" id="{3E65A582-90C5-42E5-2EA0-8995286DB16C}"/>
              </a:ext>
            </a:extLst>
          </p:cNvPr>
          <p:cNvSpPr/>
          <p:nvPr/>
        </p:nvSpPr>
        <p:spPr>
          <a:xfrm>
            <a:off x="95116" y="442341"/>
            <a:ext cx="3060000" cy="1352237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Dati del problema</a:t>
            </a:r>
          </a:p>
        </p:txBody>
      </p: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BE7E6E6A-207E-4924-FF43-DF549CC6BC11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99677267-A711-684C-62B5-2A9084A3428F}"/>
              </a:ext>
            </a:extLst>
          </p:cNvPr>
          <p:cNvSpPr txBox="1"/>
          <p:nvPr/>
        </p:nvSpPr>
        <p:spPr>
          <a:xfrm>
            <a:off x="3152873" y="442341"/>
            <a:ext cx="9000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Esemplificazione grafica della ricerca e definizione di un piano passante per una retta frontale nel II diedro ed un punto </a:t>
            </a: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non appartenente alla retta nel III diedro</a:t>
            </a:r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65B57F8F-3056-43B0-AD58-9CB9AFC93DAD}"/>
              </a:ext>
            </a:extLst>
          </p:cNvPr>
          <p:cNvCxnSpPr/>
          <p:nvPr/>
        </p:nvCxnSpPr>
        <p:spPr>
          <a:xfrm>
            <a:off x="3104" y="6861104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7" name="Rectangle 29">
            <a:extLst>
              <a:ext uri="{FF2B5EF4-FFF2-40B4-BE49-F238E27FC236}">
                <a16:creationId xmlns:a16="http://schemas.microsoft.com/office/drawing/2014/main" id="{B55C3DAF-C93B-1817-C7B5-880D11E85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6755" y="2507688"/>
            <a:ext cx="576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</a:t>
            </a:r>
          </a:p>
        </p:txBody>
      </p:sp>
      <p:sp>
        <p:nvSpPr>
          <p:cNvPr id="1028" name="Rectangle 30">
            <a:extLst>
              <a:ext uri="{FF2B5EF4-FFF2-40B4-BE49-F238E27FC236}">
                <a16:creationId xmlns:a16="http://schemas.microsoft.com/office/drawing/2014/main" id="{C83B9003-F48C-450D-C1AF-EF1073D55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6803" y="2859056"/>
            <a:ext cx="576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</a:t>
            </a:r>
            <a:r>
              <a:rPr kumimoji="0" lang="it-IT" altLang="it-IT" sz="1800" b="0" i="0" u="none" strike="noStrike" kern="1200" cap="none" spc="0" normalizeH="0" baseline="-2500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  <a:r>
              <a:rPr kumimoji="0" lang="it-IT" altLang="it-IT" sz="18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</a:t>
            </a:r>
          </a:p>
        </p:txBody>
      </p:sp>
      <p:sp>
        <p:nvSpPr>
          <p:cNvPr id="1030" name="Rectangle 32">
            <a:extLst>
              <a:ext uri="{FF2B5EF4-FFF2-40B4-BE49-F238E27FC236}">
                <a16:creationId xmlns:a16="http://schemas.microsoft.com/office/drawing/2014/main" id="{181F6FC7-C905-99E6-FB29-38C3142524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6803" y="1613611"/>
            <a:ext cx="576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r’</a:t>
            </a:r>
          </a:p>
        </p:txBody>
      </p:sp>
      <p:sp>
        <p:nvSpPr>
          <p:cNvPr id="1031" name="Rectangle 33">
            <a:extLst>
              <a:ext uri="{FF2B5EF4-FFF2-40B4-BE49-F238E27FC236}">
                <a16:creationId xmlns:a16="http://schemas.microsoft.com/office/drawing/2014/main" id="{AD2A84C1-D2C7-C2F6-F313-294B403425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6803" y="2236434"/>
            <a:ext cx="576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r”</a:t>
            </a:r>
          </a:p>
        </p:txBody>
      </p:sp>
      <p:sp>
        <p:nvSpPr>
          <p:cNvPr id="1032" name="AutoShape 34">
            <a:extLst>
              <a:ext uri="{FF2B5EF4-FFF2-40B4-BE49-F238E27FC236}">
                <a16:creationId xmlns:a16="http://schemas.microsoft.com/office/drawing/2014/main" id="{69AF480F-6EC7-6AB5-8E95-74579FE87A20}"/>
              </a:ext>
            </a:extLst>
          </p:cNvPr>
          <p:cNvSpPr>
            <a:spLocks/>
          </p:cNvSpPr>
          <p:nvPr/>
        </p:nvSpPr>
        <p:spPr bwMode="auto">
          <a:xfrm>
            <a:off x="2128629" y="1634781"/>
            <a:ext cx="370960" cy="2412000"/>
          </a:xfrm>
          <a:prstGeom prst="leftBrace">
            <a:avLst>
              <a:gd name="adj1" fmla="val 79726"/>
              <a:gd name="adj2" fmla="val 48405"/>
            </a:avLst>
          </a:prstGeom>
          <a:noFill/>
          <a:ln w="31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042" name="CasellaDiTesto 1041">
            <a:extLst>
              <a:ext uri="{FF2B5EF4-FFF2-40B4-BE49-F238E27FC236}">
                <a16:creationId xmlns:a16="http://schemas.microsoft.com/office/drawing/2014/main" id="{52E24A79-AF37-32D6-82CF-56BAFF83C7BF}"/>
              </a:ext>
            </a:extLst>
          </p:cNvPr>
          <p:cNvSpPr txBox="1"/>
          <p:nvPr/>
        </p:nvSpPr>
        <p:spPr>
          <a:xfrm>
            <a:off x="55639" y="4146093"/>
            <a:ext cx="16638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ed un punto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A(A’;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A")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Symbol" panose="05050102010706020507" pitchFamily="18" charset="2"/>
              </a:rPr>
              <a:t> nel III diedro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44" name="AutoShape 45">
            <a:extLst>
              <a:ext uri="{FF2B5EF4-FFF2-40B4-BE49-F238E27FC236}">
                <a16:creationId xmlns:a16="http://schemas.microsoft.com/office/drawing/2014/main" id="{70487E23-A5F4-4804-C942-5FE9D9CB63EE}"/>
              </a:ext>
            </a:extLst>
          </p:cNvPr>
          <p:cNvSpPr>
            <a:spLocks/>
          </p:cNvSpPr>
          <p:nvPr/>
        </p:nvSpPr>
        <p:spPr bwMode="auto">
          <a:xfrm>
            <a:off x="2350053" y="4122793"/>
            <a:ext cx="252000" cy="1008000"/>
          </a:xfrm>
          <a:prstGeom prst="leftBrace">
            <a:avLst>
              <a:gd name="adj1" fmla="val 57895"/>
              <a:gd name="adj2" fmla="val 50000"/>
            </a:avLst>
          </a:prstGeom>
          <a:noFill/>
          <a:ln w="31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045" name="Rectangle 46">
            <a:extLst>
              <a:ext uri="{FF2B5EF4-FFF2-40B4-BE49-F238E27FC236}">
                <a16:creationId xmlns:a16="http://schemas.microsoft.com/office/drawing/2014/main" id="{8CE48A77-9143-8BCC-6E31-08041869CA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6063" y="4122793"/>
            <a:ext cx="468000" cy="46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’</a:t>
            </a:r>
          </a:p>
        </p:txBody>
      </p:sp>
      <p:sp>
        <p:nvSpPr>
          <p:cNvPr id="1046" name="Rectangle 47">
            <a:extLst>
              <a:ext uri="{FF2B5EF4-FFF2-40B4-BE49-F238E27FC236}">
                <a16:creationId xmlns:a16="http://schemas.microsoft.com/office/drawing/2014/main" id="{FE8F7914-DC93-BEF9-366E-49586CEDF8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6063" y="4650964"/>
            <a:ext cx="468000" cy="46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A”</a:t>
            </a:r>
          </a:p>
        </p:txBody>
      </p:sp>
      <p:sp>
        <p:nvSpPr>
          <p:cNvPr id="1047" name="Rectangle 48">
            <a:extLst>
              <a:ext uri="{FF2B5EF4-FFF2-40B4-BE49-F238E27FC236}">
                <a16:creationId xmlns:a16="http://schemas.microsoft.com/office/drawing/2014/main" id="{43CCF7C0-99F9-AC65-77C2-63710DB0F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7179" y="4366192"/>
            <a:ext cx="468000" cy="46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</a:p>
        </p:txBody>
      </p:sp>
      <p:grpSp>
        <p:nvGrpSpPr>
          <p:cNvPr id="1043" name="Gruppo 1042">
            <a:extLst>
              <a:ext uri="{FF2B5EF4-FFF2-40B4-BE49-F238E27FC236}">
                <a16:creationId xmlns:a16="http://schemas.microsoft.com/office/drawing/2014/main" id="{6A62F7A3-C3F9-97B5-AFEB-B9BE77735C4C}"/>
              </a:ext>
            </a:extLst>
          </p:cNvPr>
          <p:cNvGrpSpPr/>
          <p:nvPr/>
        </p:nvGrpSpPr>
        <p:grpSpPr>
          <a:xfrm>
            <a:off x="3303587" y="1316038"/>
            <a:ext cx="8675688" cy="5340350"/>
            <a:chOff x="3303587" y="1316038"/>
            <a:chExt cx="8675688" cy="5340350"/>
          </a:xfrm>
        </p:grpSpPr>
        <p:grpSp>
          <p:nvGrpSpPr>
            <p:cNvPr id="1041" name="Gruppo 1040">
              <a:extLst>
                <a:ext uri="{FF2B5EF4-FFF2-40B4-BE49-F238E27FC236}">
                  <a16:creationId xmlns:a16="http://schemas.microsoft.com/office/drawing/2014/main" id="{9BC1E7E9-66EC-91C6-9DA3-C7116D8052F3}"/>
                </a:ext>
              </a:extLst>
            </p:cNvPr>
            <p:cNvGrpSpPr/>
            <p:nvPr/>
          </p:nvGrpSpPr>
          <p:grpSpPr>
            <a:xfrm>
              <a:off x="3303587" y="1316038"/>
              <a:ext cx="8675688" cy="5340350"/>
              <a:chOff x="3303587" y="1316038"/>
              <a:chExt cx="8675688" cy="5340350"/>
            </a:xfrm>
            <a:solidFill>
              <a:schemeClr val="accent4">
                <a:lumMod val="20000"/>
                <a:lumOff val="80000"/>
              </a:schemeClr>
            </a:solidFill>
          </p:grpSpPr>
          <p:sp>
            <p:nvSpPr>
              <p:cNvPr id="12" name="Rectangle 9">
                <a:extLst>
                  <a:ext uri="{FF2B5EF4-FFF2-40B4-BE49-F238E27FC236}">
                    <a16:creationId xmlns:a16="http://schemas.microsoft.com/office/drawing/2014/main" id="{0281E089-BA3B-B909-E2CB-216E142C80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13112" y="1316038"/>
                <a:ext cx="8666163" cy="5340350"/>
              </a:xfrm>
              <a:prstGeom prst="rect">
                <a:avLst/>
              </a:prstGeom>
              <a:grpFill/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3" name="Rectangle 10">
                <a:extLst>
                  <a:ext uri="{FF2B5EF4-FFF2-40B4-BE49-F238E27FC236}">
                    <a16:creationId xmlns:a16="http://schemas.microsoft.com/office/drawing/2014/main" id="{3A8EF9DF-4B78-B512-8AE5-F564134429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53812" y="5129213"/>
                <a:ext cx="323850" cy="4699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mic Sans MS" panose="030F0702030302020204" pitchFamily="66" charset="0"/>
                  </a:rPr>
                  <a:t>lt</a:t>
                </a:r>
                <a:endParaRPr kumimoji="0" lang="it-IT" altLang="it-IT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" name="Rectangle 11">
                <a:extLst>
                  <a:ext uri="{FF2B5EF4-FFF2-40B4-BE49-F238E27FC236}">
                    <a16:creationId xmlns:a16="http://schemas.microsoft.com/office/drawing/2014/main" id="{E5E2CC8D-1F93-75CD-D82B-9406DD9B87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02475" y="4465638"/>
                <a:ext cx="286938" cy="30777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Comic Sans MS" panose="030F0702030302020204" pitchFamily="66" charset="0"/>
                  </a:rPr>
                  <a:t>A'</a:t>
                </a:r>
                <a:endPara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rgbClr val="7030A0"/>
                  </a:solidFill>
                  <a:effectLst/>
                </a:endParaRPr>
              </a:p>
            </p:txBody>
          </p:sp>
          <p:sp>
            <p:nvSpPr>
              <p:cNvPr id="15" name="Rectangle 12">
                <a:extLst>
                  <a:ext uri="{FF2B5EF4-FFF2-40B4-BE49-F238E27FC236}">
                    <a16:creationId xmlns:a16="http://schemas.microsoft.com/office/drawing/2014/main" id="{75B76692-C1B3-B64D-0F9D-E5A75D6B95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75500" y="6276975"/>
                <a:ext cx="296556" cy="30777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000" b="0" i="0" u="none" strike="noStrike" cap="none" normalizeH="0" baseline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Comic Sans MS" panose="030F0702030302020204" pitchFamily="66" charset="0"/>
                  </a:rPr>
                  <a:t>A"</a:t>
                </a:r>
                <a:endParaRPr kumimoji="0" lang="it-IT" altLang="it-IT" sz="2000" b="0" i="0" u="none" strike="noStrike" cap="none" normalizeH="0" baseline="0">
                  <a:ln>
                    <a:noFill/>
                  </a:ln>
                  <a:solidFill>
                    <a:srgbClr val="7030A0"/>
                  </a:solidFill>
                  <a:effectLst/>
                </a:endParaRPr>
              </a:p>
            </p:txBody>
          </p:sp>
          <p:sp>
            <p:nvSpPr>
              <p:cNvPr id="22" name="Rectangle 19">
                <a:extLst>
                  <a:ext uri="{FF2B5EF4-FFF2-40B4-BE49-F238E27FC236}">
                    <a16:creationId xmlns:a16="http://schemas.microsoft.com/office/drawing/2014/main" id="{EC2B1517-E0C8-DCB2-13B8-777926D0B2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95775" y="4454525"/>
                <a:ext cx="222818" cy="30777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r'</a:t>
                </a:r>
                <a:endPara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23" name="Rectangle 20">
                <a:extLst>
                  <a:ext uri="{FF2B5EF4-FFF2-40B4-BE49-F238E27FC236}">
                    <a16:creationId xmlns:a16="http://schemas.microsoft.com/office/drawing/2014/main" id="{7CD779AA-E04C-AE31-6941-CAB1BBBF47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13975" y="5741988"/>
                <a:ext cx="322204" cy="30777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000" b="0" i="0" u="none" strike="noStrike" cap="none" normalizeH="0" baseline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r''</a:t>
                </a:r>
                <a:endParaRPr kumimoji="0" lang="it-IT" altLang="it-IT" sz="20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24" name="Line 21">
                <a:extLst>
                  <a:ext uri="{FF2B5EF4-FFF2-40B4-BE49-F238E27FC236}">
                    <a16:creationId xmlns:a16="http://schemas.microsoft.com/office/drawing/2014/main" id="{DC852F9A-12F0-3D55-0131-43A3BEF576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03587" y="2430463"/>
                <a:ext cx="8666163" cy="0"/>
              </a:xfrm>
              <a:prstGeom prst="line">
                <a:avLst/>
              </a:prstGeom>
              <a:grp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5" name="Line 22">
                <a:extLst>
                  <a:ext uri="{FF2B5EF4-FFF2-40B4-BE49-F238E27FC236}">
                    <a16:creationId xmlns:a16="http://schemas.microsoft.com/office/drawing/2014/main" id="{596B7DFD-042B-2BAA-E04A-6358B715BF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105650" y="4748213"/>
                <a:ext cx="0" cy="1741488"/>
              </a:xfrm>
              <a:prstGeom prst="line">
                <a:avLst/>
              </a:prstGeom>
              <a:grpFill/>
              <a:ln w="0">
                <a:solidFill>
                  <a:srgbClr val="7030A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7" name="Line 23">
                <a:extLst>
                  <a:ext uri="{FF2B5EF4-FFF2-40B4-BE49-F238E27FC236}">
                    <a16:creationId xmlns:a16="http://schemas.microsoft.com/office/drawing/2014/main" id="{E2E4752B-AA5D-9A61-AB12-9363192A4B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35450" y="4748213"/>
                <a:ext cx="4611688" cy="0"/>
              </a:xfrm>
              <a:prstGeom prst="line">
                <a:avLst/>
              </a:prstGeom>
              <a:grpFill/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8" name="Line 24">
                <a:extLst>
                  <a:ext uri="{FF2B5EF4-FFF2-40B4-BE49-F238E27FC236}">
                    <a16:creationId xmlns:a16="http://schemas.microsoft.com/office/drawing/2014/main" id="{7EC88525-FEB4-7EA3-2E05-CDE49383BF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847137" y="4748213"/>
                <a:ext cx="0" cy="722313"/>
              </a:xfrm>
              <a:prstGeom prst="line">
                <a:avLst/>
              </a:prstGeom>
              <a:grpFill/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0" name="Line 26">
                <a:extLst>
                  <a:ext uri="{FF2B5EF4-FFF2-40B4-BE49-F238E27FC236}">
                    <a16:creationId xmlns:a16="http://schemas.microsoft.com/office/drawing/2014/main" id="{ADED353B-E876-30B7-3BBB-BA465E95F4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678237" y="3322638"/>
                <a:ext cx="8018463" cy="3333750"/>
              </a:xfrm>
              <a:prstGeom prst="line">
                <a:avLst/>
              </a:prstGeom>
              <a:grpFill/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2" name="Line 27">
                <a:extLst>
                  <a:ext uri="{FF2B5EF4-FFF2-40B4-BE49-F238E27FC236}">
                    <a16:creationId xmlns:a16="http://schemas.microsoft.com/office/drawing/2014/main" id="{285E8A95-8166-CFC3-DB16-EE7301B834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17912" y="5470525"/>
                <a:ext cx="8116888" cy="0"/>
              </a:xfrm>
              <a:prstGeom prst="line">
                <a:avLst/>
              </a:prstGeom>
              <a:grp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grpSp>
            <p:nvGrpSpPr>
              <p:cNvPr id="57" name="Gruppo 56">
                <a:extLst>
                  <a:ext uri="{FF2B5EF4-FFF2-40B4-BE49-F238E27FC236}">
                    <a16:creationId xmlns:a16="http://schemas.microsoft.com/office/drawing/2014/main" id="{7281D1AA-B587-2325-AEF7-65E6D41864A0}"/>
                  </a:ext>
                </a:extLst>
              </p:cNvPr>
              <p:cNvGrpSpPr/>
              <p:nvPr/>
            </p:nvGrpSpPr>
            <p:grpSpPr>
              <a:xfrm>
                <a:off x="3590751" y="2844556"/>
                <a:ext cx="384242" cy="439784"/>
                <a:chOff x="10909573" y="2844556"/>
                <a:chExt cx="384242" cy="439784"/>
              </a:xfrm>
              <a:grpFill/>
            </p:grpSpPr>
            <p:sp>
              <p:nvSpPr>
                <p:cNvPr id="16" name="Rectangle 13">
                  <a:extLst>
                    <a:ext uri="{FF2B5EF4-FFF2-40B4-BE49-F238E27FC236}">
                      <a16:creationId xmlns:a16="http://schemas.microsoft.com/office/drawing/2014/main" id="{91B2EB5F-B25F-2F8F-6B3E-EEE17EC263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909573" y="2976563"/>
                  <a:ext cx="174728" cy="307777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altLang="it-IT" sz="2000" b="0" i="0" u="none" strike="noStrike" cap="none" normalizeH="0" baseline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Comic Sans MS" panose="030F0702030302020204" pitchFamily="66" charset="0"/>
                    </a:rPr>
                    <a:t>T</a:t>
                  </a:r>
                  <a:endPara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</a:endParaRPr>
                </a:p>
              </p:txBody>
            </p:sp>
            <p:sp>
              <p:nvSpPr>
                <p:cNvPr id="17" name="Rectangle 14">
                  <a:extLst>
                    <a:ext uri="{FF2B5EF4-FFF2-40B4-BE49-F238E27FC236}">
                      <a16:creationId xmlns:a16="http://schemas.microsoft.com/office/drawing/2014/main" id="{777A0862-F150-5D12-445E-5E71E68863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072195" y="3005369"/>
                  <a:ext cx="104196" cy="205184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altLang="it-IT" sz="2000" b="0" i="0" u="none" strike="noStrike" cap="none" normalizeH="0" baseline="-2500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Comic Sans MS" panose="030F0702030302020204" pitchFamily="66" charset="0"/>
                    </a:rPr>
                    <a:t>2</a:t>
                  </a:r>
                  <a:endParaRPr kumimoji="0" lang="it-IT" altLang="it-IT" sz="2000" b="0" i="0" u="none" strike="noStrike" cap="none" normalizeH="0" baseline="-25000" dirty="0">
                    <a:ln>
                      <a:noFill/>
                    </a:ln>
                    <a:solidFill>
                      <a:srgbClr val="C00000"/>
                    </a:solidFill>
                    <a:effectLst/>
                  </a:endParaRPr>
                </a:p>
              </p:txBody>
            </p:sp>
            <p:sp>
              <p:nvSpPr>
                <p:cNvPr id="18" name="Rectangle 15">
                  <a:extLst>
                    <a:ext uri="{FF2B5EF4-FFF2-40B4-BE49-F238E27FC236}">
                      <a16:creationId xmlns:a16="http://schemas.microsoft.com/office/drawing/2014/main" id="{275A64A3-38E4-730C-3053-D810B0DB55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170383" y="2988138"/>
                  <a:ext cx="123432" cy="1800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altLang="it-IT" sz="2000" b="0" i="0" u="none" strike="noStrike" cap="none" normalizeH="0" baseline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Comic Sans MS" panose="030F0702030302020204" pitchFamily="66" charset="0"/>
                    </a:rPr>
                    <a:t>r</a:t>
                  </a:r>
                  <a:endPara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</a:endParaRPr>
                </a:p>
              </p:txBody>
            </p:sp>
            <p:sp>
              <p:nvSpPr>
                <p:cNvPr id="29" name="Rectangle 25">
                  <a:extLst>
                    <a:ext uri="{FF2B5EF4-FFF2-40B4-BE49-F238E27FC236}">
                      <a16:creationId xmlns:a16="http://schemas.microsoft.com/office/drawing/2014/main" id="{15AC692E-E1AB-2853-877F-A4C33B7F4E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099059" y="2844556"/>
                  <a:ext cx="182742" cy="1800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altLang="it-IT" sz="2000" b="0" i="0" u="none" strike="noStrike" cap="none" normalizeH="0" baseline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Symbol" panose="05050102010706020507" pitchFamily="18" charset="2"/>
                    </a:rPr>
                    <a:t>¥</a:t>
                  </a:r>
                  <a:endPara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</a:endParaRPr>
                </a:p>
              </p:txBody>
            </p:sp>
          </p:grpSp>
          <p:grpSp>
            <p:nvGrpSpPr>
              <p:cNvPr id="1026" name="Gruppo 1025">
                <a:extLst>
                  <a:ext uri="{FF2B5EF4-FFF2-40B4-BE49-F238E27FC236}">
                    <a16:creationId xmlns:a16="http://schemas.microsoft.com/office/drawing/2014/main" id="{BBA32BE3-62FB-340B-2443-3FCB50B8DAC9}"/>
                  </a:ext>
                </a:extLst>
              </p:cNvPr>
              <p:cNvGrpSpPr/>
              <p:nvPr/>
            </p:nvGrpSpPr>
            <p:grpSpPr>
              <a:xfrm>
                <a:off x="8661591" y="4356299"/>
                <a:ext cx="351825" cy="322213"/>
                <a:chOff x="10909573" y="2962127"/>
                <a:chExt cx="351825" cy="322213"/>
              </a:xfrm>
              <a:grpFill/>
            </p:grpSpPr>
            <p:sp>
              <p:nvSpPr>
                <p:cNvPr id="1033" name="Rectangle 13">
                  <a:extLst>
                    <a:ext uri="{FF2B5EF4-FFF2-40B4-BE49-F238E27FC236}">
                      <a16:creationId xmlns:a16="http://schemas.microsoft.com/office/drawing/2014/main" id="{51D2E4C1-C4AF-318F-D67F-311074727B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909573" y="2976563"/>
                  <a:ext cx="174728" cy="307777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altLang="it-IT" sz="2000" b="0" i="0" u="none" strike="noStrike" cap="none" normalizeH="0" baseline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Comic Sans MS" panose="030F0702030302020204" pitchFamily="66" charset="0"/>
                    </a:rPr>
                    <a:t>T</a:t>
                  </a:r>
                  <a:endPara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</a:endParaRPr>
                </a:p>
              </p:txBody>
            </p:sp>
            <p:sp>
              <p:nvSpPr>
                <p:cNvPr id="1034" name="Rectangle 14">
                  <a:extLst>
                    <a:ext uri="{FF2B5EF4-FFF2-40B4-BE49-F238E27FC236}">
                      <a16:creationId xmlns:a16="http://schemas.microsoft.com/office/drawing/2014/main" id="{B4494702-23C4-D757-95CE-A33E1F7DA06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062413" y="3002013"/>
                  <a:ext cx="76944" cy="205184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altLang="it-IT" sz="2000" b="0" i="0" u="none" strike="noStrike" cap="none" normalizeH="0" baseline="-2500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Comic Sans MS" panose="030F0702030302020204" pitchFamily="66" charset="0"/>
                    </a:rPr>
                    <a:t>1</a:t>
                  </a:r>
                  <a:endParaRPr kumimoji="0" lang="it-IT" altLang="it-IT" sz="2000" b="0" i="0" u="none" strike="noStrike" cap="none" normalizeH="0" baseline="-25000" dirty="0">
                    <a:ln>
                      <a:noFill/>
                    </a:ln>
                    <a:solidFill>
                      <a:srgbClr val="C00000"/>
                    </a:solidFill>
                    <a:effectLst/>
                  </a:endParaRPr>
                </a:p>
              </p:txBody>
            </p:sp>
            <p:sp>
              <p:nvSpPr>
                <p:cNvPr id="1035" name="Rectangle 15">
                  <a:extLst>
                    <a:ext uri="{FF2B5EF4-FFF2-40B4-BE49-F238E27FC236}">
                      <a16:creationId xmlns:a16="http://schemas.microsoft.com/office/drawing/2014/main" id="{127AC2E9-1552-942F-9FA0-6A1CF85D5B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137966" y="2962127"/>
                  <a:ext cx="123432" cy="2520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altLang="it-IT" sz="2000" b="0" i="0" u="none" strike="noStrike" cap="none" normalizeH="0" baseline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Comic Sans MS" panose="030F0702030302020204" pitchFamily="66" charset="0"/>
                    </a:rPr>
                    <a:t>r</a:t>
                  </a:r>
                  <a:endPara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</a:endParaRPr>
                </a:p>
              </p:txBody>
            </p:sp>
          </p:grpSp>
        </p:grp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4D627D0A-7348-F936-F1BD-8A18F511A9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1590" y="1343646"/>
              <a:ext cx="8118475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3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Dati la retta frontale r nel II diedro ed il punto </a:t>
              </a:r>
              <a:r>
                <a:rPr kumimoji="0" lang="it-IT" altLang="it-IT" sz="1300" b="0" i="0" u="none" strike="noStrike" cap="none" normalizeH="0" baseline="0" dirty="0">
                  <a:ln>
                    <a:noFill/>
                  </a:ln>
                  <a:solidFill>
                    <a:srgbClr val="7030A0"/>
                  </a:solidFill>
                  <a:effectLst/>
                  <a:latin typeface="Comic Sans MS" panose="030F0702030302020204" pitchFamily="66" charset="0"/>
                </a:rPr>
                <a:t>A(A';A") </a:t>
              </a:r>
              <a:r>
                <a:rPr kumimoji="0" lang="it-IT" altLang="it-IT" sz="13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nel III diedro determinare </a:t>
              </a:r>
              <a:r>
                <a:rPr kumimoji="0" lang="it-IT" altLang="it-IT" sz="13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Symbol" panose="05050102010706020507" pitchFamily="18" charset="2"/>
                </a:rPr>
                <a:t>a </a:t>
              </a:r>
              <a:r>
                <a:rPr kumimoji="0" lang="it-IT" altLang="it-IT" sz="13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passante per essi 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</a:endParaRPr>
            </a:p>
          </p:txBody>
        </p:sp>
      </p:grpSp>
      <p:grpSp>
        <p:nvGrpSpPr>
          <p:cNvPr id="1038" name="Gruppo 1037">
            <a:extLst>
              <a:ext uri="{FF2B5EF4-FFF2-40B4-BE49-F238E27FC236}">
                <a16:creationId xmlns:a16="http://schemas.microsoft.com/office/drawing/2014/main" id="{42C33B31-A7C7-B457-B96C-F4911EE0361E}"/>
              </a:ext>
            </a:extLst>
          </p:cNvPr>
          <p:cNvGrpSpPr/>
          <p:nvPr/>
        </p:nvGrpSpPr>
        <p:grpSpPr>
          <a:xfrm>
            <a:off x="36976" y="1534701"/>
            <a:ext cx="1717527" cy="2621359"/>
            <a:chOff x="36976" y="1534701"/>
            <a:chExt cx="1717527" cy="2621359"/>
          </a:xfrm>
        </p:grpSpPr>
        <p:sp>
          <p:nvSpPr>
            <p:cNvPr id="1025" name="CasellaDiTesto 1024">
              <a:extLst>
                <a:ext uri="{FF2B5EF4-FFF2-40B4-BE49-F238E27FC236}">
                  <a16:creationId xmlns:a16="http://schemas.microsoft.com/office/drawing/2014/main" id="{D5F4EB5A-9B65-41F9-24B3-9CFA8B58A468}"/>
                </a:ext>
              </a:extLst>
            </p:cNvPr>
            <p:cNvSpPr txBox="1"/>
            <p:nvPr/>
          </p:nvSpPr>
          <p:spPr>
            <a:xfrm>
              <a:off x="36976" y="1534701"/>
              <a:ext cx="1717527" cy="26213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Siano assegnati una retta frontale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 r(</a:t>
              </a:r>
              <a:r>
                <a:rPr kumimoji="0" lang="it-IT" sz="1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r’;r</a:t>
              </a:r>
              <a:r>
                <a:rPr kumimoji="0" lang="it-IT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”;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T</a:t>
              </a:r>
              <a:r>
                <a:rPr kumimoji="0" lang="it-IT" sz="18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r>
                <a:rPr kumimoji="0" lang="it-IT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r;T</a:t>
              </a:r>
              <a:r>
                <a:rPr kumimoji="0" lang="it-IT" sz="18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r>
                <a:rPr kumimoji="0" lang="it-IT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r) collocata nello spazio del II diedro </a:t>
              </a: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37" name="Rectangle 25">
              <a:extLst>
                <a:ext uri="{FF2B5EF4-FFF2-40B4-BE49-F238E27FC236}">
                  <a16:creationId xmlns:a16="http://schemas.microsoft.com/office/drawing/2014/main" id="{40DF0422-6DA3-28F6-3D11-F8E613FF0F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132" y="2719236"/>
              <a:ext cx="182742" cy="18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Symbol" panose="05050102010706020507" pitchFamily="18" charset="2"/>
                </a:rPr>
                <a:t>¥</a:t>
              </a:r>
              <a:endParaRPr kumimoji="0" lang="it-IT" altLang="it-IT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</p:grpSp>
      <p:sp>
        <p:nvSpPr>
          <p:cNvPr id="1039" name="CasellaDiTesto 1038">
            <a:extLst>
              <a:ext uri="{FF2B5EF4-FFF2-40B4-BE49-F238E27FC236}">
                <a16:creationId xmlns:a16="http://schemas.microsoft.com/office/drawing/2014/main" id="{A50FA4C8-AC35-63C9-E81A-32A59B89E0C4}"/>
              </a:ext>
            </a:extLst>
          </p:cNvPr>
          <p:cNvSpPr txBox="1"/>
          <p:nvPr/>
        </p:nvSpPr>
        <p:spPr>
          <a:xfrm>
            <a:off x="186612" y="5225143"/>
            <a:ext cx="30455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Fare attenzione alla ingannevole posizione della proiezione </a:t>
            </a:r>
            <a:r>
              <a:rPr lang="it-IT" sz="1600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A’ </a:t>
            </a:r>
            <a:r>
              <a:rPr lang="it-IT" sz="16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che, pur giacendo sulla proiezione r’, non ha alcun legame con la retta data r.</a:t>
            </a:r>
            <a:endParaRPr lang="it-IT" sz="1600" dirty="0">
              <a:solidFill>
                <a:srgbClr val="C00000"/>
              </a:solidFill>
            </a:endParaRPr>
          </a:p>
        </p:txBody>
      </p:sp>
      <p:grpSp>
        <p:nvGrpSpPr>
          <p:cNvPr id="6" name="Gruppo 5">
            <a:extLst>
              <a:ext uri="{FF2B5EF4-FFF2-40B4-BE49-F238E27FC236}">
                <a16:creationId xmlns:a16="http://schemas.microsoft.com/office/drawing/2014/main" id="{21154BA9-8772-6A1C-74CE-F5868BCCCE6C}"/>
              </a:ext>
            </a:extLst>
          </p:cNvPr>
          <p:cNvGrpSpPr/>
          <p:nvPr/>
        </p:nvGrpSpPr>
        <p:grpSpPr>
          <a:xfrm>
            <a:off x="2566803" y="3471187"/>
            <a:ext cx="576000" cy="577562"/>
            <a:chOff x="2566803" y="3471187"/>
            <a:chExt cx="576000" cy="577562"/>
          </a:xfrm>
        </p:grpSpPr>
        <p:sp>
          <p:nvSpPr>
            <p:cNvPr id="1029" name="Rectangle 31">
              <a:extLst>
                <a:ext uri="{FF2B5EF4-FFF2-40B4-BE49-F238E27FC236}">
                  <a16:creationId xmlns:a16="http://schemas.microsoft.com/office/drawing/2014/main" id="{F2D8FF4C-3CC5-3915-0B3C-047CB70DF2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6803" y="3472749"/>
              <a:ext cx="576000" cy="576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it-IT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T</a:t>
              </a:r>
              <a:r>
                <a:rPr kumimoji="0" lang="it-IT" altLang="it-IT" sz="1800" b="0" i="0" u="none" strike="noStrike" kern="1200" cap="none" spc="0" normalizeH="0" baseline="-2500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2</a:t>
              </a:r>
              <a:r>
                <a:rPr kumimoji="0" lang="it-IT" altLang="it-IT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r</a:t>
              </a:r>
            </a:p>
          </p:txBody>
        </p:sp>
        <p:sp>
          <p:nvSpPr>
            <p:cNvPr id="3" name="Rectangle 25">
              <a:extLst>
                <a:ext uri="{FF2B5EF4-FFF2-40B4-BE49-F238E27FC236}">
                  <a16:creationId xmlns:a16="http://schemas.microsoft.com/office/drawing/2014/main" id="{C5974641-7B74-73C0-73C2-22BC6573EC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4524" y="3471187"/>
              <a:ext cx="182742" cy="18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Symbol" panose="05050102010706020507" pitchFamily="18" charset="2"/>
                </a:rPr>
                <a:t>¥</a:t>
              </a:r>
              <a:endParaRPr kumimoji="0" lang="it-IT" altLang="it-IT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endParaRPr>
            </a:p>
          </p:txBody>
        </p:sp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A9E6C05E-A05F-B4D4-32CA-6DB756417097}"/>
              </a:ext>
            </a:extLst>
          </p:cNvPr>
          <p:cNvSpPr txBox="1">
            <a:spLocks noChangeArrowheads="1"/>
          </p:cNvSpPr>
          <p:nvPr/>
        </p:nvSpPr>
        <p:spPr>
          <a:xfrm>
            <a:off x="66000" y="41275"/>
            <a:ext cx="12060000" cy="360000"/>
          </a:xfrm>
          <a:prstGeom prst="rect">
            <a:avLst/>
          </a:prstGeom>
          <a:ln w="3175" cmpd="dbl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</a:t>
            </a:r>
            <a:r>
              <a:rPr kumimoji="0" lang="it-IT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PIANO PASSANTE PER UNA RETTA ED UN PUNTO AD ESSA NON APPARTENENTE RISOLTO COME INTERSEZIONE TRA RETTE </a:t>
            </a:r>
            <a:endParaRPr kumimoji="0" lang="it-IT" sz="13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j-ea"/>
              <a:cs typeface="+mj-cs"/>
            </a:endParaRPr>
          </a:p>
        </p:txBody>
      </p:sp>
      <p:sp>
        <p:nvSpPr>
          <p:cNvPr id="10" name="CasellaDiTesto 9">
            <a:hlinkClick r:id="rId3" action="ppaction://hlinksldjump"/>
            <a:extLst>
              <a:ext uri="{FF2B5EF4-FFF2-40B4-BE49-F238E27FC236}">
                <a16:creationId xmlns:a16="http://schemas.microsoft.com/office/drawing/2014/main" id="{40FCAE0C-8458-7163-0C1F-7D848B0C41A8}"/>
              </a:ext>
            </a:extLst>
          </p:cNvPr>
          <p:cNvSpPr txBox="1"/>
          <p:nvPr/>
        </p:nvSpPr>
        <p:spPr>
          <a:xfrm>
            <a:off x="10723564" y="38787"/>
            <a:ext cx="1410494" cy="36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2397782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0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0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/>
      <p:bldP spid="1027" grpId="0" animBg="1"/>
      <p:bldP spid="1028" grpId="0" animBg="1"/>
      <p:bldP spid="1030" grpId="0" animBg="1"/>
      <p:bldP spid="1031" grpId="0" animBg="1"/>
      <p:bldP spid="1032" grpId="0" animBg="1"/>
      <p:bldP spid="1042" grpId="0"/>
      <p:bldP spid="1044" grpId="0" animBg="1"/>
      <p:bldP spid="1045" grpId="0" animBg="1"/>
      <p:bldP spid="1046" grpId="0" animBg="1"/>
      <p:bldP spid="1047" grpId="0" animBg="1"/>
      <p:bldP spid="10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llout: freccia in giù 4">
            <a:extLst>
              <a:ext uri="{FF2B5EF4-FFF2-40B4-BE49-F238E27FC236}">
                <a16:creationId xmlns:a16="http://schemas.microsoft.com/office/drawing/2014/main" id="{3E65A582-90C5-42E5-2EA0-8995286DB16C}"/>
              </a:ext>
            </a:extLst>
          </p:cNvPr>
          <p:cNvSpPr/>
          <p:nvPr/>
        </p:nvSpPr>
        <p:spPr>
          <a:xfrm>
            <a:off x="95116" y="442341"/>
            <a:ext cx="3060000" cy="1352237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Passaggio 1</a:t>
            </a:r>
          </a:p>
        </p:txBody>
      </p: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BE7E6E6A-207E-4924-FF43-DF549CC6BC11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99677267-A711-684C-62B5-2A9084A3428F}"/>
              </a:ext>
            </a:extLst>
          </p:cNvPr>
          <p:cNvSpPr txBox="1"/>
          <p:nvPr/>
        </p:nvSpPr>
        <p:spPr>
          <a:xfrm>
            <a:off x="3152873" y="442341"/>
            <a:ext cx="9000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Esemplificazione grafica della ricerca e definizione di un piano passante per una retta frontale nel II diedro ed un punto </a:t>
            </a: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non appartenente alla retta nel III diedro</a:t>
            </a:r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65B57F8F-3056-43B0-AD58-9CB9AFC93DAD}"/>
              </a:ext>
            </a:extLst>
          </p:cNvPr>
          <p:cNvCxnSpPr/>
          <p:nvPr/>
        </p:nvCxnSpPr>
        <p:spPr>
          <a:xfrm>
            <a:off x="3104" y="6861104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3" name="Gruppo 1042">
            <a:extLst>
              <a:ext uri="{FF2B5EF4-FFF2-40B4-BE49-F238E27FC236}">
                <a16:creationId xmlns:a16="http://schemas.microsoft.com/office/drawing/2014/main" id="{6A62F7A3-C3F9-97B5-AFEB-B9BE77735C4C}"/>
              </a:ext>
            </a:extLst>
          </p:cNvPr>
          <p:cNvGrpSpPr/>
          <p:nvPr/>
        </p:nvGrpSpPr>
        <p:grpSpPr>
          <a:xfrm>
            <a:off x="3303587" y="1316038"/>
            <a:ext cx="8675688" cy="5340350"/>
            <a:chOff x="3303587" y="1316038"/>
            <a:chExt cx="8675688" cy="5340350"/>
          </a:xfrm>
        </p:grpSpPr>
        <p:grpSp>
          <p:nvGrpSpPr>
            <p:cNvPr id="1041" name="Gruppo 1040">
              <a:extLst>
                <a:ext uri="{FF2B5EF4-FFF2-40B4-BE49-F238E27FC236}">
                  <a16:creationId xmlns:a16="http://schemas.microsoft.com/office/drawing/2014/main" id="{9BC1E7E9-66EC-91C6-9DA3-C7116D8052F3}"/>
                </a:ext>
              </a:extLst>
            </p:cNvPr>
            <p:cNvGrpSpPr/>
            <p:nvPr/>
          </p:nvGrpSpPr>
          <p:grpSpPr>
            <a:xfrm>
              <a:off x="3303587" y="1316038"/>
              <a:ext cx="8675688" cy="5340350"/>
              <a:chOff x="3303587" y="1316038"/>
              <a:chExt cx="8675688" cy="5340350"/>
            </a:xfrm>
            <a:solidFill>
              <a:schemeClr val="accent4">
                <a:lumMod val="20000"/>
                <a:lumOff val="80000"/>
              </a:schemeClr>
            </a:solidFill>
          </p:grpSpPr>
          <p:sp>
            <p:nvSpPr>
              <p:cNvPr id="12" name="Rectangle 9">
                <a:extLst>
                  <a:ext uri="{FF2B5EF4-FFF2-40B4-BE49-F238E27FC236}">
                    <a16:creationId xmlns:a16="http://schemas.microsoft.com/office/drawing/2014/main" id="{0281E089-BA3B-B909-E2CB-216E142C80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13112" y="1316038"/>
                <a:ext cx="8666163" cy="5340350"/>
              </a:xfrm>
              <a:prstGeom prst="rect">
                <a:avLst/>
              </a:prstGeom>
              <a:grpFill/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13" name="Rectangle 10">
                <a:extLst>
                  <a:ext uri="{FF2B5EF4-FFF2-40B4-BE49-F238E27FC236}">
                    <a16:creationId xmlns:a16="http://schemas.microsoft.com/office/drawing/2014/main" id="{3A8EF9DF-4B78-B512-8AE5-F564134429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53812" y="5129213"/>
                <a:ext cx="323850" cy="4699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mic Sans MS" panose="030F0702030302020204" pitchFamily="66" charset="0"/>
                  </a:rPr>
                  <a:t>lt</a:t>
                </a:r>
                <a:endParaRPr kumimoji="0" lang="it-IT" altLang="it-IT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" name="Rectangle 11">
                <a:extLst>
                  <a:ext uri="{FF2B5EF4-FFF2-40B4-BE49-F238E27FC236}">
                    <a16:creationId xmlns:a16="http://schemas.microsoft.com/office/drawing/2014/main" id="{E5E2CC8D-1F93-75CD-D82B-9406DD9B87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02475" y="4465638"/>
                <a:ext cx="286938" cy="30777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Comic Sans MS" panose="030F0702030302020204" pitchFamily="66" charset="0"/>
                  </a:rPr>
                  <a:t>A'</a:t>
                </a:r>
                <a:endPara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rgbClr val="7030A0"/>
                  </a:solidFill>
                  <a:effectLst/>
                </a:endParaRPr>
              </a:p>
            </p:txBody>
          </p:sp>
          <p:sp>
            <p:nvSpPr>
              <p:cNvPr id="15" name="Rectangle 12">
                <a:extLst>
                  <a:ext uri="{FF2B5EF4-FFF2-40B4-BE49-F238E27FC236}">
                    <a16:creationId xmlns:a16="http://schemas.microsoft.com/office/drawing/2014/main" id="{75B76692-C1B3-B64D-0F9D-E5A75D6B95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75500" y="6276975"/>
                <a:ext cx="296556" cy="30777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000" b="0" i="0" u="none" strike="noStrike" cap="none" normalizeH="0" baseline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Comic Sans MS" panose="030F0702030302020204" pitchFamily="66" charset="0"/>
                  </a:rPr>
                  <a:t>A"</a:t>
                </a:r>
                <a:endParaRPr kumimoji="0" lang="it-IT" altLang="it-IT" sz="2000" b="0" i="0" u="none" strike="noStrike" cap="none" normalizeH="0" baseline="0">
                  <a:ln>
                    <a:noFill/>
                  </a:ln>
                  <a:solidFill>
                    <a:srgbClr val="7030A0"/>
                  </a:solidFill>
                  <a:effectLst/>
                </a:endParaRPr>
              </a:p>
            </p:txBody>
          </p:sp>
          <p:sp>
            <p:nvSpPr>
              <p:cNvPr id="22" name="Rectangle 19">
                <a:extLst>
                  <a:ext uri="{FF2B5EF4-FFF2-40B4-BE49-F238E27FC236}">
                    <a16:creationId xmlns:a16="http://schemas.microsoft.com/office/drawing/2014/main" id="{EC2B1517-E0C8-DCB2-13B8-777926D0B2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95775" y="4454525"/>
                <a:ext cx="222818" cy="30777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r'</a:t>
                </a:r>
                <a:endPara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23" name="Rectangle 20">
                <a:extLst>
                  <a:ext uri="{FF2B5EF4-FFF2-40B4-BE49-F238E27FC236}">
                    <a16:creationId xmlns:a16="http://schemas.microsoft.com/office/drawing/2014/main" id="{7CD779AA-E04C-AE31-6941-CAB1BBBF47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13975" y="5741988"/>
                <a:ext cx="322204" cy="30777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000" b="0" i="0" u="none" strike="noStrike" cap="none" normalizeH="0" baseline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r''</a:t>
                </a:r>
                <a:endParaRPr kumimoji="0" lang="it-IT" altLang="it-IT" sz="2000" b="0" i="0" u="none" strike="noStrike" cap="none" normalizeH="0" baseline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  <p:sp>
            <p:nvSpPr>
              <p:cNvPr id="24" name="Line 21">
                <a:extLst>
                  <a:ext uri="{FF2B5EF4-FFF2-40B4-BE49-F238E27FC236}">
                    <a16:creationId xmlns:a16="http://schemas.microsoft.com/office/drawing/2014/main" id="{DC852F9A-12F0-3D55-0131-43A3BEF576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03587" y="2430463"/>
                <a:ext cx="8666163" cy="0"/>
              </a:xfrm>
              <a:prstGeom prst="line">
                <a:avLst/>
              </a:prstGeom>
              <a:grp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5" name="Line 22">
                <a:extLst>
                  <a:ext uri="{FF2B5EF4-FFF2-40B4-BE49-F238E27FC236}">
                    <a16:creationId xmlns:a16="http://schemas.microsoft.com/office/drawing/2014/main" id="{596B7DFD-042B-2BAA-E04A-6358B715BF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105650" y="4748213"/>
                <a:ext cx="0" cy="1741488"/>
              </a:xfrm>
              <a:prstGeom prst="line">
                <a:avLst/>
              </a:prstGeom>
              <a:grpFill/>
              <a:ln w="0">
                <a:solidFill>
                  <a:srgbClr val="7030A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7" name="Line 23">
                <a:extLst>
                  <a:ext uri="{FF2B5EF4-FFF2-40B4-BE49-F238E27FC236}">
                    <a16:creationId xmlns:a16="http://schemas.microsoft.com/office/drawing/2014/main" id="{E2E4752B-AA5D-9A61-AB12-9363192A4B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35450" y="4748213"/>
                <a:ext cx="4611688" cy="0"/>
              </a:xfrm>
              <a:prstGeom prst="line">
                <a:avLst/>
              </a:prstGeom>
              <a:grpFill/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28" name="Line 24">
                <a:extLst>
                  <a:ext uri="{FF2B5EF4-FFF2-40B4-BE49-F238E27FC236}">
                    <a16:creationId xmlns:a16="http://schemas.microsoft.com/office/drawing/2014/main" id="{7EC88525-FEB4-7EA3-2E05-CDE49383BF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847137" y="4748213"/>
                <a:ext cx="0" cy="722313"/>
              </a:xfrm>
              <a:prstGeom prst="line">
                <a:avLst/>
              </a:prstGeom>
              <a:grpFill/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0" name="Line 26">
                <a:extLst>
                  <a:ext uri="{FF2B5EF4-FFF2-40B4-BE49-F238E27FC236}">
                    <a16:creationId xmlns:a16="http://schemas.microsoft.com/office/drawing/2014/main" id="{ADED353B-E876-30B7-3BBB-BA465E95F4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678237" y="3322638"/>
                <a:ext cx="8018463" cy="3333750"/>
              </a:xfrm>
              <a:prstGeom prst="line">
                <a:avLst/>
              </a:prstGeom>
              <a:grpFill/>
              <a:ln w="0">
                <a:solidFill>
                  <a:srgbClr val="C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sp>
            <p:nvSpPr>
              <p:cNvPr id="32" name="Line 27">
                <a:extLst>
                  <a:ext uri="{FF2B5EF4-FFF2-40B4-BE49-F238E27FC236}">
                    <a16:creationId xmlns:a16="http://schemas.microsoft.com/office/drawing/2014/main" id="{285E8A95-8166-CFC3-DB16-EE7301B834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17912" y="5470525"/>
                <a:ext cx="8116888" cy="0"/>
              </a:xfrm>
              <a:prstGeom prst="line">
                <a:avLst/>
              </a:prstGeom>
              <a:grp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t-IT"/>
              </a:p>
            </p:txBody>
          </p:sp>
          <p:grpSp>
            <p:nvGrpSpPr>
              <p:cNvPr id="57" name="Gruppo 56">
                <a:extLst>
                  <a:ext uri="{FF2B5EF4-FFF2-40B4-BE49-F238E27FC236}">
                    <a16:creationId xmlns:a16="http://schemas.microsoft.com/office/drawing/2014/main" id="{7281D1AA-B587-2325-AEF7-65E6D41864A0}"/>
                  </a:ext>
                </a:extLst>
              </p:cNvPr>
              <p:cNvGrpSpPr/>
              <p:nvPr/>
            </p:nvGrpSpPr>
            <p:grpSpPr>
              <a:xfrm>
                <a:off x="3590751" y="2844556"/>
                <a:ext cx="384242" cy="439784"/>
                <a:chOff x="10909573" y="2844556"/>
                <a:chExt cx="384242" cy="439784"/>
              </a:xfrm>
              <a:grpFill/>
            </p:grpSpPr>
            <p:sp>
              <p:nvSpPr>
                <p:cNvPr id="16" name="Rectangle 13">
                  <a:extLst>
                    <a:ext uri="{FF2B5EF4-FFF2-40B4-BE49-F238E27FC236}">
                      <a16:creationId xmlns:a16="http://schemas.microsoft.com/office/drawing/2014/main" id="{91B2EB5F-B25F-2F8F-6B3E-EEE17EC263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909573" y="2976563"/>
                  <a:ext cx="174728" cy="307777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altLang="it-IT" sz="2000" b="0" i="0" u="none" strike="noStrike" cap="none" normalizeH="0" baseline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Comic Sans MS" panose="030F0702030302020204" pitchFamily="66" charset="0"/>
                    </a:rPr>
                    <a:t>T</a:t>
                  </a:r>
                  <a:endPara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</a:endParaRPr>
                </a:p>
              </p:txBody>
            </p:sp>
            <p:sp>
              <p:nvSpPr>
                <p:cNvPr id="17" name="Rectangle 14">
                  <a:extLst>
                    <a:ext uri="{FF2B5EF4-FFF2-40B4-BE49-F238E27FC236}">
                      <a16:creationId xmlns:a16="http://schemas.microsoft.com/office/drawing/2014/main" id="{777A0862-F150-5D12-445E-5E71E68863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072195" y="3005369"/>
                  <a:ext cx="104196" cy="205184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altLang="it-IT" sz="2000" b="0" i="0" u="none" strike="noStrike" cap="none" normalizeH="0" baseline="-2500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Comic Sans MS" panose="030F0702030302020204" pitchFamily="66" charset="0"/>
                    </a:rPr>
                    <a:t>2</a:t>
                  </a:r>
                  <a:endParaRPr kumimoji="0" lang="it-IT" altLang="it-IT" sz="2000" b="0" i="0" u="none" strike="noStrike" cap="none" normalizeH="0" baseline="-25000" dirty="0">
                    <a:ln>
                      <a:noFill/>
                    </a:ln>
                    <a:solidFill>
                      <a:srgbClr val="C00000"/>
                    </a:solidFill>
                    <a:effectLst/>
                  </a:endParaRPr>
                </a:p>
              </p:txBody>
            </p:sp>
            <p:sp>
              <p:nvSpPr>
                <p:cNvPr id="18" name="Rectangle 15">
                  <a:extLst>
                    <a:ext uri="{FF2B5EF4-FFF2-40B4-BE49-F238E27FC236}">
                      <a16:creationId xmlns:a16="http://schemas.microsoft.com/office/drawing/2014/main" id="{275A64A3-38E4-730C-3053-D810B0DB55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170383" y="2988138"/>
                  <a:ext cx="123432" cy="1800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altLang="it-IT" sz="2000" b="0" i="0" u="none" strike="noStrike" cap="none" normalizeH="0" baseline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Comic Sans MS" panose="030F0702030302020204" pitchFamily="66" charset="0"/>
                    </a:rPr>
                    <a:t>r</a:t>
                  </a:r>
                  <a:endPara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</a:endParaRPr>
                </a:p>
              </p:txBody>
            </p:sp>
            <p:sp>
              <p:nvSpPr>
                <p:cNvPr id="29" name="Rectangle 25">
                  <a:extLst>
                    <a:ext uri="{FF2B5EF4-FFF2-40B4-BE49-F238E27FC236}">
                      <a16:creationId xmlns:a16="http://schemas.microsoft.com/office/drawing/2014/main" id="{15AC692E-E1AB-2853-877F-A4C33B7F4E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099059" y="2844556"/>
                  <a:ext cx="182742" cy="1800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altLang="it-IT" sz="2000" b="0" i="0" u="none" strike="noStrike" cap="none" normalizeH="0" baseline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Symbol" panose="05050102010706020507" pitchFamily="18" charset="2"/>
                    </a:rPr>
                    <a:t>¥</a:t>
                  </a:r>
                  <a:endPara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</a:endParaRPr>
                </a:p>
              </p:txBody>
            </p:sp>
          </p:grpSp>
          <p:grpSp>
            <p:nvGrpSpPr>
              <p:cNvPr id="1026" name="Gruppo 1025">
                <a:extLst>
                  <a:ext uri="{FF2B5EF4-FFF2-40B4-BE49-F238E27FC236}">
                    <a16:creationId xmlns:a16="http://schemas.microsoft.com/office/drawing/2014/main" id="{BBA32BE3-62FB-340B-2443-3FCB50B8DAC9}"/>
                  </a:ext>
                </a:extLst>
              </p:cNvPr>
              <p:cNvGrpSpPr/>
              <p:nvPr/>
            </p:nvGrpSpPr>
            <p:grpSpPr>
              <a:xfrm>
                <a:off x="8661591" y="4356299"/>
                <a:ext cx="351825" cy="322213"/>
                <a:chOff x="10909573" y="2962127"/>
                <a:chExt cx="351825" cy="322213"/>
              </a:xfrm>
              <a:grpFill/>
            </p:grpSpPr>
            <p:sp>
              <p:nvSpPr>
                <p:cNvPr id="1033" name="Rectangle 13">
                  <a:extLst>
                    <a:ext uri="{FF2B5EF4-FFF2-40B4-BE49-F238E27FC236}">
                      <a16:creationId xmlns:a16="http://schemas.microsoft.com/office/drawing/2014/main" id="{51D2E4C1-C4AF-318F-D67F-311074727B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909573" y="2976563"/>
                  <a:ext cx="174728" cy="307777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altLang="it-IT" sz="2000" b="0" i="0" u="none" strike="noStrike" cap="none" normalizeH="0" baseline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Comic Sans MS" panose="030F0702030302020204" pitchFamily="66" charset="0"/>
                    </a:rPr>
                    <a:t>T</a:t>
                  </a:r>
                  <a:endPara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</a:endParaRPr>
                </a:p>
              </p:txBody>
            </p:sp>
            <p:sp>
              <p:nvSpPr>
                <p:cNvPr id="1034" name="Rectangle 14">
                  <a:extLst>
                    <a:ext uri="{FF2B5EF4-FFF2-40B4-BE49-F238E27FC236}">
                      <a16:creationId xmlns:a16="http://schemas.microsoft.com/office/drawing/2014/main" id="{B4494702-23C4-D757-95CE-A33E1F7DA06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062413" y="3002013"/>
                  <a:ext cx="76944" cy="205184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altLang="it-IT" sz="2000" b="0" i="0" u="none" strike="noStrike" cap="none" normalizeH="0" baseline="-2500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Comic Sans MS" panose="030F0702030302020204" pitchFamily="66" charset="0"/>
                    </a:rPr>
                    <a:t>1</a:t>
                  </a:r>
                  <a:endParaRPr kumimoji="0" lang="it-IT" altLang="it-IT" sz="2000" b="0" i="0" u="none" strike="noStrike" cap="none" normalizeH="0" baseline="-25000" dirty="0">
                    <a:ln>
                      <a:noFill/>
                    </a:ln>
                    <a:solidFill>
                      <a:srgbClr val="C00000"/>
                    </a:solidFill>
                    <a:effectLst/>
                  </a:endParaRPr>
                </a:p>
              </p:txBody>
            </p:sp>
            <p:sp>
              <p:nvSpPr>
                <p:cNvPr id="1035" name="Rectangle 15">
                  <a:extLst>
                    <a:ext uri="{FF2B5EF4-FFF2-40B4-BE49-F238E27FC236}">
                      <a16:creationId xmlns:a16="http://schemas.microsoft.com/office/drawing/2014/main" id="{127AC2E9-1552-942F-9FA0-6A1CF85D5B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137966" y="2962127"/>
                  <a:ext cx="123432" cy="2520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altLang="it-IT" sz="2000" b="0" i="0" u="none" strike="noStrike" cap="none" normalizeH="0" baseline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Comic Sans MS" panose="030F0702030302020204" pitchFamily="66" charset="0"/>
                    </a:rPr>
                    <a:t>r</a:t>
                  </a:r>
                  <a:endPara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</a:endParaRPr>
                </a:p>
              </p:txBody>
            </p:sp>
          </p:grpSp>
        </p:grp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4D627D0A-7348-F936-F1BD-8A18F511A9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1590" y="1343646"/>
              <a:ext cx="8118475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3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Dati la retta frontale r nel II diedro ed il punto </a:t>
              </a:r>
              <a:r>
                <a:rPr kumimoji="0" lang="it-IT" altLang="it-IT" sz="1300" b="0" i="0" u="none" strike="noStrike" cap="none" normalizeH="0" baseline="0" dirty="0">
                  <a:ln>
                    <a:noFill/>
                  </a:ln>
                  <a:solidFill>
                    <a:srgbClr val="7030A0"/>
                  </a:solidFill>
                  <a:effectLst/>
                  <a:latin typeface="Comic Sans MS" panose="030F0702030302020204" pitchFamily="66" charset="0"/>
                </a:rPr>
                <a:t>A(A';A") </a:t>
              </a:r>
              <a:r>
                <a:rPr kumimoji="0" lang="it-IT" altLang="it-IT" sz="13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nel III diedro determinare </a:t>
              </a:r>
              <a:r>
                <a:rPr kumimoji="0" lang="it-IT" altLang="it-IT" sz="13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Symbol" panose="05050102010706020507" pitchFamily="18" charset="2"/>
                </a:rPr>
                <a:t>a </a:t>
              </a:r>
              <a:r>
                <a:rPr kumimoji="0" lang="it-IT" altLang="it-IT" sz="13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rPr>
                <a:t>passante per essi </a:t>
              </a:r>
              <a:endParaRPr kumimoji="0" lang="it-IT" altLang="it-IT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mic Sans MS" panose="030F0702030302020204" pitchFamily="66" charset="0"/>
              </a:endParaRPr>
            </a:p>
          </p:txBody>
        </p:sp>
      </p:grp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D6D7716-B101-26F9-8BD4-751854AED34A}"/>
              </a:ext>
            </a:extLst>
          </p:cNvPr>
          <p:cNvSpPr txBox="1"/>
          <p:nvPr/>
        </p:nvSpPr>
        <p:spPr>
          <a:xfrm>
            <a:off x="3322200" y="1540943"/>
            <a:ext cx="57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66FF"/>
                </a:solidFill>
                <a:latin typeface="Comic Sans MS" panose="030F0702030302020204" pitchFamily="66" charset="0"/>
              </a:rPr>
              <a:t>Passaggio 1- si definisce, anzitutto, un punto (X </a:t>
            </a:r>
            <a:r>
              <a:rPr lang="it-IT" sz="1400" dirty="0">
                <a:solidFill>
                  <a:srgbClr val="0066FF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 r)=(X’ r’; X’’ r’’) </a:t>
            </a:r>
            <a:endParaRPr lang="it-IT" sz="1400" dirty="0">
              <a:solidFill>
                <a:srgbClr val="0066FF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D1E4BE0-B8FC-3336-276D-3C33BA04711B}"/>
              </a:ext>
            </a:extLst>
          </p:cNvPr>
          <p:cNvSpPr txBox="1"/>
          <p:nvPr/>
        </p:nvSpPr>
        <p:spPr>
          <a:xfrm>
            <a:off x="66000" y="1933242"/>
            <a:ext cx="31950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Ricordando che una retta si considera generata da:</a:t>
            </a:r>
            <a:endParaRPr lang="it-IT" dirty="0">
              <a:solidFill>
                <a:srgbClr val="C00000"/>
              </a:solidFill>
            </a:endParaRPr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BF1D9011-2766-0DF4-40FC-7EC03DEFF38D}"/>
              </a:ext>
            </a:extLst>
          </p:cNvPr>
          <p:cNvGrpSpPr/>
          <p:nvPr/>
        </p:nvGrpSpPr>
        <p:grpSpPr>
          <a:xfrm>
            <a:off x="743116" y="2751461"/>
            <a:ext cx="1764000" cy="1138773"/>
            <a:chOff x="541175" y="3282548"/>
            <a:chExt cx="1764000" cy="1138773"/>
          </a:xfrm>
        </p:grpSpPr>
        <p:sp>
          <p:nvSpPr>
            <p:cNvPr id="10" name="CasellaDiTesto 9">
              <a:extLst>
                <a:ext uri="{FF2B5EF4-FFF2-40B4-BE49-F238E27FC236}">
                  <a16:creationId xmlns:a16="http://schemas.microsoft.com/office/drawing/2014/main" id="{A5DF6FB9-DB3B-9359-5B70-523AD01A6236}"/>
                </a:ext>
              </a:extLst>
            </p:cNvPr>
            <p:cNvSpPr txBox="1"/>
            <p:nvPr/>
          </p:nvSpPr>
          <p:spPr>
            <a:xfrm>
              <a:off x="541175" y="3282548"/>
              <a:ext cx="1764000" cy="113877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C0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    </a:t>
              </a:r>
              <a:endParaRPr lang="it-IT" dirty="0">
                <a:solidFill>
                  <a:srgbClr val="C00000"/>
                </a:solidFill>
                <a:latin typeface="Symbol" panose="05050102010706020507" pitchFamily="18" charset="2"/>
              </a:endParaRPr>
            </a:p>
            <a:p>
              <a:r>
                <a:rPr lang="it-IT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r   = </a:t>
              </a:r>
              <a:r>
                <a:rPr lang="it-IT" sz="3200" dirty="0">
                  <a:solidFill>
                    <a:srgbClr val="C00000"/>
                  </a:solidFill>
                  <a:sym typeface="Symbol" panose="05050102010706020507" pitchFamily="18" charset="2"/>
                </a:rPr>
                <a:t></a:t>
              </a:r>
              <a:r>
                <a:rPr lang="it-IT" dirty="0">
                  <a:solidFill>
                    <a:srgbClr val="C00000"/>
                  </a:solidFill>
                  <a:sym typeface="Symbol" panose="05050102010706020507" pitchFamily="18" charset="2"/>
                </a:rPr>
                <a:t> </a:t>
              </a:r>
              <a:r>
                <a:rPr lang="it-IT" sz="3200" dirty="0">
                  <a:solidFill>
                    <a:srgbClr val="C00000"/>
                  </a:solidFill>
                  <a:sym typeface="Symbol" panose="05050102010706020507" pitchFamily="18" charset="2"/>
                </a:rPr>
                <a:t></a:t>
              </a:r>
              <a:r>
                <a:rPr lang="it-IT" dirty="0">
                  <a:solidFill>
                    <a:srgbClr val="C00000"/>
                  </a:solidFill>
                  <a:sym typeface="Symbol" panose="05050102010706020507" pitchFamily="18" charset="2"/>
                </a:rPr>
                <a:t> </a:t>
              </a:r>
              <a:r>
                <a:rPr lang="it-IT" sz="2400" dirty="0">
                  <a:solidFill>
                    <a:srgbClr val="C0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X</a:t>
              </a:r>
              <a:r>
                <a:rPr lang="it-IT" dirty="0">
                  <a:solidFill>
                    <a:srgbClr val="C0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 </a:t>
              </a:r>
              <a:r>
                <a:rPr lang="it-IT" sz="3200" dirty="0">
                  <a:solidFill>
                    <a:srgbClr val="C00000"/>
                  </a:solidFill>
                  <a:sym typeface="Symbol" panose="05050102010706020507" pitchFamily="18" charset="2"/>
                </a:rPr>
                <a:t></a:t>
              </a:r>
            </a:p>
            <a:p>
              <a:r>
                <a:rPr lang="it-IT" dirty="0">
                  <a:solidFill>
                    <a:srgbClr val="C00000"/>
                  </a:solidFill>
                  <a:sym typeface="Symbol" panose="05050102010706020507" pitchFamily="18" charset="2"/>
                </a:rPr>
                <a:t>      </a:t>
              </a:r>
              <a:endParaRPr lang="it-IT" dirty="0">
                <a:solidFill>
                  <a:srgbClr val="C00000"/>
                </a:solidFill>
              </a:endParaRPr>
            </a:p>
          </p:txBody>
        </p:sp>
        <p:sp>
          <p:nvSpPr>
            <p:cNvPr id="11" name="CasellaDiTesto 10">
              <a:extLst>
                <a:ext uri="{FF2B5EF4-FFF2-40B4-BE49-F238E27FC236}">
                  <a16:creationId xmlns:a16="http://schemas.microsoft.com/office/drawing/2014/main" id="{0ED46735-4FAA-B6F2-441F-FF83CE107EDF}"/>
                </a:ext>
              </a:extLst>
            </p:cNvPr>
            <p:cNvSpPr txBox="1"/>
            <p:nvPr/>
          </p:nvSpPr>
          <p:spPr>
            <a:xfrm>
              <a:off x="810190" y="3342032"/>
              <a:ext cx="785345" cy="4001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it-IT" sz="2000" dirty="0">
                  <a:solidFill>
                    <a:srgbClr val="C0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</a:t>
              </a:r>
              <a:endParaRPr lang="it-IT" sz="2400" dirty="0">
                <a:solidFill>
                  <a:srgbClr val="C00000"/>
                </a:solidFill>
              </a:endParaRPr>
            </a:p>
          </p:txBody>
        </p:sp>
        <p:sp>
          <p:nvSpPr>
            <p:cNvPr id="19" name="CasellaDiTesto 18">
              <a:extLst>
                <a:ext uri="{FF2B5EF4-FFF2-40B4-BE49-F238E27FC236}">
                  <a16:creationId xmlns:a16="http://schemas.microsoft.com/office/drawing/2014/main" id="{84B17CF9-2364-FF48-6A8A-15F5751CED14}"/>
                </a:ext>
              </a:extLst>
            </p:cNvPr>
            <p:cNvSpPr txBox="1"/>
            <p:nvPr/>
          </p:nvSpPr>
          <p:spPr>
            <a:xfrm>
              <a:off x="975397" y="3909216"/>
              <a:ext cx="6986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dirty="0">
                  <a:solidFill>
                    <a:srgbClr val="C00000"/>
                  </a:solidFill>
                  <a:sym typeface="Symbol" panose="05050102010706020507" pitchFamily="18" charset="2"/>
                </a:rPr>
                <a:t>- </a:t>
              </a:r>
              <a:endParaRPr lang="it-IT" sz="2400" dirty="0">
                <a:solidFill>
                  <a:srgbClr val="C00000"/>
                </a:solidFill>
              </a:endParaRPr>
            </a:p>
          </p:txBody>
        </p:sp>
        <p:sp>
          <p:nvSpPr>
            <p:cNvPr id="20" name="CasellaDiTesto 19">
              <a:extLst>
                <a:ext uri="{FF2B5EF4-FFF2-40B4-BE49-F238E27FC236}">
                  <a16:creationId xmlns:a16="http://schemas.microsoft.com/office/drawing/2014/main" id="{B39AAEB5-BE44-570A-5B1A-273EDD5CE509}"/>
                </a:ext>
              </a:extLst>
            </p:cNvPr>
            <p:cNvSpPr txBox="1"/>
            <p:nvPr/>
          </p:nvSpPr>
          <p:spPr>
            <a:xfrm>
              <a:off x="1649360" y="3389041"/>
              <a:ext cx="324735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800" dirty="0">
                  <a:solidFill>
                    <a:srgbClr val="C00000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</a:t>
              </a:r>
              <a:endParaRPr lang="it-IT" sz="2800" dirty="0"/>
            </a:p>
          </p:txBody>
        </p:sp>
      </p:grp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AA9014CE-A45D-5CAB-E0EF-A57A44260AC0}"/>
              </a:ext>
            </a:extLst>
          </p:cNvPr>
          <p:cNvSpPr txBox="1"/>
          <p:nvPr/>
        </p:nvSpPr>
        <p:spPr>
          <a:xfrm>
            <a:off x="66000" y="4038299"/>
            <a:ext cx="3203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si sceglie, a piacimento, un punto (</a:t>
            </a:r>
            <a:r>
              <a:rPr lang="it-IT" sz="1800" dirty="0">
                <a:solidFill>
                  <a:srgbClr val="0066FF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X </a:t>
            </a:r>
            <a:r>
              <a:rPr lang="it-IT" sz="1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Î 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r) tale che sia: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CFBF33A8-8B50-DC06-D287-7BCE04E8F379}"/>
              </a:ext>
            </a:extLst>
          </p:cNvPr>
          <p:cNvSpPr txBox="1"/>
          <p:nvPr/>
        </p:nvSpPr>
        <p:spPr>
          <a:xfrm>
            <a:off x="605693" y="5523895"/>
            <a:ext cx="1107785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C00000"/>
                </a:solidFill>
              </a:rPr>
              <a:t>(</a:t>
            </a:r>
            <a:r>
              <a:rPr lang="it-IT" sz="2400" dirty="0">
                <a:solidFill>
                  <a:srgbClr val="0066FF"/>
                </a:solidFill>
                <a:latin typeface="Comic Sans MS" panose="030F0702030302020204" pitchFamily="66" charset="0"/>
              </a:rPr>
              <a:t>X</a:t>
            </a:r>
            <a:r>
              <a:rPr lang="it-IT" sz="2400" dirty="0"/>
              <a:t> </a:t>
            </a:r>
            <a:r>
              <a:rPr lang="it-IT" sz="2400" dirty="0">
                <a:sym typeface="Symbol" panose="05050102010706020507" pitchFamily="18" charset="2"/>
              </a:rPr>
              <a:t></a:t>
            </a:r>
            <a:r>
              <a:rPr lang="it-IT" sz="2400" dirty="0"/>
              <a:t> </a:t>
            </a:r>
            <a:r>
              <a:rPr lang="it-IT" sz="2400" dirty="0">
                <a:solidFill>
                  <a:srgbClr val="C00000"/>
                </a:solidFill>
                <a:latin typeface="Comic Sans MS" panose="030F0702030302020204" pitchFamily="66" charset="0"/>
              </a:rPr>
              <a:t>r</a:t>
            </a:r>
            <a:r>
              <a:rPr lang="it-IT" sz="2400" dirty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B63EE967-BE21-9ACF-5157-184ED5291A95}"/>
              </a:ext>
            </a:extLst>
          </p:cNvPr>
          <p:cNvSpPr txBox="1"/>
          <p:nvPr/>
        </p:nvSpPr>
        <p:spPr>
          <a:xfrm>
            <a:off x="1699883" y="6188705"/>
            <a:ext cx="1332000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C00000"/>
                </a:solidFill>
              </a:rPr>
              <a:t>(</a:t>
            </a:r>
            <a:r>
              <a:rPr lang="it-IT" sz="2400" dirty="0">
                <a:solidFill>
                  <a:srgbClr val="0066FF"/>
                </a:solidFill>
                <a:latin typeface="Comic Sans MS" panose="030F0702030302020204" pitchFamily="66" charset="0"/>
              </a:rPr>
              <a:t>X’’</a:t>
            </a:r>
            <a:r>
              <a:rPr lang="it-IT" sz="2400" dirty="0"/>
              <a:t> </a:t>
            </a:r>
            <a:r>
              <a:rPr lang="it-IT" sz="2400" dirty="0">
                <a:sym typeface="Symbol" panose="05050102010706020507" pitchFamily="18" charset="2"/>
              </a:rPr>
              <a:t></a:t>
            </a:r>
            <a:r>
              <a:rPr lang="it-IT" sz="2400" dirty="0"/>
              <a:t> </a:t>
            </a:r>
            <a:r>
              <a:rPr lang="it-IT" sz="2400" dirty="0">
                <a:solidFill>
                  <a:srgbClr val="C00000"/>
                </a:solidFill>
                <a:latin typeface="Comic Sans MS" panose="030F0702030302020204" pitchFamily="66" charset="0"/>
              </a:rPr>
              <a:t>r’’</a:t>
            </a:r>
            <a:r>
              <a:rPr lang="it-IT" sz="2400" dirty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CC94DACB-3331-A5E2-F70B-B28EEA549242}"/>
              </a:ext>
            </a:extLst>
          </p:cNvPr>
          <p:cNvSpPr txBox="1"/>
          <p:nvPr/>
        </p:nvSpPr>
        <p:spPr>
          <a:xfrm>
            <a:off x="1724116" y="4895744"/>
            <a:ext cx="1332000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C00000"/>
                </a:solidFill>
              </a:rPr>
              <a:t>(</a:t>
            </a:r>
            <a:r>
              <a:rPr lang="it-IT" sz="2400" dirty="0">
                <a:solidFill>
                  <a:srgbClr val="0066FF"/>
                </a:solidFill>
                <a:latin typeface="Comic Sans MS" panose="030F0702030302020204" pitchFamily="66" charset="0"/>
              </a:rPr>
              <a:t>X’</a:t>
            </a:r>
            <a:r>
              <a:rPr lang="it-IT" sz="2400" dirty="0"/>
              <a:t> </a:t>
            </a:r>
            <a:r>
              <a:rPr lang="it-IT" sz="2400" dirty="0">
                <a:sym typeface="Symbol" panose="05050102010706020507" pitchFamily="18" charset="2"/>
              </a:rPr>
              <a:t></a:t>
            </a:r>
            <a:r>
              <a:rPr lang="it-IT" sz="2400" dirty="0"/>
              <a:t> </a:t>
            </a:r>
            <a:r>
              <a:rPr lang="it-IT" sz="2400" dirty="0">
                <a:solidFill>
                  <a:srgbClr val="C00000"/>
                </a:solidFill>
                <a:latin typeface="Comic Sans MS" panose="030F0702030302020204" pitchFamily="66" charset="0"/>
              </a:rPr>
              <a:t>r’</a:t>
            </a:r>
            <a:r>
              <a:rPr lang="it-IT" sz="2400" dirty="0">
                <a:solidFill>
                  <a:srgbClr val="C00000"/>
                </a:solidFill>
              </a:rPr>
              <a:t>)</a:t>
            </a:r>
          </a:p>
        </p:txBody>
      </p:sp>
      <p:cxnSp>
        <p:nvCxnSpPr>
          <p:cNvPr id="35" name="Connettore 2 34">
            <a:extLst>
              <a:ext uri="{FF2B5EF4-FFF2-40B4-BE49-F238E27FC236}">
                <a16:creationId xmlns:a16="http://schemas.microsoft.com/office/drawing/2014/main" id="{F3B0A9EC-429D-9AD5-CD2A-66E0AD8382DB}"/>
              </a:ext>
            </a:extLst>
          </p:cNvPr>
          <p:cNvCxnSpPr>
            <a:stCxn id="31" idx="3"/>
            <a:endCxn id="34" idx="2"/>
          </p:cNvCxnSpPr>
          <p:nvPr/>
        </p:nvCxnSpPr>
        <p:spPr>
          <a:xfrm flipV="1">
            <a:off x="1713478" y="5357409"/>
            <a:ext cx="676638" cy="397319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>
            <a:extLst>
              <a:ext uri="{FF2B5EF4-FFF2-40B4-BE49-F238E27FC236}">
                <a16:creationId xmlns:a16="http://schemas.microsoft.com/office/drawing/2014/main" id="{2AA4CBF8-846B-3454-6999-3DC28DCDC425}"/>
              </a:ext>
            </a:extLst>
          </p:cNvPr>
          <p:cNvCxnSpPr>
            <a:stCxn id="31" idx="3"/>
            <a:endCxn id="33" idx="0"/>
          </p:cNvCxnSpPr>
          <p:nvPr/>
        </p:nvCxnSpPr>
        <p:spPr>
          <a:xfrm>
            <a:off x="1713478" y="5754728"/>
            <a:ext cx="652405" cy="433977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8DF7BCA8-615A-87E8-47DE-96EFD9E02323}"/>
              </a:ext>
            </a:extLst>
          </p:cNvPr>
          <p:cNvCxnSpPr>
            <a:cxnSpLocks/>
          </p:cNvCxnSpPr>
          <p:nvPr/>
        </p:nvCxnSpPr>
        <p:spPr>
          <a:xfrm>
            <a:off x="5225143" y="3965510"/>
            <a:ext cx="0" cy="1505015"/>
          </a:xfrm>
          <a:prstGeom prst="line">
            <a:avLst/>
          </a:prstGeom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C1B9882D-FEBB-5CAB-D666-12EF9B455C27}"/>
              </a:ext>
            </a:extLst>
          </p:cNvPr>
          <p:cNvSpPr txBox="1"/>
          <p:nvPr/>
        </p:nvSpPr>
        <p:spPr>
          <a:xfrm>
            <a:off x="5207075" y="4701513"/>
            <a:ext cx="432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0066FF"/>
                </a:solidFill>
                <a:latin typeface="Comic Sans MS" panose="030F0702030302020204" pitchFamily="66" charset="0"/>
              </a:rPr>
              <a:t>X’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786C3994-CBB0-5D94-6AB4-7BE68C256554}"/>
              </a:ext>
            </a:extLst>
          </p:cNvPr>
          <p:cNvSpPr txBox="1"/>
          <p:nvPr/>
        </p:nvSpPr>
        <p:spPr>
          <a:xfrm>
            <a:off x="5225143" y="3663218"/>
            <a:ext cx="468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0066FF"/>
                </a:solidFill>
                <a:latin typeface="Comic Sans MS" panose="030F0702030302020204" pitchFamily="66" charset="0"/>
              </a:rPr>
              <a:t>X’’</a:t>
            </a:r>
          </a:p>
        </p:txBody>
      </p:sp>
      <p:sp>
        <p:nvSpPr>
          <p:cNvPr id="38" name="Rectangle 2">
            <a:extLst>
              <a:ext uri="{FF2B5EF4-FFF2-40B4-BE49-F238E27FC236}">
                <a16:creationId xmlns:a16="http://schemas.microsoft.com/office/drawing/2014/main" id="{85CFCEAC-BC64-A802-66E4-474518BEEC55}"/>
              </a:ext>
            </a:extLst>
          </p:cNvPr>
          <p:cNvSpPr txBox="1">
            <a:spLocks noChangeArrowheads="1"/>
          </p:cNvSpPr>
          <p:nvPr/>
        </p:nvSpPr>
        <p:spPr>
          <a:xfrm>
            <a:off x="66000" y="41275"/>
            <a:ext cx="12060000" cy="360000"/>
          </a:xfrm>
          <a:prstGeom prst="rect">
            <a:avLst/>
          </a:prstGeom>
          <a:ln w="3175" cmpd="dbl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</a:t>
            </a:r>
            <a:r>
              <a:rPr kumimoji="0" lang="it-IT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PIANO PASSANTE PER UNA RETTA ED UN PUNTO AD ESSA NON APPARTENENTE RISOLTO COME INTERSEZIONE TRA RETTE </a:t>
            </a:r>
            <a:endParaRPr kumimoji="0" lang="it-IT" sz="13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j-ea"/>
              <a:cs typeface="+mj-cs"/>
            </a:endParaRPr>
          </a:p>
        </p:txBody>
      </p:sp>
      <p:sp>
        <p:nvSpPr>
          <p:cNvPr id="40" name="CasellaDiTesto 39">
            <a:hlinkClick r:id="rId3" action="ppaction://hlinksldjump"/>
            <a:extLst>
              <a:ext uri="{FF2B5EF4-FFF2-40B4-BE49-F238E27FC236}">
                <a16:creationId xmlns:a16="http://schemas.microsoft.com/office/drawing/2014/main" id="{0C3D5947-0EEA-6AF2-A028-4EB088FC85E9}"/>
              </a:ext>
            </a:extLst>
          </p:cNvPr>
          <p:cNvSpPr txBox="1"/>
          <p:nvPr/>
        </p:nvSpPr>
        <p:spPr>
          <a:xfrm>
            <a:off x="10723564" y="38787"/>
            <a:ext cx="1410494" cy="36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16313247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  <p:bldP spid="6" grpId="0"/>
      <p:bldP spid="21" grpId="0"/>
      <p:bldP spid="31" grpId="0" animBg="1"/>
      <p:bldP spid="33" grpId="0" animBg="1"/>
      <p:bldP spid="34" grpId="0" animBg="1"/>
      <p:bldP spid="41" grpId="0"/>
      <p:bldP spid="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llout: freccia in giù 4">
            <a:extLst>
              <a:ext uri="{FF2B5EF4-FFF2-40B4-BE49-F238E27FC236}">
                <a16:creationId xmlns:a16="http://schemas.microsoft.com/office/drawing/2014/main" id="{3E65A582-90C5-42E5-2EA0-8995286DB16C}"/>
              </a:ext>
            </a:extLst>
          </p:cNvPr>
          <p:cNvSpPr/>
          <p:nvPr/>
        </p:nvSpPr>
        <p:spPr>
          <a:xfrm>
            <a:off x="95116" y="442341"/>
            <a:ext cx="3060000" cy="1352237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Passaggio 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2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BE7E6E6A-207E-4924-FF43-DF549CC6BC11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99677267-A711-684C-62B5-2A9084A3428F}"/>
              </a:ext>
            </a:extLst>
          </p:cNvPr>
          <p:cNvSpPr txBox="1"/>
          <p:nvPr/>
        </p:nvSpPr>
        <p:spPr>
          <a:xfrm>
            <a:off x="3152873" y="442341"/>
            <a:ext cx="9000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Esemplificazione grafica della ricerca e definizione di un piano passante per una retta frontale nel II diedro ed un punto </a:t>
            </a: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non appartenente alla retta nel III diedro</a:t>
            </a:r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65B57F8F-3056-43B0-AD58-9CB9AFC93DAD}"/>
              </a:ext>
            </a:extLst>
          </p:cNvPr>
          <p:cNvCxnSpPr/>
          <p:nvPr/>
        </p:nvCxnSpPr>
        <p:spPr>
          <a:xfrm>
            <a:off x="3104" y="6861104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7E87F631-C134-1FFC-9E57-110F1DE16BB3}"/>
              </a:ext>
            </a:extLst>
          </p:cNvPr>
          <p:cNvSpPr txBox="1"/>
          <p:nvPr/>
        </p:nvSpPr>
        <p:spPr>
          <a:xfrm>
            <a:off x="66000" y="1780732"/>
            <a:ext cx="320254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Per legare la retta r data al punto dato </a:t>
            </a:r>
            <a:r>
              <a:rPr lang="it-IT" dirty="0">
                <a:solidFill>
                  <a:srgbClr val="7030A0"/>
                </a:solidFill>
                <a:latin typeface="Comic Sans MS" panose="030F0702030302020204" pitchFamily="66" charset="0"/>
              </a:rPr>
              <a:t>A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 si determina il segmento </a:t>
            </a:r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AX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 con le relative proiezioni come sintetizzato di seguito:</a:t>
            </a:r>
          </a:p>
        </p:txBody>
      </p:sp>
      <p:cxnSp>
        <p:nvCxnSpPr>
          <p:cNvPr id="44" name="Connettore 2 43">
            <a:extLst>
              <a:ext uri="{FF2B5EF4-FFF2-40B4-BE49-F238E27FC236}">
                <a16:creationId xmlns:a16="http://schemas.microsoft.com/office/drawing/2014/main" id="{4C4E0535-D030-CA30-BEDC-A5AD6C70F38B}"/>
              </a:ext>
            </a:extLst>
          </p:cNvPr>
          <p:cNvCxnSpPr>
            <a:cxnSpLocks/>
            <a:stCxn id="52" idx="3"/>
            <a:endCxn id="49" idx="2"/>
          </p:cNvCxnSpPr>
          <p:nvPr/>
        </p:nvCxnSpPr>
        <p:spPr>
          <a:xfrm flipV="1">
            <a:off x="1437421" y="3912209"/>
            <a:ext cx="691893" cy="457899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uppo 47">
            <a:extLst>
              <a:ext uri="{FF2B5EF4-FFF2-40B4-BE49-F238E27FC236}">
                <a16:creationId xmlns:a16="http://schemas.microsoft.com/office/drawing/2014/main" id="{A12888AE-DCB3-E249-BFD8-6FB64F8AD831}"/>
              </a:ext>
            </a:extLst>
          </p:cNvPr>
          <p:cNvGrpSpPr/>
          <p:nvPr/>
        </p:nvGrpSpPr>
        <p:grpSpPr>
          <a:xfrm>
            <a:off x="1733314" y="3512099"/>
            <a:ext cx="792000" cy="400110"/>
            <a:chOff x="1362422" y="5064979"/>
            <a:chExt cx="792000" cy="400110"/>
          </a:xfrm>
        </p:grpSpPr>
        <p:sp>
          <p:nvSpPr>
            <p:cNvPr id="49" name="CasellaDiTesto 48">
              <a:extLst>
                <a:ext uri="{FF2B5EF4-FFF2-40B4-BE49-F238E27FC236}">
                  <a16:creationId xmlns:a16="http://schemas.microsoft.com/office/drawing/2014/main" id="{8ECA86D7-6F5E-C0D0-CBD2-36740772F791}"/>
                </a:ext>
              </a:extLst>
            </p:cNvPr>
            <p:cNvSpPr txBox="1"/>
            <p:nvPr/>
          </p:nvSpPr>
          <p:spPr>
            <a:xfrm>
              <a:off x="1362422" y="5064979"/>
              <a:ext cx="792000" cy="40011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rtlCol="0" anchor="b">
              <a:spAutoFit/>
            </a:bodyPr>
            <a:lstStyle/>
            <a:p>
              <a:pPr algn="ctr"/>
              <a:r>
                <a:rPr lang="it-IT" sz="2000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A’’X’’</a:t>
              </a:r>
            </a:p>
          </p:txBody>
        </p:sp>
        <p:cxnSp>
          <p:nvCxnSpPr>
            <p:cNvPr id="50" name="Connettore diritto 49">
              <a:extLst>
                <a:ext uri="{FF2B5EF4-FFF2-40B4-BE49-F238E27FC236}">
                  <a16:creationId xmlns:a16="http://schemas.microsoft.com/office/drawing/2014/main" id="{45B6DD89-5474-33FA-B58D-9BB1B724C8B3}"/>
                </a:ext>
              </a:extLst>
            </p:cNvPr>
            <p:cNvCxnSpPr/>
            <p:nvPr/>
          </p:nvCxnSpPr>
          <p:spPr>
            <a:xfrm>
              <a:off x="1433371" y="5116410"/>
              <a:ext cx="6477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2" name="Connettore 2 61">
            <a:extLst>
              <a:ext uri="{FF2B5EF4-FFF2-40B4-BE49-F238E27FC236}">
                <a16:creationId xmlns:a16="http://schemas.microsoft.com/office/drawing/2014/main" id="{8457B6A4-749A-3B8B-CE9E-34443B7DA674}"/>
              </a:ext>
            </a:extLst>
          </p:cNvPr>
          <p:cNvCxnSpPr>
            <a:cxnSpLocks/>
            <a:stCxn id="52" idx="3"/>
            <a:endCxn id="46" idx="0"/>
          </p:cNvCxnSpPr>
          <p:nvPr/>
        </p:nvCxnSpPr>
        <p:spPr>
          <a:xfrm>
            <a:off x="1437421" y="4370108"/>
            <a:ext cx="695885" cy="475400"/>
          </a:xfrm>
          <a:prstGeom prst="straightConnector1">
            <a:avLst/>
          </a:prstGeom>
          <a:ln w="317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0" name="CasellaDiTesto 1029">
            <a:extLst>
              <a:ext uri="{FF2B5EF4-FFF2-40B4-BE49-F238E27FC236}">
                <a16:creationId xmlns:a16="http://schemas.microsoft.com/office/drawing/2014/main" id="{E04D1D2F-C0D7-DB6C-F8B2-0804C3F5053A}"/>
              </a:ext>
            </a:extLst>
          </p:cNvPr>
          <p:cNvSpPr txBox="1"/>
          <p:nvPr/>
        </p:nvSpPr>
        <p:spPr>
          <a:xfrm>
            <a:off x="94522" y="5458414"/>
            <a:ext cx="316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Si noti come la proiezione (</a:t>
            </a:r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A’X’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) del segmento (</a:t>
            </a:r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AX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) sia coincidente con la proiezione r’ della retta r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D746BF9E-C67D-7D8D-29E5-9308EA383C7B}"/>
              </a:ext>
            </a:extLst>
          </p:cNvPr>
          <p:cNvGrpSpPr/>
          <p:nvPr/>
        </p:nvGrpSpPr>
        <p:grpSpPr>
          <a:xfrm>
            <a:off x="1737306" y="4845508"/>
            <a:ext cx="792000" cy="400110"/>
            <a:chOff x="1737306" y="4845508"/>
            <a:chExt cx="792000" cy="400110"/>
          </a:xfrm>
        </p:grpSpPr>
        <p:grpSp>
          <p:nvGrpSpPr>
            <p:cNvPr id="45" name="Gruppo 44">
              <a:extLst>
                <a:ext uri="{FF2B5EF4-FFF2-40B4-BE49-F238E27FC236}">
                  <a16:creationId xmlns:a16="http://schemas.microsoft.com/office/drawing/2014/main" id="{8D87FE4F-9B8B-FC7A-7CB8-49EA26F15AF7}"/>
                </a:ext>
              </a:extLst>
            </p:cNvPr>
            <p:cNvGrpSpPr/>
            <p:nvPr/>
          </p:nvGrpSpPr>
          <p:grpSpPr>
            <a:xfrm>
              <a:off x="1737306" y="4845508"/>
              <a:ext cx="792000" cy="400110"/>
              <a:chOff x="1361221" y="3867035"/>
              <a:chExt cx="792000" cy="400110"/>
            </a:xfrm>
          </p:grpSpPr>
          <p:sp>
            <p:nvSpPr>
              <p:cNvPr id="46" name="CasellaDiTesto 45">
                <a:extLst>
                  <a:ext uri="{FF2B5EF4-FFF2-40B4-BE49-F238E27FC236}">
                    <a16:creationId xmlns:a16="http://schemas.microsoft.com/office/drawing/2014/main" id="{FEB0F03A-40EB-025F-2D08-26971168F674}"/>
                  </a:ext>
                </a:extLst>
              </p:cNvPr>
              <p:cNvSpPr txBox="1"/>
              <p:nvPr/>
            </p:nvSpPr>
            <p:spPr>
              <a:xfrm>
                <a:off x="1361221" y="3867035"/>
                <a:ext cx="792000" cy="40011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3175">
                <a:solidFill>
                  <a:srgbClr val="C00000"/>
                </a:solidFill>
              </a:ln>
            </p:spPr>
            <p:txBody>
              <a:bodyPr wrap="square" rtlCol="0" anchor="b">
                <a:spAutoFit/>
              </a:bodyPr>
              <a:lstStyle/>
              <a:p>
                <a:pPr algn="ctr"/>
                <a:r>
                  <a:rPr lang="it-IT" sz="2000" dirty="0">
                    <a:solidFill>
                      <a:srgbClr val="00B050"/>
                    </a:solidFill>
                    <a:latin typeface="Comic Sans MS" panose="030F0702030302020204" pitchFamily="66" charset="0"/>
                  </a:rPr>
                  <a:t>A’X’</a:t>
                </a:r>
              </a:p>
            </p:txBody>
          </p:sp>
          <p:cxnSp>
            <p:nvCxnSpPr>
              <p:cNvPr id="47" name="Connettore diritto 46">
                <a:extLst>
                  <a:ext uri="{FF2B5EF4-FFF2-40B4-BE49-F238E27FC236}">
                    <a16:creationId xmlns:a16="http://schemas.microsoft.com/office/drawing/2014/main" id="{931EF2F5-B23E-8182-5E45-9EB0BC1113D8}"/>
                  </a:ext>
                </a:extLst>
              </p:cNvPr>
              <p:cNvCxnSpPr/>
              <p:nvPr/>
            </p:nvCxnSpPr>
            <p:spPr>
              <a:xfrm>
                <a:off x="1436697" y="3868104"/>
                <a:ext cx="647700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Connettore diritto 5">
              <a:extLst>
                <a:ext uri="{FF2B5EF4-FFF2-40B4-BE49-F238E27FC236}">
                  <a16:creationId xmlns:a16="http://schemas.microsoft.com/office/drawing/2014/main" id="{9A447470-D88B-4DCD-9400-22370F86E73C}"/>
                </a:ext>
              </a:extLst>
            </p:cNvPr>
            <p:cNvCxnSpPr/>
            <p:nvPr/>
          </p:nvCxnSpPr>
          <p:spPr>
            <a:xfrm>
              <a:off x="1804263" y="4910825"/>
              <a:ext cx="6477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uppo 9">
            <a:extLst>
              <a:ext uri="{FF2B5EF4-FFF2-40B4-BE49-F238E27FC236}">
                <a16:creationId xmlns:a16="http://schemas.microsoft.com/office/drawing/2014/main" id="{9A3189C8-572E-9508-6D78-FAD715713A06}"/>
              </a:ext>
            </a:extLst>
          </p:cNvPr>
          <p:cNvGrpSpPr/>
          <p:nvPr/>
        </p:nvGrpSpPr>
        <p:grpSpPr>
          <a:xfrm>
            <a:off x="645421" y="4170053"/>
            <a:ext cx="792000" cy="400110"/>
            <a:chOff x="645421" y="4170053"/>
            <a:chExt cx="792000" cy="400110"/>
          </a:xfrm>
        </p:grpSpPr>
        <p:sp>
          <p:nvSpPr>
            <p:cNvPr id="52" name="CasellaDiTesto 51">
              <a:extLst>
                <a:ext uri="{FF2B5EF4-FFF2-40B4-BE49-F238E27FC236}">
                  <a16:creationId xmlns:a16="http://schemas.microsoft.com/office/drawing/2014/main" id="{4AD18A97-2412-C978-6BC6-7029BBE23A64}"/>
                </a:ext>
              </a:extLst>
            </p:cNvPr>
            <p:cNvSpPr txBox="1"/>
            <p:nvPr/>
          </p:nvSpPr>
          <p:spPr>
            <a:xfrm>
              <a:off x="645421" y="4170053"/>
              <a:ext cx="792000" cy="40011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</a:ln>
          </p:spPr>
          <p:txBody>
            <a:bodyPr wrap="square" rtlCol="0" anchor="b">
              <a:spAutoFit/>
            </a:bodyPr>
            <a:lstStyle/>
            <a:p>
              <a:pPr algn="ctr"/>
              <a:r>
                <a:rPr lang="it-IT" sz="2000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AX</a:t>
              </a:r>
            </a:p>
          </p:txBody>
        </p:sp>
        <p:cxnSp>
          <p:nvCxnSpPr>
            <p:cNvPr id="7" name="Connettore diritto 6">
              <a:extLst>
                <a:ext uri="{FF2B5EF4-FFF2-40B4-BE49-F238E27FC236}">
                  <a16:creationId xmlns:a16="http://schemas.microsoft.com/office/drawing/2014/main" id="{74CF4FD0-A52B-1C13-215F-B83E75DD236B}"/>
                </a:ext>
              </a:extLst>
            </p:cNvPr>
            <p:cNvCxnSpPr/>
            <p:nvPr/>
          </p:nvCxnSpPr>
          <p:spPr>
            <a:xfrm>
              <a:off x="711986" y="4238443"/>
              <a:ext cx="6477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uppo 18">
            <a:extLst>
              <a:ext uri="{FF2B5EF4-FFF2-40B4-BE49-F238E27FC236}">
                <a16:creationId xmlns:a16="http://schemas.microsoft.com/office/drawing/2014/main" id="{43AFCA32-34EA-2273-84F8-649BD621B1E7}"/>
              </a:ext>
            </a:extLst>
          </p:cNvPr>
          <p:cNvGrpSpPr/>
          <p:nvPr/>
        </p:nvGrpSpPr>
        <p:grpSpPr>
          <a:xfrm>
            <a:off x="3303587" y="1316038"/>
            <a:ext cx="8675688" cy="5340350"/>
            <a:chOff x="3303587" y="1316038"/>
            <a:chExt cx="8675688" cy="5340350"/>
          </a:xfrm>
        </p:grpSpPr>
        <p:grpSp>
          <p:nvGrpSpPr>
            <p:cNvPr id="1043" name="Gruppo 1042">
              <a:extLst>
                <a:ext uri="{FF2B5EF4-FFF2-40B4-BE49-F238E27FC236}">
                  <a16:creationId xmlns:a16="http://schemas.microsoft.com/office/drawing/2014/main" id="{6A62F7A3-C3F9-97B5-AFEB-B9BE77735C4C}"/>
                </a:ext>
              </a:extLst>
            </p:cNvPr>
            <p:cNvGrpSpPr/>
            <p:nvPr/>
          </p:nvGrpSpPr>
          <p:grpSpPr>
            <a:xfrm>
              <a:off x="3303587" y="1316038"/>
              <a:ext cx="8675688" cy="5340350"/>
              <a:chOff x="3303587" y="1316038"/>
              <a:chExt cx="8675688" cy="5340350"/>
            </a:xfrm>
          </p:grpSpPr>
          <p:grpSp>
            <p:nvGrpSpPr>
              <p:cNvPr id="1041" name="Gruppo 1040">
                <a:extLst>
                  <a:ext uri="{FF2B5EF4-FFF2-40B4-BE49-F238E27FC236}">
                    <a16:creationId xmlns:a16="http://schemas.microsoft.com/office/drawing/2014/main" id="{9BC1E7E9-66EC-91C6-9DA3-C7116D8052F3}"/>
                  </a:ext>
                </a:extLst>
              </p:cNvPr>
              <p:cNvGrpSpPr/>
              <p:nvPr/>
            </p:nvGrpSpPr>
            <p:grpSpPr>
              <a:xfrm>
                <a:off x="3303587" y="1316038"/>
                <a:ext cx="8675688" cy="5340350"/>
                <a:chOff x="3303587" y="1316038"/>
                <a:chExt cx="8675688" cy="5340350"/>
              </a:xfrm>
              <a:solidFill>
                <a:schemeClr val="accent4">
                  <a:lumMod val="20000"/>
                  <a:lumOff val="80000"/>
                </a:schemeClr>
              </a:solidFill>
            </p:grpSpPr>
            <p:sp>
              <p:nvSpPr>
                <p:cNvPr id="12" name="Rectangle 9">
                  <a:extLst>
                    <a:ext uri="{FF2B5EF4-FFF2-40B4-BE49-F238E27FC236}">
                      <a16:creationId xmlns:a16="http://schemas.microsoft.com/office/drawing/2014/main" id="{0281E089-BA3B-B909-E2CB-216E142C805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13112" y="1316038"/>
                  <a:ext cx="8666163" cy="5340350"/>
                </a:xfrm>
                <a:prstGeom prst="rect">
                  <a:avLst/>
                </a:prstGeom>
                <a:grpFill/>
                <a:ln w="0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3" name="Rectangle 10">
                  <a:extLst>
                    <a:ext uri="{FF2B5EF4-FFF2-40B4-BE49-F238E27FC236}">
                      <a16:creationId xmlns:a16="http://schemas.microsoft.com/office/drawing/2014/main" id="{3A8EF9DF-4B78-B512-8AE5-F564134429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453812" y="5129213"/>
                  <a:ext cx="323850" cy="469900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altLang="it-IT" sz="22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omic Sans MS" panose="030F0702030302020204" pitchFamily="66" charset="0"/>
                    </a:rPr>
                    <a:t>lt</a:t>
                  </a:r>
                  <a:endParaRPr kumimoji="0" lang="it-IT" altLang="it-IT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4" name="Rectangle 11">
                  <a:extLst>
                    <a:ext uri="{FF2B5EF4-FFF2-40B4-BE49-F238E27FC236}">
                      <a16:creationId xmlns:a16="http://schemas.microsoft.com/office/drawing/2014/main" id="{E5E2CC8D-1F93-75CD-D82B-9406DD9B870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102475" y="4465638"/>
                  <a:ext cx="286938" cy="307777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altLang="it-IT" sz="2000" b="0" i="0" u="none" strike="noStrike" cap="none" normalizeH="0" baseline="0" dirty="0">
                      <a:ln>
                        <a:noFill/>
                      </a:ln>
                      <a:solidFill>
                        <a:srgbClr val="7030A0"/>
                      </a:solidFill>
                      <a:effectLst/>
                      <a:latin typeface="Comic Sans MS" panose="030F0702030302020204" pitchFamily="66" charset="0"/>
                    </a:rPr>
                    <a:t>A'</a:t>
                  </a:r>
                  <a:endPara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7030A0"/>
                    </a:solidFill>
                    <a:effectLst/>
                  </a:endParaRPr>
                </a:p>
              </p:txBody>
            </p:sp>
            <p:sp>
              <p:nvSpPr>
                <p:cNvPr id="15" name="Rectangle 12">
                  <a:extLst>
                    <a:ext uri="{FF2B5EF4-FFF2-40B4-BE49-F238E27FC236}">
                      <a16:creationId xmlns:a16="http://schemas.microsoft.com/office/drawing/2014/main" id="{75B76692-C1B3-B64D-0F9D-E5A75D6B952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175500" y="6276975"/>
                  <a:ext cx="296556" cy="307777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altLang="it-IT" sz="2000" b="0" i="0" u="none" strike="noStrike" cap="none" normalizeH="0" baseline="0">
                      <a:ln>
                        <a:noFill/>
                      </a:ln>
                      <a:solidFill>
                        <a:srgbClr val="7030A0"/>
                      </a:solidFill>
                      <a:effectLst/>
                      <a:latin typeface="Comic Sans MS" panose="030F0702030302020204" pitchFamily="66" charset="0"/>
                    </a:rPr>
                    <a:t>A"</a:t>
                  </a:r>
                  <a:endParaRPr kumimoji="0" lang="it-IT" altLang="it-IT" sz="2000" b="0" i="0" u="none" strike="noStrike" cap="none" normalizeH="0" baseline="0">
                    <a:ln>
                      <a:noFill/>
                    </a:ln>
                    <a:solidFill>
                      <a:srgbClr val="7030A0"/>
                    </a:solidFill>
                    <a:effectLst/>
                  </a:endParaRPr>
                </a:p>
              </p:txBody>
            </p:sp>
            <p:sp>
              <p:nvSpPr>
                <p:cNvPr id="22" name="Rectangle 19">
                  <a:extLst>
                    <a:ext uri="{FF2B5EF4-FFF2-40B4-BE49-F238E27FC236}">
                      <a16:creationId xmlns:a16="http://schemas.microsoft.com/office/drawing/2014/main" id="{EC2B1517-E0C8-DCB2-13B8-777926D0B23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95775" y="4454525"/>
                  <a:ext cx="222818" cy="307777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altLang="it-IT" sz="2000" b="0" i="0" u="none" strike="noStrike" cap="none" normalizeH="0" baseline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Comic Sans MS" panose="030F0702030302020204" pitchFamily="66" charset="0"/>
                    </a:rPr>
                    <a:t>r'</a:t>
                  </a:r>
                  <a:endPara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</a:endParaRPr>
                </a:p>
              </p:txBody>
            </p:sp>
            <p:sp>
              <p:nvSpPr>
                <p:cNvPr id="23" name="Rectangle 20">
                  <a:extLst>
                    <a:ext uri="{FF2B5EF4-FFF2-40B4-BE49-F238E27FC236}">
                      <a16:creationId xmlns:a16="http://schemas.microsoft.com/office/drawing/2014/main" id="{7CD779AA-E04C-AE31-6941-CAB1BBBF47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213975" y="5741988"/>
                  <a:ext cx="322204" cy="307777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altLang="it-IT" sz="2000" b="0" i="0" u="none" strike="noStrike" cap="none" normalizeH="0" baseline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Comic Sans MS" panose="030F0702030302020204" pitchFamily="66" charset="0"/>
                    </a:rPr>
                    <a:t>r''</a:t>
                  </a:r>
                  <a:endParaRPr kumimoji="0" lang="it-IT" altLang="it-IT" sz="2000" b="0" i="0" u="none" strike="noStrike" cap="none" normalizeH="0" baseline="0">
                    <a:ln>
                      <a:noFill/>
                    </a:ln>
                    <a:solidFill>
                      <a:srgbClr val="C00000"/>
                    </a:solidFill>
                    <a:effectLst/>
                  </a:endParaRPr>
                </a:p>
              </p:txBody>
            </p:sp>
            <p:sp>
              <p:nvSpPr>
                <p:cNvPr id="24" name="Line 21">
                  <a:extLst>
                    <a:ext uri="{FF2B5EF4-FFF2-40B4-BE49-F238E27FC236}">
                      <a16:creationId xmlns:a16="http://schemas.microsoft.com/office/drawing/2014/main" id="{DC852F9A-12F0-3D55-0131-43A3BEF576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03587" y="2430463"/>
                  <a:ext cx="8666163" cy="0"/>
                </a:xfrm>
                <a:prstGeom prst="line">
                  <a:avLst/>
                </a:prstGeom>
                <a:grp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5" name="Line 22">
                  <a:extLst>
                    <a:ext uri="{FF2B5EF4-FFF2-40B4-BE49-F238E27FC236}">
                      <a16:creationId xmlns:a16="http://schemas.microsoft.com/office/drawing/2014/main" id="{596B7DFD-042B-2BAA-E04A-6358B715BF9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7105650" y="4748213"/>
                  <a:ext cx="0" cy="1741488"/>
                </a:xfrm>
                <a:prstGeom prst="line">
                  <a:avLst/>
                </a:prstGeom>
                <a:grpFill/>
                <a:ln w="0">
                  <a:solidFill>
                    <a:srgbClr val="7030A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7" name="Line 23">
                  <a:extLst>
                    <a:ext uri="{FF2B5EF4-FFF2-40B4-BE49-F238E27FC236}">
                      <a16:creationId xmlns:a16="http://schemas.microsoft.com/office/drawing/2014/main" id="{E2E4752B-AA5D-9A61-AB12-9363192A4B1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235450" y="4748213"/>
                  <a:ext cx="4611688" cy="0"/>
                </a:xfrm>
                <a:prstGeom prst="line">
                  <a:avLst/>
                </a:prstGeom>
                <a:grpFill/>
                <a:ln w="0">
                  <a:solidFill>
                    <a:srgbClr val="C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8" name="Line 24">
                  <a:extLst>
                    <a:ext uri="{FF2B5EF4-FFF2-40B4-BE49-F238E27FC236}">
                      <a16:creationId xmlns:a16="http://schemas.microsoft.com/office/drawing/2014/main" id="{7EC88525-FEB4-7EA3-2E05-CDE49383BF5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847137" y="4748213"/>
                  <a:ext cx="0" cy="722313"/>
                </a:xfrm>
                <a:prstGeom prst="line">
                  <a:avLst/>
                </a:prstGeom>
                <a:grpFill/>
                <a:ln w="0">
                  <a:solidFill>
                    <a:srgbClr val="C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30" name="Line 26">
                  <a:extLst>
                    <a:ext uri="{FF2B5EF4-FFF2-40B4-BE49-F238E27FC236}">
                      <a16:creationId xmlns:a16="http://schemas.microsoft.com/office/drawing/2014/main" id="{ADED353B-E876-30B7-3BBB-BA465E95F4F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678237" y="3322638"/>
                  <a:ext cx="8018463" cy="3333750"/>
                </a:xfrm>
                <a:prstGeom prst="line">
                  <a:avLst/>
                </a:prstGeom>
                <a:grpFill/>
                <a:ln w="0">
                  <a:solidFill>
                    <a:srgbClr val="C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32" name="Line 27">
                  <a:extLst>
                    <a:ext uri="{FF2B5EF4-FFF2-40B4-BE49-F238E27FC236}">
                      <a16:creationId xmlns:a16="http://schemas.microsoft.com/office/drawing/2014/main" id="{285E8A95-8166-CFC3-DB16-EE7301B8346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617912" y="5470525"/>
                  <a:ext cx="8116888" cy="0"/>
                </a:xfrm>
                <a:prstGeom prst="line">
                  <a:avLst/>
                </a:prstGeom>
                <a:grp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grpSp>
              <p:nvGrpSpPr>
                <p:cNvPr id="57" name="Gruppo 56">
                  <a:extLst>
                    <a:ext uri="{FF2B5EF4-FFF2-40B4-BE49-F238E27FC236}">
                      <a16:creationId xmlns:a16="http://schemas.microsoft.com/office/drawing/2014/main" id="{7281D1AA-B587-2325-AEF7-65E6D41864A0}"/>
                    </a:ext>
                  </a:extLst>
                </p:cNvPr>
                <p:cNvGrpSpPr/>
                <p:nvPr/>
              </p:nvGrpSpPr>
              <p:grpSpPr>
                <a:xfrm>
                  <a:off x="3590751" y="2844556"/>
                  <a:ext cx="384242" cy="439784"/>
                  <a:chOff x="10909573" y="2844556"/>
                  <a:chExt cx="384242" cy="439784"/>
                </a:xfrm>
                <a:grpFill/>
              </p:grpSpPr>
              <p:sp>
                <p:nvSpPr>
                  <p:cNvPr id="16" name="Rectangle 13">
                    <a:extLst>
                      <a:ext uri="{FF2B5EF4-FFF2-40B4-BE49-F238E27FC236}">
                        <a16:creationId xmlns:a16="http://schemas.microsoft.com/office/drawing/2014/main" id="{91B2EB5F-B25F-2F8F-6B3E-EEE17EC263C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0909573" y="2976563"/>
                    <a:ext cx="174728" cy="307777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it-IT" alt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omic Sans MS" panose="030F0702030302020204" pitchFamily="66" charset="0"/>
                      </a:rPr>
                      <a:t>T</a:t>
                    </a:r>
                    <a:endParaRPr kumimoji="0" lang="it-IT" altLang="it-IT" sz="2000" b="0" i="0" u="none" strike="noStrike" cap="none" normalizeH="0" baseline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</a:endParaRPr>
                  </a:p>
                </p:txBody>
              </p:sp>
              <p:sp>
                <p:nvSpPr>
                  <p:cNvPr id="17" name="Rectangle 14">
                    <a:extLst>
                      <a:ext uri="{FF2B5EF4-FFF2-40B4-BE49-F238E27FC236}">
                        <a16:creationId xmlns:a16="http://schemas.microsoft.com/office/drawing/2014/main" id="{777A0862-F150-5D12-445E-5E71E68863B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1072195" y="3005369"/>
                    <a:ext cx="104196" cy="205184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it-IT" altLang="it-IT" sz="2000" b="0" i="0" u="none" strike="noStrike" cap="none" normalizeH="0" baseline="-2500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omic Sans MS" panose="030F0702030302020204" pitchFamily="66" charset="0"/>
                      </a:rPr>
                      <a:t>2</a:t>
                    </a:r>
                    <a:endParaRPr kumimoji="0" lang="it-IT" altLang="it-IT" sz="2000" b="0" i="0" u="none" strike="noStrike" cap="none" normalizeH="0" baseline="-2500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</a:endParaRPr>
                  </a:p>
                </p:txBody>
              </p:sp>
              <p:sp>
                <p:nvSpPr>
                  <p:cNvPr id="18" name="Rectangle 15">
                    <a:extLst>
                      <a:ext uri="{FF2B5EF4-FFF2-40B4-BE49-F238E27FC236}">
                        <a16:creationId xmlns:a16="http://schemas.microsoft.com/office/drawing/2014/main" id="{275A64A3-38E4-730C-3053-D810B0DB556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1170383" y="2988138"/>
                    <a:ext cx="123432" cy="18000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it-IT" alt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omic Sans MS" panose="030F0702030302020204" pitchFamily="66" charset="0"/>
                      </a:rPr>
                      <a:t>r</a:t>
                    </a:r>
                    <a:endParaRPr kumimoji="0" lang="it-IT" altLang="it-IT" sz="2000" b="0" i="0" u="none" strike="noStrike" cap="none" normalizeH="0" baseline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</a:endParaRPr>
                  </a:p>
                </p:txBody>
              </p:sp>
              <p:sp>
                <p:nvSpPr>
                  <p:cNvPr id="29" name="Rectangle 25">
                    <a:extLst>
                      <a:ext uri="{FF2B5EF4-FFF2-40B4-BE49-F238E27FC236}">
                        <a16:creationId xmlns:a16="http://schemas.microsoft.com/office/drawing/2014/main" id="{15AC692E-E1AB-2853-877F-A4C33B7F4E6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1099059" y="2844556"/>
                    <a:ext cx="182742" cy="18000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it-IT" alt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Symbol" panose="05050102010706020507" pitchFamily="18" charset="2"/>
                      </a:rPr>
                      <a:t>¥</a:t>
                    </a:r>
                    <a:endParaRPr kumimoji="0" lang="it-IT" altLang="it-IT" sz="2000" b="0" i="0" u="none" strike="noStrike" cap="none" normalizeH="0" baseline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</a:endParaRPr>
                  </a:p>
                </p:txBody>
              </p:sp>
            </p:grpSp>
            <p:grpSp>
              <p:nvGrpSpPr>
                <p:cNvPr id="1026" name="Gruppo 1025">
                  <a:extLst>
                    <a:ext uri="{FF2B5EF4-FFF2-40B4-BE49-F238E27FC236}">
                      <a16:creationId xmlns:a16="http://schemas.microsoft.com/office/drawing/2014/main" id="{BBA32BE3-62FB-340B-2443-3FCB50B8DAC9}"/>
                    </a:ext>
                  </a:extLst>
                </p:cNvPr>
                <p:cNvGrpSpPr/>
                <p:nvPr/>
              </p:nvGrpSpPr>
              <p:grpSpPr>
                <a:xfrm>
                  <a:off x="8661591" y="4356299"/>
                  <a:ext cx="351825" cy="322213"/>
                  <a:chOff x="10909573" y="2962127"/>
                  <a:chExt cx="351825" cy="322213"/>
                </a:xfrm>
                <a:grpFill/>
              </p:grpSpPr>
              <p:sp>
                <p:nvSpPr>
                  <p:cNvPr id="1033" name="Rectangle 13">
                    <a:extLst>
                      <a:ext uri="{FF2B5EF4-FFF2-40B4-BE49-F238E27FC236}">
                        <a16:creationId xmlns:a16="http://schemas.microsoft.com/office/drawing/2014/main" id="{51D2E4C1-C4AF-318F-D67F-311074727B0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0909573" y="2976563"/>
                    <a:ext cx="174728" cy="307777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it-IT" alt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omic Sans MS" panose="030F0702030302020204" pitchFamily="66" charset="0"/>
                      </a:rPr>
                      <a:t>T</a:t>
                    </a:r>
                    <a:endParaRPr kumimoji="0" lang="it-IT" altLang="it-IT" sz="2000" b="0" i="0" u="none" strike="noStrike" cap="none" normalizeH="0" baseline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</a:endParaRPr>
                  </a:p>
                </p:txBody>
              </p:sp>
              <p:sp>
                <p:nvSpPr>
                  <p:cNvPr id="1034" name="Rectangle 14">
                    <a:extLst>
                      <a:ext uri="{FF2B5EF4-FFF2-40B4-BE49-F238E27FC236}">
                        <a16:creationId xmlns:a16="http://schemas.microsoft.com/office/drawing/2014/main" id="{B4494702-23C4-D757-95CE-A33E1F7DA06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1062413" y="3002013"/>
                    <a:ext cx="76944" cy="205184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it-IT" altLang="it-IT" sz="2000" b="0" i="0" u="none" strike="noStrike" cap="none" normalizeH="0" baseline="-2500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omic Sans MS" panose="030F0702030302020204" pitchFamily="66" charset="0"/>
                      </a:rPr>
                      <a:t>1</a:t>
                    </a:r>
                    <a:endParaRPr kumimoji="0" lang="it-IT" altLang="it-IT" sz="2000" b="0" i="0" u="none" strike="noStrike" cap="none" normalizeH="0" baseline="-2500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</a:endParaRPr>
                  </a:p>
                </p:txBody>
              </p:sp>
              <p:sp>
                <p:nvSpPr>
                  <p:cNvPr id="1035" name="Rectangle 15">
                    <a:extLst>
                      <a:ext uri="{FF2B5EF4-FFF2-40B4-BE49-F238E27FC236}">
                        <a16:creationId xmlns:a16="http://schemas.microsoft.com/office/drawing/2014/main" id="{127AC2E9-1552-942F-9FA0-6A1CF85D5B7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1137966" y="2962127"/>
                    <a:ext cx="123432" cy="25200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it-IT" alt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omic Sans MS" panose="030F0702030302020204" pitchFamily="66" charset="0"/>
                      </a:rPr>
                      <a:t>r</a:t>
                    </a:r>
                    <a:endParaRPr kumimoji="0" lang="it-IT" altLang="it-IT" sz="2000" b="0" i="0" u="none" strike="noStrike" cap="none" normalizeH="0" baseline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</a:endParaRPr>
                  </a:p>
                </p:txBody>
              </p:sp>
            </p:grpSp>
          </p:grpSp>
          <p:sp>
            <p:nvSpPr>
              <p:cNvPr id="8" name="Rectangle 6">
                <a:extLst>
                  <a:ext uri="{FF2B5EF4-FFF2-40B4-BE49-F238E27FC236}">
                    <a16:creationId xmlns:a16="http://schemas.microsoft.com/office/drawing/2014/main" id="{4D627D0A-7348-F936-F1BD-8A18F511A9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1590" y="1343646"/>
                <a:ext cx="8118475" cy="200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3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Dati la retta frontale r nel II diedro ed il punto </a:t>
                </a:r>
                <a:r>
                  <a:rPr kumimoji="0" lang="it-IT" altLang="it-IT" sz="1300" b="0" i="0" u="none" strike="noStrike" cap="none" normalizeH="0" baseline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Comic Sans MS" panose="030F0702030302020204" pitchFamily="66" charset="0"/>
                  </a:rPr>
                  <a:t>A(A';A") </a:t>
                </a:r>
                <a:r>
                  <a:rPr kumimoji="0" lang="it-IT" altLang="it-IT" sz="13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nel III diedro determinare </a:t>
                </a:r>
                <a:r>
                  <a:rPr kumimoji="0" lang="it-IT" altLang="it-IT" sz="13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Symbol" panose="05050102010706020507" pitchFamily="18" charset="2"/>
                  </a:rPr>
                  <a:t>a </a:t>
                </a:r>
                <a:r>
                  <a:rPr kumimoji="0" lang="it-IT" altLang="it-IT" sz="13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passante per essi 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endParaRPr>
              </a:p>
            </p:txBody>
          </p:sp>
        </p:grpSp>
        <p:sp>
          <p:nvSpPr>
            <p:cNvPr id="3" name="CasellaDiTesto 2">
              <a:extLst>
                <a:ext uri="{FF2B5EF4-FFF2-40B4-BE49-F238E27FC236}">
                  <a16:creationId xmlns:a16="http://schemas.microsoft.com/office/drawing/2014/main" id="{3D6D7716-B101-26F9-8BD4-751854AED34A}"/>
                </a:ext>
              </a:extLst>
            </p:cNvPr>
            <p:cNvSpPr txBox="1"/>
            <p:nvPr/>
          </p:nvSpPr>
          <p:spPr>
            <a:xfrm>
              <a:off x="3312869" y="1540943"/>
              <a:ext cx="5796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0066FF"/>
                  </a:solidFill>
                  <a:latin typeface="Comic Sans MS" panose="030F0702030302020204" pitchFamily="66" charset="0"/>
                </a:rPr>
                <a:t>Passaggio 1- si definisce, anzitutto, un punto (X </a:t>
              </a:r>
              <a:r>
                <a:rPr lang="it-IT" sz="1400" dirty="0">
                  <a:solidFill>
                    <a:srgbClr val="0066FF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 r)=(X’ r’; X’’ r’’) </a:t>
              </a:r>
              <a:endParaRPr lang="it-IT" sz="1400" dirty="0">
                <a:solidFill>
                  <a:srgbClr val="0066FF"/>
                </a:solidFill>
                <a:latin typeface="Comic Sans MS" panose="030F0702030302020204" pitchFamily="66" charset="0"/>
              </a:endParaRPr>
            </a:p>
          </p:txBody>
        </p:sp>
        <p:cxnSp>
          <p:nvCxnSpPr>
            <p:cNvPr id="39" name="Connettore diritto 38">
              <a:extLst>
                <a:ext uri="{FF2B5EF4-FFF2-40B4-BE49-F238E27FC236}">
                  <a16:creationId xmlns:a16="http://schemas.microsoft.com/office/drawing/2014/main" id="{8DF7BCA8-615A-87E8-47DE-96EFD9E02323}"/>
                </a:ext>
              </a:extLst>
            </p:cNvPr>
            <p:cNvCxnSpPr>
              <a:cxnSpLocks/>
            </p:cNvCxnSpPr>
            <p:nvPr/>
          </p:nvCxnSpPr>
          <p:spPr>
            <a:xfrm>
              <a:off x="5225143" y="3965510"/>
              <a:ext cx="0" cy="1505015"/>
            </a:xfrm>
            <a:prstGeom prst="line">
              <a:avLst/>
            </a:prstGeom>
            <a:ln w="3175">
              <a:solidFill>
                <a:srgbClr val="0066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CasellaDiTesto 40">
              <a:extLst>
                <a:ext uri="{FF2B5EF4-FFF2-40B4-BE49-F238E27FC236}">
                  <a16:creationId xmlns:a16="http://schemas.microsoft.com/office/drawing/2014/main" id="{C1B9882D-FEBB-5CAB-D666-12EF9B455C27}"/>
                </a:ext>
              </a:extLst>
            </p:cNvPr>
            <p:cNvSpPr txBox="1"/>
            <p:nvPr/>
          </p:nvSpPr>
          <p:spPr>
            <a:xfrm>
              <a:off x="5207075" y="4701513"/>
              <a:ext cx="432000" cy="288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dirty="0">
                  <a:solidFill>
                    <a:srgbClr val="0066FF"/>
                  </a:solidFill>
                  <a:latin typeface="Comic Sans MS" panose="030F0702030302020204" pitchFamily="66" charset="0"/>
                </a:rPr>
                <a:t>X’</a:t>
              </a:r>
            </a:p>
          </p:txBody>
        </p:sp>
        <p:sp>
          <p:nvSpPr>
            <p:cNvPr id="42" name="CasellaDiTesto 41">
              <a:extLst>
                <a:ext uri="{FF2B5EF4-FFF2-40B4-BE49-F238E27FC236}">
                  <a16:creationId xmlns:a16="http://schemas.microsoft.com/office/drawing/2014/main" id="{786C3994-CBB0-5D94-6AB4-7BE68C256554}"/>
                </a:ext>
              </a:extLst>
            </p:cNvPr>
            <p:cNvSpPr txBox="1"/>
            <p:nvPr/>
          </p:nvSpPr>
          <p:spPr>
            <a:xfrm>
              <a:off x="5225143" y="3663218"/>
              <a:ext cx="468000" cy="288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dirty="0">
                  <a:solidFill>
                    <a:srgbClr val="0066FF"/>
                  </a:solidFill>
                  <a:latin typeface="Comic Sans MS" panose="030F0702030302020204" pitchFamily="66" charset="0"/>
                </a:rPr>
                <a:t>X’’</a:t>
              </a:r>
            </a:p>
          </p:txBody>
        </p:sp>
      </p:grp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CDE3F09F-F0A9-03AC-4C22-FE8DA0991E3C}"/>
              </a:ext>
            </a:extLst>
          </p:cNvPr>
          <p:cNvCxnSpPr>
            <a:cxnSpLocks/>
          </p:cNvCxnSpPr>
          <p:nvPr/>
        </p:nvCxnSpPr>
        <p:spPr>
          <a:xfrm flipH="1" flipV="1">
            <a:off x="5231556" y="3965510"/>
            <a:ext cx="1880507" cy="252419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Connettore diritto 1023">
            <a:extLst>
              <a:ext uri="{FF2B5EF4-FFF2-40B4-BE49-F238E27FC236}">
                <a16:creationId xmlns:a16="http://schemas.microsoft.com/office/drawing/2014/main" id="{1BB41257-1007-48C7-13BD-7191793A9BD9}"/>
              </a:ext>
            </a:extLst>
          </p:cNvPr>
          <p:cNvCxnSpPr>
            <a:cxnSpLocks/>
          </p:cNvCxnSpPr>
          <p:nvPr/>
        </p:nvCxnSpPr>
        <p:spPr>
          <a:xfrm>
            <a:off x="5213488" y="4748631"/>
            <a:ext cx="1898575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D1696E44-8368-3871-79B2-087FCD022BC7}"/>
              </a:ext>
            </a:extLst>
          </p:cNvPr>
          <p:cNvSpPr txBox="1"/>
          <p:nvPr/>
        </p:nvSpPr>
        <p:spPr>
          <a:xfrm>
            <a:off x="3277442" y="1806754"/>
            <a:ext cx="87375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50"/>
                </a:solidFill>
                <a:latin typeface="Comic Sans MS" panose="030F0702030302020204" pitchFamily="66" charset="0"/>
              </a:rPr>
              <a:t>Passaggio 2- Collegando A’X’ e A’’X’’ si determinano le proiezioni del segmento appartenente alla retta s</a:t>
            </a: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058060DF-9EB9-459F-5F49-9B1032879E41}"/>
              </a:ext>
            </a:extLst>
          </p:cNvPr>
          <p:cNvSpPr txBox="1">
            <a:spLocks noChangeArrowheads="1"/>
          </p:cNvSpPr>
          <p:nvPr/>
        </p:nvSpPr>
        <p:spPr>
          <a:xfrm>
            <a:off x="66000" y="41275"/>
            <a:ext cx="12060000" cy="360000"/>
          </a:xfrm>
          <a:prstGeom prst="rect">
            <a:avLst/>
          </a:prstGeom>
          <a:ln w="3175" cmpd="dbl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</a:t>
            </a:r>
            <a:r>
              <a:rPr kumimoji="0" lang="it-IT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PIANO PASSANTE PER UNA RETTA ED UN PUNTO AD ESSA NON APPARTENENTE RISOLTO COME INTERSEZIONE TRA RETTE </a:t>
            </a:r>
            <a:endParaRPr kumimoji="0" lang="it-IT" sz="13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j-ea"/>
              <a:cs typeface="+mj-cs"/>
            </a:endParaRPr>
          </a:p>
        </p:txBody>
      </p:sp>
      <p:sp>
        <p:nvSpPr>
          <p:cNvPr id="21" name="CasellaDiTesto 20">
            <a:hlinkClick r:id="rId3" action="ppaction://hlinksldjump"/>
            <a:extLst>
              <a:ext uri="{FF2B5EF4-FFF2-40B4-BE49-F238E27FC236}">
                <a16:creationId xmlns:a16="http://schemas.microsoft.com/office/drawing/2014/main" id="{5C27AB6A-9FF5-921D-6076-1C61FFD2487C}"/>
              </a:ext>
            </a:extLst>
          </p:cNvPr>
          <p:cNvSpPr txBox="1"/>
          <p:nvPr/>
        </p:nvSpPr>
        <p:spPr>
          <a:xfrm>
            <a:off x="10723564" y="38787"/>
            <a:ext cx="1410494" cy="36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7519815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3" grpId="0"/>
      <p:bldP spid="1030" grpId="0"/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llout: freccia in giù 4">
            <a:extLst>
              <a:ext uri="{FF2B5EF4-FFF2-40B4-BE49-F238E27FC236}">
                <a16:creationId xmlns:a16="http://schemas.microsoft.com/office/drawing/2014/main" id="{3E65A582-90C5-42E5-2EA0-8995286DB16C}"/>
              </a:ext>
            </a:extLst>
          </p:cNvPr>
          <p:cNvSpPr/>
          <p:nvPr/>
        </p:nvSpPr>
        <p:spPr>
          <a:xfrm>
            <a:off x="95116" y="442341"/>
            <a:ext cx="3060000" cy="1352237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Passaggio 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3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BE7E6E6A-207E-4924-FF43-DF549CC6BC11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99677267-A711-684C-62B5-2A9084A3428F}"/>
              </a:ext>
            </a:extLst>
          </p:cNvPr>
          <p:cNvSpPr txBox="1"/>
          <p:nvPr/>
        </p:nvSpPr>
        <p:spPr>
          <a:xfrm>
            <a:off x="3152873" y="442341"/>
            <a:ext cx="9000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Esemplificazione grafica della ricerca e definizione di un piano passante per una retta frontale nel II diedro ed un punto </a:t>
            </a: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non appartenente alla retta nel III diedro</a:t>
            </a:r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65B57F8F-3056-43B0-AD58-9CB9AFC93DAD}"/>
              </a:ext>
            </a:extLst>
          </p:cNvPr>
          <p:cNvCxnSpPr/>
          <p:nvPr/>
        </p:nvCxnSpPr>
        <p:spPr>
          <a:xfrm>
            <a:off x="3104" y="6861104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9">
            <a:extLst>
              <a:ext uri="{FF2B5EF4-FFF2-40B4-BE49-F238E27FC236}">
                <a16:creationId xmlns:a16="http://schemas.microsoft.com/office/drawing/2014/main" id="{7F08D079-3B24-01FF-B846-4D0778F3A7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292" y="5129453"/>
            <a:ext cx="576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altLang="it-IT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omic Sans MS" panose="030F0702030302020204" pitchFamily="66" charset="0"/>
              </a:rPr>
              <a:t>s</a:t>
            </a:r>
          </a:p>
        </p:txBody>
      </p:sp>
      <p:sp>
        <p:nvSpPr>
          <p:cNvPr id="10" name="Rectangle 30">
            <a:extLst>
              <a:ext uri="{FF2B5EF4-FFF2-40B4-BE49-F238E27FC236}">
                <a16:creationId xmlns:a16="http://schemas.microsoft.com/office/drawing/2014/main" id="{7A2D1E90-5FC8-8D85-9DE6-F3BD246E9C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5340" y="5447912"/>
            <a:ext cx="612000" cy="61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altLang="it-IT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omic Sans MS" panose="030F0702030302020204" pitchFamily="66" charset="0"/>
              </a:rPr>
              <a:t>T</a:t>
            </a:r>
            <a:r>
              <a:rPr kumimoji="0" lang="it-IT" altLang="it-IT" sz="2000" b="0" i="0" u="none" strike="noStrike" cap="none" normalizeH="0" baseline="-25000" dirty="0">
                <a:ln>
                  <a:noFill/>
                </a:ln>
                <a:solidFill>
                  <a:srgbClr val="00B050"/>
                </a:solidFill>
                <a:effectLst/>
                <a:latin typeface="Comic Sans MS" panose="030F0702030302020204" pitchFamily="66" charset="0"/>
              </a:rPr>
              <a:t>1</a:t>
            </a:r>
            <a:r>
              <a:rPr kumimoji="0" lang="it-IT" altLang="it-IT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omic Sans MS" panose="030F0702030302020204" pitchFamily="66" charset="0"/>
              </a:rPr>
              <a:t>s</a:t>
            </a:r>
          </a:p>
        </p:txBody>
      </p:sp>
      <p:sp>
        <p:nvSpPr>
          <p:cNvPr id="19" name="Rectangle 32">
            <a:extLst>
              <a:ext uri="{FF2B5EF4-FFF2-40B4-BE49-F238E27FC236}">
                <a16:creationId xmlns:a16="http://schemas.microsoft.com/office/drawing/2014/main" id="{DF8F87E3-57A1-5C2C-12BD-0F1B75FF77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5340" y="4155718"/>
            <a:ext cx="612000" cy="61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altLang="it-IT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omic Sans MS" panose="030F0702030302020204" pitchFamily="66" charset="0"/>
              </a:rPr>
              <a:t>s’</a:t>
            </a:r>
          </a:p>
        </p:txBody>
      </p:sp>
      <p:sp>
        <p:nvSpPr>
          <p:cNvPr id="20" name="Rectangle 33">
            <a:extLst>
              <a:ext uri="{FF2B5EF4-FFF2-40B4-BE49-F238E27FC236}">
                <a16:creationId xmlns:a16="http://schemas.microsoft.com/office/drawing/2014/main" id="{69A7AE53-CC82-3059-8C3C-094A29C7DF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5340" y="4799514"/>
            <a:ext cx="612000" cy="61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altLang="it-IT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omic Sans MS" panose="030F0702030302020204" pitchFamily="66" charset="0"/>
              </a:rPr>
              <a:t>s”</a:t>
            </a:r>
          </a:p>
        </p:txBody>
      </p:sp>
      <p:sp>
        <p:nvSpPr>
          <p:cNvPr id="21" name="AutoShape 34">
            <a:extLst>
              <a:ext uri="{FF2B5EF4-FFF2-40B4-BE49-F238E27FC236}">
                <a16:creationId xmlns:a16="http://schemas.microsoft.com/office/drawing/2014/main" id="{B0AD07AA-A2D5-22F0-9175-90CD65B8388F}"/>
              </a:ext>
            </a:extLst>
          </p:cNvPr>
          <p:cNvSpPr>
            <a:spLocks/>
          </p:cNvSpPr>
          <p:nvPr/>
        </p:nvSpPr>
        <p:spPr bwMode="auto">
          <a:xfrm>
            <a:off x="1417166" y="4188643"/>
            <a:ext cx="370960" cy="2520000"/>
          </a:xfrm>
          <a:prstGeom prst="leftBrace">
            <a:avLst>
              <a:gd name="adj1" fmla="val 79726"/>
              <a:gd name="adj2" fmla="val 48405"/>
            </a:avLst>
          </a:prstGeom>
          <a:noFill/>
          <a:ln w="31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>
              <a:latin typeface="Comic Sans MS" panose="030F0702030302020204" pitchFamily="66" charset="0"/>
            </a:endParaRPr>
          </a:p>
        </p:txBody>
      </p:sp>
      <p:grpSp>
        <p:nvGrpSpPr>
          <p:cNvPr id="35" name="Gruppo 34">
            <a:extLst>
              <a:ext uri="{FF2B5EF4-FFF2-40B4-BE49-F238E27FC236}">
                <a16:creationId xmlns:a16="http://schemas.microsoft.com/office/drawing/2014/main" id="{706E4292-8950-2313-790B-9760D9A8D9CB}"/>
              </a:ext>
            </a:extLst>
          </p:cNvPr>
          <p:cNvGrpSpPr/>
          <p:nvPr/>
        </p:nvGrpSpPr>
        <p:grpSpPr>
          <a:xfrm>
            <a:off x="3302784" y="1324803"/>
            <a:ext cx="8737501" cy="5340350"/>
            <a:chOff x="3302784" y="1324803"/>
            <a:chExt cx="8737501" cy="5340350"/>
          </a:xfrm>
        </p:grpSpPr>
        <p:grpSp>
          <p:nvGrpSpPr>
            <p:cNvPr id="1043" name="Gruppo 1042">
              <a:extLst>
                <a:ext uri="{FF2B5EF4-FFF2-40B4-BE49-F238E27FC236}">
                  <a16:creationId xmlns:a16="http://schemas.microsoft.com/office/drawing/2014/main" id="{6A62F7A3-C3F9-97B5-AFEB-B9BE77735C4C}"/>
                </a:ext>
              </a:extLst>
            </p:cNvPr>
            <p:cNvGrpSpPr/>
            <p:nvPr/>
          </p:nvGrpSpPr>
          <p:grpSpPr>
            <a:xfrm>
              <a:off x="3303587" y="1324803"/>
              <a:ext cx="8675688" cy="5340350"/>
              <a:chOff x="3303587" y="1316038"/>
              <a:chExt cx="8675688" cy="5340350"/>
            </a:xfrm>
          </p:grpSpPr>
          <p:grpSp>
            <p:nvGrpSpPr>
              <p:cNvPr id="1041" name="Gruppo 1040">
                <a:extLst>
                  <a:ext uri="{FF2B5EF4-FFF2-40B4-BE49-F238E27FC236}">
                    <a16:creationId xmlns:a16="http://schemas.microsoft.com/office/drawing/2014/main" id="{9BC1E7E9-66EC-91C6-9DA3-C7116D8052F3}"/>
                  </a:ext>
                </a:extLst>
              </p:cNvPr>
              <p:cNvGrpSpPr/>
              <p:nvPr/>
            </p:nvGrpSpPr>
            <p:grpSpPr>
              <a:xfrm>
                <a:off x="3303587" y="1316038"/>
                <a:ext cx="8675688" cy="5340350"/>
                <a:chOff x="3303587" y="1316038"/>
                <a:chExt cx="8675688" cy="5340350"/>
              </a:xfrm>
              <a:solidFill>
                <a:schemeClr val="accent4">
                  <a:lumMod val="20000"/>
                  <a:lumOff val="80000"/>
                </a:schemeClr>
              </a:solidFill>
            </p:grpSpPr>
            <p:sp>
              <p:nvSpPr>
                <p:cNvPr id="12" name="Rectangle 9">
                  <a:extLst>
                    <a:ext uri="{FF2B5EF4-FFF2-40B4-BE49-F238E27FC236}">
                      <a16:creationId xmlns:a16="http://schemas.microsoft.com/office/drawing/2014/main" id="{0281E089-BA3B-B909-E2CB-216E142C805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13112" y="1316038"/>
                  <a:ext cx="8666163" cy="5340350"/>
                </a:xfrm>
                <a:prstGeom prst="rect">
                  <a:avLst/>
                </a:prstGeom>
                <a:grpFill/>
                <a:ln w="0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13" name="Rectangle 10">
                  <a:extLst>
                    <a:ext uri="{FF2B5EF4-FFF2-40B4-BE49-F238E27FC236}">
                      <a16:creationId xmlns:a16="http://schemas.microsoft.com/office/drawing/2014/main" id="{3A8EF9DF-4B78-B512-8AE5-F564134429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453812" y="5129213"/>
                  <a:ext cx="323850" cy="469900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altLang="it-IT" sz="22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omic Sans MS" panose="030F0702030302020204" pitchFamily="66" charset="0"/>
                    </a:rPr>
                    <a:t>lt</a:t>
                  </a:r>
                  <a:endParaRPr kumimoji="0" lang="it-IT" altLang="it-IT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4" name="Rectangle 11">
                  <a:extLst>
                    <a:ext uri="{FF2B5EF4-FFF2-40B4-BE49-F238E27FC236}">
                      <a16:creationId xmlns:a16="http://schemas.microsoft.com/office/drawing/2014/main" id="{E5E2CC8D-1F93-75CD-D82B-9406DD9B870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102475" y="4465638"/>
                  <a:ext cx="286938" cy="307777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altLang="it-IT" sz="2000" b="0" i="0" u="none" strike="noStrike" cap="none" normalizeH="0" baseline="0" dirty="0">
                      <a:ln>
                        <a:noFill/>
                      </a:ln>
                      <a:solidFill>
                        <a:srgbClr val="7030A0"/>
                      </a:solidFill>
                      <a:effectLst/>
                      <a:latin typeface="Comic Sans MS" panose="030F0702030302020204" pitchFamily="66" charset="0"/>
                    </a:rPr>
                    <a:t>A'</a:t>
                  </a:r>
                  <a:endPara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7030A0"/>
                    </a:solidFill>
                    <a:effectLst/>
                  </a:endParaRPr>
                </a:p>
              </p:txBody>
            </p:sp>
            <p:sp>
              <p:nvSpPr>
                <p:cNvPr id="15" name="Rectangle 12">
                  <a:extLst>
                    <a:ext uri="{FF2B5EF4-FFF2-40B4-BE49-F238E27FC236}">
                      <a16:creationId xmlns:a16="http://schemas.microsoft.com/office/drawing/2014/main" id="{75B76692-C1B3-B64D-0F9D-E5A75D6B952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175500" y="6276975"/>
                  <a:ext cx="296556" cy="307777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altLang="it-IT" sz="2000" b="0" i="0" u="none" strike="noStrike" cap="none" normalizeH="0" baseline="0">
                      <a:ln>
                        <a:noFill/>
                      </a:ln>
                      <a:solidFill>
                        <a:srgbClr val="7030A0"/>
                      </a:solidFill>
                      <a:effectLst/>
                      <a:latin typeface="Comic Sans MS" panose="030F0702030302020204" pitchFamily="66" charset="0"/>
                    </a:rPr>
                    <a:t>A"</a:t>
                  </a:r>
                  <a:endParaRPr kumimoji="0" lang="it-IT" altLang="it-IT" sz="2000" b="0" i="0" u="none" strike="noStrike" cap="none" normalizeH="0" baseline="0">
                    <a:ln>
                      <a:noFill/>
                    </a:ln>
                    <a:solidFill>
                      <a:srgbClr val="7030A0"/>
                    </a:solidFill>
                    <a:effectLst/>
                  </a:endParaRPr>
                </a:p>
              </p:txBody>
            </p:sp>
            <p:sp>
              <p:nvSpPr>
                <p:cNvPr id="22" name="Rectangle 19">
                  <a:extLst>
                    <a:ext uri="{FF2B5EF4-FFF2-40B4-BE49-F238E27FC236}">
                      <a16:creationId xmlns:a16="http://schemas.microsoft.com/office/drawing/2014/main" id="{EC2B1517-E0C8-DCB2-13B8-777926D0B23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95775" y="4454525"/>
                  <a:ext cx="222818" cy="307777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altLang="it-IT" sz="2000" b="0" i="0" u="none" strike="noStrike" cap="none" normalizeH="0" baseline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Comic Sans MS" panose="030F0702030302020204" pitchFamily="66" charset="0"/>
                    </a:rPr>
                    <a:t>r'</a:t>
                  </a:r>
                  <a:endPara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</a:endParaRPr>
                </a:p>
              </p:txBody>
            </p:sp>
            <p:sp>
              <p:nvSpPr>
                <p:cNvPr id="23" name="Rectangle 20">
                  <a:extLst>
                    <a:ext uri="{FF2B5EF4-FFF2-40B4-BE49-F238E27FC236}">
                      <a16:creationId xmlns:a16="http://schemas.microsoft.com/office/drawing/2014/main" id="{7CD779AA-E04C-AE31-6941-CAB1BBBF47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213975" y="5741988"/>
                  <a:ext cx="322204" cy="307777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altLang="it-IT" sz="2000" b="0" i="0" u="none" strike="noStrike" cap="none" normalizeH="0" baseline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Comic Sans MS" panose="030F0702030302020204" pitchFamily="66" charset="0"/>
                    </a:rPr>
                    <a:t>r''</a:t>
                  </a:r>
                  <a:endParaRPr kumimoji="0" lang="it-IT" altLang="it-IT" sz="2000" b="0" i="0" u="none" strike="noStrike" cap="none" normalizeH="0" baseline="0">
                    <a:ln>
                      <a:noFill/>
                    </a:ln>
                    <a:solidFill>
                      <a:srgbClr val="C00000"/>
                    </a:solidFill>
                    <a:effectLst/>
                  </a:endParaRPr>
                </a:p>
              </p:txBody>
            </p:sp>
            <p:sp>
              <p:nvSpPr>
                <p:cNvPr id="24" name="Line 21">
                  <a:extLst>
                    <a:ext uri="{FF2B5EF4-FFF2-40B4-BE49-F238E27FC236}">
                      <a16:creationId xmlns:a16="http://schemas.microsoft.com/office/drawing/2014/main" id="{DC852F9A-12F0-3D55-0131-43A3BEF576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03587" y="2430463"/>
                  <a:ext cx="8666163" cy="0"/>
                </a:xfrm>
                <a:prstGeom prst="line">
                  <a:avLst/>
                </a:prstGeom>
                <a:grp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5" name="Line 22">
                  <a:extLst>
                    <a:ext uri="{FF2B5EF4-FFF2-40B4-BE49-F238E27FC236}">
                      <a16:creationId xmlns:a16="http://schemas.microsoft.com/office/drawing/2014/main" id="{596B7DFD-042B-2BAA-E04A-6358B715BF9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7105650" y="4748213"/>
                  <a:ext cx="0" cy="1741488"/>
                </a:xfrm>
                <a:prstGeom prst="line">
                  <a:avLst/>
                </a:prstGeom>
                <a:grpFill/>
                <a:ln w="0">
                  <a:solidFill>
                    <a:srgbClr val="7030A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7" name="Line 23">
                  <a:extLst>
                    <a:ext uri="{FF2B5EF4-FFF2-40B4-BE49-F238E27FC236}">
                      <a16:creationId xmlns:a16="http://schemas.microsoft.com/office/drawing/2014/main" id="{E2E4752B-AA5D-9A61-AB12-9363192A4B1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235450" y="4748213"/>
                  <a:ext cx="4611688" cy="0"/>
                </a:xfrm>
                <a:prstGeom prst="line">
                  <a:avLst/>
                </a:prstGeom>
                <a:grpFill/>
                <a:ln w="0">
                  <a:solidFill>
                    <a:srgbClr val="C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28" name="Line 24">
                  <a:extLst>
                    <a:ext uri="{FF2B5EF4-FFF2-40B4-BE49-F238E27FC236}">
                      <a16:creationId xmlns:a16="http://schemas.microsoft.com/office/drawing/2014/main" id="{7EC88525-FEB4-7EA3-2E05-CDE49383BF5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847137" y="4748213"/>
                  <a:ext cx="0" cy="722313"/>
                </a:xfrm>
                <a:prstGeom prst="line">
                  <a:avLst/>
                </a:prstGeom>
                <a:grpFill/>
                <a:ln w="0">
                  <a:solidFill>
                    <a:srgbClr val="C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30" name="Line 26">
                  <a:extLst>
                    <a:ext uri="{FF2B5EF4-FFF2-40B4-BE49-F238E27FC236}">
                      <a16:creationId xmlns:a16="http://schemas.microsoft.com/office/drawing/2014/main" id="{ADED353B-E876-30B7-3BBB-BA465E95F4F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678237" y="3322638"/>
                  <a:ext cx="8018463" cy="3333750"/>
                </a:xfrm>
                <a:prstGeom prst="line">
                  <a:avLst/>
                </a:prstGeom>
                <a:grpFill/>
                <a:ln w="0">
                  <a:solidFill>
                    <a:srgbClr val="C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sp>
              <p:nvSpPr>
                <p:cNvPr id="32" name="Line 27">
                  <a:extLst>
                    <a:ext uri="{FF2B5EF4-FFF2-40B4-BE49-F238E27FC236}">
                      <a16:creationId xmlns:a16="http://schemas.microsoft.com/office/drawing/2014/main" id="{285E8A95-8166-CFC3-DB16-EE7301B8346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617912" y="5470525"/>
                  <a:ext cx="8116888" cy="0"/>
                </a:xfrm>
                <a:prstGeom prst="line">
                  <a:avLst/>
                </a:prstGeom>
                <a:grp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it-IT"/>
                </a:p>
              </p:txBody>
            </p:sp>
            <p:grpSp>
              <p:nvGrpSpPr>
                <p:cNvPr id="57" name="Gruppo 56">
                  <a:extLst>
                    <a:ext uri="{FF2B5EF4-FFF2-40B4-BE49-F238E27FC236}">
                      <a16:creationId xmlns:a16="http://schemas.microsoft.com/office/drawing/2014/main" id="{7281D1AA-B587-2325-AEF7-65E6D41864A0}"/>
                    </a:ext>
                  </a:extLst>
                </p:cNvPr>
                <p:cNvGrpSpPr/>
                <p:nvPr/>
              </p:nvGrpSpPr>
              <p:grpSpPr>
                <a:xfrm>
                  <a:off x="3590751" y="2844556"/>
                  <a:ext cx="384242" cy="439784"/>
                  <a:chOff x="10909573" y="2844556"/>
                  <a:chExt cx="384242" cy="439784"/>
                </a:xfrm>
                <a:grpFill/>
              </p:grpSpPr>
              <p:sp>
                <p:nvSpPr>
                  <p:cNvPr id="16" name="Rectangle 13">
                    <a:extLst>
                      <a:ext uri="{FF2B5EF4-FFF2-40B4-BE49-F238E27FC236}">
                        <a16:creationId xmlns:a16="http://schemas.microsoft.com/office/drawing/2014/main" id="{91B2EB5F-B25F-2F8F-6B3E-EEE17EC263C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0909573" y="2976563"/>
                    <a:ext cx="174728" cy="307777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it-IT" alt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omic Sans MS" panose="030F0702030302020204" pitchFamily="66" charset="0"/>
                      </a:rPr>
                      <a:t>T</a:t>
                    </a:r>
                    <a:endParaRPr kumimoji="0" lang="it-IT" altLang="it-IT" sz="2000" b="0" i="0" u="none" strike="noStrike" cap="none" normalizeH="0" baseline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</a:endParaRPr>
                  </a:p>
                </p:txBody>
              </p:sp>
              <p:sp>
                <p:nvSpPr>
                  <p:cNvPr id="17" name="Rectangle 14">
                    <a:extLst>
                      <a:ext uri="{FF2B5EF4-FFF2-40B4-BE49-F238E27FC236}">
                        <a16:creationId xmlns:a16="http://schemas.microsoft.com/office/drawing/2014/main" id="{777A0862-F150-5D12-445E-5E71E68863B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1072195" y="3005369"/>
                    <a:ext cx="104196" cy="205184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it-IT" altLang="it-IT" sz="2000" b="0" i="0" u="none" strike="noStrike" cap="none" normalizeH="0" baseline="-2500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omic Sans MS" panose="030F0702030302020204" pitchFamily="66" charset="0"/>
                      </a:rPr>
                      <a:t>2</a:t>
                    </a:r>
                    <a:endParaRPr kumimoji="0" lang="it-IT" altLang="it-IT" sz="2000" b="0" i="0" u="none" strike="noStrike" cap="none" normalizeH="0" baseline="-2500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</a:endParaRPr>
                  </a:p>
                </p:txBody>
              </p:sp>
              <p:sp>
                <p:nvSpPr>
                  <p:cNvPr id="18" name="Rectangle 15">
                    <a:extLst>
                      <a:ext uri="{FF2B5EF4-FFF2-40B4-BE49-F238E27FC236}">
                        <a16:creationId xmlns:a16="http://schemas.microsoft.com/office/drawing/2014/main" id="{275A64A3-38E4-730C-3053-D810B0DB556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1170383" y="2988138"/>
                    <a:ext cx="123432" cy="18000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it-IT" alt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omic Sans MS" panose="030F0702030302020204" pitchFamily="66" charset="0"/>
                      </a:rPr>
                      <a:t>r</a:t>
                    </a:r>
                    <a:endParaRPr kumimoji="0" lang="it-IT" altLang="it-IT" sz="2000" b="0" i="0" u="none" strike="noStrike" cap="none" normalizeH="0" baseline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</a:endParaRPr>
                  </a:p>
                </p:txBody>
              </p:sp>
              <p:sp>
                <p:nvSpPr>
                  <p:cNvPr id="29" name="Rectangle 25">
                    <a:extLst>
                      <a:ext uri="{FF2B5EF4-FFF2-40B4-BE49-F238E27FC236}">
                        <a16:creationId xmlns:a16="http://schemas.microsoft.com/office/drawing/2014/main" id="{15AC692E-E1AB-2853-877F-A4C33B7F4E6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1099059" y="2844556"/>
                    <a:ext cx="182742" cy="18000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it-IT" alt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Symbol" panose="05050102010706020507" pitchFamily="18" charset="2"/>
                      </a:rPr>
                      <a:t>¥</a:t>
                    </a:r>
                    <a:endParaRPr kumimoji="0" lang="it-IT" altLang="it-IT" sz="2000" b="0" i="0" u="none" strike="noStrike" cap="none" normalizeH="0" baseline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</a:endParaRPr>
                  </a:p>
                </p:txBody>
              </p:sp>
            </p:grpSp>
            <p:grpSp>
              <p:nvGrpSpPr>
                <p:cNvPr id="1026" name="Gruppo 1025">
                  <a:extLst>
                    <a:ext uri="{FF2B5EF4-FFF2-40B4-BE49-F238E27FC236}">
                      <a16:creationId xmlns:a16="http://schemas.microsoft.com/office/drawing/2014/main" id="{BBA32BE3-62FB-340B-2443-3FCB50B8DAC9}"/>
                    </a:ext>
                  </a:extLst>
                </p:cNvPr>
                <p:cNvGrpSpPr/>
                <p:nvPr/>
              </p:nvGrpSpPr>
              <p:grpSpPr>
                <a:xfrm>
                  <a:off x="8661591" y="4356299"/>
                  <a:ext cx="351825" cy="322213"/>
                  <a:chOff x="10909573" y="2962127"/>
                  <a:chExt cx="351825" cy="322213"/>
                </a:xfrm>
                <a:grpFill/>
              </p:grpSpPr>
              <p:sp>
                <p:nvSpPr>
                  <p:cNvPr id="1033" name="Rectangle 13">
                    <a:extLst>
                      <a:ext uri="{FF2B5EF4-FFF2-40B4-BE49-F238E27FC236}">
                        <a16:creationId xmlns:a16="http://schemas.microsoft.com/office/drawing/2014/main" id="{51D2E4C1-C4AF-318F-D67F-311074727B0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0909573" y="2976563"/>
                    <a:ext cx="174728" cy="307777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it-IT" alt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omic Sans MS" panose="030F0702030302020204" pitchFamily="66" charset="0"/>
                      </a:rPr>
                      <a:t>T</a:t>
                    </a:r>
                    <a:endParaRPr kumimoji="0" lang="it-IT" altLang="it-IT" sz="2000" b="0" i="0" u="none" strike="noStrike" cap="none" normalizeH="0" baseline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</a:endParaRPr>
                  </a:p>
                </p:txBody>
              </p:sp>
              <p:sp>
                <p:nvSpPr>
                  <p:cNvPr id="1034" name="Rectangle 14">
                    <a:extLst>
                      <a:ext uri="{FF2B5EF4-FFF2-40B4-BE49-F238E27FC236}">
                        <a16:creationId xmlns:a16="http://schemas.microsoft.com/office/drawing/2014/main" id="{B4494702-23C4-D757-95CE-A33E1F7DA06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1062413" y="3002013"/>
                    <a:ext cx="76944" cy="205184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it-IT" altLang="it-IT" sz="2000" b="0" i="0" u="none" strike="noStrike" cap="none" normalizeH="0" baseline="-2500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omic Sans MS" panose="030F0702030302020204" pitchFamily="66" charset="0"/>
                      </a:rPr>
                      <a:t>1</a:t>
                    </a:r>
                    <a:endParaRPr kumimoji="0" lang="it-IT" altLang="it-IT" sz="2000" b="0" i="0" u="none" strike="noStrike" cap="none" normalizeH="0" baseline="-2500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</a:endParaRPr>
                  </a:p>
                </p:txBody>
              </p:sp>
              <p:sp>
                <p:nvSpPr>
                  <p:cNvPr id="1035" name="Rectangle 15">
                    <a:extLst>
                      <a:ext uri="{FF2B5EF4-FFF2-40B4-BE49-F238E27FC236}">
                        <a16:creationId xmlns:a16="http://schemas.microsoft.com/office/drawing/2014/main" id="{127AC2E9-1552-942F-9FA0-6A1CF85D5B7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1137966" y="2962127"/>
                    <a:ext cx="123432" cy="25200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it-IT" alt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omic Sans MS" panose="030F0702030302020204" pitchFamily="66" charset="0"/>
                      </a:rPr>
                      <a:t>r</a:t>
                    </a:r>
                    <a:endParaRPr kumimoji="0" lang="it-IT" altLang="it-IT" sz="2000" b="0" i="0" u="none" strike="noStrike" cap="none" normalizeH="0" baseline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</a:endParaRPr>
                  </a:p>
                </p:txBody>
              </p:sp>
            </p:grpSp>
          </p:grpSp>
          <p:sp>
            <p:nvSpPr>
              <p:cNvPr id="8" name="Rectangle 6">
                <a:extLst>
                  <a:ext uri="{FF2B5EF4-FFF2-40B4-BE49-F238E27FC236}">
                    <a16:creationId xmlns:a16="http://schemas.microsoft.com/office/drawing/2014/main" id="{4D627D0A-7348-F936-F1BD-8A18F511A9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1590" y="1343646"/>
                <a:ext cx="8118475" cy="200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3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Dati la retta frontale r nel II diedro ed il punto </a:t>
                </a:r>
                <a:r>
                  <a:rPr kumimoji="0" lang="it-IT" altLang="it-IT" sz="1300" b="0" i="0" u="none" strike="noStrike" cap="none" normalizeH="0" baseline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latin typeface="Comic Sans MS" panose="030F0702030302020204" pitchFamily="66" charset="0"/>
                  </a:rPr>
                  <a:t>A(A';A") </a:t>
                </a:r>
                <a:r>
                  <a:rPr kumimoji="0" lang="it-IT" altLang="it-IT" sz="13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nel III diedro determinare </a:t>
                </a:r>
                <a:r>
                  <a:rPr kumimoji="0" lang="it-IT" altLang="it-IT" sz="13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Symbol" panose="05050102010706020507" pitchFamily="18" charset="2"/>
                  </a:rPr>
                  <a:t>a </a:t>
                </a:r>
                <a:r>
                  <a:rPr kumimoji="0" lang="it-IT" altLang="it-IT" sz="13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omic Sans MS" panose="030F0702030302020204" pitchFamily="66" charset="0"/>
                  </a:rPr>
                  <a:t>passante per essi </a:t>
                </a:r>
                <a:endParaRPr kumimoji="0" lang="it-IT" altLang="it-IT" sz="18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  <a:latin typeface="Comic Sans MS" panose="030F0702030302020204" pitchFamily="66" charset="0"/>
                </a:endParaRPr>
              </a:p>
            </p:txBody>
          </p:sp>
        </p:grpSp>
        <p:sp>
          <p:nvSpPr>
            <p:cNvPr id="40" name="CasellaDiTesto 39">
              <a:extLst>
                <a:ext uri="{FF2B5EF4-FFF2-40B4-BE49-F238E27FC236}">
                  <a16:creationId xmlns:a16="http://schemas.microsoft.com/office/drawing/2014/main" id="{D1696E44-8368-3871-79B2-087FCD022BC7}"/>
                </a:ext>
              </a:extLst>
            </p:cNvPr>
            <p:cNvSpPr txBox="1"/>
            <p:nvPr/>
          </p:nvSpPr>
          <p:spPr>
            <a:xfrm>
              <a:off x="3302784" y="1656892"/>
              <a:ext cx="873750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Passaggio 2- Collegando A’X’ e A’’X’’ si determinano le proiezioni del segmento appartenente alla retta s</a:t>
              </a:r>
            </a:p>
          </p:txBody>
        </p:sp>
        <p:grpSp>
          <p:nvGrpSpPr>
            <p:cNvPr id="1027" name="Gruppo 1026">
              <a:extLst>
                <a:ext uri="{FF2B5EF4-FFF2-40B4-BE49-F238E27FC236}">
                  <a16:creationId xmlns:a16="http://schemas.microsoft.com/office/drawing/2014/main" id="{B965115E-A7FB-B011-93C6-647E7DC611D9}"/>
                </a:ext>
              </a:extLst>
            </p:cNvPr>
            <p:cNvGrpSpPr/>
            <p:nvPr/>
          </p:nvGrpSpPr>
          <p:grpSpPr>
            <a:xfrm>
              <a:off x="3312869" y="1456398"/>
              <a:ext cx="5796000" cy="5042068"/>
              <a:chOff x="3312869" y="1447633"/>
              <a:chExt cx="5796000" cy="5042068"/>
            </a:xfrm>
          </p:grpSpPr>
          <p:sp>
            <p:nvSpPr>
              <p:cNvPr id="3" name="CasellaDiTesto 2">
                <a:extLst>
                  <a:ext uri="{FF2B5EF4-FFF2-40B4-BE49-F238E27FC236}">
                    <a16:creationId xmlns:a16="http://schemas.microsoft.com/office/drawing/2014/main" id="{3D6D7716-B101-26F9-8BD4-751854AED34A}"/>
                  </a:ext>
                </a:extLst>
              </p:cNvPr>
              <p:cNvSpPr txBox="1"/>
              <p:nvPr/>
            </p:nvSpPr>
            <p:spPr>
              <a:xfrm>
                <a:off x="3312869" y="1447633"/>
                <a:ext cx="5796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400" dirty="0">
                    <a:solidFill>
                      <a:srgbClr val="0066FF"/>
                    </a:solidFill>
                    <a:latin typeface="Comic Sans MS" panose="030F0702030302020204" pitchFamily="66" charset="0"/>
                  </a:rPr>
                  <a:t>Passaggio 1- si definisce, anzitutto, un punto (X </a:t>
                </a:r>
                <a:r>
                  <a:rPr lang="it-IT" sz="1400" dirty="0">
                    <a:solidFill>
                      <a:srgbClr val="0066FF"/>
                    </a:solidFill>
                    <a:latin typeface="Comic Sans MS" panose="030F0702030302020204" pitchFamily="66" charset="0"/>
                    <a:sym typeface="Symbol" panose="05050102010706020507" pitchFamily="18" charset="2"/>
                  </a:rPr>
                  <a:t> r)=(X’ r’; X’’ r’’) </a:t>
                </a:r>
                <a:endParaRPr lang="it-IT" sz="1400" dirty="0">
                  <a:solidFill>
                    <a:srgbClr val="0066FF"/>
                  </a:solidFill>
                  <a:latin typeface="Comic Sans MS" panose="030F0702030302020204" pitchFamily="66" charset="0"/>
                </a:endParaRPr>
              </a:p>
            </p:txBody>
          </p:sp>
          <p:cxnSp>
            <p:nvCxnSpPr>
              <p:cNvPr id="39" name="Connettore diritto 38">
                <a:extLst>
                  <a:ext uri="{FF2B5EF4-FFF2-40B4-BE49-F238E27FC236}">
                    <a16:creationId xmlns:a16="http://schemas.microsoft.com/office/drawing/2014/main" id="{8DF7BCA8-615A-87E8-47DE-96EFD9E023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25143" y="3965510"/>
                <a:ext cx="0" cy="1505015"/>
              </a:xfrm>
              <a:prstGeom prst="line">
                <a:avLst/>
              </a:prstGeom>
              <a:ln w="3175">
                <a:solidFill>
                  <a:srgbClr val="00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CasellaDiTesto 40">
                <a:extLst>
                  <a:ext uri="{FF2B5EF4-FFF2-40B4-BE49-F238E27FC236}">
                    <a16:creationId xmlns:a16="http://schemas.microsoft.com/office/drawing/2014/main" id="{C1B9882D-FEBB-5CAB-D666-12EF9B455C27}"/>
                  </a:ext>
                </a:extLst>
              </p:cNvPr>
              <p:cNvSpPr txBox="1"/>
              <p:nvPr/>
            </p:nvSpPr>
            <p:spPr>
              <a:xfrm>
                <a:off x="5207075" y="4701513"/>
                <a:ext cx="432000" cy="288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2000" dirty="0">
                    <a:solidFill>
                      <a:srgbClr val="0066FF"/>
                    </a:solidFill>
                    <a:latin typeface="Comic Sans MS" panose="030F0702030302020204" pitchFamily="66" charset="0"/>
                  </a:rPr>
                  <a:t>X’</a:t>
                </a:r>
              </a:p>
            </p:txBody>
          </p:sp>
          <p:sp>
            <p:nvSpPr>
              <p:cNvPr id="42" name="CasellaDiTesto 41">
                <a:extLst>
                  <a:ext uri="{FF2B5EF4-FFF2-40B4-BE49-F238E27FC236}">
                    <a16:creationId xmlns:a16="http://schemas.microsoft.com/office/drawing/2014/main" id="{786C3994-CBB0-5D94-6AB4-7BE68C256554}"/>
                  </a:ext>
                </a:extLst>
              </p:cNvPr>
              <p:cNvSpPr txBox="1"/>
              <p:nvPr/>
            </p:nvSpPr>
            <p:spPr>
              <a:xfrm>
                <a:off x="5225143" y="3663218"/>
                <a:ext cx="468000" cy="288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2000" dirty="0">
                    <a:solidFill>
                      <a:srgbClr val="0066FF"/>
                    </a:solidFill>
                    <a:latin typeface="Comic Sans MS" panose="030F0702030302020204" pitchFamily="66" charset="0"/>
                  </a:rPr>
                  <a:t>X’’</a:t>
                </a:r>
              </a:p>
            </p:txBody>
          </p:sp>
          <p:cxnSp>
            <p:nvCxnSpPr>
              <p:cNvPr id="55" name="Connettore diritto 54">
                <a:extLst>
                  <a:ext uri="{FF2B5EF4-FFF2-40B4-BE49-F238E27FC236}">
                    <a16:creationId xmlns:a16="http://schemas.microsoft.com/office/drawing/2014/main" id="{CDE3F09F-F0A9-03AC-4C22-FE8DA0991E3C}"/>
                  </a:ext>
                </a:extLst>
              </p:cNvPr>
              <p:cNvCxnSpPr>
                <a:cxnSpLocks/>
                <a:stCxn id="25" idx="0"/>
              </p:cNvCxnSpPr>
              <p:nvPr/>
            </p:nvCxnSpPr>
            <p:spPr>
              <a:xfrm flipH="1" flipV="1">
                <a:off x="5225143" y="3965510"/>
                <a:ext cx="1880507" cy="2524191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Connettore diritto 58">
                <a:extLst>
                  <a:ext uri="{FF2B5EF4-FFF2-40B4-BE49-F238E27FC236}">
                    <a16:creationId xmlns:a16="http://schemas.microsoft.com/office/drawing/2014/main" id="{F50D686E-1DB4-1B68-76C3-D7E9BA971E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15095" y="4748290"/>
                <a:ext cx="1898575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8BB9E35C-8090-8D5B-B200-0ADE78C78F09}"/>
              </a:ext>
            </a:extLst>
          </p:cNvPr>
          <p:cNvCxnSpPr>
            <a:cxnSpLocks/>
          </p:cNvCxnSpPr>
          <p:nvPr/>
        </p:nvCxnSpPr>
        <p:spPr>
          <a:xfrm>
            <a:off x="6345625" y="4756723"/>
            <a:ext cx="0" cy="72117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uppo 61">
            <a:extLst>
              <a:ext uri="{FF2B5EF4-FFF2-40B4-BE49-F238E27FC236}">
                <a16:creationId xmlns:a16="http://schemas.microsoft.com/office/drawing/2014/main" id="{5B218E5A-526A-E2F2-DAB1-587AFABE0011}"/>
              </a:ext>
            </a:extLst>
          </p:cNvPr>
          <p:cNvGrpSpPr/>
          <p:nvPr/>
        </p:nvGrpSpPr>
        <p:grpSpPr>
          <a:xfrm>
            <a:off x="1855340" y="6101127"/>
            <a:ext cx="612000" cy="612000"/>
            <a:chOff x="1855340" y="6101127"/>
            <a:chExt cx="612000" cy="612000"/>
          </a:xfrm>
        </p:grpSpPr>
        <p:sp>
          <p:nvSpPr>
            <p:cNvPr id="11" name="Rectangle 31">
              <a:extLst>
                <a:ext uri="{FF2B5EF4-FFF2-40B4-BE49-F238E27FC236}">
                  <a16:creationId xmlns:a16="http://schemas.microsoft.com/office/drawing/2014/main" id="{664AD5F0-30A9-DC1E-8D72-C746D5F1F6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5340" y="6101127"/>
              <a:ext cx="612000" cy="61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1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T</a:t>
              </a:r>
              <a:r>
                <a:rPr kumimoji="0" lang="it-IT" altLang="it-IT" sz="2000" b="0" i="0" u="none" strike="noStrike" cap="none" normalizeH="0" baseline="-25000" dirty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2</a:t>
              </a:r>
              <a:r>
                <a: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omic Sans MS" panose="030F0702030302020204" pitchFamily="66" charset="0"/>
                </a:rPr>
                <a:t>s</a:t>
              </a:r>
            </a:p>
          </p:txBody>
        </p:sp>
        <p:sp>
          <p:nvSpPr>
            <p:cNvPr id="56" name="Rectangle 25">
              <a:extLst>
                <a:ext uri="{FF2B5EF4-FFF2-40B4-BE49-F238E27FC236}">
                  <a16:creationId xmlns:a16="http://schemas.microsoft.com/office/drawing/2014/main" id="{4B6D5B57-859A-E8BB-85C4-1C51429765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2645" y="6157628"/>
              <a:ext cx="165110" cy="18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Symbol" panose="05050102010706020507" pitchFamily="18" charset="2"/>
                </a:rPr>
                <a:t>¥</a:t>
              </a:r>
              <a:endParaRPr kumimoji="0" lang="it-IT" altLang="it-IT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</p:grpSp>
      <p:grpSp>
        <p:nvGrpSpPr>
          <p:cNvPr id="61" name="Gruppo 60">
            <a:extLst>
              <a:ext uri="{FF2B5EF4-FFF2-40B4-BE49-F238E27FC236}">
                <a16:creationId xmlns:a16="http://schemas.microsoft.com/office/drawing/2014/main" id="{80F0B6AA-9A12-91AA-234A-54D9B7710B5F}"/>
              </a:ext>
            </a:extLst>
          </p:cNvPr>
          <p:cNvGrpSpPr/>
          <p:nvPr/>
        </p:nvGrpSpPr>
        <p:grpSpPr>
          <a:xfrm>
            <a:off x="0" y="1822908"/>
            <a:ext cx="3261842" cy="2308324"/>
            <a:chOff x="0" y="1822908"/>
            <a:chExt cx="3261842" cy="2308324"/>
          </a:xfrm>
        </p:grpSpPr>
        <p:sp>
          <p:nvSpPr>
            <p:cNvPr id="6" name="CasellaDiTesto 5">
              <a:extLst>
                <a:ext uri="{FF2B5EF4-FFF2-40B4-BE49-F238E27FC236}">
                  <a16:creationId xmlns:a16="http://schemas.microsoft.com/office/drawing/2014/main" id="{E1394C7F-AE0F-DD27-9B6D-7CCE0A805EA1}"/>
                </a:ext>
              </a:extLst>
            </p:cNvPr>
            <p:cNvSpPr txBox="1"/>
            <p:nvPr/>
          </p:nvSpPr>
          <p:spPr>
            <a:xfrm>
              <a:off x="0" y="1822908"/>
              <a:ext cx="3261842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8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Si  estende, poi, il segmento convertendolo nella retta </a:t>
              </a:r>
              <a:r>
                <a:rPr lang="it-IT" sz="1800" dirty="0">
                  <a:solidFill>
                    <a:srgbClr val="00B05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s</a:t>
              </a:r>
              <a:r>
                <a:rPr lang="it-IT" sz="18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cui appartiene, della quale si determinano tutti gli elementi rappresentativi: due proiezioni  </a:t>
              </a:r>
              <a:r>
                <a:rPr lang="it-IT" sz="1800" dirty="0">
                  <a:solidFill>
                    <a:srgbClr val="00B05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s(s’;s’’) </a:t>
              </a:r>
              <a:r>
                <a:rPr lang="it-IT" sz="18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e le due tracce </a:t>
              </a:r>
              <a:r>
                <a:rPr lang="it-IT" sz="1800" dirty="0">
                  <a:solidFill>
                    <a:srgbClr val="00B05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(T</a:t>
              </a:r>
              <a:r>
                <a:rPr lang="it-IT" sz="1800" baseline="-25000" dirty="0">
                  <a:solidFill>
                    <a:srgbClr val="00B05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r>
                <a:rPr lang="it-IT" sz="1800" dirty="0">
                  <a:solidFill>
                    <a:srgbClr val="00B05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s; T</a:t>
              </a:r>
              <a:r>
                <a:rPr lang="it-IT" sz="1800" baseline="-25000" dirty="0">
                  <a:solidFill>
                    <a:srgbClr val="00B05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r>
                <a:rPr lang="it-IT" sz="1800" dirty="0">
                  <a:solidFill>
                    <a:srgbClr val="00B05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s) </a:t>
              </a:r>
              <a:r>
                <a:rPr lang="it-IT" sz="1800" dirty="0">
                  <a:solidFill>
                    <a:srgbClr val="C00000"/>
                  </a:solidFill>
                  <a:effectLst/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come di seguito</a:t>
              </a:r>
              <a:endParaRPr lang="it-IT" dirty="0">
                <a:solidFill>
                  <a:srgbClr val="C00000"/>
                </a:solidFill>
              </a:endParaRPr>
            </a:p>
          </p:txBody>
        </p:sp>
        <p:sp>
          <p:nvSpPr>
            <p:cNvPr id="58" name="Rectangle 25">
              <a:extLst>
                <a:ext uri="{FF2B5EF4-FFF2-40B4-BE49-F238E27FC236}">
                  <a16:creationId xmlns:a16="http://schemas.microsoft.com/office/drawing/2014/main" id="{60359C40-E861-A7E3-5E0C-8ABA63A50D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1340" y="3402922"/>
              <a:ext cx="165110" cy="18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Symbol" panose="05050102010706020507" pitchFamily="18" charset="2"/>
                </a:rPr>
                <a:t>¥</a:t>
              </a:r>
              <a:endParaRPr kumimoji="0" lang="it-IT" altLang="it-IT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</p:grp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C6B1415C-971A-B65A-834C-E77D13FC57DB}"/>
              </a:ext>
            </a:extLst>
          </p:cNvPr>
          <p:cNvCxnSpPr>
            <a:cxnSpLocks/>
          </p:cNvCxnSpPr>
          <p:nvPr/>
        </p:nvCxnSpPr>
        <p:spPr>
          <a:xfrm flipH="1" flipV="1">
            <a:off x="4116556" y="2484456"/>
            <a:ext cx="3083244" cy="413861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39AB8317-9EC6-CCDC-4227-F48CD80F1560}"/>
              </a:ext>
            </a:extLst>
          </p:cNvPr>
          <p:cNvCxnSpPr>
            <a:cxnSpLocks/>
          </p:cNvCxnSpPr>
          <p:nvPr/>
        </p:nvCxnSpPr>
        <p:spPr>
          <a:xfrm>
            <a:off x="3414409" y="4747958"/>
            <a:ext cx="585545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19">
            <a:extLst>
              <a:ext uri="{FF2B5EF4-FFF2-40B4-BE49-F238E27FC236}">
                <a16:creationId xmlns:a16="http://schemas.microsoft.com/office/drawing/2014/main" id="{57F88C1B-F97D-CFDD-B7E1-579EA2C37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3277" y="4449221"/>
            <a:ext cx="312586" cy="307777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omic Sans MS" panose="030F0702030302020204" pitchFamily="66" charset="0"/>
              </a:rPr>
              <a:t>s’</a:t>
            </a:r>
            <a:r>
              <a:rPr kumimoji="0" lang="it-IT" altLang="it-IT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omic Sans MS" panose="030F0702030302020204" pitchFamily="66" charset="0"/>
                <a:sym typeface="Symbol" panose="05050102010706020507" pitchFamily="18" charset="2"/>
              </a:rPr>
              <a:t></a:t>
            </a:r>
            <a:endParaRPr kumimoji="0" lang="it-IT" altLang="it-IT" sz="20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44" name="Rectangle 20">
            <a:extLst>
              <a:ext uri="{FF2B5EF4-FFF2-40B4-BE49-F238E27FC236}">
                <a16:creationId xmlns:a16="http://schemas.microsoft.com/office/drawing/2014/main" id="{8D498BEA-7FDA-E045-74A5-9E34D5DEFA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4990" y="2460289"/>
            <a:ext cx="218008" cy="307777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omic Sans MS" panose="030F0702030302020204" pitchFamily="66" charset="0"/>
              </a:rPr>
              <a:t>s‘’</a:t>
            </a:r>
            <a:endParaRPr kumimoji="0" lang="it-IT" altLang="it-IT" sz="20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F1DCFFB5-BE7F-5399-3253-224731B82FB7}"/>
              </a:ext>
            </a:extLst>
          </p:cNvPr>
          <p:cNvSpPr txBox="1"/>
          <p:nvPr/>
        </p:nvSpPr>
        <p:spPr>
          <a:xfrm>
            <a:off x="6159660" y="4413415"/>
            <a:ext cx="540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B05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s</a:t>
            </a:r>
          </a:p>
        </p:txBody>
      </p:sp>
      <p:grpSp>
        <p:nvGrpSpPr>
          <p:cNvPr id="54" name="Gruppo 53">
            <a:extLst>
              <a:ext uri="{FF2B5EF4-FFF2-40B4-BE49-F238E27FC236}">
                <a16:creationId xmlns:a16="http://schemas.microsoft.com/office/drawing/2014/main" id="{875F4EB6-B858-9E29-B9C1-ECD690C02C0F}"/>
              </a:ext>
            </a:extLst>
          </p:cNvPr>
          <p:cNvGrpSpPr/>
          <p:nvPr/>
        </p:nvGrpSpPr>
        <p:grpSpPr>
          <a:xfrm>
            <a:off x="4543927" y="2919137"/>
            <a:ext cx="576000" cy="439100"/>
            <a:chOff x="9996179" y="3059587"/>
            <a:chExt cx="576000" cy="439100"/>
          </a:xfrm>
        </p:grpSpPr>
        <p:sp>
          <p:nvSpPr>
            <p:cNvPr id="52" name="CasellaDiTesto 51">
              <a:extLst>
                <a:ext uri="{FF2B5EF4-FFF2-40B4-BE49-F238E27FC236}">
                  <a16:creationId xmlns:a16="http://schemas.microsoft.com/office/drawing/2014/main" id="{CB841DBF-7FD6-3A9D-5EA2-72951E0AE696}"/>
                </a:ext>
              </a:extLst>
            </p:cNvPr>
            <p:cNvSpPr txBox="1"/>
            <p:nvPr/>
          </p:nvSpPr>
          <p:spPr>
            <a:xfrm>
              <a:off x="9996179" y="3138687"/>
              <a:ext cx="576000" cy="360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baseline="-25000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  <p:sp>
          <p:nvSpPr>
            <p:cNvPr id="53" name="Rectangle 25">
              <a:extLst>
                <a:ext uri="{FF2B5EF4-FFF2-40B4-BE49-F238E27FC236}">
                  <a16:creationId xmlns:a16="http://schemas.microsoft.com/office/drawing/2014/main" id="{A1CE5C21-78C9-CBCE-9F41-B304C3D2D6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66179" y="3059587"/>
              <a:ext cx="16511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Symbol" panose="05050102010706020507" pitchFamily="18" charset="2"/>
                </a:rPr>
                <a:t>¥</a:t>
              </a:r>
              <a:endParaRPr kumimoji="0" lang="it-IT" altLang="it-IT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</p:grpSp>
      <p:grpSp>
        <p:nvGrpSpPr>
          <p:cNvPr id="34" name="Gruppo 33">
            <a:extLst>
              <a:ext uri="{FF2B5EF4-FFF2-40B4-BE49-F238E27FC236}">
                <a16:creationId xmlns:a16="http://schemas.microsoft.com/office/drawing/2014/main" id="{67FA34D8-A65A-B182-152D-6244A41700BF}"/>
              </a:ext>
            </a:extLst>
          </p:cNvPr>
          <p:cNvGrpSpPr/>
          <p:nvPr/>
        </p:nvGrpSpPr>
        <p:grpSpPr>
          <a:xfrm>
            <a:off x="3302784" y="1806512"/>
            <a:ext cx="7380000" cy="344733"/>
            <a:chOff x="3302784" y="1806512"/>
            <a:chExt cx="8805089" cy="344733"/>
          </a:xfrm>
        </p:grpSpPr>
        <p:sp>
          <p:nvSpPr>
            <p:cNvPr id="31" name="CasellaDiTesto 30">
              <a:extLst>
                <a:ext uri="{FF2B5EF4-FFF2-40B4-BE49-F238E27FC236}">
                  <a16:creationId xmlns:a16="http://schemas.microsoft.com/office/drawing/2014/main" id="{DE412B63-C064-FC55-166F-439317BD01C6}"/>
                </a:ext>
              </a:extLst>
            </p:cNvPr>
            <p:cNvSpPr txBox="1"/>
            <p:nvPr/>
          </p:nvSpPr>
          <p:spPr>
            <a:xfrm>
              <a:off x="3302784" y="1843468"/>
              <a:ext cx="88050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Passaggio 3- Si definisce la retta s(s’;s’’;T</a:t>
              </a:r>
              <a:r>
                <a:rPr lang="it-IT" sz="1400" baseline="-25000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sz="1400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s;T</a:t>
              </a:r>
              <a:r>
                <a:rPr lang="it-IT" sz="1400" baseline="-25000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sz="1400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s ) contenente il segmento AX(A’X’;A’’X’’)</a:t>
              </a:r>
            </a:p>
          </p:txBody>
        </p:sp>
        <p:sp>
          <p:nvSpPr>
            <p:cNvPr id="1025" name="Rectangle 25">
              <a:extLst>
                <a:ext uri="{FF2B5EF4-FFF2-40B4-BE49-F238E27FC236}">
                  <a16:creationId xmlns:a16="http://schemas.microsoft.com/office/drawing/2014/main" id="{875F882A-C7E5-F55E-59D3-629C596F7B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8199" y="1806512"/>
              <a:ext cx="128241" cy="10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4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Symbol" panose="05050102010706020507" pitchFamily="18" charset="2"/>
                </a:rPr>
                <a:t>¥</a:t>
              </a:r>
              <a:endParaRPr kumimoji="0" lang="it-IT" altLang="it-IT" sz="14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</p:grpSp>
      <p:sp>
        <p:nvSpPr>
          <p:cNvPr id="38" name="Rectangle 2">
            <a:extLst>
              <a:ext uri="{FF2B5EF4-FFF2-40B4-BE49-F238E27FC236}">
                <a16:creationId xmlns:a16="http://schemas.microsoft.com/office/drawing/2014/main" id="{BB8B3B00-3317-FC6D-7CDD-DF7170CC3592}"/>
              </a:ext>
            </a:extLst>
          </p:cNvPr>
          <p:cNvSpPr txBox="1">
            <a:spLocks noChangeArrowheads="1"/>
          </p:cNvSpPr>
          <p:nvPr/>
        </p:nvSpPr>
        <p:spPr>
          <a:xfrm>
            <a:off x="66000" y="41275"/>
            <a:ext cx="12060000" cy="360000"/>
          </a:xfrm>
          <a:prstGeom prst="rect">
            <a:avLst/>
          </a:prstGeom>
          <a:ln w="3175" cmpd="dbl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</a:t>
            </a:r>
            <a:r>
              <a:rPr kumimoji="0" lang="it-IT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PIANO PASSANTE PER UNA RETTA ED UN PUNTO AD ESSA NON APPARTENENTE RISOLTO COME INTERSEZIONE TRA RETTE </a:t>
            </a:r>
            <a:endParaRPr kumimoji="0" lang="it-IT" sz="13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j-ea"/>
              <a:cs typeface="+mj-cs"/>
            </a:endParaRPr>
          </a:p>
        </p:txBody>
      </p:sp>
      <p:sp>
        <p:nvSpPr>
          <p:cNvPr id="45" name="CasellaDiTesto 44">
            <a:hlinkClick r:id="rId3" action="ppaction://hlinksldjump"/>
            <a:extLst>
              <a:ext uri="{FF2B5EF4-FFF2-40B4-BE49-F238E27FC236}">
                <a16:creationId xmlns:a16="http://schemas.microsoft.com/office/drawing/2014/main" id="{5B0C8A9A-7454-DE22-6374-177F1FBDE466}"/>
              </a:ext>
            </a:extLst>
          </p:cNvPr>
          <p:cNvSpPr txBox="1"/>
          <p:nvPr/>
        </p:nvSpPr>
        <p:spPr>
          <a:xfrm>
            <a:off x="10723564" y="38787"/>
            <a:ext cx="1410494" cy="36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23906492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0" grpId="0" animBg="1"/>
      <p:bldP spid="19" grpId="0" animBg="1"/>
      <p:bldP spid="20" grpId="0" animBg="1"/>
      <p:bldP spid="21" grpId="0" animBg="1"/>
      <p:bldP spid="43" grpId="0"/>
      <p:bldP spid="44" grpId="0"/>
      <p:bldP spid="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llout: freccia in giù 4">
            <a:extLst>
              <a:ext uri="{FF2B5EF4-FFF2-40B4-BE49-F238E27FC236}">
                <a16:creationId xmlns:a16="http://schemas.microsoft.com/office/drawing/2014/main" id="{3E65A582-90C5-42E5-2EA0-8995286DB16C}"/>
              </a:ext>
            </a:extLst>
          </p:cNvPr>
          <p:cNvSpPr/>
          <p:nvPr/>
        </p:nvSpPr>
        <p:spPr>
          <a:xfrm>
            <a:off x="95116" y="442341"/>
            <a:ext cx="3060000" cy="638513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Passaggi</a:t>
            </a:r>
            <a:r>
              <a:rPr kumimoji="0" lang="it-IT" sz="1800" b="0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4 – 5 – 6 unificati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BE7E6E6A-207E-4924-FF43-DF549CC6BC11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99677267-A711-684C-62B5-2A9084A3428F}"/>
              </a:ext>
            </a:extLst>
          </p:cNvPr>
          <p:cNvSpPr txBox="1"/>
          <p:nvPr/>
        </p:nvSpPr>
        <p:spPr>
          <a:xfrm>
            <a:off x="3152873" y="442341"/>
            <a:ext cx="9000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Esemplificazione grafica della ricerca e definizione di un piano passante per una retta frontale nel II diedro ed un punto </a:t>
            </a: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non appartenente alla retta nel III diedro</a:t>
            </a:r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65B57F8F-3056-43B0-AD58-9CB9AFC93DAD}"/>
              </a:ext>
            </a:extLst>
          </p:cNvPr>
          <p:cNvCxnSpPr/>
          <p:nvPr/>
        </p:nvCxnSpPr>
        <p:spPr>
          <a:xfrm>
            <a:off x="3104" y="6861104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uppo 9">
            <a:extLst>
              <a:ext uri="{FF2B5EF4-FFF2-40B4-BE49-F238E27FC236}">
                <a16:creationId xmlns:a16="http://schemas.microsoft.com/office/drawing/2014/main" id="{7FA48735-D566-D2C9-2FB6-877B3CBC52CC}"/>
              </a:ext>
            </a:extLst>
          </p:cNvPr>
          <p:cNvGrpSpPr/>
          <p:nvPr/>
        </p:nvGrpSpPr>
        <p:grpSpPr>
          <a:xfrm>
            <a:off x="3302784" y="1316038"/>
            <a:ext cx="8805089" cy="5340350"/>
            <a:chOff x="3302784" y="1316038"/>
            <a:chExt cx="8805089" cy="5340350"/>
          </a:xfrm>
        </p:grpSpPr>
        <p:grpSp>
          <p:nvGrpSpPr>
            <p:cNvPr id="34" name="Gruppo 33">
              <a:extLst>
                <a:ext uri="{FF2B5EF4-FFF2-40B4-BE49-F238E27FC236}">
                  <a16:creationId xmlns:a16="http://schemas.microsoft.com/office/drawing/2014/main" id="{89D0020B-7818-88BF-0384-3AC0A29F3435}"/>
                </a:ext>
              </a:extLst>
            </p:cNvPr>
            <p:cNvGrpSpPr/>
            <p:nvPr/>
          </p:nvGrpSpPr>
          <p:grpSpPr>
            <a:xfrm>
              <a:off x="3302784" y="1316038"/>
              <a:ext cx="8805089" cy="5340350"/>
              <a:chOff x="3302784" y="1316038"/>
              <a:chExt cx="8805089" cy="5340350"/>
            </a:xfrm>
          </p:grpSpPr>
          <p:grpSp>
            <p:nvGrpSpPr>
              <p:cNvPr id="60" name="Gruppo 59">
                <a:extLst>
                  <a:ext uri="{FF2B5EF4-FFF2-40B4-BE49-F238E27FC236}">
                    <a16:creationId xmlns:a16="http://schemas.microsoft.com/office/drawing/2014/main" id="{EF9B315C-66F5-2320-BFF1-2C6D0E59276B}"/>
                  </a:ext>
                </a:extLst>
              </p:cNvPr>
              <p:cNvGrpSpPr/>
              <p:nvPr/>
            </p:nvGrpSpPr>
            <p:grpSpPr>
              <a:xfrm>
                <a:off x="3302784" y="1316038"/>
                <a:ext cx="8737501" cy="5340350"/>
                <a:chOff x="3302784" y="1316038"/>
                <a:chExt cx="8737501" cy="5340350"/>
              </a:xfrm>
            </p:grpSpPr>
            <p:grpSp>
              <p:nvGrpSpPr>
                <p:cNvPr id="1043" name="Gruppo 1042">
                  <a:extLst>
                    <a:ext uri="{FF2B5EF4-FFF2-40B4-BE49-F238E27FC236}">
                      <a16:creationId xmlns:a16="http://schemas.microsoft.com/office/drawing/2014/main" id="{6A62F7A3-C3F9-97B5-AFEB-B9BE77735C4C}"/>
                    </a:ext>
                  </a:extLst>
                </p:cNvPr>
                <p:cNvGrpSpPr/>
                <p:nvPr/>
              </p:nvGrpSpPr>
              <p:grpSpPr>
                <a:xfrm>
                  <a:off x="3303587" y="1316038"/>
                  <a:ext cx="8675688" cy="5340350"/>
                  <a:chOff x="3303587" y="1316038"/>
                  <a:chExt cx="8675688" cy="5340350"/>
                </a:xfrm>
              </p:grpSpPr>
              <p:grpSp>
                <p:nvGrpSpPr>
                  <p:cNvPr id="1041" name="Gruppo 1040">
                    <a:extLst>
                      <a:ext uri="{FF2B5EF4-FFF2-40B4-BE49-F238E27FC236}">
                        <a16:creationId xmlns:a16="http://schemas.microsoft.com/office/drawing/2014/main" id="{9BC1E7E9-66EC-91C6-9DA3-C7116D8052F3}"/>
                      </a:ext>
                    </a:extLst>
                  </p:cNvPr>
                  <p:cNvGrpSpPr/>
                  <p:nvPr/>
                </p:nvGrpSpPr>
                <p:grpSpPr>
                  <a:xfrm>
                    <a:off x="3303587" y="1316038"/>
                    <a:ext cx="8675688" cy="5340350"/>
                    <a:chOff x="3303587" y="1316038"/>
                    <a:chExt cx="8675688" cy="5340350"/>
                  </a:xfrm>
                  <a:solidFill>
                    <a:schemeClr val="accent4">
                      <a:lumMod val="20000"/>
                      <a:lumOff val="80000"/>
                    </a:schemeClr>
                  </a:solidFill>
                </p:grpSpPr>
                <p:sp>
                  <p:nvSpPr>
                    <p:cNvPr id="12" name="Rectangle 9">
                      <a:extLst>
                        <a:ext uri="{FF2B5EF4-FFF2-40B4-BE49-F238E27FC236}">
                          <a16:creationId xmlns:a16="http://schemas.microsoft.com/office/drawing/2014/main" id="{0281E089-BA3B-B909-E2CB-216E142C805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3112" y="1316038"/>
                      <a:ext cx="8666163" cy="5340350"/>
                    </a:xfrm>
                    <a:prstGeom prst="rect">
                      <a:avLst/>
                    </a:prstGeom>
                    <a:grpFill/>
                    <a:ln w="0">
                      <a:solidFill>
                        <a:srgbClr val="000000"/>
                      </a:solidFill>
                      <a:prstDash val="solid"/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it-IT"/>
                    </a:p>
                  </p:txBody>
                </p:sp>
                <p:sp>
                  <p:nvSpPr>
                    <p:cNvPr id="13" name="Rectangle 10">
                      <a:extLst>
                        <a:ext uri="{FF2B5EF4-FFF2-40B4-BE49-F238E27FC236}">
                          <a16:creationId xmlns:a16="http://schemas.microsoft.com/office/drawing/2014/main" id="{3A8EF9DF-4B78-B512-8AE5-F5641344291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453812" y="5129213"/>
                      <a:ext cx="323850" cy="469900"/>
                    </a:xfrm>
                    <a:prstGeom prst="rect">
                      <a:avLst/>
                    </a:prstGeom>
                    <a:grp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none" lIns="0" tIns="0" rIns="0" bIns="0" numCol="1" anchor="t" anchorCtr="0" compatLnSpc="1">
                      <a:prstTxWarp prst="textNoShape">
                        <a:avLst/>
                      </a:prstTxWarp>
                      <a:spAutoFit/>
                    </a:bodyPr>
                    <a:lstStyle>
                      <a:lvl1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</a:rPr>
                        <a:t>lt</a:t>
                      </a:r>
                      <a:endParaRPr kumimoji="0" lang="it-IT" altLang="it-IT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4" name="Rectangle 11">
                      <a:extLst>
                        <a:ext uri="{FF2B5EF4-FFF2-40B4-BE49-F238E27FC236}">
                          <a16:creationId xmlns:a16="http://schemas.microsoft.com/office/drawing/2014/main" id="{E5E2CC8D-1F93-75CD-D82B-9406DD9B870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102475" y="4465638"/>
                      <a:ext cx="286938" cy="307777"/>
                    </a:xfrm>
                    <a:prstGeom prst="rect">
                      <a:avLst/>
                    </a:prstGeom>
                    <a:grp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none" lIns="0" tIns="0" rIns="0" bIns="0" numCol="1" anchor="t" anchorCtr="0" compatLnSpc="1">
                      <a:prstTxWarp prst="textNoShape">
                        <a:avLst/>
                      </a:prstTxWarp>
                      <a:spAutoFit/>
                    </a:bodyPr>
                    <a:lstStyle>
                      <a:lvl1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A'</a:t>
                      </a:r>
                      <a:endParaRPr kumimoji="0" lang="it-IT" alt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</a:endParaRPr>
                    </a:p>
                  </p:txBody>
                </p:sp>
                <p:sp>
                  <p:nvSpPr>
                    <p:cNvPr id="15" name="Rectangle 12">
                      <a:extLst>
                        <a:ext uri="{FF2B5EF4-FFF2-40B4-BE49-F238E27FC236}">
                          <a16:creationId xmlns:a16="http://schemas.microsoft.com/office/drawing/2014/main" id="{75B76692-C1B3-B64D-0F9D-E5A75D6B9520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175500" y="6276975"/>
                      <a:ext cx="296556" cy="307777"/>
                    </a:xfrm>
                    <a:prstGeom prst="rect">
                      <a:avLst/>
                    </a:prstGeom>
                    <a:grp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none" lIns="0" tIns="0" rIns="0" bIns="0" numCol="1" anchor="t" anchorCtr="0" compatLnSpc="1">
                      <a:prstTxWarp prst="textNoShape">
                        <a:avLst/>
                      </a:prstTxWarp>
                      <a:spAutoFit/>
                    </a:bodyPr>
                    <a:lstStyle>
                      <a:lvl1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A"</a:t>
                      </a:r>
                      <a:endParaRPr kumimoji="0" lang="it-IT" altLang="it-IT" sz="2000" b="0" i="0" u="none" strike="noStrike" cap="none" normalizeH="0" baseline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</a:endParaRPr>
                    </a:p>
                  </p:txBody>
                </p:sp>
                <p:sp>
                  <p:nvSpPr>
                    <p:cNvPr id="22" name="Rectangle 19">
                      <a:extLst>
                        <a:ext uri="{FF2B5EF4-FFF2-40B4-BE49-F238E27FC236}">
                          <a16:creationId xmlns:a16="http://schemas.microsoft.com/office/drawing/2014/main" id="{EC2B1517-E0C8-DCB2-13B8-777926D0B23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95775" y="4454525"/>
                      <a:ext cx="222818" cy="307777"/>
                    </a:xfrm>
                    <a:prstGeom prst="rect">
                      <a:avLst/>
                    </a:prstGeom>
                    <a:grp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none" lIns="0" tIns="0" rIns="0" bIns="0" numCol="1" anchor="t" anchorCtr="0" compatLnSpc="1">
                      <a:prstTxWarp prst="textNoShape">
                        <a:avLst/>
                      </a:prstTxWarp>
                      <a:spAutoFit/>
                    </a:bodyPr>
                    <a:lstStyle>
                      <a:lvl1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</a:rPr>
                        <a:t>r'</a:t>
                      </a:r>
                      <a:endParaRPr kumimoji="0" lang="it-IT" altLang="it-IT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</a:endParaRPr>
                    </a:p>
                  </p:txBody>
                </p:sp>
                <p:sp>
                  <p:nvSpPr>
                    <p:cNvPr id="23" name="Rectangle 20">
                      <a:extLst>
                        <a:ext uri="{FF2B5EF4-FFF2-40B4-BE49-F238E27FC236}">
                          <a16:creationId xmlns:a16="http://schemas.microsoft.com/office/drawing/2014/main" id="{7CD779AA-E04C-AE31-6941-CAB1BBBF474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213975" y="5741988"/>
                      <a:ext cx="322204" cy="307777"/>
                    </a:xfrm>
                    <a:prstGeom prst="rect">
                      <a:avLst/>
                    </a:prstGeom>
                    <a:grp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none" lIns="0" tIns="0" rIns="0" bIns="0" numCol="1" anchor="t" anchorCtr="0" compatLnSpc="1">
                      <a:prstTxWarp prst="textNoShape">
                        <a:avLst/>
                      </a:prstTxWarp>
                      <a:spAutoFit/>
                    </a:bodyPr>
                    <a:lstStyle>
                      <a:lvl1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</a:rPr>
                        <a:t>r''</a:t>
                      </a:r>
                      <a:endParaRPr kumimoji="0" lang="it-IT" altLang="it-IT" sz="2000" b="0" i="0" u="none" strike="noStrike" cap="none" normalizeH="0" baseline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</a:endParaRPr>
                    </a:p>
                  </p:txBody>
                </p:sp>
                <p:sp>
                  <p:nvSpPr>
                    <p:cNvPr id="24" name="Line 21">
                      <a:extLst>
                        <a:ext uri="{FF2B5EF4-FFF2-40B4-BE49-F238E27FC236}">
                          <a16:creationId xmlns:a16="http://schemas.microsoft.com/office/drawing/2014/main" id="{DC852F9A-12F0-3D55-0131-43A3BEF5766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303587" y="2430463"/>
                      <a:ext cx="8666163" cy="0"/>
                    </a:xfrm>
                    <a:prstGeom prst="line">
                      <a:avLst/>
                    </a:prstGeom>
                    <a:grpFill/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it-IT"/>
                    </a:p>
                  </p:txBody>
                </p:sp>
                <p:sp>
                  <p:nvSpPr>
                    <p:cNvPr id="25" name="Line 22">
                      <a:extLst>
                        <a:ext uri="{FF2B5EF4-FFF2-40B4-BE49-F238E27FC236}">
                          <a16:creationId xmlns:a16="http://schemas.microsoft.com/office/drawing/2014/main" id="{596B7DFD-042B-2BAA-E04A-6358B715BF9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7105650" y="4748213"/>
                      <a:ext cx="0" cy="1741488"/>
                    </a:xfrm>
                    <a:prstGeom prst="line">
                      <a:avLst/>
                    </a:prstGeom>
                    <a:grpFill/>
                    <a:ln w="0">
                      <a:solidFill>
                        <a:srgbClr val="7030A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it-IT"/>
                    </a:p>
                  </p:txBody>
                </p:sp>
                <p:sp>
                  <p:nvSpPr>
                    <p:cNvPr id="27" name="Line 23">
                      <a:extLst>
                        <a:ext uri="{FF2B5EF4-FFF2-40B4-BE49-F238E27FC236}">
                          <a16:creationId xmlns:a16="http://schemas.microsoft.com/office/drawing/2014/main" id="{E2E4752B-AA5D-9A61-AB12-9363192A4B1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235450" y="4748213"/>
                      <a:ext cx="4611688" cy="0"/>
                    </a:xfrm>
                    <a:prstGeom prst="line">
                      <a:avLst/>
                    </a:prstGeom>
                    <a:grpFill/>
                    <a:ln w="0">
                      <a:solidFill>
                        <a:srgbClr val="C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it-IT"/>
                    </a:p>
                  </p:txBody>
                </p:sp>
                <p:sp>
                  <p:nvSpPr>
                    <p:cNvPr id="28" name="Line 24">
                      <a:extLst>
                        <a:ext uri="{FF2B5EF4-FFF2-40B4-BE49-F238E27FC236}">
                          <a16:creationId xmlns:a16="http://schemas.microsoft.com/office/drawing/2014/main" id="{7EC88525-FEB4-7EA3-2E05-CDE49383BF5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847137" y="4748213"/>
                      <a:ext cx="0" cy="722313"/>
                    </a:xfrm>
                    <a:prstGeom prst="line">
                      <a:avLst/>
                    </a:prstGeom>
                    <a:grpFill/>
                    <a:ln w="0">
                      <a:solidFill>
                        <a:srgbClr val="C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it-IT"/>
                    </a:p>
                  </p:txBody>
                </p:sp>
                <p:sp>
                  <p:nvSpPr>
                    <p:cNvPr id="30" name="Line 26">
                      <a:extLst>
                        <a:ext uri="{FF2B5EF4-FFF2-40B4-BE49-F238E27FC236}">
                          <a16:creationId xmlns:a16="http://schemas.microsoft.com/office/drawing/2014/main" id="{ADED353B-E876-30B7-3BBB-BA465E95F4F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678237" y="3322638"/>
                      <a:ext cx="8018463" cy="3333750"/>
                    </a:xfrm>
                    <a:prstGeom prst="line">
                      <a:avLst/>
                    </a:prstGeom>
                    <a:grpFill/>
                    <a:ln w="0">
                      <a:solidFill>
                        <a:srgbClr val="C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it-IT"/>
                    </a:p>
                  </p:txBody>
                </p:sp>
                <p:sp>
                  <p:nvSpPr>
                    <p:cNvPr id="32" name="Line 27">
                      <a:extLst>
                        <a:ext uri="{FF2B5EF4-FFF2-40B4-BE49-F238E27FC236}">
                          <a16:creationId xmlns:a16="http://schemas.microsoft.com/office/drawing/2014/main" id="{285E8A95-8166-CFC3-DB16-EE7301B8346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617912" y="5470525"/>
                      <a:ext cx="8116888" cy="0"/>
                    </a:xfrm>
                    <a:prstGeom prst="line">
                      <a:avLst/>
                    </a:prstGeom>
                    <a:grpFill/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it-IT"/>
                    </a:p>
                  </p:txBody>
                </p:sp>
                <p:grpSp>
                  <p:nvGrpSpPr>
                    <p:cNvPr id="57" name="Gruppo 56">
                      <a:extLst>
                        <a:ext uri="{FF2B5EF4-FFF2-40B4-BE49-F238E27FC236}">
                          <a16:creationId xmlns:a16="http://schemas.microsoft.com/office/drawing/2014/main" id="{7281D1AA-B587-2325-AEF7-65E6D41864A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590751" y="2844556"/>
                      <a:ext cx="384242" cy="439784"/>
                      <a:chOff x="10909573" y="2844556"/>
                      <a:chExt cx="384242" cy="439784"/>
                    </a:xfrm>
                    <a:grpFill/>
                  </p:grpSpPr>
                  <p:sp>
                    <p:nvSpPr>
                      <p:cNvPr id="16" name="Rectangle 13">
                        <a:extLst>
                          <a:ext uri="{FF2B5EF4-FFF2-40B4-BE49-F238E27FC236}">
                            <a16:creationId xmlns:a16="http://schemas.microsoft.com/office/drawing/2014/main" id="{91B2EB5F-B25F-2F8F-6B3E-EEE17EC263C4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909573" y="2976563"/>
                        <a:ext cx="174728" cy="307777"/>
                      </a:xfrm>
                      <a:prstGeom prst="rect">
                        <a:avLst/>
                      </a:prstGeom>
                      <a:grp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none" lIns="0" tIns="0" rIns="0" bIns="0" numCol="1" anchor="t" anchorCtr="0" compatLnSpc="1">
                        <a:prstTxWarp prst="textNoShape">
                          <a:avLst/>
                        </a:prstTxWarp>
                        <a:spAutoFit/>
                      </a:bodyPr>
                      <a:lstStyle>
                        <a:lvl1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marL="0" marR="0" lvl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it-IT" altLang="it-IT" sz="20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latin typeface="Comic Sans MS" panose="030F0702030302020204" pitchFamily="66" charset="0"/>
                          </a:rPr>
                          <a:t>T</a:t>
                        </a:r>
                        <a:endParaRPr kumimoji="0" lang="it-IT" alt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endParaRPr>
                      </a:p>
                    </p:txBody>
                  </p:sp>
                  <p:sp>
                    <p:nvSpPr>
                      <p:cNvPr id="17" name="Rectangle 14">
                        <a:extLst>
                          <a:ext uri="{FF2B5EF4-FFF2-40B4-BE49-F238E27FC236}">
                            <a16:creationId xmlns:a16="http://schemas.microsoft.com/office/drawing/2014/main" id="{777A0862-F150-5D12-445E-5E71E68863B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1072195" y="3005369"/>
                        <a:ext cx="104196" cy="205184"/>
                      </a:xfrm>
                      <a:prstGeom prst="rect">
                        <a:avLst/>
                      </a:prstGeom>
                      <a:grp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none" lIns="0" tIns="0" rIns="0" bIns="0" numCol="1" anchor="t" anchorCtr="0" compatLnSpc="1">
                        <a:prstTxWarp prst="textNoShape">
                          <a:avLst/>
                        </a:prstTxWarp>
                        <a:spAutoFit/>
                      </a:bodyPr>
                      <a:lstStyle>
                        <a:lvl1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marL="0" marR="0" lvl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it-IT" altLang="it-IT" sz="2000" b="0" i="0" u="none" strike="noStrike" cap="none" normalizeH="0" baseline="-25000" dirty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latin typeface="Comic Sans MS" panose="030F0702030302020204" pitchFamily="66" charset="0"/>
                          </a:rPr>
                          <a:t>2</a:t>
                        </a:r>
                        <a:endParaRPr kumimoji="0" lang="it-IT" altLang="it-IT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endParaRPr>
                      </a:p>
                    </p:txBody>
                  </p:sp>
                  <p:sp>
                    <p:nvSpPr>
                      <p:cNvPr id="18" name="Rectangle 15">
                        <a:extLst>
                          <a:ext uri="{FF2B5EF4-FFF2-40B4-BE49-F238E27FC236}">
                            <a16:creationId xmlns:a16="http://schemas.microsoft.com/office/drawing/2014/main" id="{275A64A3-38E4-730C-3053-D810B0DB556A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1170383" y="2988138"/>
                        <a:ext cx="123432" cy="180000"/>
                      </a:xfrm>
                      <a:prstGeom prst="rect">
                        <a:avLst/>
                      </a:prstGeom>
                      <a:grp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none" lIns="0" tIns="0" rIns="0" bIns="0" numCol="1" anchor="t" anchorCtr="0" compatLnSpc="1">
                        <a:prstTxWarp prst="textNoShape">
                          <a:avLst/>
                        </a:prstTxWarp>
                        <a:spAutoFit/>
                      </a:bodyPr>
                      <a:lstStyle>
                        <a:lvl1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marL="0" marR="0" lvl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it-IT" altLang="it-IT" sz="20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latin typeface="Comic Sans MS" panose="030F0702030302020204" pitchFamily="66" charset="0"/>
                          </a:rPr>
                          <a:t>r</a:t>
                        </a:r>
                        <a:endParaRPr kumimoji="0" lang="it-IT" alt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endParaRPr>
                      </a:p>
                    </p:txBody>
                  </p:sp>
                  <p:sp>
                    <p:nvSpPr>
                      <p:cNvPr id="29" name="Rectangle 25">
                        <a:extLst>
                          <a:ext uri="{FF2B5EF4-FFF2-40B4-BE49-F238E27FC236}">
                            <a16:creationId xmlns:a16="http://schemas.microsoft.com/office/drawing/2014/main" id="{15AC692E-E1AB-2853-877F-A4C33B7F4E6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1099059" y="2844556"/>
                        <a:ext cx="182742" cy="180000"/>
                      </a:xfrm>
                      <a:prstGeom prst="rect">
                        <a:avLst/>
                      </a:prstGeom>
                      <a:grp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none" lIns="0" tIns="0" rIns="0" bIns="0" numCol="1" anchor="t" anchorCtr="0" compatLnSpc="1">
                        <a:prstTxWarp prst="textNoShape">
                          <a:avLst/>
                        </a:prstTxWarp>
                        <a:spAutoFit/>
                      </a:bodyPr>
                      <a:lstStyle>
                        <a:lvl1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marL="0" marR="0" lvl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it-IT" altLang="it-IT" sz="20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latin typeface="Symbol" panose="05050102010706020507" pitchFamily="18" charset="2"/>
                          </a:rPr>
                          <a:t>¥</a:t>
                        </a:r>
                        <a:endParaRPr kumimoji="0" lang="it-IT" alt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endParaRPr>
                      </a:p>
                    </p:txBody>
                  </p:sp>
                </p:grpSp>
                <p:grpSp>
                  <p:nvGrpSpPr>
                    <p:cNvPr id="1026" name="Gruppo 1025">
                      <a:extLst>
                        <a:ext uri="{FF2B5EF4-FFF2-40B4-BE49-F238E27FC236}">
                          <a16:creationId xmlns:a16="http://schemas.microsoft.com/office/drawing/2014/main" id="{BBA32BE3-62FB-340B-2443-3FCB50B8DAC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661591" y="4356299"/>
                      <a:ext cx="351825" cy="322213"/>
                      <a:chOff x="10909573" y="2962127"/>
                      <a:chExt cx="351825" cy="322213"/>
                    </a:xfrm>
                    <a:grpFill/>
                  </p:grpSpPr>
                  <p:sp>
                    <p:nvSpPr>
                      <p:cNvPr id="1033" name="Rectangle 13">
                        <a:extLst>
                          <a:ext uri="{FF2B5EF4-FFF2-40B4-BE49-F238E27FC236}">
                            <a16:creationId xmlns:a16="http://schemas.microsoft.com/office/drawing/2014/main" id="{51D2E4C1-C4AF-318F-D67F-311074727B0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0909573" y="2976563"/>
                        <a:ext cx="174728" cy="307777"/>
                      </a:xfrm>
                      <a:prstGeom prst="rect">
                        <a:avLst/>
                      </a:prstGeom>
                      <a:grp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none" lIns="0" tIns="0" rIns="0" bIns="0" numCol="1" anchor="t" anchorCtr="0" compatLnSpc="1">
                        <a:prstTxWarp prst="textNoShape">
                          <a:avLst/>
                        </a:prstTxWarp>
                        <a:spAutoFit/>
                      </a:bodyPr>
                      <a:lstStyle>
                        <a:lvl1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marL="0" marR="0" lvl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it-IT" altLang="it-IT" sz="20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latin typeface="Comic Sans MS" panose="030F0702030302020204" pitchFamily="66" charset="0"/>
                          </a:rPr>
                          <a:t>T</a:t>
                        </a:r>
                        <a:endParaRPr kumimoji="0" lang="it-IT" alt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endParaRPr>
                      </a:p>
                    </p:txBody>
                  </p:sp>
                  <p:sp>
                    <p:nvSpPr>
                      <p:cNvPr id="1034" name="Rectangle 14">
                        <a:extLst>
                          <a:ext uri="{FF2B5EF4-FFF2-40B4-BE49-F238E27FC236}">
                            <a16:creationId xmlns:a16="http://schemas.microsoft.com/office/drawing/2014/main" id="{B4494702-23C4-D757-95CE-A33E1F7DA06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1062413" y="3002013"/>
                        <a:ext cx="76944" cy="205184"/>
                      </a:xfrm>
                      <a:prstGeom prst="rect">
                        <a:avLst/>
                      </a:prstGeom>
                      <a:grp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none" lIns="0" tIns="0" rIns="0" bIns="0" numCol="1" anchor="t" anchorCtr="0" compatLnSpc="1">
                        <a:prstTxWarp prst="textNoShape">
                          <a:avLst/>
                        </a:prstTxWarp>
                        <a:spAutoFit/>
                      </a:bodyPr>
                      <a:lstStyle>
                        <a:lvl1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marL="0" marR="0" lvl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it-IT" altLang="it-IT" sz="2000" b="0" i="0" u="none" strike="noStrike" cap="none" normalizeH="0" baseline="-25000" dirty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latin typeface="Comic Sans MS" panose="030F0702030302020204" pitchFamily="66" charset="0"/>
                          </a:rPr>
                          <a:t>1</a:t>
                        </a:r>
                        <a:endParaRPr kumimoji="0" lang="it-IT" altLang="it-IT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endParaRPr>
                      </a:p>
                    </p:txBody>
                  </p:sp>
                  <p:sp>
                    <p:nvSpPr>
                      <p:cNvPr id="1035" name="Rectangle 15">
                        <a:extLst>
                          <a:ext uri="{FF2B5EF4-FFF2-40B4-BE49-F238E27FC236}">
                            <a16:creationId xmlns:a16="http://schemas.microsoft.com/office/drawing/2014/main" id="{127AC2E9-1552-942F-9FA0-6A1CF85D5B7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1137966" y="2962127"/>
                        <a:ext cx="123432" cy="252000"/>
                      </a:xfrm>
                      <a:prstGeom prst="rect">
                        <a:avLst/>
                      </a:prstGeom>
                      <a:grp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vert="horz" wrap="none" lIns="0" tIns="0" rIns="0" bIns="0" numCol="1" anchor="t" anchorCtr="0" compatLnSpc="1">
                        <a:prstTxWarp prst="textNoShape">
                          <a:avLst/>
                        </a:prstTxWarp>
                        <a:spAutoFit/>
                      </a:bodyPr>
                      <a:lstStyle>
                        <a:lvl1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marL="0" marR="0" lvl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it-IT" altLang="it-IT" sz="20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latin typeface="Comic Sans MS" panose="030F0702030302020204" pitchFamily="66" charset="0"/>
                          </a:rPr>
                          <a:t>r</a:t>
                        </a:r>
                        <a:endParaRPr kumimoji="0" lang="it-IT" alt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endParaRPr>
                      </a:p>
                    </p:txBody>
                  </p:sp>
                </p:grpSp>
              </p:grpSp>
              <p:sp>
                <p:nvSpPr>
                  <p:cNvPr id="8" name="Rectangle 6">
                    <a:extLst>
                      <a:ext uri="{FF2B5EF4-FFF2-40B4-BE49-F238E27FC236}">
                        <a16:creationId xmlns:a16="http://schemas.microsoft.com/office/drawing/2014/main" id="{4D627D0A-7348-F936-F1BD-8A18F511A91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571590" y="1343646"/>
                    <a:ext cx="8118475" cy="2000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it-IT" alt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omic Sans MS" panose="030F0702030302020204" pitchFamily="66" charset="0"/>
                      </a:rPr>
                      <a:t>Dati la retta frontale r nel II diedro ed il punto </a:t>
                    </a:r>
                    <a:r>
                      <a:rPr kumimoji="0" lang="it-IT" alt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Comic Sans MS" panose="030F0702030302020204" pitchFamily="66" charset="0"/>
                      </a:rPr>
                      <a:t>A(A';A") </a:t>
                    </a:r>
                    <a:r>
                      <a:rPr kumimoji="0" lang="it-IT" alt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omic Sans MS" panose="030F0702030302020204" pitchFamily="66" charset="0"/>
                      </a:rPr>
                      <a:t>nel III diedro determinare </a:t>
                    </a:r>
                    <a:r>
                      <a:rPr kumimoji="0" lang="it-IT" alt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Symbol" panose="05050102010706020507" pitchFamily="18" charset="2"/>
                      </a:rPr>
                      <a:t>a </a:t>
                    </a:r>
                    <a:r>
                      <a:rPr kumimoji="0" lang="it-IT" altLang="it-IT" sz="13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omic Sans MS" panose="030F0702030302020204" pitchFamily="66" charset="0"/>
                      </a:rPr>
                      <a:t>passante per essi </a:t>
                    </a:r>
                    <a:endParaRPr kumimoji="0" lang="it-IT" altLang="it-IT" sz="1800" b="0" i="0" u="none" strike="noStrike" cap="none" normalizeH="0" baseline="0" dirty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Comic Sans MS" panose="030F0702030302020204" pitchFamily="66" charset="0"/>
                    </a:endParaRPr>
                  </a:p>
                </p:txBody>
              </p:sp>
            </p:grpSp>
            <p:sp>
              <p:nvSpPr>
                <p:cNvPr id="40" name="CasellaDiTesto 39">
                  <a:extLst>
                    <a:ext uri="{FF2B5EF4-FFF2-40B4-BE49-F238E27FC236}">
                      <a16:creationId xmlns:a16="http://schemas.microsoft.com/office/drawing/2014/main" id="{D1696E44-8368-3871-79B2-087FCD022BC7}"/>
                    </a:ext>
                  </a:extLst>
                </p:cNvPr>
                <p:cNvSpPr txBox="1"/>
                <p:nvPr/>
              </p:nvSpPr>
              <p:spPr>
                <a:xfrm>
                  <a:off x="3302784" y="1659443"/>
                  <a:ext cx="873750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1400" dirty="0">
                      <a:solidFill>
                        <a:srgbClr val="00B050"/>
                      </a:solidFill>
                      <a:latin typeface="Comic Sans MS" panose="030F0702030302020204" pitchFamily="66" charset="0"/>
                    </a:rPr>
                    <a:t>Passaggio 2- Collegando A’X’ e A’’X’’ si determinano le proiezioni del segmento appartenente alla retta s</a:t>
                  </a:r>
                </a:p>
              </p:txBody>
            </p:sp>
            <p:grpSp>
              <p:nvGrpSpPr>
                <p:cNvPr id="1027" name="Gruppo 1026">
                  <a:extLst>
                    <a:ext uri="{FF2B5EF4-FFF2-40B4-BE49-F238E27FC236}">
                      <a16:creationId xmlns:a16="http://schemas.microsoft.com/office/drawing/2014/main" id="{B965115E-A7FB-B011-93C6-647E7DC611D9}"/>
                    </a:ext>
                  </a:extLst>
                </p:cNvPr>
                <p:cNvGrpSpPr/>
                <p:nvPr/>
              </p:nvGrpSpPr>
              <p:grpSpPr>
                <a:xfrm>
                  <a:off x="3312869" y="1447633"/>
                  <a:ext cx="5796000" cy="5042068"/>
                  <a:chOff x="3312869" y="1447633"/>
                  <a:chExt cx="5796000" cy="5042068"/>
                </a:xfrm>
              </p:grpSpPr>
              <p:sp>
                <p:nvSpPr>
                  <p:cNvPr id="3" name="CasellaDiTesto 2">
                    <a:extLst>
                      <a:ext uri="{FF2B5EF4-FFF2-40B4-BE49-F238E27FC236}">
                        <a16:creationId xmlns:a16="http://schemas.microsoft.com/office/drawing/2014/main" id="{3D6D7716-B101-26F9-8BD4-751854AED34A}"/>
                      </a:ext>
                    </a:extLst>
                  </p:cNvPr>
                  <p:cNvSpPr txBox="1"/>
                  <p:nvPr/>
                </p:nvSpPr>
                <p:spPr>
                  <a:xfrm>
                    <a:off x="3312869" y="1447633"/>
                    <a:ext cx="579600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t-IT" sz="1400" dirty="0">
                        <a:solidFill>
                          <a:srgbClr val="0066FF"/>
                        </a:solidFill>
                        <a:latin typeface="Comic Sans MS" panose="030F0702030302020204" pitchFamily="66" charset="0"/>
                      </a:rPr>
                      <a:t>Passaggio 1- si definisce, anzitutto, un punto (X </a:t>
                    </a:r>
                    <a:r>
                      <a:rPr lang="it-IT" sz="1400" dirty="0">
                        <a:solidFill>
                          <a:srgbClr val="0066FF"/>
                        </a:solidFill>
                        <a:latin typeface="Comic Sans MS" panose="030F0702030302020204" pitchFamily="66" charset="0"/>
                        <a:sym typeface="Symbol" panose="05050102010706020507" pitchFamily="18" charset="2"/>
                      </a:rPr>
                      <a:t> r)=(X’ r’; X’’ r’’) </a:t>
                    </a:r>
                    <a:endParaRPr lang="it-IT" sz="1400" dirty="0">
                      <a:solidFill>
                        <a:srgbClr val="0066FF"/>
                      </a:solidFill>
                      <a:latin typeface="Comic Sans MS" panose="030F0702030302020204" pitchFamily="66" charset="0"/>
                    </a:endParaRPr>
                  </a:p>
                </p:txBody>
              </p:sp>
              <p:cxnSp>
                <p:nvCxnSpPr>
                  <p:cNvPr id="39" name="Connettore diritto 38">
                    <a:extLst>
                      <a:ext uri="{FF2B5EF4-FFF2-40B4-BE49-F238E27FC236}">
                        <a16:creationId xmlns:a16="http://schemas.microsoft.com/office/drawing/2014/main" id="{8DF7BCA8-615A-87E8-47DE-96EFD9E0232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225143" y="3965510"/>
                    <a:ext cx="0" cy="1505015"/>
                  </a:xfrm>
                  <a:prstGeom prst="line">
                    <a:avLst/>
                  </a:prstGeom>
                  <a:ln w="3175">
                    <a:solidFill>
                      <a:srgbClr val="0066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1" name="CasellaDiTesto 40">
                    <a:extLst>
                      <a:ext uri="{FF2B5EF4-FFF2-40B4-BE49-F238E27FC236}">
                        <a16:creationId xmlns:a16="http://schemas.microsoft.com/office/drawing/2014/main" id="{C1B9882D-FEBB-5CAB-D666-12EF9B455C27}"/>
                      </a:ext>
                    </a:extLst>
                  </p:cNvPr>
                  <p:cNvSpPr txBox="1"/>
                  <p:nvPr/>
                </p:nvSpPr>
                <p:spPr>
                  <a:xfrm>
                    <a:off x="5207075" y="4701513"/>
                    <a:ext cx="432000" cy="28800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t-IT" sz="2000" dirty="0">
                        <a:solidFill>
                          <a:srgbClr val="0066FF"/>
                        </a:solidFill>
                        <a:latin typeface="Comic Sans MS" panose="030F0702030302020204" pitchFamily="66" charset="0"/>
                      </a:rPr>
                      <a:t>X’</a:t>
                    </a:r>
                  </a:p>
                </p:txBody>
              </p:sp>
              <p:sp>
                <p:nvSpPr>
                  <p:cNvPr id="42" name="CasellaDiTesto 41">
                    <a:extLst>
                      <a:ext uri="{FF2B5EF4-FFF2-40B4-BE49-F238E27FC236}">
                        <a16:creationId xmlns:a16="http://schemas.microsoft.com/office/drawing/2014/main" id="{786C3994-CBB0-5D94-6AB4-7BE68C256554}"/>
                      </a:ext>
                    </a:extLst>
                  </p:cNvPr>
                  <p:cNvSpPr txBox="1"/>
                  <p:nvPr/>
                </p:nvSpPr>
                <p:spPr>
                  <a:xfrm>
                    <a:off x="5225143" y="3663218"/>
                    <a:ext cx="468000" cy="28800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t-IT" sz="2000" dirty="0">
                        <a:solidFill>
                          <a:srgbClr val="0066FF"/>
                        </a:solidFill>
                        <a:latin typeface="Comic Sans MS" panose="030F0702030302020204" pitchFamily="66" charset="0"/>
                      </a:rPr>
                      <a:t>X’’</a:t>
                    </a:r>
                  </a:p>
                </p:txBody>
              </p:sp>
              <p:cxnSp>
                <p:nvCxnSpPr>
                  <p:cNvPr id="55" name="Connettore diritto 54">
                    <a:extLst>
                      <a:ext uri="{FF2B5EF4-FFF2-40B4-BE49-F238E27FC236}">
                        <a16:creationId xmlns:a16="http://schemas.microsoft.com/office/drawing/2014/main" id="{CDE3F09F-F0A9-03AC-4C22-FE8DA0991E3C}"/>
                      </a:ext>
                    </a:extLst>
                  </p:cNvPr>
                  <p:cNvCxnSpPr>
                    <a:cxnSpLocks/>
                    <a:stCxn id="25" idx="0"/>
                  </p:cNvCxnSpPr>
                  <p:nvPr/>
                </p:nvCxnSpPr>
                <p:spPr>
                  <a:xfrm flipH="1" flipV="1">
                    <a:off x="5225143" y="3965510"/>
                    <a:ext cx="1880507" cy="2524191"/>
                  </a:xfrm>
                  <a:prstGeom prst="line">
                    <a:avLst/>
                  </a:prstGeom>
                  <a:ln w="317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" name="Connettore diritto 58">
                    <a:extLst>
                      <a:ext uri="{FF2B5EF4-FFF2-40B4-BE49-F238E27FC236}">
                        <a16:creationId xmlns:a16="http://schemas.microsoft.com/office/drawing/2014/main" id="{F50D686E-1DB4-1B68-76C3-D7E9BA971EF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215095" y="4748290"/>
                    <a:ext cx="1898575" cy="0"/>
                  </a:xfrm>
                  <a:prstGeom prst="line">
                    <a:avLst/>
                  </a:prstGeom>
                  <a:ln w="317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6" name="Connettore diritto 45">
                  <a:extLst>
                    <a:ext uri="{FF2B5EF4-FFF2-40B4-BE49-F238E27FC236}">
                      <a16:creationId xmlns:a16="http://schemas.microsoft.com/office/drawing/2014/main" id="{8BB9E35C-8090-8D5B-B200-0ADE78C78F0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344816" y="4747958"/>
                  <a:ext cx="0" cy="721172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1" name="CasellaDiTesto 30">
                <a:extLst>
                  <a:ext uri="{FF2B5EF4-FFF2-40B4-BE49-F238E27FC236}">
                    <a16:creationId xmlns:a16="http://schemas.microsoft.com/office/drawing/2014/main" id="{DE412B63-C064-FC55-166F-439317BD01C6}"/>
                  </a:ext>
                </a:extLst>
              </p:cNvPr>
              <p:cNvSpPr txBox="1"/>
              <p:nvPr/>
            </p:nvSpPr>
            <p:spPr>
              <a:xfrm>
                <a:off x="3302784" y="1863718"/>
                <a:ext cx="880508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400" dirty="0">
                    <a:solidFill>
                      <a:srgbClr val="00B050"/>
                    </a:solidFill>
                    <a:latin typeface="Comic Sans MS" panose="030F0702030302020204" pitchFamily="66" charset="0"/>
                  </a:rPr>
                  <a:t>Passaggio 3- Si definisce la retta s(s’;s’’;T</a:t>
                </a:r>
                <a:r>
                  <a:rPr lang="it-IT" sz="1400" baseline="-25000" dirty="0">
                    <a:solidFill>
                      <a:srgbClr val="00B050"/>
                    </a:solidFill>
                    <a:latin typeface="Comic Sans MS" panose="030F0702030302020204" pitchFamily="66" charset="0"/>
                  </a:rPr>
                  <a:t>1</a:t>
                </a:r>
                <a:r>
                  <a:rPr lang="it-IT" sz="1400" dirty="0">
                    <a:solidFill>
                      <a:srgbClr val="00B050"/>
                    </a:solidFill>
                    <a:latin typeface="Comic Sans MS" panose="030F0702030302020204" pitchFamily="66" charset="0"/>
                  </a:rPr>
                  <a:t>s;T</a:t>
                </a:r>
                <a:r>
                  <a:rPr lang="it-IT" sz="1400" baseline="-25000" dirty="0">
                    <a:solidFill>
                      <a:srgbClr val="00B050"/>
                    </a:solidFill>
                    <a:latin typeface="Comic Sans MS" panose="030F0702030302020204" pitchFamily="66" charset="0"/>
                  </a:rPr>
                  <a:t>2</a:t>
                </a:r>
                <a:r>
                  <a:rPr lang="it-IT" sz="1400" dirty="0">
                    <a:solidFill>
                      <a:srgbClr val="00B050"/>
                    </a:solidFill>
                    <a:latin typeface="Comic Sans MS" panose="030F0702030302020204" pitchFamily="66" charset="0"/>
                  </a:rPr>
                  <a:t>s ) contenente il segmento AX(A’X’;A’’X’’)</a:t>
                </a:r>
              </a:p>
            </p:txBody>
          </p:sp>
          <p:cxnSp>
            <p:nvCxnSpPr>
              <p:cNvPr id="33" name="Connettore diritto 32">
                <a:extLst>
                  <a:ext uri="{FF2B5EF4-FFF2-40B4-BE49-F238E27FC236}">
                    <a16:creationId xmlns:a16="http://schemas.microsoft.com/office/drawing/2014/main" id="{C6B1415C-971A-B65A-834C-E77D13FC57D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123925" y="2484456"/>
                <a:ext cx="3083244" cy="4138616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Connettore diritto 35">
                <a:extLst>
                  <a:ext uri="{FF2B5EF4-FFF2-40B4-BE49-F238E27FC236}">
                    <a16:creationId xmlns:a16="http://schemas.microsoft.com/office/drawing/2014/main" id="{39AB8317-9EC6-CCDC-4227-F48CD80F15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65500" y="4747958"/>
                <a:ext cx="3740150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Rectangle 19">
                <a:extLst>
                  <a:ext uri="{FF2B5EF4-FFF2-40B4-BE49-F238E27FC236}">
                    <a16:creationId xmlns:a16="http://schemas.microsoft.com/office/drawing/2014/main" id="{57F88C1B-F97D-CFDD-B7E1-579EA2C37C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26130" y="4429765"/>
                <a:ext cx="312586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omic Sans MS" panose="030F0702030302020204" pitchFamily="66" charset="0"/>
                  </a:rPr>
                  <a:t>s’</a:t>
                </a:r>
                <a:r>
                  <a: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omic Sans MS" panose="030F0702030302020204" pitchFamily="66" charset="0"/>
                    <a:sym typeface="Symbol" panose="05050102010706020507" pitchFamily="18" charset="2"/>
                  </a:rPr>
                  <a:t></a:t>
                </a:r>
                <a:endPara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</a:endParaRPr>
              </a:p>
            </p:txBody>
          </p:sp>
          <p:sp>
            <p:nvSpPr>
              <p:cNvPr id="44" name="Rectangle 20">
                <a:extLst>
                  <a:ext uri="{FF2B5EF4-FFF2-40B4-BE49-F238E27FC236}">
                    <a16:creationId xmlns:a16="http://schemas.microsoft.com/office/drawing/2014/main" id="{8D498BEA-7FDA-E045-74A5-9E34D5DEFA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7355" y="2460289"/>
                <a:ext cx="218008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20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Comic Sans MS" panose="030F0702030302020204" pitchFamily="66" charset="0"/>
                  </a:rPr>
                  <a:t>s‘’</a:t>
                </a:r>
                <a:endParaRPr kumimoji="0" lang="it-IT" altLang="it-IT" sz="20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</a:endParaRPr>
              </a:p>
            </p:txBody>
          </p:sp>
          <p:sp>
            <p:nvSpPr>
              <p:cNvPr id="51" name="CasellaDiTesto 50">
                <a:extLst>
                  <a:ext uri="{FF2B5EF4-FFF2-40B4-BE49-F238E27FC236}">
                    <a16:creationId xmlns:a16="http://schemas.microsoft.com/office/drawing/2014/main" id="{F1DCFFB5-BE7F-5399-3253-224731B82FB7}"/>
                  </a:ext>
                </a:extLst>
              </p:cNvPr>
              <p:cNvSpPr txBox="1"/>
              <p:nvPr/>
            </p:nvSpPr>
            <p:spPr>
              <a:xfrm>
                <a:off x="6073157" y="4413415"/>
                <a:ext cx="540000" cy="360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>
                    <a:solidFill>
                      <a:srgbClr val="00B050"/>
                    </a:solidFill>
                    <a:latin typeface="Comic Sans MS" panose="030F0702030302020204" pitchFamily="66" charset="0"/>
                  </a:rPr>
                  <a:t>T</a:t>
                </a:r>
                <a:r>
                  <a:rPr lang="it-IT" baseline="-25000" dirty="0">
                    <a:solidFill>
                      <a:srgbClr val="00B050"/>
                    </a:solidFill>
                    <a:latin typeface="Comic Sans MS" panose="030F0702030302020204" pitchFamily="66" charset="0"/>
                  </a:rPr>
                  <a:t>1</a:t>
                </a:r>
                <a:r>
                  <a:rPr lang="it-IT" dirty="0">
                    <a:solidFill>
                      <a:srgbClr val="00B050"/>
                    </a:solidFill>
                    <a:latin typeface="Comic Sans MS" panose="030F0702030302020204" pitchFamily="66" charset="0"/>
                  </a:rPr>
                  <a:t>s</a:t>
                </a:r>
              </a:p>
            </p:txBody>
          </p:sp>
          <p:grpSp>
            <p:nvGrpSpPr>
              <p:cNvPr id="54" name="Gruppo 53">
                <a:extLst>
                  <a:ext uri="{FF2B5EF4-FFF2-40B4-BE49-F238E27FC236}">
                    <a16:creationId xmlns:a16="http://schemas.microsoft.com/office/drawing/2014/main" id="{875F4EB6-B858-9E29-B9C1-ECD690C02C0F}"/>
                  </a:ext>
                </a:extLst>
              </p:cNvPr>
              <p:cNvGrpSpPr/>
              <p:nvPr/>
            </p:nvGrpSpPr>
            <p:grpSpPr>
              <a:xfrm>
                <a:off x="4576292" y="2919137"/>
                <a:ext cx="576000" cy="439100"/>
                <a:chOff x="9996179" y="3059587"/>
                <a:chExt cx="576000" cy="439100"/>
              </a:xfrm>
            </p:grpSpPr>
            <p:sp>
              <p:nvSpPr>
                <p:cNvPr id="52" name="CasellaDiTesto 51">
                  <a:extLst>
                    <a:ext uri="{FF2B5EF4-FFF2-40B4-BE49-F238E27FC236}">
                      <a16:creationId xmlns:a16="http://schemas.microsoft.com/office/drawing/2014/main" id="{CB841DBF-7FD6-3A9D-5EA2-72951E0AE696}"/>
                    </a:ext>
                  </a:extLst>
                </p:cNvPr>
                <p:cNvSpPr txBox="1"/>
                <p:nvPr/>
              </p:nvSpPr>
              <p:spPr>
                <a:xfrm>
                  <a:off x="9996179" y="3138687"/>
                  <a:ext cx="576000" cy="36000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dirty="0">
                      <a:solidFill>
                        <a:srgbClr val="00B050"/>
                      </a:solidFill>
                      <a:latin typeface="Comic Sans MS" panose="030F0702030302020204" pitchFamily="66" charset="0"/>
                    </a:rPr>
                    <a:t>T</a:t>
                  </a:r>
                  <a:r>
                    <a:rPr lang="it-IT" baseline="-25000" dirty="0">
                      <a:solidFill>
                        <a:srgbClr val="00B050"/>
                      </a:solidFill>
                      <a:latin typeface="Comic Sans MS" panose="030F0702030302020204" pitchFamily="66" charset="0"/>
                    </a:rPr>
                    <a:t>2</a:t>
                  </a:r>
                  <a:r>
                    <a:rPr lang="it-IT" dirty="0">
                      <a:solidFill>
                        <a:srgbClr val="00B050"/>
                      </a:solidFill>
                      <a:latin typeface="Comic Sans MS" panose="030F0702030302020204" pitchFamily="66" charset="0"/>
                    </a:rPr>
                    <a:t>s</a:t>
                  </a:r>
                </a:p>
              </p:txBody>
            </p:sp>
            <p:sp>
              <p:nvSpPr>
                <p:cNvPr id="53" name="Rectangle 25">
                  <a:extLst>
                    <a:ext uri="{FF2B5EF4-FFF2-40B4-BE49-F238E27FC236}">
                      <a16:creationId xmlns:a16="http://schemas.microsoft.com/office/drawing/2014/main" id="{A1CE5C21-78C9-CBCE-9F41-B304C3D2D6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266179" y="3059587"/>
                  <a:ext cx="16511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it-IT" altLang="it-IT" b="0" i="0" u="none" strike="noStrike" cap="none" normalizeH="0" baseline="0" dirty="0">
                      <a:ln>
                        <a:noFill/>
                      </a:ln>
                      <a:solidFill>
                        <a:srgbClr val="00B050"/>
                      </a:solidFill>
                      <a:effectLst/>
                      <a:latin typeface="Symbol" panose="05050102010706020507" pitchFamily="18" charset="2"/>
                    </a:rPr>
                    <a:t>¥</a:t>
                  </a:r>
                  <a:endParaRPr kumimoji="0" lang="it-IT" altLang="it-IT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</a:endParaRPr>
                </a:p>
              </p:txBody>
            </p:sp>
          </p:grpSp>
        </p:grpSp>
        <p:sp>
          <p:nvSpPr>
            <p:cNvPr id="49" name="Rectangle 25">
              <a:extLst>
                <a:ext uri="{FF2B5EF4-FFF2-40B4-BE49-F238E27FC236}">
                  <a16:creationId xmlns:a16="http://schemas.microsoft.com/office/drawing/2014/main" id="{12B70E4B-2D19-663D-5CAD-D802A4561E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46646" y="1825778"/>
              <a:ext cx="12824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4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Symbol" panose="05050102010706020507" pitchFamily="18" charset="2"/>
                </a:rPr>
                <a:t>¥</a:t>
              </a:r>
              <a:endParaRPr kumimoji="0" lang="it-IT" altLang="it-IT" sz="14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</p:grp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F5E817EC-D298-C35E-7837-39AD21446893}"/>
              </a:ext>
            </a:extLst>
          </p:cNvPr>
          <p:cNvCxnSpPr>
            <a:cxnSpLocks/>
          </p:cNvCxnSpPr>
          <p:nvPr/>
        </p:nvCxnSpPr>
        <p:spPr>
          <a:xfrm>
            <a:off x="3330123" y="4752971"/>
            <a:ext cx="829734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uppo 6">
            <a:extLst>
              <a:ext uri="{FF2B5EF4-FFF2-40B4-BE49-F238E27FC236}">
                <a16:creationId xmlns:a16="http://schemas.microsoft.com/office/drawing/2014/main" id="{1B6CF5BA-F4F7-5573-7365-D17461EA154A}"/>
              </a:ext>
            </a:extLst>
          </p:cNvPr>
          <p:cNvGrpSpPr/>
          <p:nvPr/>
        </p:nvGrpSpPr>
        <p:grpSpPr>
          <a:xfrm>
            <a:off x="3266075" y="2036052"/>
            <a:ext cx="8666162" cy="334619"/>
            <a:chOff x="3259328" y="2045780"/>
            <a:chExt cx="8666162" cy="334619"/>
          </a:xfrm>
        </p:grpSpPr>
        <p:sp>
          <p:nvSpPr>
            <p:cNvPr id="35" name="CasellaDiTesto 34">
              <a:extLst>
                <a:ext uri="{FF2B5EF4-FFF2-40B4-BE49-F238E27FC236}">
                  <a16:creationId xmlns:a16="http://schemas.microsoft.com/office/drawing/2014/main" id="{9FC8E432-72B7-A1AC-02F5-BE2723B94723}"/>
                </a:ext>
              </a:extLst>
            </p:cNvPr>
            <p:cNvSpPr txBox="1"/>
            <p:nvPr/>
          </p:nvSpPr>
          <p:spPr>
            <a:xfrm>
              <a:off x="3259328" y="2072622"/>
              <a:ext cx="86661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Passaggi 4-5-6-Unendo le tracce </a:t>
              </a:r>
              <a:r>
                <a:rPr lang="it-IT" sz="1400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(T</a:t>
              </a:r>
              <a:r>
                <a:rPr lang="it-IT" sz="1400" baseline="-25000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sz="1400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s+</a:t>
              </a:r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1400" baseline="-250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sz="14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r</a:t>
              </a:r>
              <a:r>
                <a:rPr lang="it-IT" sz="1400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) </a:t>
              </a:r>
              <a:r>
                <a:rPr lang="it-IT" sz="14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si ha t</a:t>
              </a:r>
              <a:r>
                <a:rPr lang="it-IT" sz="1400" baseline="-25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sz="1400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sz="14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, mentre le due tracce (      +       ) generano t</a:t>
              </a:r>
              <a:r>
                <a:rPr lang="it-IT" sz="1400" baseline="-25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sz="1400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</a:p>
          </p:txBody>
        </p:sp>
        <p:sp>
          <p:nvSpPr>
            <p:cNvPr id="50" name="Rectangle 25">
              <a:extLst>
                <a:ext uri="{FF2B5EF4-FFF2-40B4-BE49-F238E27FC236}">
                  <a16:creationId xmlns:a16="http://schemas.microsoft.com/office/drawing/2014/main" id="{A4799A2B-741E-C7B9-870C-D1FCF74B1C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00671" y="2046807"/>
              <a:ext cx="117377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400" b="0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Symbol" panose="05050102010706020507" pitchFamily="18" charset="2"/>
                </a:rPr>
                <a:t>¥</a:t>
              </a:r>
              <a:endParaRPr kumimoji="0" lang="it-IT" altLang="it-IT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endParaRPr>
            </a:p>
          </p:txBody>
        </p:sp>
        <p:grpSp>
          <p:nvGrpSpPr>
            <p:cNvPr id="1028" name="Gruppo 1027">
              <a:extLst>
                <a:ext uri="{FF2B5EF4-FFF2-40B4-BE49-F238E27FC236}">
                  <a16:creationId xmlns:a16="http://schemas.microsoft.com/office/drawing/2014/main" id="{9ABD8FA4-150D-3861-1851-2E39EEBEF802}"/>
                </a:ext>
              </a:extLst>
            </p:cNvPr>
            <p:cNvGrpSpPr/>
            <p:nvPr/>
          </p:nvGrpSpPr>
          <p:grpSpPr>
            <a:xfrm>
              <a:off x="9866531" y="2057245"/>
              <a:ext cx="519246" cy="247045"/>
              <a:chOff x="1938535" y="3138496"/>
              <a:chExt cx="697041" cy="474172"/>
            </a:xfrm>
          </p:grpSpPr>
          <p:sp>
            <p:nvSpPr>
              <p:cNvPr id="1024" name="CasellaDiTesto 1023">
                <a:extLst>
                  <a:ext uri="{FF2B5EF4-FFF2-40B4-BE49-F238E27FC236}">
                    <a16:creationId xmlns:a16="http://schemas.microsoft.com/office/drawing/2014/main" id="{0797B64F-9297-AE83-2704-1BC056B5F8F0}"/>
                  </a:ext>
                </a:extLst>
              </p:cNvPr>
              <p:cNvSpPr txBox="1"/>
              <p:nvPr/>
            </p:nvSpPr>
            <p:spPr>
              <a:xfrm>
                <a:off x="1938535" y="3198083"/>
                <a:ext cx="697041" cy="41458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it-IT" sz="1400" dirty="0">
                    <a:solidFill>
                      <a:srgbClr val="00B050"/>
                    </a:solidFill>
                    <a:latin typeface="Comic Sans MS" panose="030F0702030302020204" pitchFamily="66" charset="0"/>
                  </a:rPr>
                  <a:t>T</a:t>
                </a:r>
                <a:r>
                  <a:rPr lang="it-IT" sz="1400" baseline="-25000" dirty="0">
                    <a:solidFill>
                      <a:srgbClr val="00B050"/>
                    </a:solidFill>
                    <a:latin typeface="Comic Sans MS" panose="030F0702030302020204" pitchFamily="66" charset="0"/>
                  </a:rPr>
                  <a:t>2</a:t>
                </a:r>
                <a:r>
                  <a:rPr lang="it-IT" sz="1400" dirty="0">
                    <a:solidFill>
                      <a:srgbClr val="00B050"/>
                    </a:solidFill>
                    <a:latin typeface="Comic Sans MS" panose="030F0702030302020204" pitchFamily="66" charset="0"/>
                  </a:rPr>
                  <a:t> s</a:t>
                </a:r>
                <a:endParaRPr lang="it-IT" sz="1400" dirty="0"/>
              </a:p>
            </p:txBody>
          </p:sp>
          <p:sp>
            <p:nvSpPr>
              <p:cNvPr id="1025" name="Rectangle 25">
                <a:extLst>
                  <a:ext uri="{FF2B5EF4-FFF2-40B4-BE49-F238E27FC236}">
                    <a16:creationId xmlns:a16="http://schemas.microsoft.com/office/drawing/2014/main" id="{AD69D24F-318C-7755-C01E-83521FE453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7849" y="3138496"/>
                <a:ext cx="128240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400" b="0" i="0" u="none" strike="noStrike" cap="none" normalizeH="0" baseline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Symbol" panose="05050102010706020507" pitchFamily="18" charset="2"/>
                  </a:rPr>
                  <a:t>¥</a:t>
                </a:r>
                <a:endParaRPr kumimoji="0" lang="it-IT" altLang="it-IT" sz="14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</a:endParaRPr>
              </a:p>
            </p:txBody>
          </p:sp>
        </p:grpSp>
        <p:grpSp>
          <p:nvGrpSpPr>
            <p:cNvPr id="1029" name="Gruppo 1028">
              <a:extLst>
                <a:ext uri="{FF2B5EF4-FFF2-40B4-BE49-F238E27FC236}">
                  <a16:creationId xmlns:a16="http://schemas.microsoft.com/office/drawing/2014/main" id="{8F6D1DB2-D3C2-66F8-87C4-C217E84AE8C5}"/>
                </a:ext>
              </a:extLst>
            </p:cNvPr>
            <p:cNvGrpSpPr/>
            <p:nvPr/>
          </p:nvGrpSpPr>
          <p:grpSpPr>
            <a:xfrm>
              <a:off x="9387631" y="2045780"/>
              <a:ext cx="501198" cy="233336"/>
              <a:chOff x="1876401" y="3137063"/>
              <a:chExt cx="575031" cy="368797"/>
            </a:xfrm>
          </p:grpSpPr>
          <p:sp>
            <p:nvSpPr>
              <p:cNvPr id="1030" name="CasellaDiTesto 1029">
                <a:extLst>
                  <a:ext uri="{FF2B5EF4-FFF2-40B4-BE49-F238E27FC236}">
                    <a16:creationId xmlns:a16="http://schemas.microsoft.com/office/drawing/2014/main" id="{90BD7245-D2AE-17F1-3876-D050F8432F2D}"/>
                  </a:ext>
                </a:extLst>
              </p:cNvPr>
              <p:cNvSpPr txBox="1"/>
              <p:nvPr/>
            </p:nvSpPr>
            <p:spPr>
              <a:xfrm>
                <a:off x="1876401" y="3198083"/>
                <a:ext cx="575031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it-IT" sz="1400" dirty="0">
                    <a:solidFill>
                      <a:srgbClr val="C00000"/>
                    </a:solidFill>
                    <a:latin typeface="Comic Sans MS" panose="030F0702030302020204" pitchFamily="66" charset="0"/>
                  </a:rPr>
                  <a:t>T</a:t>
                </a:r>
                <a:r>
                  <a:rPr lang="it-IT" sz="1400" baseline="-25000" dirty="0">
                    <a:solidFill>
                      <a:srgbClr val="C00000"/>
                    </a:solidFill>
                    <a:latin typeface="Comic Sans MS" panose="030F0702030302020204" pitchFamily="66" charset="0"/>
                  </a:rPr>
                  <a:t>2</a:t>
                </a:r>
                <a:r>
                  <a:rPr lang="it-IT" sz="1400" dirty="0">
                    <a:solidFill>
                      <a:srgbClr val="C00000"/>
                    </a:solidFill>
                    <a:latin typeface="Comic Sans MS" panose="030F0702030302020204" pitchFamily="66" charset="0"/>
                  </a:rPr>
                  <a:t>r</a:t>
                </a:r>
                <a:endParaRPr lang="it-IT" sz="14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031" name="Rectangle 25">
                <a:extLst>
                  <a:ext uri="{FF2B5EF4-FFF2-40B4-BE49-F238E27FC236}">
                    <a16:creationId xmlns:a16="http://schemas.microsoft.com/office/drawing/2014/main" id="{056BCEA9-5950-BCB1-A7D6-4959E6BA0D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0188" y="3137063"/>
                <a:ext cx="128241" cy="2154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altLang="it-IT" sz="1400" b="0" i="0" u="none" strike="noStrike" cap="none" normalizeH="0" baseline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Symbol" panose="05050102010706020507" pitchFamily="18" charset="2"/>
                  </a:rPr>
                  <a:t>¥</a:t>
                </a:r>
                <a:endParaRPr kumimoji="0" lang="it-IT" altLang="it-IT" sz="1400" b="0" i="0" u="none" strike="noStrike" cap="none" normalizeH="0" baseline="0" dirty="0">
                  <a:ln>
                    <a:noFill/>
                  </a:ln>
                  <a:solidFill>
                    <a:srgbClr val="C00000"/>
                  </a:solidFill>
                  <a:effectLst/>
                </a:endParaRPr>
              </a:p>
            </p:txBody>
          </p:sp>
        </p:grpSp>
      </p:grpSp>
      <p:sp>
        <p:nvSpPr>
          <p:cNvPr id="1032" name="CasellaDiTesto 1031">
            <a:extLst>
              <a:ext uri="{FF2B5EF4-FFF2-40B4-BE49-F238E27FC236}">
                <a16:creationId xmlns:a16="http://schemas.microsoft.com/office/drawing/2014/main" id="{1B26FB60-49A9-43BC-12AE-C9D218C497FB}"/>
              </a:ext>
            </a:extLst>
          </p:cNvPr>
          <p:cNvSpPr txBox="1"/>
          <p:nvPr/>
        </p:nvSpPr>
        <p:spPr>
          <a:xfrm>
            <a:off x="40672" y="1069344"/>
            <a:ext cx="3218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Estendendo il segmento  T</a:t>
            </a:r>
            <a:r>
              <a:rPr lang="it-IT" baseline="-25000" dirty="0">
                <a:solidFill>
                  <a:srgbClr val="C0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r+</a:t>
            </a:r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00B05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</a:rPr>
              <a:t>s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 si determina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036" name="CasellaDiTesto 1035">
            <a:extLst>
              <a:ext uri="{FF2B5EF4-FFF2-40B4-BE49-F238E27FC236}">
                <a16:creationId xmlns:a16="http://schemas.microsoft.com/office/drawing/2014/main" id="{15A67028-E08E-F947-66A3-714E2AF4BEDB}"/>
              </a:ext>
            </a:extLst>
          </p:cNvPr>
          <p:cNvSpPr txBox="1"/>
          <p:nvPr/>
        </p:nvSpPr>
        <p:spPr>
          <a:xfrm>
            <a:off x="37895" y="1671660"/>
            <a:ext cx="32186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Le tracce (T</a:t>
            </a:r>
            <a:r>
              <a:rPr lang="it-IT" sz="1800" baseline="300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¥</a:t>
            </a:r>
            <a:r>
              <a:rPr lang="it-IT" sz="1800" baseline="-250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r) e (</a:t>
            </a:r>
            <a:r>
              <a:rPr lang="it-IT" sz="1800" dirty="0">
                <a:solidFill>
                  <a:srgbClr val="00B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800" baseline="30000" dirty="0">
                <a:solidFill>
                  <a:srgbClr val="00B05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¥</a:t>
            </a:r>
            <a:r>
              <a:rPr lang="it-IT" sz="1800" baseline="-25000" dirty="0">
                <a:solidFill>
                  <a:srgbClr val="00B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800" dirty="0">
                <a:solidFill>
                  <a:srgbClr val="00B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), essendo punti impropri, evidenziano che le rette r ed </a:t>
            </a:r>
            <a:r>
              <a:rPr lang="it-IT" sz="1800" dirty="0">
                <a:solidFill>
                  <a:srgbClr val="00B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 sono parallele a </a:t>
            </a:r>
            <a:r>
              <a:rPr lang="it-IT" sz="1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sz="1800" baseline="-250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1037" name="CasellaDiTesto 1036">
            <a:extLst>
              <a:ext uri="{FF2B5EF4-FFF2-40B4-BE49-F238E27FC236}">
                <a16:creationId xmlns:a16="http://schemas.microsoft.com/office/drawing/2014/main" id="{64BF0268-532E-F9F8-F128-05AEC6A390B2}"/>
              </a:ext>
            </a:extLst>
          </p:cNvPr>
          <p:cNvSpPr txBox="1"/>
          <p:nvPr/>
        </p:nvSpPr>
        <p:spPr>
          <a:xfrm>
            <a:off x="60877" y="2818577"/>
            <a:ext cx="321112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Perciò unendo (T</a:t>
            </a:r>
            <a:r>
              <a:rPr lang="it-IT" sz="1800" baseline="300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¥</a:t>
            </a:r>
            <a:r>
              <a:rPr lang="it-IT" sz="1800" baseline="-250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r+</a:t>
            </a:r>
            <a:r>
              <a:rPr lang="it-IT" sz="1800" dirty="0">
                <a:solidFill>
                  <a:srgbClr val="00B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800" baseline="30000" dirty="0">
                <a:solidFill>
                  <a:srgbClr val="00B05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¥</a:t>
            </a:r>
            <a:r>
              <a:rPr lang="it-IT" sz="1800" baseline="-25000" dirty="0">
                <a:solidFill>
                  <a:srgbClr val="00B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800" dirty="0">
                <a:solidFill>
                  <a:srgbClr val="00B05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si ottiene un segmento improprio che esteso genera la retta 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impropria 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traccia (</a:t>
            </a:r>
            <a:r>
              <a:rPr lang="it-IT" sz="18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800" baseline="300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¥</a:t>
            </a:r>
            <a:r>
              <a:rPr lang="it-IT" sz="1800" baseline="-25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8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del piano </a:t>
            </a:r>
            <a:r>
              <a:rPr lang="it-IT" sz="1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dirty="0"/>
          </a:p>
        </p:txBody>
      </p:sp>
      <p:sp>
        <p:nvSpPr>
          <p:cNvPr id="1038" name="CasellaDiTesto 1037">
            <a:extLst>
              <a:ext uri="{FF2B5EF4-FFF2-40B4-BE49-F238E27FC236}">
                <a16:creationId xmlns:a16="http://schemas.microsoft.com/office/drawing/2014/main" id="{935EE547-1CEA-0792-8E69-7E1FB329DF53}"/>
              </a:ext>
            </a:extLst>
          </p:cNvPr>
          <p:cNvSpPr txBox="1"/>
          <p:nvPr/>
        </p:nvSpPr>
        <p:spPr>
          <a:xfrm>
            <a:off x="42214" y="4244327"/>
            <a:ext cx="32291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La presenza di (</a:t>
            </a:r>
            <a:r>
              <a:rPr lang="it-IT" sz="18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1800" baseline="300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¥</a:t>
            </a:r>
            <a:r>
              <a:rPr lang="it-IT" sz="1800" baseline="-25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8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 significa che la retta traccia del piano non interseca il piano di proiezione </a:t>
            </a:r>
            <a:r>
              <a:rPr lang="it-IT" sz="1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sz="1800" baseline="-250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per cui rimarrà ad esso parallela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1039" name="CasellaDiTesto 1038">
            <a:extLst>
              <a:ext uri="{FF2B5EF4-FFF2-40B4-BE49-F238E27FC236}">
                <a16:creationId xmlns:a16="http://schemas.microsoft.com/office/drawing/2014/main" id="{F8998E16-A730-E31B-2A6E-BC94A00691C1}"/>
              </a:ext>
            </a:extLst>
          </p:cNvPr>
          <p:cNvSpPr txBox="1"/>
          <p:nvPr/>
        </p:nvSpPr>
        <p:spPr>
          <a:xfrm>
            <a:off x="60876" y="5682337"/>
            <a:ext cx="32491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Il tipo di piano risultante sarà un piano frontale parallelo a </a:t>
            </a:r>
            <a:r>
              <a:rPr lang="it-IT" sz="1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sz="1800" baseline="-250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1040" name="CasellaDiTesto 1039">
            <a:extLst>
              <a:ext uri="{FF2B5EF4-FFF2-40B4-BE49-F238E27FC236}">
                <a16:creationId xmlns:a16="http://schemas.microsoft.com/office/drawing/2014/main" id="{FCA0E7BB-7463-A513-D93C-AAE42D731809}"/>
              </a:ext>
            </a:extLst>
          </p:cNvPr>
          <p:cNvSpPr txBox="1"/>
          <p:nvPr/>
        </p:nvSpPr>
        <p:spPr>
          <a:xfrm>
            <a:off x="10596461" y="4225665"/>
            <a:ext cx="7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sz="28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8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A9FFA039-BF39-8536-210F-B734A1A7C879}"/>
              </a:ext>
            </a:extLst>
          </p:cNvPr>
          <p:cNvSpPr/>
          <p:nvPr/>
        </p:nvSpPr>
        <p:spPr>
          <a:xfrm>
            <a:off x="3454345" y="2768066"/>
            <a:ext cx="1697947" cy="769524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2E77CED7-301D-C6DB-704D-265E7B33BEFB}"/>
              </a:ext>
            </a:extLst>
          </p:cNvPr>
          <p:cNvSpPr txBox="1">
            <a:spLocks noChangeArrowheads="1"/>
          </p:cNvSpPr>
          <p:nvPr/>
        </p:nvSpPr>
        <p:spPr>
          <a:xfrm>
            <a:off x="66000" y="41275"/>
            <a:ext cx="12060000" cy="360000"/>
          </a:xfrm>
          <a:prstGeom prst="rect">
            <a:avLst/>
          </a:prstGeom>
          <a:ln w="3175" cmpd="dbl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</a:t>
            </a:r>
            <a:r>
              <a:rPr kumimoji="0" lang="it-IT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PIANO PASSANTE PER UNA RETTA ED UN PUNTO AD ESSA NON APPARTENENTE RISOLTO COME INTERSEZIONE TRA RETTE </a:t>
            </a:r>
            <a:endParaRPr kumimoji="0" lang="it-IT" sz="13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j-ea"/>
              <a:cs typeface="+mj-cs"/>
            </a:endParaRPr>
          </a:p>
        </p:txBody>
      </p:sp>
      <p:sp>
        <p:nvSpPr>
          <p:cNvPr id="19" name="CasellaDiTesto 18">
            <a:hlinkClick r:id="rId3" action="ppaction://hlinksldjump"/>
            <a:extLst>
              <a:ext uri="{FF2B5EF4-FFF2-40B4-BE49-F238E27FC236}">
                <a16:creationId xmlns:a16="http://schemas.microsoft.com/office/drawing/2014/main" id="{A1BEE852-D47B-E7DF-D380-E0E8BD9EB97D}"/>
              </a:ext>
            </a:extLst>
          </p:cNvPr>
          <p:cNvSpPr txBox="1"/>
          <p:nvPr/>
        </p:nvSpPr>
        <p:spPr>
          <a:xfrm>
            <a:off x="10723564" y="38787"/>
            <a:ext cx="1410494" cy="36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41447179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32" grpId="0"/>
      <p:bldP spid="1036" grpId="0"/>
      <p:bldP spid="1037" grpId="0"/>
      <p:bldP spid="1038" grpId="0"/>
      <p:bldP spid="1039" grpId="0"/>
      <p:bldP spid="1040" grpId="0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llout: freccia in giù 4">
            <a:extLst>
              <a:ext uri="{FF2B5EF4-FFF2-40B4-BE49-F238E27FC236}">
                <a16:creationId xmlns:a16="http://schemas.microsoft.com/office/drawing/2014/main" id="{3E65A582-90C5-42E5-2EA0-8995286DB16C}"/>
              </a:ext>
            </a:extLst>
          </p:cNvPr>
          <p:cNvSpPr/>
          <p:nvPr/>
        </p:nvSpPr>
        <p:spPr>
          <a:xfrm rot="16200000">
            <a:off x="-1826535" y="2334879"/>
            <a:ext cx="4505078" cy="720000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Verifica</a:t>
            </a:r>
          </a:p>
        </p:txBody>
      </p: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BE7E6E6A-207E-4924-FF43-DF549CC6BC11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" name="Rectangle 40">
            <a:extLst>
              <a:ext uri="{FF2B5EF4-FFF2-40B4-BE49-F238E27FC236}">
                <a16:creationId xmlns:a16="http://schemas.microsoft.com/office/drawing/2014/main" id="{D7A6A52D-408C-3A64-FEB9-F5FFA4310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51987" y="-965727"/>
            <a:ext cx="529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endParaRPr kumimoji="0" lang="it-IT" alt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68" name="Rectangle 54">
            <a:extLst>
              <a:ext uri="{FF2B5EF4-FFF2-40B4-BE49-F238E27FC236}">
                <a16:creationId xmlns:a16="http://schemas.microsoft.com/office/drawing/2014/main" id="{B40ABD91-5344-AFB9-6F06-18D34E857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4876" y="-2084388"/>
            <a:ext cx="1722438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del piano cercato.</a:t>
            </a:r>
            <a:endParaRPr kumimoji="0" lang="it-IT" alt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Callout: freccia in giù 6">
            <a:extLst>
              <a:ext uri="{FF2B5EF4-FFF2-40B4-BE49-F238E27FC236}">
                <a16:creationId xmlns:a16="http://schemas.microsoft.com/office/drawing/2014/main" id="{8554AB09-A00F-F36D-6496-650AE2333520}"/>
              </a:ext>
            </a:extLst>
          </p:cNvPr>
          <p:cNvSpPr/>
          <p:nvPr/>
        </p:nvSpPr>
        <p:spPr>
          <a:xfrm rot="16200000">
            <a:off x="-401996" y="5556444"/>
            <a:ext cx="1656000" cy="720000"/>
          </a:xfrm>
          <a:prstGeom prst="downArrowCallout">
            <a:avLst/>
          </a:prstGeom>
          <a:solidFill>
            <a:srgbClr val="FFF2CC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Risultato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B41D967-B059-B8F7-66CC-9C5B9CD7258B}"/>
              </a:ext>
            </a:extLst>
          </p:cNvPr>
          <p:cNvSpPr txBox="1"/>
          <p:nvPr/>
        </p:nvSpPr>
        <p:spPr>
          <a:xfrm>
            <a:off x="786004" y="1080760"/>
            <a:ext cx="11340000" cy="923330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La verifica grafica, eseguita mediante la condizione di appartenenza, risulta essere congruente sia con il problema geometrico (piano per r frontale nel II diedro e A nel III diedro), sia con l’aspetto descrittivo (ricerca del tipo di piano), sia con l’aspetto rappresentativo (determinazione delle tracce del piano)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D9CB9289-92CC-98DB-72CE-965AC0FD91BB}"/>
              </a:ext>
            </a:extLst>
          </p:cNvPr>
          <p:cNvSpPr txBox="1"/>
          <p:nvPr/>
        </p:nvSpPr>
        <p:spPr>
          <a:xfrm>
            <a:off x="786002" y="2103625"/>
            <a:ext cx="11340000" cy="1620000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1000"/>
              </a:spcAft>
            </a:pP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 due elementi assegnati r ed </a:t>
            </a:r>
            <a:r>
              <a:rPr lang="it-IT" dirty="0">
                <a:solidFill>
                  <a:srgbClr val="7030A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 infatti, appartengono al piano perché per il punto </a:t>
            </a:r>
            <a:r>
              <a:rPr lang="it-IT" dirty="0">
                <a:solidFill>
                  <a:srgbClr val="7030A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passa la retta </a:t>
            </a:r>
            <a:r>
              <a:rPr lang="it-IT" dirty="0">
                <a:solidFill>
                  <a:srgbClr val="00B05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che interseca la retta r nel punto </a:t>
            </a:r>
            <a:r>
              <a:rPr lang="it-IT" dirty="0">
                <a:solidFill>
                  <a:srgbClr val="0066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comune alle due rette.</a:t>
            </a:r>
          </a:p>
          <a:p>
            <a:pPr algn="ctr">
              <a:spcAft>
                <a:spcPts val="1000"/>
              </a:spcAft>
            </a:pPr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Di conseguenza restano verificate le seguenti due leggi dell’appartenenza.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EF884056-D59B-2F24-25AC-11D72638AC4D}"/>
              </a:ext>
            </a:extLst>
          </p:cNvPr>
          <p:cNvSpPr txBox="1"/>
          <p:nvPr/>
        </p:nvSpPr>
        <p:spPr>
          <a:xfrm>
            <a:off x="786003" y="3813213"/>
            <a:ext cx="11340000" cy="1152000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Quindi resta completamente verificata la condizione</a:t>
            </a:r>
          </a:p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it-IT" sz="1800" dirty="0">
              <a:solidFill>
                <a:srgbClr val="C00000"/>
              </a:solidFill>
              <a:effectLst/>
              <a:latin typeface="Comic Sans MS" panose="030F0702030302020204" pitchFamily="66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8726C8CA-5281-0A0E-3C64-619EEB55069E}"/>
              </a:ext>
            </a:extLst>
          </p:cNvPr>
          <p:cNvSpPr txBox="1"/>
          <p:nvPr/>
        </p:nvSpPr>
        <p:spPr>
          <a:xfrm>
            <a:off x="4775528" y="4303018"/>
            <a:ext cx="3276000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it-IT" sz="2400" dirty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2400" b="1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Ì</a:t>
            </a:r>
            <a:r>
              <a:rPr lang="it-IT" sz="2400" dirty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it-IT" sz="24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[</a:t>
            </a:r>
            <a:r>
              <a:rPr lang="it-IT" sz="24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(r </a:t>
            </a:r>
            <a:r>
              <a:rPr lang="it-IT" sz="24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  <a:sym typeface="Symbol" panose="05050102010706020507" pitchFamily="18" charset="2"/>
              </a:rPr>
              <a:t></a:t>
            </a:r>
            <a:r>
              <a:rPr lang="it-IT" sz="24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it-IT" sz="2400" dirty="0">
                <a:solidFill>
                  <a:srgbClr val="00B05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s</a:t>
            </a:r>
            <a:r>
              <a:rPr lang="it-IT" sz="24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it-IT" sz="2400" dirty="0">
                <a:latin typeface="Symbol" panose="05050102010706020507" pitchFamily="18" charset="2"/>
              </a:rPr>
              <a:t>Ì </a:t>
            </a:r>
            <a:r>
              <a:rPr lang="it-IT" sz="2400" dirty="0">
                <a:solidFill>
                  <a:srgbClr val="C00000"/>
                </a:solidFill>
                <a:latin typeface="Comic Sans MS" panose="030F0702030302020204" pitchFamily="66" charset="0"/>
              </a:rPr>
              <a:t>(</a:t>
            </a:r>
            <a:r>
              <a:rPr lang="it-IT" sz="2400" dirty="0">
                <a:solidFill>
                  <a:srgbClr val="7030A0"/>
                </a:solidFill>
                <a:latin typeface="Comic Sans MS" panose="030F0702030302020204" pitchFamily="66" charset="0"/>
              </a:rPr>
              <a:t>A </a:t>
            </a:r>
            <a:r>
              <a:rPr lang="it-IT" sz="2400" dirty="0">
                <a:solidFill>
                  <a:srgbClr val="7030A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 </a:t>
            </a:r>
            <a:r>
              <a:rPr lang="it-IT" sz="24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r</a:t>
            </a:r>
            <a:r>
              <a:rPr lang="it-IT" sz="24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))</a:t>
            </a:r>
            <a:r>
              <a:rPr lang="it-IT" sz="24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]</a:t>
            </a:r>
            <a:endParaRPr lang="it-IT" sz="2400" dirty="0">
              <a:solidFill>
                <a:srgbClr val="C00000"/>
              </a:solidFill>
            </a:endParaRP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488D2687-7483-B08F-DD7D-819621701F05}"/>
              </a:ext>
            </a:extLst>
          </p:cNvPr>
          <p:cNvSpPr txBox="1"/>
          <p:nvPr/>
        </p:nvSpPr>
        <p:spPr>
          <a:xfrm>
            <a:off x="776995" y="5094264"/>
            <a:ext cx="11340000" cy="1620000"/>
          </a:xfrm>
          <a:prstGeom prst="rect">
            <a:avLst/>
          </a:prstGeom>
          <a:noFill/>
          <a:ln w="63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Dallo studio delle tracce del piano possiamo risalire, poi, alla tipologia descrittiva del piano che si caratterizza come “</a:t>
            </a:r>
            <a:r>
              <a:rPr lang="it-IT" sz="1800" b="1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piano frontale parallelo </a:t>
            </a:r>
            <a:r>
              <a:rPr lang="it-IT" sz="2000" b="1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it-IT" sz="2000" b="1" baseline="-250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it-IT" sz="1800" b="1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collocato nel secondo diedro</a:t>
            </a:r>
            <a:r>
              <a:rPr lang="it-IT" sz="1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” avente le seguenti caratteristiche geometrico-descrittive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4F3FCF6C-D5CD-6E64-C6B2-24E3D9A30F88}"/>
              </a:ext>
            </a:extLst>
          </p:cNvPr>
          <p:cNvSpPr txBox="1"/>
          <p:nvPr/>
        </p:nvSpPr>
        <p:spPr>
          <a:xfrm>
            <a:off x="5290084" y="6045554"/>
            <a:ext cx="226800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rgbClr val="FF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it-IT" sz="2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2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it-IT" sz="2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  <a:sym typeface="Symbol" panose="05050102010706020507" pitchFamily="18" charset="2"/>
              </a:rPr>
              <a:t></a:t>
            </a:r>
            <a:r>
              <a:rPr lang="it-IT" sz="2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p</a:t>
            </a:r>
            <a:r>
              <a:rPr lang="it-IT" sz="2800" baseline="-250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1</a:t>
            </a:r>
            <a:r>
              <a:rPr lang="it-IT" sz="2800" baseline="300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-</a:t>
            </a:r>
            <a:r>
              <a:rPr lang="it-IT" sz="2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it-IT" sz="2800" dirty="0">
                <a:solidFill>
                  <a:srgbClr val="C0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// </a:t>
            </a:r>
            <a:r>
              <a:rPr lang="it-IT" sz="2800" dirty="0">
                <a:solidFill>
                  <a:srgbClr val="C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p</a:t>
            </a:r>
            <a:r>
              <a:rPr lang="it-IT" sz="2800" baseline="-250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2</a:t>
            </a:r>
            <a:r>
              <a:rPr lang="it-IT" sz="2800" baseline="300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  <a:sym typeface="Symbol" panose="05050102010706020507" pitchFamily="18" charset="2"/>
              </a:rPr>
              <a:t></a:t>
            </a:r>
            <a:r>
              <a:rPr lang="it-IT" sz="280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Symbol" panose="05050102010706020507" pitchFamily="18" charset="2"/>
              </a:rPr>
              <a:t>)</a:t>
            </a:r>
            <a:endParaRPr lang="it-IT" sz="2800" dirty="0">
              <a:solidFill>
                <a:srgbClr val="C00000"/>
              </a:solidFill>
            </a:endParaRP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FCDB5E54-5AAA-7232-EEE0-C9C06DF4E416}"/>
              </a:ext>
            </a:extLst>
          </p:cNvPr>
          <p:cNvCxnSpPr/>
          <p:nvPr/>
        </p:nvCxnSpPr>
        <p:spPr>
          <a:xfrm>
            <a:off x="3104" y="6861104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E0AA5E0F-DDC6-1732-0CE2-730411C09377}"/>
              </a:ext>
            </a:extLst>
          </p:cNvPr>
          <p:cNvSpPr txBox="1"/>
          <p:nvPr/>
        </p:nvSpPr>
        <p:spPr>
          <a:xfrm>
            <a:off x="4534675" y="3164169"/>
            <a:ext cx="1044000" cy="46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C00000"/>
                </a:solidFill>
                <a:latin typeface="Comic Sans MS" panose="030F0702030302020204" pitchFamily="66" charset="0"/>
              </a:rPr>
              <a:t>(</a:t>
            </a:r>
            <a:r>
              <a:rPr lang="it-IT" sz="2400" dirty="0">
                <a:solidFill>
                  <a:srgbClr val="7030A0"/>
                </a:solidFill>
                <a:latin typeface="Comic Sans MS" panose="030F0702030302020204" pitchFamily="66" charset="0"/>
              </a:rPr>
              <a:t>A</a:t>
            </a:r>
            <a:r>
              <a:rPr lang="it-IT" sz="2400" dirty="0">
                <a:sym typeface="Symbol" panose="05050102010706020507" pitchFamily="18" charset="2"/>
              </a:rPr>
              <a:t></a:t>
            </a:r>
            <a:r>
              <a:rPr lang="it-IT" sz="2400" dirty="0">
                <a:solidFill>
                  <a:srgbClr val="FF0000"/>
                </a:solidFill>
                <a:sym typeface="Symbol" panose="05050102010706020507" pitchFamily="18" charset="2"/>
              </a:rPr>
              <a:t></a:t>
            </a:r>
            <a:r>
              <a:rPr lang="it-IT" sz="24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  <a:endParaRPr lang="it-IT" sz="24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A8BCFCF-9D18-CE6C-17F9-C742C8B9A1D0}"/>
              </a:ext>
            </a:extLst>
          </p:cNvPr>
          <p:cNvSpPr txBox="1"/>
          <p:nvPr/>
        </p:nvSpPr>
        <p:spPr>
          <a:xfrm>
            <a:off x="5896943" y="3210595"/>
            <a:ext cx="1080000" cy="369332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perché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18FC063D-4336-5A22-F194-865AFCCF1977}"/>
              </a:ext>
            </a:extLst>
          </p:cNvPr>
          <p:cNvSpPr txBox="1"/>
          <p:nvPr/>
        </p:nvSpPr>
        <p:spPr>
          <a:xfrm>
            <a:off x="7305865" y="3146979"/>
            <a:ext cx="1764000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C00000"/>
                </a:solidFill>
                <a:latin typeface="Comic Sans MS" panose="030F0702030302020204" pitchFamily="66" charset="0"/>
              </a:rPr>
              <a:t>(</a:t>
            </a:r>
            <a:r>
              <a:rPr lang="it-IT" sz="2400" dirty="0">
                <a:solidFill>
                  <a:srgbClr val="7030A0"/>
                </a:solidFill>
                <a:latin typeface="Comic Sans MS" panose="030F0702030302020204" pitchFamily="66" charset="0"/>
              </a:rPr>
              <a:t>A</a:t>
            </a:r>
            <a:r>
              <a:rPr lang="it-IT" sz="2400" dirty="0">
                <a:latin typeface="Comic Sans MS" panose="030F0702030302020204" pitchFamily="66" charset="0"/>
              </a:rPr>
              <a:t> </a:t>
            </a:r>
            <a:r>
              <a:rPr lang="it-IT" sz="2400" dirty="0">
                <a:sym typeface="Symbol" panose="05050102010706020507" pitchFamily="18" charset="2"/>
              </a:rPr>
              <a:t> </a:t>
            </a:r>
            <a:r>
              <a:rPr lang="it-IT" sz="2400" dirty="0">
                <a:solidFill>
                  <a:srgbClr val="00B05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s</a:t>
            </a:r>
            <a:r>
              <a:rPr lang="it-IT" sz="2400" dirty="0">
                <a:sym typeface="Symbol" panose="05050102010706020507" pitchFamily="18" charset="2"/>
              </a:rPr>
              <a:t>  </a:t>
            </a:r>
            <a:r>
              <a:rPr lang="it-IT" sz="2400" dirty="0">
                <a:solidFill>
                  <a:srgbClr val="FF0000"/>
                </a:solidFill>
                <a:sym typeface="Symbol" panose="05050102010706020507" pitchFamily="18" charset="2"/>
              </a:rPr>
              <a:t></a:t>
            </a:r>
            <a:r>
              <a:rPr lang="it-IT" sz="2400" dirty="0">
                <a:solidFill>
                  <a:srgbClr val="C000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)</a:t>
            </a:r>
            <a:endParaRPr lang="it-IT" sz="24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B1947640-69EB-4AC0-4E43-F9F49471FCC0}"/>
              </a:ext>
            </a:extLst>
          </p:cNvPr>
          <p:cNvCxnSpPr/>
          <p:nvPr/>
        </p:nvCxnSpPr>
        <p:spPr>
          <a:xfrm>
            <a:off x="-21472" y="6866024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F8538B1-A644-5E20-4EA8-B7E0A406304F}"/>
              </a:ext>
            </a:extLst>
          </p:cNvPr>
          <p:cNvSpPr txBox="1"/>
          <p:nvPr/>
        </p:nvSpPr>
        <p:spPr>
          <a:xfrm>
            <a:off x="786004" y="442341"/>
            <a:ext cx="11340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Esemplificazione grafica della ricerca e definizione di un piano passante per una retta frontale nel II diedro ed un punto </a:t>
            </a: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non appartenente alla retta nel III diedro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8E42CBCD-FEA7-4728-FB8C-1FF3FA7361C7}"/>
              </a:ext>
            </a:extLst>
          </p:cNvPr>
          <p:cNvSpPr txBox="1">
            <a:spLocks noChangeArrowheads="1"/>
          </p:cNvSpPr>
          <p:nvPr/>
        </p:nvSpPr>
        <p:spPr>
          <a:xfrm>
            <a:off x="66000" y="41275"/>
            <a:ext cx="12060000" cy="360000"/>
          </a:xfrm>
          <a:prstGeom prst="rect">
            <a:avLst/>
          </a:prstGeom>
          <a:ln w="3175" cmpd="dbl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</a:t>
            </a:r>
            <a:r>
              <a:rPr kumimoji="0" lang="it-IT" sz="1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PIANO PASSANTE PER UNA RETTA ED UN PUNTO AD ESSA NON APPARTENENTE RISOLTO COME INTERSEZIONE TRA RETTE </a:t>
            </a:r>
            <a:endParaRPr kumimoji="0" lang="it-IT" sz="13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j-ea"/>
              <a:cs typeface="+mj-cs"/>
            </a:endParaRPr>
          </a:p>
        </p:txBody>
      </p:sp>
      <p:sp>
        <p:nvSpPr>
          <p:cNvPr id="14" name="CasellaDiTesto 13">
            <a:hlinkClick r:id="rId3" action="ppaction://hlinksldjump"/>
            <a:extLst>
              <a:ext uri="{FF2B5EF4-FFF2-40B4-BE49-F238E27FC236}">
                <a16:creationId xmlns:a16="http://schemas.microsoft.com/office/drawing/2014/main" id="{38C631D1-F173-2532-3C20-88206C105C0B}"/>
              </a:ext>
            </a:extLst>
          </p:cNvPr>
          <p:cNvSpPr txBox="1"/>
          <p:nvPr/>
        </p:nvSpPr>
        <p:spPr>
          <a:xfrm>
            <a:off x="10723564" y="38787"/>
            <a:ext cx="1410494" cy="36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4829285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3" grpId="0" animBg="1"/>
      <p:bldP spid="13" grpId="0" animBg="1"/>
      <p:bldP spid="16" grpId="0" animBg="1"/>
      <p:bldP spid="20" grpId="0" animBg="1"/>
      <p:bldP spid="23" grpId="0" animBg="1"/>
      <p:bldP spid="24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614EA2FA-4460-9D69-7F70-96B76683B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0" y="2971800"/>
            <a:ext cx="12071804" cy="1132618"/>
          </a:xfrm>
          <a:prstGeom prst="rect">
            <a:avLst/>
          </a:prstGeom>
          <a:noFill/>
          <a:ln w="317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76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CasellaDiTesto 2">
            <a:hlinkClick r:id="rId3" action="ppaction://hlinksldjump"/>
            <a:extLst>
              <a:ext uri="{FF2B5EF4-FFF2-40B4-BE49-F238E27FC236}">
                <a16:creationId xmlns:a16="http://schemas.microsoft.com/office/drawing/2014/main" id="{FF0BE0B7-6544-0BF6-6E16-F3F68ACA25A8}"/>
              </a:ext>
            </a:extLst>
          </p:cNvPr>
          <p:cNvSpPr txBox="1"/>
          <p:nvPr/>
        </p:nvSpPr>
        <p:spPr>
          <a:xfrm>
            <a:off x="4940008" y="4377025"/>
            <a:ext cx="2311984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B1F72F59-71EA-07E1-2B17-3F141805D6A1}"/>
              </a:ext>
            </a:extLst>
          </p:cNvPr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52286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1498</Words>
  <Application>Microsoft Office PowerPoint</Application>
  <PresentationFormat>Widescreen</PresentationFormat>
  <Paragraphs>234</Paragraphs>
  <Slides>8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Comic Sans MS</vt:lpstr>
      <vt:lpstr>Symbol</vt:lpstr>
      <vt:lpstr>1_Tema di Office</vt:lpstr>
      <vt:lpstr>2_Tema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33</cp:revision>
  <dcterms:created xsi:type="dcterms:W3CDTF">2024-10-31T22:21:40Z</dcterms:created>
  <dcterms:modified xsi:type="dcterms:W3CDTF">2024-11-20T21:27:17Z</dcterms:modified>
</cp:coreProperties>
</file>