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9" r:id="rId3"/>
    <p:sldId id="260" r:id="rId4"/>
    <p:sldId id="261" r:id="rId5"/>
    <p:sldId id="262" r:id="rId6"/>
    <p:sldId id="263" r:id="rId7"/>
    <p:sldId id="264" r:id="rId8"/>
    <p:sldId id="265" r:id="rId9"/>
    <p:sldId id="268"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4660"/>
  </p:normalViewPr>
  <p:slideViewPr>
    <p:cSldViewPr snapToGrid="0">
      <p:cViewPr varScale="1">
        <p:scale>
          <a:sx n="82" d="100"/>
          <a:sy n="82" d="100"/>
        </p:scale>
        <p:origin x="725" y="58"/>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01256-924F-4FDC-B57F-935FD413D4EF}" type="datetimeFigureOut">
              <a:rPr lang="it-IT" smtClean="0"/>
              <a:t>20/11/2024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BD7954-280A-42FF-B015-784A28ED142B}" type="slidenum">
              <a:rPr lang="it-IT" smtClean="0"/>
              <a:t>‹N›</a:t>
            </a:fld>
            <a:endParaRPr lang="it-IT"/>
          </a:p>
        </p:txBody>
      </p:sp>
    </p:spTree>
    <p:extLst>
      <p:ext uri="{BB962C8B-B14F-4D97-AF65-F5344CB8AC3E}">
        <p14:creationId xmlns:p14="http://schemas.microsoft.com/office/powerpoint/2010/main" val="637800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1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0000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626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3195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93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791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2772879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66688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809226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168510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141197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939296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5662433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6719198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807620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543095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686562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512308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860284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897924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087676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8898464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39802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5238451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97218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796530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869515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20/11/2024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720381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20/11/2024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3848992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20/11/2024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41949588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382C28B-ACD0-456E-B237-4AD143714A82}"/>
              </a:ext>
            </a:extLst>
          </p:cNvPr>
          <p:cNvSpPr txBox="1">
            <a:spLocks noChangeArrowheads="1"/>
          </p:cNvSpPr>
          <p:nvPr/>
        </p:nvSpPr>
        <p:spPr>
          <a:xfrm>
            <a:off x="48000" y="529149"/>
            <a:ext cx="12096000" cy="385003"/>
          </a:xfrm>
          <a:prstGeom prst="rect">
            <a:avLst/>
          </a:prstGeom>
          <a:noFill/>
          <a:ln w="3175">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id="{5228088B-0BA8-46AA-B589-31D74B8A7B82}"/>
              </a:ext>
            </a:extLst>
          </p:cNvPr>
          <p:cNvSpPr>
            <a:spLocks noGrp="1"/>
          </p:cNvSpPr>
          <p:nvPr/>
        </p:nvSpPr>
        <p:spPr>
          <a:xfrm>
            <a:off x="48000" y="30148"/>
            <a:ext cx="12096000" cy="469817"/>
          </a:xfrm>
          <a:prstGeom prst="rect">
            <a:avLst/>
          </a:prstGeom>
          <a:ln>
            <a:solidFill>
              <a:srgbClr val="0070C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a:ea typeface="+mj-ea"/>
              <a:cs typeface="+mj-cs"/>
            </a:endParaRPr>
          </a:p>
        </p:txBody>
      </p:sp>
      <p:sp>
        <p:nvSpPr>
          <p:cNvPr id="7"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27993" y="6457978"/>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800" b="1" i="0" u="none" strike="noStrike" kern="0" cap="none" spc="0" normalizeH="0" baseline="0" noProof="0" dirty="0">
                <a:ln>
                  <a:noFill/>
                </a:ln>
                <a:solidFill>
                  <a:srgbClr val="FF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224007"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2" name="CasellaDiTesto 1">
            <a:extLst>
              <a:ext uri="{FF2B5EF4-FFF2-40B4-BE49-F238E27FC236}">
                <a16:creationId xmlns:a16="http://schemas.microsoft.com/office/drawing/2014/main" id="{754C6396-D4BA-D145-071D-A7DC30316389}"/>
              </a:ext>
            </a:extLst>
          </p:cNvPr>
          <p:cNvSpPr txBox="1"/>
          <p:nvPr/>
        </p:nvSpPr>
        <p:spPr>
          <a:xfrm>
            <a:off x="48000" y="971329"/>
            <a:ext cx="12096000" cy="936000"/>
          </a:xfrm>
          <a:prstGeom prst="rect">
            <a:avLst/>
          </a:prstGeom>
          <a:noFill/>
          <a:ln w="3175">
            <a:solidFill>
              <a:srgbClr val="C00000"/>
            </a:solidFill>
          </a:ln>
        </p:spPr>
        <p:txBody>
          <a:bodyPr wrap="square" rtlCol="0">
            <a:spAutoFit/>
          </a:bodyPr>
          <a:lstStyle/>
          <a:p>
            <a:pPr lvl="0" algn="ctr" defTabSz="457200">
              <a:defRPr/>
            </a:pPr>
            <a:r>
              <a:rPr lang="it-IT" dirty="0">
                <a:solidFill>
                  <a:srgbClr val="C00000"/>
                </a:solidFill>
                <a:latin typeface="Comic Sans MS" panose="030F0702030302020204" pitchFamily="66" charset="0"/>
              </a:rPr>
              <a:t>RICERCA E  DETERMINAZIONE  DEL  PIANO  PASSANTE  PER  UNA  RETTA  ED  UN PUNTO</a:t>
            </a:r>
          </a:p>
          <a:p>
            <a:pPr lvl="0" algn="ctr" defTabSz="457200">
              <a:defRPr/>
            </a:pPr>
            <a:r>
              <a:rPr lang="it-IT" dirty="0">
                <a:solidFill>
                  <a:srgbClr val="C00000"/>
                </a:solidFill>
                <a:latin typeface="Comic Sans MS" panose="030F0702030302020204" pitchFamily="66" charset="0"/>
              </a:rPr>
              <a:t>  AD ESSA  NON  APPARTENENTE IMPOSTATA SULL’INTERSEZIONE TRA DUE RETTE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3" name="Rectangle 5">
            <a:extLst>
              <a:ext uri="{FF2B5EF4-FFF2-40B4-BE49-F238E27FC236}">
                <a16:creationId xmlns:a16="http://schemas.microsoft.com/office/drawing/2014/main" id="{BCDCB798-6E65-434E-B020-C0252A6E6CEA}"/>
              </a:ext>
            </a:extLst>
          </p:cNvPr>
          <p:cNvSpPr>
            <a:spLocks noChangeArrowheads="1"/>
          </p:cNvSpPr>
          <p:nvPr/>
        </p:nvSpPr>
        <p:spPr bwMode="auto">
          <a:xfrm>
            <a:off x="9377277" y="1940318"/>
            <a:ext cx="2772000" cy="4478149"/>
          </a:xfrm>
          <a:prstGeom prst="rect">
            <a:avLst/>
          </a:prstGeom>
          <a:solidFill>
            <a:schemeClr val="accent4">
              <a:lumMod val="20000"/>
              <a:lumOff val="80000"/>
            </a:schemeClr>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1991/92</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 Santis Annalisa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4A</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Istituto Statale d’Arte </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Mazara</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 Sulmona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Teoria ed applicazioni di Geometria descrittiva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vecchio ordinamento</a:t>
            </a:r>
            <a:endPar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321BD1A6-4A80-4550-2E5B-E665F829148E}"/>
              </a:ext>
            </a:extLst>
          </p:cNvPr>
          <p:cNvSpPr txBox="1"/>
          <p:nvPr/>
        </p:nvSpPr>
        <p:spPr>
          <a:xfrm>
            <a:off x="2630608" y="1994100"/>
            <a:ext cx="6757475"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Indice</a:t>
            </a:r>
          </a:p>
        </p:txBody>
      </p:sp>
      <p:sp>
        <p:nvSpPr>
          <p:cNvPr id="10" name="CasellaDiTesto 9">
            <a:extLst>
              <a:ext uri="{FF2B5EF4-FFF2-40B4-BE49-F238E27FC236}">
                <a16:creationId xmlns:a16="http://schemas.microsoft.com/office/drawing/2014/main" id="{454C7C01-8C10-D6B4-B6BA-7B1B933480F6}"/>
              </a:ext>
            </a:extLst>
          </p:cNvPr>
          <p:cNvSpPr txBox="1"/>
          <p:nvPr/>
        </p:nvSpPr>
        <p:spPr>
          <a:xfrm>
            <a:off x="2649894" y="5808534"/>
            <a:ext cx="6732000"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13" name="CasellaDiTesto 12">
            <a:hlinkClick r:id="rId3" action="ppaction://hlinksldjump"/>
            <a:extLst>
              <a:ext uri="{FF2B5EF4-FFF2-40B4-BE49-F238E27FC236}">
                <a16:creationId xmlns:a16="http://schemas.microsoft.com/office/drawing/2014/main" id="{1CDE8858-CEDF-9815-CA2E-80AFC54A001D}"/>
              </a:ext>
            </a:extLst>
          </p:cNvPr>
          <p:cNvSpPr txBox="1"/>
          <p:nvPr/>
        </p:nvSpPr>
        <p:spPr>
          <a:xfrm>
            <a:off x="2715212" y="2744062"/>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1</a:t>
            </a:r>
          </a:p>
        </p:txBody>
      </p:sp>
      <p:cxnSp>
        <p:nvCxnSpPr>
          <p:cNvPr id="25" name="Connettore diritto 24">
            <a:extLst>
              <a:ext uri="{FF2B5EF4-FFF2-40B4-BE49-F238E27FC236}">
                <a16:creationId xmlns:a16="http://schemas.microsoft.com/office/drawing/2014/main" id="{DE0DFF26-C080-0369-2628-1215F56DB163}"/>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A3FA86F8-C69C-2235-DE45-D81AB41D30AC}"/>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17BEDA17-9A3F-1848-4817-76B46102294C}"/>
              </a:ext>
            </a:extLst>
          </p:cNvPr>
          <p:cNvSpPr txBox="1"/>
          <p:nvPr/>
        </p:nvSpPr>
        <p:spPr>
          <a:xfrm>
            <a:off x="48000" y="1534278"/>
            <a:ext cx="12096000"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Esercizio n° 1 –Piano per retta generica nel primo diedro e punto nel quarto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diedro</a:t>
            </a: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CasellaDiTesto 13">
            <a:hlinkClick r:id="rId4" action="ppaction://hlinksldjump"/>
            <a:extLst>
              <a:ext uri="{FF2B5EF4-FFF2-40B4-BE49-F238E27FC236}">
                <a16:creationId xmlns:a16="http://schemas.microsoft.com/office/drawing/2014/main" id="{60180A70-718E-5DE9-95CC-C9E44BB67AE6}"/>
              </a:ext>
            </a:extLst>
          </p:cNvPr>
          <p:cNvSpPr txBox="1"/>
          <p:nvPr/>
        </p:nvSpPr>
        <p:spPr>
          <a:xfrm>
            <a:off x="2709790" y="3497573"/>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3</a:t>
            </a:r>
          </a:p>
        </p:txBody>
      </p:sp>
      <p:sp>
        <p:nvSpPr>
          <p:cNvPr id="15" name="CasellaDiTesto 14">
            <a:hlinkClick r:id="rId5" action="ppaction://hlinksldjump"/>
            <a:extLst>
              <a:ext uri="{FF2B5EF4-FFF2-40B4-BE49-F238E27FC236}">
                <a16:creationId xmlns:a16="http://schemas.microsoft.com/office/drawing/2014/main" id="{EF0FCC26-D1EF-9F7B-72A4-36A67CA595E8}"/>
              </a:ext>
            </a:extLst>
          </p:cNvPr>
          <p:cNvSpPr txBox="1"/>
          <p:nvPr/>
        </p:nvSpPr>
        <p:spPr>
          <a:xfrm>
            <a:off x="2707950" y="3883781"/>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4</a:t>
            </a:r>
          </a:p>
        </p:txBody>
      </p:sp>
      <p:sp>
        <p:nvSpPr>
          <p:cNvPr id="17" name="CasellaDiTesto 16">
            <a:hlinkClick r:id="rId6" action="ppaction://hlinksldjump"/>
            <a:extLst>
              <a:ext uri="{FF2B5EF4-FFF2-40B4-BE49-F238E27FC236}">
                <a16:creationId xmlns:a16="http://schemas.microsoft.com/office/drawing/2014/main" id="{1B052B55-2AA2-EC85-0687-30A35EA2CD1C}"/>
              </a:ext>
            </a:extLst>
          </p:cNvPr>
          <p:cNvSpPr txBox="1"/>
          <p:nvPr/>
        </p:nvSpPr>
        <p:spPr>
          <a:xfrm>
            <a:off x="2707332" y="3115007"/>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2</a:t>
            </a:r>
          </a:p>
        </p:txBody>
      </p:sp>
      <p:sp>
        <p:nvSpPr>
          <p:cNvPr id="18" name="CasellaDiTesto 17">
            <a:hlinkClick r:id="rId7" action="ppaction://hlinksldjump"/>
            <a:extLst>
              <a:ext uri="{FF2B5EF4-FFF2-40B4-BE49-F238E27FC236}">
                <a16:creationId xmlns:a16="http://schemas.microsoft.com/office/drawing/2014/main" id="{5BD18189-7FFD-DB7B-60CB-C7B333EE0B59}"/>
              </a:ext>
            </a:extLst>
          </p:cNvPr>
          <p:cNvSpPr txBox="1"/>
          <p:nvPr/>
        </p:nvSpPr>
        <p:spPr>
          <a:xfrm>
            <a:off x="2707950" y="4267806"/>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5 </a:t>
            </a:r>
          </a:p>
        </p:txBody>
      </p:sp>
      <p:sp>
        <p:nvSpPr>
          <p:cNvPr id="23" name="CasellaDiTesto 22">
            <a:hlinkClick r:id="rId8" action="ppaction://hlinksldjump"/>
            <a:extLst>
              <a:ext uri="{FF2B5EF4-FFF2-40B4-BE49-F238E27FC236}">
                <a16:creationId xmlns:a16="http://schemas.microsoft.com/office/drawing/2014/main" id="{E1469617-9F85-6738-FCAD-E01922A5F2CD}"/>
              </a:ext>
            </a:extLst>
          </p:cNvPr>
          <p:cNvSpPr txBox="1"/>
          <p:nvPr/>
        </p:nvSpPr>
        <p:spPr>
          <a:xfrm>
            <a:off x="2707950" y="4644755"/>
            <a:ext cx="396000" cy="307777"/>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1400" dirty="0">
                <a:solidFill>
                  <a:srgbClr val="C00000"/>
                </a:solidFill>
                <a:latin typeface="Comic Sans MS" panose="030F0702030302020204" pitchFamily="66" charset="0"/>
              </a:rPr>
              <a:t>6</a:t>
            </a:r>
            <a:endPar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27" name="CasellaDiTesto 26">
            <a:extLst>
              <a:ext uri="{FF2B5EF4-FFF2-40B4-BE49-F238E27FC236}">
                <a16:creationId xmlns:a16="http://schemas.microsoft.com/office/drawing/2014/main" id="{60951579-06C6-D4CB-BF3B-42032DF09923}"/>
              </a:ext>
            </a:extLst>
          </p:cNvPr>
          <p:cNvSpPr txBox="1"/>
          <p:nvPr/>
        </p:nvSpPr>
        <p:spPr>
          <a:xfrm>
            <a:off x="3101463" y="3105659"/>
            <a:ext cx="13912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1</a:t>
            </a:r>
          </a:p>
        </p:txBody>
      </p:sp>
      <p:sp>
        <p:nvSpPr>
          <p:cNvPr id="28" name="CasellaDiTesto 27">
            <a:extLst>
              <a:ext uri="{FF2B5EF4-FFF2-40B4-BE49-F238E27FC236}">
                <a16:creationId xmlns:a16="http://schemas.microsoft.com/office/drawing/2014/main" id="{3BD1DD87-CA70-3565-69B3-B073F0B26092}"/>
              </a:ext>
            </a:extLst>
          </p:cNvPr>
          <p:cNvSpPr txBox="1"/>
          <p:nvPr/>
        </p:nvSpPr>
        <p:spPr>
          <a:xfrm>
            <a:off x="3094059" y="2703616"/>
            <a:ext cx="298327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geometrici del problema</a:t>
            </a:r>
          </a:p>
        </p:txBody>
      </p:sp>
      <p:sp>
        <p:nvSpPr>
          <p:cNvPr id="30" name="CasellaDiTesto 29">
            <a:extLst>
              <a:ext uri="{FF2B5EF4-FFF2-40B4-BE49-F238E27FC236}">
                <a16:creationId xmlns:a16="http://schemas.microsoft.com/office/drawing/2014/main" id="{2F69B636-DA1D-6C38-919B-A9900E0664AD}"/>
              </a:ext>
            </a:extLst>
          </p:cNvPr>
          <p:cNvSpPr txBox="1"/>
          <p:nvPr/>
        </p:nvSpPr>
        <p:spPr>
          <a:xfrm>
            <a:off x="3101462" y="3481299"/>
            <a:ext cx="154513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2</a:t>
            </a:r>
          </a:p>
        </p:txBody>
      </p:sp>
      <p:sp>
        <p:nvSpPr>
          <p:cNvPr id="31" name="CasellaDiTesto 30">
            <a:extLst>
              <a:ext uri="{FF2B5EF4-FFF2-40B4-BE49-F238E27FC236}">
                <a16:creationId xmlns:a16="http://schemas.microsoft.com/office/drawing/2014/main" id="{A48E2B69-CF3F-1D82-ECED-4703A9B1929E}"/>
              </a:ext>
            </a:extLst>
          </p:cNvPr>
          <p:cNvSpPr txBox="1"/>
          <p:nvPr/>
        </p:nvSpPr>
        <p:spPr>
          <a:xfrm>
            <a:off x="3110175" y="3872866"/>
            <a:ext cx="138165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3</a:t>
            </a:r>
          </a:p>
        </p:txBody>
      </p:sp>
      <p:sp>
        <p:nvSpPr>
          <p:cNvPr id="32" name="CasellaDiTesto 31">
            <a:extLst>
              <a:ext uri="{FF2B5EF4-FFF2-40B4-BE49-F238E27FC236}">
                <a16:creationId xmlns:a16="http://schemas.microsoft.com/office/drawing/2014/main" id="{EF720CFD-3EF4-A925-D22C-D9A430E0EDCE}"/>
              </a:ext>
            </a:extLst>
          </p:cNvPr>
          <p:cNvSpPr txBox="1"/>
          <p:nvPr/>
        </p:nvSpPr>
        <p:spPr>
          <a:xfrm>
            <a:off x="3107734" y="4256640"/>
            <a:ext cx="270523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 4 – 5 – 6 unificati </a:t>
            </a:r>
          </a:p>
        </p:txBody>
      </p:sp>
      <p:sp>
        <p:nvSpPr>
          <p:cNvPr id="35" name="CasellaDiTesto 34">
            <a:extLst>
              <a:ext uri="{FF2B5EF4-FFF2-40B4-BE49-F238E27FC236}">
                <a16:creationId xmlns:a16="http://schemas.microsoft.com/office/drawing/2014/main" id="{5DB16D06-1F87-BE33-D1D1-6A8FFC3A67A8}"/>
              </a:ext>
            </a:extLst>
          </p:cNvPr>
          <p:cNvSpPr txBox="1"/>
          <p:nvPr/>
        </p:nvSpPr>
        <p:spPr>
          <a:xfrm>
            <a:off x="3100349" y="4648747"/>
            <a:ext cx="218875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Verifiche e risultato</a:t>
            </a:r>
          </a:p>
        </p:txBody>
      </p:sp>
      <p:pic>
        <p:nvPicPr>
          <p:cNvPr id="20" name="Immagine 19">
            <a:extLst>
              <a:ext uri="{FF2B5EF4-FFF2-40B4-BE49-F238E27FC236}">
                <a16:creationId xmlns:a16="http://schemas.microsoft.com/office/drawing/2014/main" id="{B1C17C04-A878-AD40-FC03-98004AE92FF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88" y="1945844"/>
            <a:ext cx="2588450" cy="4464000"/>
          </a:xfrm>
          <a:prstGeom prst="rect">
            <a:avLst/>
          </a:prstGeom>
          <a:ln>
            <a:solidFill>
              <a:srgbClr val="0066FF"/>
            </a:solidFill>
          </a:ln>
        </p:spPr>
      </p:pic>
    </p:spTree>
    <p:extLst>
      <p:ext uri="{BB962C8B-B14F-4D97-AF65-F5344CB8AC3E}">
        <p14:creationId xmlns:p14="http://schemas.microsoft.com/office/powerpoint/2010/main" val="2749669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up)">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500"/>
                                        <p:tgtEl>
                                          <p:spTgt spid="4"/>
                                        </p:tgtEl>
                                      </p:cBhvr>
                                    </p:animEffect>
                                    <p:anim calcmode="lin" valueType="num">
                                      <p:cBhvr>
                                        <p:cTn id="34" dur="500" fill="hold"/>
                                        <p:tgtEl>
                                          <p:spTgt spid="4"/>
                                        </p:tgtEl>
                                        <p:attrNameLst>
                                          <p:attrName>ppt_x</p:attrName>
                                        </p:attrNameLst>
                                      </p:cBhvr>
                                      <p:tavLst>
                                        <p:tav tm="0">
                                          <p:val>
                                            <p:strVal val="#ppt_x"/>
                                          </p:val>
                                        </p:tav>
                                        <p:tav tm="100000">
                                          <p:val>
                                            <p:strVal val="#ppt_x"/>
                                          </p:val>
                                        </p:tav>
                                      </p:tavLst>
                                    </p:anim>
                                    <p:anim calcmode="lin" valueType="num">
                                      <p:cBhvr>
                                        <p:cTn id="35" dur="500" fill="hold"/>
                                        <p:tgtEl>
                                          <p:spTgt spid="4"/>
                                        </p:tgtEl>
                                        <p:attrNameLst>
                                          <p:attrName>ppt_y</p:attrName>
                                        </p:attrNameLst>
                                      </p:cBhvr>
                                      <p:tavLst>
                                        <p:tav tm="0">
                                          <p:val>
                                            <p:strVal val="#ppt_y+.1"/>
                                          </p:val>
                                        </p:tav>
                                        <p:tav tm="100000">
                                          <p:val>
                                            <p:strVal val="#ppt_y"/>
                                          </p:val>
                                        </p:tav>
                                      </p:tavLst>
                                    </p:anim>
                                  </p:childTnLst>
                                </p:cTn>
                              </p:par>
                            </p:childTnLst>
                          </p:cTn>
                        </p:par>
                        <p:par>
                          <p:cTn id="36" fill="hold">
                            <p:stCondLst>
                              <p:cond delay="500"/>
                            </p:stCondLst>
                            <p:childTnLst>
                              <p:par>
                                <p:cTn id="37" presetID="42"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anim calcmode="lin" valueType="num">
                                      <p:cBhvr>
                                        <p:cTn id="40" dur="500" fill="hold"/>
                                        <p:tgtEl>
                                          <p:spTgt spid="13"/>
                                        </p:tgtEl>
                                        <p:attrNameLst>
                                          <p:attrName>ppt_x</p:attrName>
                                        </p:attrNameLst>
                                      </p:cBhvr>
                                      <p:tavLst>
                                        <p:tav tm="0">
                                          <p:val>
                                            <p:strVal val="#ppt_x"/>
                                          </p:val>
                                        </p:tav>
                                        <p:tav tm="100000">
                                          <p:val>
                                            <p:strVal val="#ppt_x"/>
                                          </p:val>
                                        </p:tav>
                                      </p:tavLst>
                                    </p:anim>
                                    <p:anim calcmode="lin" valueType="num">
                                      <p:cBhvr>
                                        <p:cTn id="41" dur="500" fill="hold"/>
                                        <p:tgtEl>
                                          <p:spTgt spid="13"/>
                                        </p:tgtEl>
                                        <p:attrNameLst>
                                          <p:attrName>ppt_y</p:attrName>
                                        </p:attrNameLst>
                                      </p:cBhvr>
                                      <p:tavLst>
                                        <p:tav tm="0">
                                          <p:val>
                                            <p:strVal val="#ppt_y+.1"/>
                                          </p:val>
                                        </p:tav>
                                        <p:tav tm="100000">
                                          <p:val>
                                            <p:strVal val="#ppt_y"/>
                                          </p:val>
                                        </p:tav>
                                      </p:tavLst>
                                    </p:anim>
                                  </p:childTnLst>
                                </p:cTn>
                              </p:par>
                            </p:childTnLst>
                          </p:cTn>
                        </p:par>
                        <p:par>
                          <p:cTn id="42" fill="hold">
                            <p:stCondLst>
                              <p:cond delay="1000"/>
                            </p:stCondLst>
                            <p:childTnLst>
                              <p:par>
                                <p:cTn id="43" presetID="42" presetClass="entr" presetSubtype="0"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anim calcmode="lin" valueType="num">
                                      <p:cBhvr>
                                        <p:cTn id="46" dur="500" fill="hold"/>
                                        <p:tgtEl>
                                          <p:spTgt spid="28"/>
                                        </p:tgtEl>
                                        <p:attrNameLst>
                                          <p:attrName>ppt_x</p:attrName>
                                        </p:attrNameLst>
                                      </p:cBhvr>
                                      <p:tavLst>
                                        <p:tav tm="0">
                                          <p:val>
                                            <p:strVal val="#ppt_x"/>
                                          </p:val>
                                        </p:tav>
                                        <p:tav tm="100000">
                                          <p:val>
                                            <p:strVal val="#ppt_x"/>
                                          </p:val>
                                        </p:tav>
                                      </p:tavLst>
                                    </p:anim>
                                    <p:anim calcmode="lin" valueType="num">
                                      <p:cBhvr>
                                        <p:cTn id="47" dur="500" fill="hold"/>
                                        <p:tgtEl>
                                          <p:spTgt spid="28"/>
                                        </p:tgtEl>
                                        <p:attrNameLst>
                                          <p:attrName>ppt_y</p:attrName>
                                        </p:attrNameLst>
                                      </p:cBhvr>
                                      <p:tavLst>
                                        <p:tav tm="0">
                                          <p:val>
                                            <p:strVal val="#ppt_y+.1"/>
                                          </p:val>
                                        </p:tav>
                                        <p:tav tm="100000">
                                          <p:val>
                                            <p:strVal val="#ppt_y"/>
                                          </p:val>
                                        </p:tav>
                                      </p:tavLst>
                                    </p:anim>
                                  </p:childTnLst>
                                </p:cTn>
                              </p:par>
                            </p:childTnLst>
                          </p:cTn>
                        </p:par>
                        <p:par>
                          <p:cTn id="48" fill="hold">
                            <p:stCondLst>
                              <p:cond delay="1500"/>
                            </p:stCondLst>
                            <p:childTnLst>
                              <p:par>
                                <p:cTn id="49" presetID="42"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anim calcmode="lin" valueType="num">
                                      <p:cBhvr>
                                        <p:cTn id="52" dur="500" fill="hold"/>
                                        <p:tgtEl>
                                          <p:spTgt spid="17"/>
                                        </p:tgtEl>
                                        <p:attrNameLst>
                                          <p:attrName>ppt_x</p:attrName>
                                        </p:attrNameLst>
                                      </p:cBhvr>
                                      <p:tavLst>
                                        <p:tav tm="0">
                                          <p:val>
                                            <p:strVal val="#ppt_x"/>
                                          </p:val>
                                        </p:tav>
                                        <p:tav tm="100000">
                                          <p:val>
                                            <p:strVal val="#ppt_x"/>
                                          </p:val>
                                        </p:tav>
                                      </p:tavLst>
                                    </p:anim>
                                    <p:anim calcmode="lin" valueType="num">
                                      <p:cBhvr>
                                        <p:cTn id="53" dur="5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2000"/>
                            </p:stCondLst>
                            <p:childTnLst>
                              <p:par>
                                <p:cTn id="55" presetID="42" presetClass="entr" presetSubtype="0"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anim calcmode="lin" valueType="num">
                                      <p:cBhvr>
                                        <p:cTn id="58" dur="500" fill="hold"/>
                                        <p:tgtEl>
                                          <p:spTgt spid="27"/>
                                        </p:tgtEl>
                                        <p:attrNameLst>
                                          <p:attrName>ppt_x</p:attrName>
                                        </p:attrNameLst>
                                      </p:cBhvr>
                                      <p:tavLst>
                                        <p:tav tm="0">
                                          <p:val>
                                            <p:strVal val="#ppt_x"/>
                                          </p:val>
                                        </p:tav>
                                        <p:tav tm="100000">
                                          <p:val>
                                            <p:strVal val="#ppt_x"/>
                                          </p:val>
                                        </p:tav>
                                      </p:tavLst>
                                    </p:anim>
                                    <p:anim calcmode="lin" valueType="num">
                                      <p:cBhvr>
                                        <p:cTn id="59" dur="5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2500"/>
                            </p:stCondLst>
                            <p:childTnLst>
                              <p:par>
                                <p:cTn id="61" presetID="42" presetClass="entr" presetSubtype="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500"/>
                                        <p:tgtEl>
                                          <p:spTgt spid="14"/>
                                        </p:tgtEl>
                                      </p:cBhvr>
                                    </p:animEffect>
                                    <p:anim calcmode="lin" valueType="num">
                                      <p:cBhvr>
                                        <p:cTn id="64" dur="500" fill="hold"/>
                                        <p:tgtEl>
                                          <p:spTgt spid="14"/>
                                        </p:tgtEl>
                                        <p:attrNameLst>
                                          <p:attrName>ppt_x</p:attrName>
                                        </p:attrNameLst>
                                      </p:cBhvr>
                                      <p:tavLst>
                                        <p:tav tm="0">
                                          <p:val>
                                            <p:strVal val="#ppt_x"/>
                                          </p:val>
                                        </p:tav>
                                        <p:tav tm="100000">
                                          <p:val>
                                            <p:strVal val="#ppt_x"/>
                                          </p:val>
                                        </p:tav>
                                      </p:tavLst>
                                    </p:anim>
                                    <p:anim calcmode="lin" valueType="num">
                                      <p:cBhvr>
                                        <p:cTn id="65" dur="500" fill="hold"/>
                                        <p:tgtEl>
                                          <p:spTgt spid="14"/>
                                        </p:tgtEl>
                                        <p:attrNameLst>
                                          <p:attrName>ppt_y</p:attrName>
                                        </p:attrNameLst>
                                      </p:cBhvr>
                                      <p:tavLst>
                                        <p:tav tm="0">
                                          <p:val>
                                            <p:strVal val="#ppt_y+.1"/>
                                          </p:val>
                                        </p:tav>
                                        <p:tav tm="100000">
                                          <p:val>
                                            <p:strVal val="#ppt_y"/>
                                          </p:val>
                                        </p:tav>
                                      </p:tavLst>
                                    </p:anim>
                                  </p:childTnLst>
                                </p:cTn>
                              </p:par>
                            </p:childTnLst>
                          </p:cTn>
                        </p:par>
                        <p:par>
                          <p:cTn id="66" fill="hold">
                            <p:stCondLst>
                              <p:cond delay="30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500"/>
                                        <p:tgtEl>
                                          <p:spTgt spid="30"/>
                                        </p:tgtEl>
                                      </p:cBhvr>
                                    </p:animEffect>
                                    <p:anim calcmode="lin" valueType="num">
                                      <p:cBhvr>
                                        <p:cTn id="70" dur="500" fill="hold"/>
                                        <p:tgtEl>
                                          <p:spTgt spid="30"/>
                                        </p:tgtEl>
                                        <p:attrNameLst>
                                          <p:attrName>ppt_x</p:attrName>
                                        </p:attrNameLst>
                                      </p:cBhvr>
                                      <p:tavLst>
                                        <p:tav tm="0">
                                          <p:val>
                                            <p:strVal val="#ppt_x"/>
                                          </p:val>
                                        </p:tav>
                                        <p:tav tm="100000">
                                          <p:val>
                                            <p:strVal val="#ppt_x"/>
                                          </p:val>
                                        </p:tav>
                                      </p:tavLst>
                                    </p:anim>
                                    <p:anim calcmode="lin" valueType="num">
                                      <p:cBhvr>
                                        <p:cTn id="71" dur="500" fill="hold"/>
                                        <p:tgtEl>
                                          <p:spTgt spid="30"/>
                                        </p:tgtEl>
                                        <p:attrNameLst>
                                          <p:attrName>ppt_y</p:attrName>
                                        </p:attrNameLst>
                                      </p:cBhvr>
                                      <p:tavLst>
                                        <p:tav tm="0">
                                          <p:val>
                                            <p:strVal val="#ppt_y+.1"/>
                                          </p:val>
                                        </p:tav>
                                        <p:tav tm="100000">
                                          <p:val>
                                            <p:strVal val="#ppt_y"/>
                                          </p:val>
                                        </p:tav>
                                      </p:tavLst>
                                    </p:anim>
                                  </p:childTnLst>
                                </p:cTn>
                              </p:par>
                            </p:childTnLst>
                          </p:cTn>
                        </p:par>
                        <p:par>
                          <p:cTn id="72" fill="hold">
                            <p:stCondLst>
                              <p:cond delay="3500"/>
                            </p:stCondLst>
                            <p:childTnLst>
                              <p:par>
                                <p:cTn id="73" presetID="42" presetClass="entr" presetSubtype="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fade">
                                      <p:cBhvr>
                                        <p:cTn id="75" dur="500"/>
                                        <p:tgtEl>
                                          <p:spTgt spid="15"/>
                                        </p:tgtEl>
                                      </p:cBhvr>
                                    </p:animEffect>
                                    <p:anim calcmode="lin" valueType="num">
                                      <p:cBhvr>
                                        <p:cTn id="76" dur="500" fill="hold"/>
                                        <p:tgtEl>
                                          <p:spTgt spid="15"/>
                                        </p:tgtEl>
                                        <p:attrNameLst>
                                          <p:attrName>ppt_x</p:attrName>
                                        </p:attrNameLst>
                                      </p:cBhvr>
                                      <p:tavLst>
                                        <p:tav tm="0">
                                          <p:val>
                                            <p:strVal val="#ppt_x"/>
                                          </p:val>
                                        </p:tav>
                                        <p:tav tm="100000">
                                          <p:val>
                                            <p:strVal val="#ppt_x"/>
                                          </p:val>
                                        </p:tav>
                                      </p:tavLst>
                                    </p:anim>
                                    <p:anim calcmode="lin" valueType="num">
                                      <p:cBhvr>
                                        <p:cTn id="77" dur="500" fill="hold"/>
                                        <p:tgtEl>
                                          <p:spTgt spid="15"/>
                                        </p:tgtEl>
                                        <p:attrNameLst>
                                          <p:attrName>ppt_y</p:attrName>
                                        </p:attrNameLst>
                                      </p:cBhvr>
                                      <p:tavLst>
                                        <p:tav tm="0">
                                          <p:val>
                                            <p:strVal val="#ppt_y+.1"/>
                                          </p:val>
                                        </p:tav>
                                        <p:tav tm="100000">
                                          <p:val>
                                            <p:strVal val="#ppt_y"/>
                                          </p:val>
                                        </p:tav>
                                      </p:tavLst>
                                    </p:anim>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500"/>
                                        <p:tgtEl>
                                          <p:spTgt spid="31"/>
                                        </p:tgtEl>
                                      </p:cBhvr>
                                    </p:animEffect>
                                    <p:anim calcmode="lin" valueType="num">
                                      <p:cBhvr>
                                        <p:cTn id="82" dur="500" fill="hold"/>
                                        <p:tgtEl>
                                          <p:spTgt spid="31"/>
                                        </p:tgtEl>
                                        <p:attrNameLst>
                                          <p:attrName>ppt_x</p:attrName>
                                        </p:attrNameLst>
                                      </p:cBhvr>
                                      <p:tavLst>
                                        <p:tav tm="0">
                                          <p:val>
                                            <p:strVal val="#ppt_x"/>
                                          </p:val>
                                        </p:tav>
                                        <p:tav tm="100000">
                                          <p:val>
                                            <p:strVal val="#ppt_x"/>
                                          </p:val>
                                        </p:tav>
                                      </p:tavLst>
                                    </p:anim>
                                    <p:anim calcmode="lin" valueType="num">
                                      <p:cBhvr>
                                        <p:cTn id="83" dur="5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4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500"/>
                                        <p:tgtEl>
                                          <p:spTgt spid="18"/>
                                        </p:tgtEl>
                                      </p:cBhvr>
                                    </p:animEffect>
                                    <p:anim calcmode="lin" valueType="num">
                                      <p:cBhvr>
                                        <p:cTn id="88" dur="500" fill="hold"/>
                                        <p:tgtEl>
                                          <p:spTgt spid="18"/>
                                        </p:tgtEl>
                                        <p:attrNameLst>
                                          <p:attrName>ppt_x</p:attrName>
                                        </p:attrNameLst>
                                      </p:cBhvr>
                                      <p:tavLst>
                                        <p:tav tm="0">
                                          <p:val>
                                            <p:strVal val="#ppt_x"/>
                                          </p:val>
                                        </p:tav>
                                        <p:tav tm="100000">
                                          <p:val>
                                            <p:strVal val="#ppt_x"/>
                                          </p:val>
                                        </p:tav>
                                      </p:tavLst>
                                    </p:anim>
                                    <p:anim calcmode="lin" valueType="num">
                                      <p:cBhvr>
                                        <p:cTn id="89" dur="5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5000"/>
                            </p:stCondLst>
                            <p:childTnLst>
                              <p:par>
                                <p:cTn id="91" presetID="42" presetClass="entr" presetSubtype="0"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fade">
                                      <p:cBhvr>
                                        <p:cTn id="93" dur="500"/>
                                        <p:tgtEl>
                                          <p:spTgt spid="32"/>
                                        </p:tgtEl>
                                      </p:cBhvr>
                                    </p:animEffect>
                                    <p:anim calcmode="lin" valueType="num">
                                      <p:cBhvr>
                                        <p:cTn id="94" dur="500" fill="hold"/>
                                        <p:tgtEl>
                                          <p:spTgt spid="32"/>
                                        </p:tgtEl>
                                        <p:attrNameLst>
                                          <p:attrName>ppt_x</p:attrName>
                                        </p:attrNameLst>
                                      </p:cBhvr>
                                      <p:tavLst>
                                        <p:tav tm="0">
                                          <p:val>
                                            <p:strVal val="#ppt_x"/>
                                          </p:val>
                                        </p:tav>
                                        <p:tav tm="100000">
                                          <p:val>
                                            <p:strVal val="#ppt_x"/>
                                          </p:val>
                                        </p:tav>
                                      </p:tavLst>
                                    </p:anim>
                                    <p:anim calcmode="lin" valueType="num">
                                      <p:cBhvr>
                                        <p:cTn id="95" dur="500" fill="hold"/>
                                        <p:tgtEl>
                                          <p:spTgt spid="32"/>
                                        </p:tgtEl>
                                        <p:attrNameLst>
                                          <p:attrName>ppt_y</p:attrName>
                                        </p:attrNameLst>
                                      </p:cBhvr>
                                      <p:tavLst>
                                        <p:tav tm="0">
                                          <p:val>
                                            <p:strVal val="#ppt_y+.1"/>
                                          </p:val>
                                        </p:tav>
                                        <p:tav tm="100000">
                                          <p:val>
                                            <p:strVal val="#ppt_y"/>
                                          </p:val>
                                        </p:tav>
                                      </p:tavLst>
                                    </p:anim>
                                  </p:childTnLst>
                                </p:cTn>
                              </p:par>
                            </p:childTnLst>
                          </p:cTn>
                        </p:par>
                        <p:par>
                          <p:cTn id="96" fill="hold">
                            <p:stCondLst>
                              <p:cond delay="5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500"/>
                                        <p:tgtEl>
                                          <p:spTgt spid="23"/>
                                        </p:tgtEl>
                                      </p:cBhvr>
                                    </p:animEffect>
                                    <p:anim calcmode="lin" valueType="num">
                                      <p:cBhvr>
                                        <p:cTn id="100" dur="500" fill="hold"/>
                                        <p:tgtEl>
                                          <p:spTgt spid="23"/>
                                        </p:tgtEl>
                                        <p:attrNameLst>
                                          <p:attrName>ppt_x</p:attrName>
                                        </p:attrNameLst>
                                      </p:cBhvr>
                                      <p:tavLst>
                                        <p:tav tm="0">
                                          <p:val>
                                            <p:strVal val="#ppt_x"/>
                                          </p:val>
                                        </p:tav>
                                        <p:tav tm="100000">
                                          <p:val>
                                            <p:strVal val="#ppt_x"/>
                                          </p:val>
                                        </p:tav>
                                      </p:tavLst>
                                    </p:anim>
                                    <p:anim calcmode="lin" valueType="num">
                                      <p:cBhvr>
                                        <p:cTn id="101" dur="5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6000"/>
                            </p:stCondLst>
                            <p:childTnLst>
                              <p:par>
                                <p:cTn id="103" presetID="42" presetClass="entr" presetSubtype="0" fill="hold" grpId="0" nodeType="after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500"/>
                                        <p:tgtEl>
                                          <p:spTgt spid="35"/>
                                        </p:tgtEl>
                                      </p:cBhvr>
                                    </p:animEffect>
                                    <p:anim calcmode="lin" valueType="num">
                                      <p:cBhvr>
                                        <p:cTn id="106" dur="500" fill="hold"/>
                                        <p:tgtEl>
                                          <p:spTgt spid="35"/>
                                        </p:tgtEl>
                                        <p:attrNameLst>
                                          <p:attrName>ppt_x</p:attrName>
                                        </p:attrNameLst>
                                      </p:cBhvr>
                                      <p:tavLst>
                                        <p:tav tm="0">
                                          <p:val>
                                            <p:strVal val="#ppt_x"/>
                                          </p:val>
                                        </p:tav>
                                        <p:tav tm="100000">
                                          <p:val>
                                            <p:strVal val="#ppt_x"/>
                                          </p:val>
                                        </p:tav>
                                      </p:tavLst>
                                    </p:anim>
                                    <p:anim calcmode="lin" valueType="num">
                                      <p:cBhvr>
                                        <p:cTn id="107" dur="500" fill="hold"/>
                                        <p:tgtEl>
                                          <p:spTgt spid="35"/>
                                        </p:tgtEl>
                                        <p:attrNameLst>
                                          <p:attrName>ppt_y</p:attrName>
                                        </p:attrNameLst>
                                      </p:cBhvr>
                                      <p:tavLst>
                                        <p:tav tm="0">
                                          <p:val>
                                            <p:strVal val="#ppt_y+.1"/>
                                          </p:val>
                                        </p:tav>
                                        <p:tav tm="100000">
                                          <p:val>
                                            <p:strVal val="#ppt_y"/>
                                          </p:val>
                                        </p:tav>
                                      </p:tavLst>
                                    </p:anim>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0"/>
                                        </p:tgtEl>
                                        <p:attrNameLst>
                                          <p:attrName>style.visibility</p:attrName>
                                        </p:attrNameLst>
                                      </p:cBhvr>
                                      <p:to>
                                        <p:strVal val="visible"/>
                                      </p:to>
                                    </p:set>
                                    <p:anim calcmode="lin" valueType="num">
                                      <p:cBhvr>
                                        <p:cTn id="111" dur="500" fill="hold"/>
                                        <p:tgtEl>
                                          <p:spTgt spid="10"/>
                                        </p:tgtEl>
                                        <p:attrNameLst>
                                          <p:attrName>ppt_w</p:attrName>
                                        </p:attrNameLst>
                                      </p:cBhvr>
                                      <p:tavLst>
                                        <p:tav tm="0">
                                          <p:val>
                                            <p:fltVal val="0"/>
                                          </p:val>
                                        </p:tav>
                                        <p:tav tm="100000">
                                          <p:val>
                                            <p:strVal val="#ppt_w"/>
                                          </p:val>
                                        </p:tav>
                                      </p:tavLst>
                                    </p:anim>
                                    <p:anim calcmode="lin" valueType="num">
                                      <p:cBhvr>
                                        <p:cTn id="112" dur="500" fill="hold"/>
                                        <p:tgtEl>
                                          <p:spTgt spid="10"/>
                                        </p:tgtEl>
                                        <p:attrNameLst>
                                          <p:attrName>ppt_h</p:attrName>
                                        </p:attrNameLst>
                                      </p:cBhvr>
                                      <p:tavLst>
                                        <p:tav tm="0">
                                          <p:val>
                                            <p:fltVal val="0"/>
                                          </p:val>
                                        </p:tav>
                                        <p:tav tm="100000">
                                          <p:val>
                                            <p:strVal val="#ppt_h"/>
                                          </p:val>
                                        </p:tav>
                                      </p:tavLst>
                                    </p:anim>
                                    <p:animEffect transition="in" filter="fade">
                                      <p:cBhvr>
                                        <p:cTn id="1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3" grpId="0" animBg="1"/>
      <p:bldP spid="11" grpId="0" animBg="1"/>
      <p:bldP spid="14" grpId="0" animBg="1"/>
      <p:bldP spid="15" grpId="0" animBg="1"/>
      <p:bldP spid="17" grpId="0" animBg="1"/>
      <p:bldP spid="18" grpId="0" animBg="1"/>
      <p:bldP spid="23" grpId="0" animBg="1"/>
      <p:bldP spid="27" grpId="0"/>
      <p:bldP spid="28" grpId="0"/>
      <p:bldP spid="30" grpId="0"/>
      <p:bldP spid="31" grpId="0"/>
      <p:bldP spid="32"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3060000"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del problema</a:t>
            </a: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52720" y="472128"/>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025" name="CasellaDiTesto 1024">
            <a:extLst>
              <a:ext uri="{FF2B5EF4-FFF2-40B4-BE49-F238E27FC236}">
                <a16:creationId xmlns:a16="http://schemas.microsoft.com/office/drawing/2014/main" id="{D5F4EB5A-9B65-41F9-24B3-9CFA8B58A468}"/>
              </a:ext>
            </a:extLst>
          </p:cNvPr>
          <p:cNvSpPr txBox="1"/>
          <p:nvPr/>
        </p:nvSpPr>
        <p:spPr>
          <a:xfrm>
            <a:off x="55639" y="1674666"/>
            <a:ext cx="1412524" cy="2621359"/>
          </a:xfrm>
          <a:prstGeom prst="rect">
            <a:avLst/>
          </a:prstGeom>
          <a:noFill/>
        </p:spPr>
        <p:txBody>
          <a:bodyPr wrap="square" rtlCol="0">
            <a:spAutoFit/>
          </a:bodyPr>
          <a:lstStyle/>
          <a:p>
            <a:pPr algn="ctr">
              <a:lnSpc>
                <a:spcPct val="115000"/>
              </a:lnSpc>
              <a:spcAft>
                <a:spcPts val="0"/>
              </a:spcAft>
            </a:pP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Siano assegnati una retta generica</a:t>
            </a:r>
          </a:p>
          <a:p>
            <a:pPr algn="ctr">
              <a:lnSpc>
                <a:spcPct val="115000"/>
              </a:lnSpc>
              <a:spcAft>
                <a:spcPts val="0"/>
              </a:spcAft>
            </a:pP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r(r’; r”; T</a:t>
            </a:r>
            <a:r>
              <a:rPr lang="it-IT" sz="1800" baseline="-25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1</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 T</a:t>
            </a:r>
            <a:r>
              <a:rPr lang="it-IT" sz="1800" baseline="-25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2</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 nel primo diedro </a:t>
            </a:r>
            <a:endParaRPr lang="it-IT" dirty="0">
              <a:solidFill>
                <a:srgbClr val="C00000"/>
              </a:solidFill>
            </a:endParaRPr>
          </a:p>
        </p:txBody>
      </p:sp>
      <p:sp>
        <p:nvSpPr>
          <p:cNvPr id="1027" name="Rectangle 29">
            <a:extLst>
              <a:ext uri="{FF2B5EF4-FFF2-40B4-BE49-F238E27FC236}">
                <a16:creationId xmlns:a16="http://schemas.microsoft.com/office/drawing/2014/main" id="{B55C3DAF-C93B-1817-C7B5-880D11E85746}"/>
              </a:ext>
            </a:extLst>
          </p:cNvPr>
          <p:cNvSpPr>
            <a:spLocks noChangeArrowheads="1"/>
          </p:cNvSpPr>
          <p:nvPr/>
        </p:nvSpPr>
        <p:spPr bwMode="auto">
          <a:xfrm>
            <a:off x="1526755" y="2647653"/>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r</a:t>
            </a:r>
          </a:p>
        </p:txBody>
      </p:sp>
      <p:sp>
        <p:nvSpPr>
          <p:cNvPr id="1028" name="Rectangle 30">
            <a:extLst>
              <a:ext uri="{FF2B5EF4-FFF2-40B4-BE49-F238E27FC236}">
                <a16:creationId xmlns:a16="http://schemas.microsoft.com/office/drawing/2014/main" id="{C83B9003-F48C-450D-C1AF-EF1073D55C0E}"/>
              </a:ext>
            </a:extLst>
          </p:cNvPr>
          <p:cNvSpPr>
            <a:spLocks noChangeArrowheads="1"/>
          </p:cNvSpPr>
          <p:nvPr/>
        </p:nvSpPr>
        <p:spPr bwMode="auto">
          <a:xfrm>
            <a:off x="2566803" y="2999021"/>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T</a:t>
            </a:r>
            <a:r>
              <a:rPr kumimoji="0" lang="it-IT" altLang="it-IT" b="0" i="0" u="none" strike="noStrike" cap="none" normalizeH="0" baseline="-25000">
                <a:ln>
                  <a:noFill/>
                </a:ln>
                <a:solidFill>
                  <a:srgbClr val="C00000"/>
                </a:solidFill>
                <a:effectLst/>
                <a:latin typeface="Comic Sans MS" panose="030F0702030302020204" pitchFamily="66" charset="0"/>
              </a:rPr>
              <a:t>1</a:t>
            </a:r>
            <a:r>
              <a:rPr kumimoji="0" lang="it-IT" altLang="it-IT" b="0" i="0" u="none" strike="noStrike" cap="none" normalizeH="0" baseline="0">
                <a:ln>
                  <a:noFill/>
                </a:ln>
                <a:solidFill>
                  <a:srgbClr val="C00000"/>
                </a:solidFill>
                <a:effectLst/>
                <a:latin typeface="Comic Sans MS" panose="030F0702030302020204" pitchFamily="66" charset="0"/>
              </a:rPr>
              <a:t>r</a:t>
            </a:r>
          </a:p>
        </p:txBody>
      </p:sp>
      <p:sp>
        <p:nvSpPr>
          <p:cNvPr id="1029" name="Rectangle 31">
            <a:extLst>
              <a:ext uri="{FF2B5EF4-FFF2-40B4-BE49-F238E27FC236}">
                <a16:creationId xmlns:a16="http://schemas.microsoft.com/office/drawing/2014/main" id="{F2D8FF4C-3CC5-3915-0B3C-047CB70DF23C}"/>
              </a:ext>
            </a:extLst>
          </p:cNvPr>
          <p:cNvSpPr>
            <a:spLocks noChangeArrowheads="1"/>
          </p:cNvSpPr>
          <p:nvPr/>
        </p:nvSpPr>
        <p:spPr bwMode="auto">
          <a:xfrm>
            <a:off x="2566803" y="3612714"/>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r>
              <a:rPr kumimoji="0" lang="it-IT" altLang="it-IT" b="0" i="0" u="none" strike="noStrike" cap="none" normalizeH="0" baseline="-25000" dirty="0">
                <a:ln>
                  <a:noFill/>
                </a:ln>
                <a:solidFill>
                  <a:srgbClr val="C00000"/>
                </a:solidFill>
                <a:effectLst/>
                <a:latin typeface="Comic Sans MS" panose="030F0702030302020204" pitchFamily="66" charset="0"/>
              </a:rPr>
              <a:t>2</a:t>
            </a:r>
            <a:r>
              <a:rPr kumimoji="0" lang="it-IT" altLang="it-IT" b="0" i="0" u="none" strike="noStrike" cap="none" normalizeH="0" baseline="0" dirty="0">
                <a:ln>
                  <a:noFill/>
                </a:ln>
                <a:solidFill>
                  <a:srgbClr val="C00000"/>
                </a:solidFill>
                <a:effectLst/>
                <a:latin typeface="Comic Sans MS" panose="030F0702030302020204" pitchFamily="66" charset="0"/>
              </a:rPr>
              <a:t>r</a:t>
            </a:r>
          </a:p>
        </p:txBody>
      </p:sp>
      <p:sp>
        <p:nvSpPr>
          <p:cNvPr id="1030" name="Rectangle 32">
            <a:extLst>
              <a:ext uri="{FF2B5EF4-FFF2-40B4-BE49-F238E27FC236}">
                <a16:creationId xmlns:a16="http://schemas.microsoft.com/office/drawing/2014/main" id="{181F6FC7-C905-99E6-FB29-38C314252430}"/>
              </a:ext>
            </a:extLst>
          </p:cNvPr>
          <p:cNvSpPr>
            <a:spLocks noChangeArrowheads="1"/>
          </p:cNvSpPr>
          <p:nvPr/>
        </p:nvSpPr>
        <p:spPr bwMode="auto">
          <a:xfrm>
            <a:off x="2566803" y="1753576"/>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r’</a:t>
            </a:r>
          </a:p>
        </p:txBody>
      </p:sp>
      <p:sp>
        <p:nvSpPr>
          <p:cNvPr id="1031" name="Rectangle 33">
            <a:extLst>
              <a:ext uri="{FF2B5EF4-FFF2-40B4-BE49-F238E27FC236}">
                <a16:creationId xmlns:a16="http://schemas.microsoft.com/office/drawing/2014/main" id="{AD2A84C1-D2C7-C2F6-F313-294B403425BB}"/>
              </a:ext>
            </a:extLst>
          </p:cNvPr>
          <p:cNvSpPr>
            <a:spLocks noChangeArrowheads="1"/>
          </p:cNvSpPr>
          <p:nvPr/>
        </p:nvSpPr>
        <p:spPr bwMode="auto">
          <a:xfrm>
            <a:off x="2566803" y="2376399"/>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a:ln>
                  <a:noFill/>
                </a:ln>
                <a:solidFill>
                  <a:srgbClr val="C00000"/>
                </a:solidFill>
                <a:effectLst/>
                <a:latin typeface="Comic Sans MS" panose="030F0702030302020204" pitchFamily="66" charset="0"/>
              </a:rPr>
              <a:t>r”</a:t>
            </a:r>
          </a:p>
        </p:txBody>
      </p:sp>
      <p:sp>
        <p:nvSpPr>
          <p:cNvPr id="1032" name="AutoShape 34">
            <a:extLst>
              <a:ext uri="{FF2B5EF4-FFF2-40B4-BE49-F238E27FC236}">
                <a16:creationId xmlns:a16="http://schemas.microsoft.com/office/drawing/2014/main" id="{69AF480F-6EC7-6AB5-8E95-74579FE87A20}"/>
              </a:ext>
            </a:extLst>
          </p:cNvPr>
          <p:cNvSpPr>
            <a:spLocks/>
          </p:cNvSpPr>
          <p:nvPr/>
        </p:nvSpPr>
        <p:spPr bwMode="auto">
          <a:xfrm>
            <a:off x="2128629" y="1774746"/>
            <a:ext cx="370960" cy="2412000"/>
          </a:xfrm>
          <a:prstGeom prst="leftBrace">
            <a:avLst>
              <a:gd name="adj1" fmla="val 79726"/>
              <a:gd name="adj2" fmla="val 48405"/>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latin typeface="Comic Sans MS" panose="030F0702030302020204" pitchFamily="66" charset="0"/>
            </a:endParaRPr>
          </a:p>
        </p:txBody>
      </p:sp>
      <p:sp>
        <p:nvSpPr>
          <p:cNvPr id="1042" name="CasellaDiTesto 1041">
            <a:extLst>
              <a:ext uri="{FF2B5EF4-FFF2-40B4-BE49-F238E27FC236}">
                <a16:creationId xmlns:a16="http://schemas.microsoft.com/office/drawing/2014/main" id="{52E24A79-AF37-32D6-82CF-56BAFF83C7BF}"/>
              </a:ext>
            </a:extLst>
          </p:cNvPr>
          <p:cNvSpPr txBox="1"/>
          <p:nvPr/>
        </p:nvSpPr>
        <p:spPr>
          <a:xfrm>
            <a:off x="55639" y="4332713"/>
            <a:ext cx="1663862"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ed un punto </a:t>
            </a:r>
            <a:r>
              <a:rPr lang="it-IT" sz="18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rPr>
              <a:t>A(A’</a:t>
            </a:r>
            <a:r>
              <a:rPr lang="it-IT" sz="1800" dirty="0">
                <a:solidFill>
                  <a:srgbClr val="7030A0"/>
                </a:solidFill>
                <a:effectLst/>
                <a:latin typeface="Symbol" panose="05050102010706020507" pitchFamily="18" charset="2"/>
                <a:ea typeface="Calibri" panose="020F0502020204030204" pitchFamily="34" charset="0"/>
                <a:cs typeface="Symbol" panose="05050102010706020507" pitchFamily="18" charset="2"/>
              </a:rPr>
              <a:t>º</a:t>
            </a:r>
            <a:r>
              <a:rPr lang="it-IT" sz="1800" dirty="0">
                <a:solidFill>
                  <a:srgbClr val="7030A0"/>
                </a:solidFill>
                <a:effectLst/>
                <a:latin typeface="Comic Sans MS" panose="030F0702030302020204" pitchFamily="66" charset="0"/>
                <a:ea typeface="Calibri" panose="020F0502020204030204" pitchFamily="34" charset="0"/>
                <a:cs typeface="Symbol" panose="05050102010706020507" pitchFamily="18" charset="2"/>
              </a:rPr>
              <a:t>A")</a:t>
            </a:r>
            <a:r>
              <a:rPr lang="it-IT" sz="1800" dirty="0">
                <a:solidFill>
                  <a:srgbClr val="C00000"/>
                </a:solidFill>
                <a:effectLst/>
                <a:latin typeface="Comic Sans MS" panose="030F0702030302020204" pitchFamily="66" charset="0"/>
                <a:ea typeface="Calibri" panose="020F0502020204030204" pitchFamily="34" charset="0"/>
                <a:cs typeface="Symbol" panose="05050102010706020507" pitchFamily="18" charset="2"/>
              </a:rPr>
              <a:t> nel quarto diedro</a:t>
            </a:r>
            <a:endParaRPr lang="it-IT" dirty="0">
              <a:solidFill>
                <a:srgbClr val="C00000"/>
              </a:solidFill>
            </a:endParaRPr>
          </a:p>
        </p:txBody>
      </p:sp>
      <p:sp>
        <p:nvSpPr>
          <p:cNvPr id="1044" name="AutoShape 45">
            <a:extLst>
              <a:ext uri="{FF2B5EF4-FFF2-40B4-BE49-F238E27FC236}">
                <a16:creationId xmlns:a16="http://schemas.microsoft.com/office/drawing/2014/main" id="{70487E23-A5F4-4804-C942-5FE9D9CB63EE}"/>
              </a:ext>
            </a:extLst>
          </p:cNvPr>
          <p:cNvSpPr>
            <a:spLocks/>
          </p:cNvSpPr>
          <p:nvPr/>
        </p:nvSpPr>
        <p:spPr bwMode="auto">
          <a:xfrm>
            <a:off x="2350053" y="4309413"/>
            <a:ext cx="252000" cy="1008000"/>
          </a:xfrm>
          <a:prstGeom prst="leftBrace">
            <a:avLst>
              <a:gd name="adj1" fmla="val 57895"/>
              <a:gd name="adj2" fmla="val 50000"/>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dirty="0">
              <a:latin typeface="Comic Sans MS" panose="030F0702030302020204" pitchFamily="66" charset="0"/>
            </a:endParaRPr>
          </a:p>
        </p:txBody>
      </p:sp>
      <p:sp>
        <p:nvSpPr>
          <p:cNvPr id="1045" name="Rectangle 46">
            <a:extLst>
              <a:ext uri="{FF2B5EF4-FFF2-40B4-BE49-F238E27FC236}">
                <a16:creationId xmlns:a16="http://schemas.microsoft.com/office/drawing/2014/main" id="{8CE48A77-9143-8BCC-6E31-08041869CA54}"/>
              </a:ext>
            </a:extLst>
          </p:cNvPr>
          <p:cNvSpPr>
            <a:spLocks noChangeArrowheads="1"/>
          </p:cNvSpPr>
          <p:nvPr/>
        </p:nvSpPr>
        <p:spPr bwMode="auto">
          <a:xfrm>
            <a:off x="2636063" y="4309413"/>
            <a:ext cx="468000" cy="468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r>
              <a:rPr kumimoji="0" lang="it-IT" altLang="it-IT" b="0" i="0" u="none" strike="noStrike" cap="none" normalizeH="0" baseline="0" dirty="0">
                <a:ln>
                  <a:noFill/>
                </a:ln>
                <a:solidFill>
                  <a:srgbClr val="C00000"/>
                </a:solidFill>
                <a:effectLst/>
                <a:latin typeface="Comic Sans MS" panose="030F0702030302020204" pitchFamily="66" charset="0"/>
              </a:rPr>
              <a:t>’</a:t>
            </a:r>
          </a:p>
        </p:txBody>
      </p:sp>
      <p:sp>
        <p:nvSpPr>
          <p:cNvPr id="1046" name="Rectangle 47">
            <a:extLst>
              <a:ext uri="{FF2B5EF4-FFF2-40B4-BE49-F238E27FC236}">
                <a16:creationId xmlns:a16="http://schemas.microsoft.com/office/drawing/2014/main" id="{FE8F7914-DC93-BEF9-366E-49586CEDF8FE}"/>
              </a:ext>
            </a:extLst>
          </p:cNvPr>
          <p:cNvSpPr>
            <a:spLocks noChangeArrowheads="1"/>
          </p:cNvSpPr>
          <p:nvPr/>
        </p:nvSpPr>
        <p:spPr bwMode="auto">
          <a:xfrm>
            <a:off x="2636063" y="4837584"/>
            <a:ext cx="468000" cy="468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p>
        </p:txBody>
      </p:sp>
      <p:sp>
        <p:nvSpPr>
          <p:cNvPr id="1047" name="Rectangle 48">
            <a:extLst>
              <a:ext uri="{FF2B5EF4-FFF2-40B4-BE49-F238E27FC236}">
                <a16:creationId xmlns:a16="http://schemas.microsoft.com/office/drawing/2014/main" id="{43CCF7C0-99F9-AC65-77C2-63710DB0F279}"/>
              </a:ext>
            </a:extLst>
          </p:cNvPr>
          <p:cNvSpPr>
            <a:spLocks noChangeArrowheads="1"/>
          </p:cNvSpPr>
          <p:nvPr/>
        </p:nvSpPr>
        <p:spPr bwMode="auto">
          <a:xfrm>
            <a:off x="1867179" y="4552812"/>
            <a:ext cx="468000" cy="468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p>
        </p:txBody>
      </p:sp>
      <p:sp>
        <p:nvSpPr>
          <p:cNvPr id="1065" name="CasellaDiTesto 1064">
            <a:extLst>
              <a:ext uri="{FF2B5EF4-FFF2-40B4-BE49-F238E27FC236}">
                <a16:creationId xmlns:a16="http://schemas.microsoft.com/office/drawing/2014/main" id="{20E72D14-FA30-D189-7E93-1D5AD2F25077}"/>
              </a:ext>
            </a:extLst>
          </p:cNvPr>
          <p:cNvSpPr txBox="1"/>
          <p:nvPr/>
        </p:nvSpPr>
        <p:spPr>
          <a:xfrm>
            <a:off x="36977" y="5359081"/>
            <a:ext cx="3186038" cy="1329788"/>
          </a:xfrm>
          <a:prstGeom prst="rect">
            <a:avLst/>
          </a:prstGeom>
          <a:noFill/>
        </p:spPr>
        <p:txBody>
          <a:bodyPr wrap="square" rtlCol="0">
            <a:spAutoFit/>
          </a:bodyPr>
          <a:lstStyle/>
          <a:p>
            <a:pPr algn="ctr">
              <a:lnSpc>
                <a:spcPct val="115000"/>
              </a:lnSpc>
              <a:spcAft>
                <a:spcPts val="0"/>
              </a:spcAft>
            </a:pPr>
            <a:r>
              <a:rPr lang="it-IT" sz="1700" dirty="0">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rPr>
              <a:t>(A’</a:t>
            </a:r>
            <a:r>
              <a:rPr lang="it-IT" sz="2000" dirty="0">
                <a:solidFill>
                  <a:srgbClr val="7030A0"/>
                </a:solidFill>
                <a:effectLst/>
                <a:latin typeface="Symbol" panose="05050102010706020507" pitchFamily="18" charset="2"/>
                <a:ea typeface="Calibri" panose="020F0502020204030204" pitchFamily="34" charset="0"/>
                <a:cs typeface="Symbol" panose="05050102010706020507" pitchFamily="18" charset="2"/>
              </a:rPr>
              <a:t>º</a:t>
            </a:r>
            <a:r>
              <a:rPr lang="it-IT" sz="1700" dirty="0">
                <a:solidFill>
                  <a:srgbClr val="7030A0"/>
                </a:solidFill>
                <a:effectLst/>
                <a:latin typeface="Comic Sans MS" panose="030F0702030302020204" pitchFamily="66" charset="0"/>
                <a:ea typeface="Calibri" panose="020F0502020204030204" pitchFamily="34" charset="0"/>
                <a:cs typeface="Symbol" panose="05050102010706020507" pitchFamily="18" charset="2"/>
              </a:rPr>
              <a:t>A’’) </a:t>
            </a:r>
            <a:r>
              <a:rPr lang="it-IT" sz="1700" dirty="0">
                <a:solidFill>
                  <a:srgbClr val="C00000"/>
                </a:solidFill>
                <a:effectLst/>
                <a:latin typeface="Comic Sans MS" panose="030F0702030302020204" pitchFamily="66" charset="0"/>
                <a:ea typeface="Calibri" panose="020F0502020204030204" pitchFamily="34" charset="0"/>
                <a:cs typeface="Symbol" panose="05050102010706020507" pitchFamily="18" charset="2"/>
              </a:rPr>
              <a:t>significa che il valore numerico della quota e il valore numerico dell’aggetto sono uguali.</a:t>
            </a:r>
            <a:r>
              <a:rPr lang="it-IT" sz="17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700" dirty="0">
              <a:solidFill>
                <a:srgbClr val="C00000"/>
              </a:solidFill>
            </a:endParaRPr>
          </a:p>
        </p:txBody>
      </p:sp>
      <p:grpSp>
        <p:nvGrpSpPr>
          <p:cNvPr id="3" name="Gruppo 2">
            <a:extLst>
              <a:ext uri="{FF2B5EF4-FFF2-40B4-BE49-F238E27FC236}">
                <a16:creationId xmlns:a16="http://schemas.microsoft.com/office/drawing/2014/main" id="{859DBBDE-F105-E2E4-FA2C-97C8DBCF2CF2}"/>
              </a:ext>
            </a:extLst>
          </p:cNvPr>
          <p:cNvGrpSpPr/>
          <p:nvPr/>
        </p:nvGrpSpPr>
        <p:grpSpPr>
          <a:xfrm>
            <a:off x="3260134" y="1397001"/>
            <a:ext cx="8749305" cy="5340351"/>
            <a:chOff x="3260134" y="1397001"/>
            <a:chExt cx="8749305" cy="5340351"/>
          </a:xfrm>
        </p:grpSpPr>
        <p:sp>
          <p:nvSpPr>
            <p:cNvPr id="36" name="Rectangle 11">
              <a:extLst>
                <a:ext uri="{FF2B5EF4-FFF2-40B4-BE49-F238E27FC236}">
                  <a16:creationId xmlns:a16="http://schemas.microsoft.com/office/drawing/2014/main" id="{12AE01FB-1E1D-DE34-41C5-15CDFC721CEE}"/>
                </a:ext>
              </a:extLst>
            </p:cNvPr>
            <p:cNvSpPr>
              <a:spLocks noChangeArrowheads="1"/>
            </p:cNvSpPr>
            <p:nvPr/>
          </p:nvSpPr>
          <p:spPr bwMode="auto">
            <a:xfrm>
              <a:off x="10723564" y="4749801"/>
              <a:ext cx="266700" cy="385763"/>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a:ln>
                    <a:noFill/>
                  </a:ln>
                  <a:solidFill>
                    <a:srgbClr val="000000"/>
                  </a:solidFill>
                  <a:effectLst/>
                  <a:latin typeface="Comic Sans MS" panose="030F0702030302020204" pitchFamily="66" charset="0"/>
                </a:rPr>
                <a:t>lt</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4" name="Rectangle 9">
              <a:extLst>
                <a:ext uri="{FF2B5EF4-FFF2-40B4-BE49-F238E27FC236}">
                  <a16:creationId xmlns:a16="http://schemas.microsoft.com/office/drawing/2014/main" id="{B3F4DDF5-2D88-947D-80B5-0D9EDCDA47E2}"/>
                </a:ext>
              </a:extLst>
            </p:cNvPr>
            <p:cNvSpPr>
              <a:spLocks noChangeArrowheads="1"/>
            </p:cNvSpPr>
            <p:nvPr/>
          </p:nvSpPr>
          <p:spPr bwMode="auto">
            <a:xfrm>
              <a:off x="3260134" y="1397001"/>
              <a:ext cx="8748713" cy="5340350"/>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 name="Gruppo 58">
              <a:extLst>
                <a:ext uri="{FF2B5EF4-FFF2-40B4-BE49-F238E27FC236}">
                  <a16:creationId xmlns:a16="http://schemas.microsoft.com/office/drawing/2014/main" id="{C193A10C-D8F5-68C6-F594-DD130A579A3B}"/>
                </a:ext>
              </a:extLst>
            </p:cNvPr>
            <p:cNvGrpSpPr/>
            <p:nvPr/>
          </p:nvGrpSpPr>
          <p:grpSpPr>
            <a:xfrm>
              <a:off x="7026690" y="4080432"/>
              <a:ext cx="355774" cy="287397"/>
              <a:chOff x="7026690" y="4080432"/>
              <a:chExt cx="355774" cy="287397"/>
            </a:xfrm>
          </p:grpSpPr>
          <p:sp>
            <p:nvSpPr>
              <p:cNvPr id="40" name="Rectangle 14">
                <a:extLst>
                  <a:ext uri="{FF2B5EF4-FFF2-40B4-BE49-F238E27FC236}">
                    <a16:creationId xmlns:a16="http://schemas.microsoft.com/office/drawing/2014/main" id="{48AFD398-9515-D23C-E969-9673CA64A0B8}"/>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41" name="Rectangle 15">
                <a:extLst>
                  <a:ext uri="{FF2B5EF4-FFF2-40B4-BE49-F238E27FC236}">
                    <a16:creationId xmlns:a16="http://schemas.microsoft.com/office/drawing/2014/main" id="{52556AB7-8E21-C374-E3B5-27AA55336E9A}"/>
                  </a:ext>
                </a:extLst>
              </p:cNvPr>
              <p:cNvSpPr>
                <a:spLocks noChangeArrowheads="1"/>
              </p:cNvSpPr>
              <p:nvPr/>
            </p:nvSpPr>
            <p:spPr bwMode="auto">
              <a:xfrm>
                <a:off x="7175189" y="4120633"/>
                <a:ext cx="94578"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2</a:t>
                </a:r>
                <a:endParaRPr kumimoji="0" lang="it-IT" altLang="it-IT" b="0" i="0" u="none" strike="noStrike" cap="none" normalizeH="0" baseline="-25000" dirty="0">
                  <a:ln>
                    <a:noFill/>
                  </a:ln>
                  <a:solidFill>
                    <a:srgbClr val="C00000"/>
                  </a:solidFill>
                  <a:effectLst/>
                </a:endParaRPr>
              </a:p>
            </p:txBody>
          </p:sp>
          <p:sp>
            <p:nvSpPr>
              <p:cNvPr id="42" name="Rectangle 16">
                <a:extLst>
                  <a:ext uri="{FF2B5EF4-FFF2-40B4-BE49-F238E27FC236}">
                    <a16:creationId xmlns:a16="http://schemas.microsoft.com/office/drawing/2014/main" id="{8D3F3650-DD3A-F50B-C32C-B75B448E9BD6}"/>
                  </a:ext>
                </a:extLst>
              </p:cNvPr>
              <p:cNvSpPr>
                <a:spLocks noChangeArrowheads="1"/>
              </p:cNvSpPr>
              <p:nvPr/>
            </p:nvSpPr>
            <p:spPr bwMode="auto">
              <a:xfrm>
                <a:off x="7271856" y="4080432"/>
                <a:ext cx="110608"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43" name="Rectangle 17">
              <a:extLst>
                <a:ext uri="{FF2B5EF4-FFF2-40B4-BE49-F238E27FC236}">
                  <a16:creationId xmlns:a16="http://schemas.microsoft.com/office/drawing/2014/main" id="{D46CBC0B-9728-6EA0-B946-E3BC13AE7BF1}"/>
                </a:ext>
              </a:extLst>
            </p:cNvPr>
            <p:cNvSpPr>
              <a:spLocks noChangeArrowheads="1"/>
            </p:cNvSpPr>
            <p:nvPr/>
          </p:nvSpPr>
          <p:spPr bwMode="auto">
            <a:xfrm>
              <a:off x="4961893" y="5994014"/>
              <a:ext cx="200376"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4" name="Rectangle 18">
              <a:extLst>
                <a:ext uri="{FF2B5EF4-FFF2-40B4-BE49-F238E27FC236}">
                  <a16:creationId xmlns:a16="http://schemas.microsoft.com/office/drawing/2014/main" id="{A0E75F69-1A8B-6BD3-840C-CD4E573428AC}"/>
                </a:ext>
              </a:extLst>
            </p:cNvPr>
            <p:cNvSpPr>
              <a:spLocks noChangeArrowheads="1"/>
            </p:cNvSpPr>
            <p:nvPr/>
          </p:nvSpPr>
          <p:spPr bwMode="auto">
            <a:xfrm>
              <a:off x="4961893" y="2932154"/>
              <a:ext cx="29014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5" name="Line 19">
              <a:extLst>
                <a:ext uri="{FF2B5EF4-FFF2-40B4-BE49-F238E27FC236}">
                  <a16:creationId xmlns:a16="http://schemas.microsoft.com/office/drawing/2014/main" id="{745337A4-7DF3-336B-446D-FB692452B903}"/>
                </a:ext>
              </a:extLst>
            </p:cNvPr>
            <p:cNvSpPr>
              <a:spLocks noChangeShapeType="1"/>
            </p:cNvSpPr>
            <p:nvPr/>
          </p:nvSpPr>
          <p:spPr bwMode="auto">
            <a:xfrm>
              <a:off x="3349690" y="5033964"/>
              <a:ext cx="8565502"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0">
              <a:extLst>
                <a:ext uri="{FF2B5EF4-FFF2-40B4-BE49-F238E27FC236}">
                  <a16:creationId xmlns:a16="http://schemas.microsoft.com/office/drawing/2014/main" id="{230A1E44-414E-1A44-297F-36F9E226DE29}"/>
                </a:ext>
              </a:extLst>
            </p:cNvPr>
            <p:cNvSpPr>
              <a:spLocks noChangeShapeType="1"/>
            </p:cNvSpPr>
            <p:nvPr/>
          </p:nvSpPr>
          <p:spPr bwMode="auto">
            <a:xfrm>
              <a:off x="3787776" y="2552701"/>
              <a:ext cx="4502150" cy="2481263"/>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1">
              <a:extLst>
                <a:ext uri="{FF2B5EF4-FFF2-40B4-BE49-F238E27FC236}">
                  <a16:creationId xmlns:a16="http://schemas.microsoft.com/office/drawing/2014/main" id="{3B5207A9-51B9-D225-C053-A4112658F0FA}"/>
                </a:ext>
              </a:extLst>
            </p:cNvPr>
            <p:cNvSpPr>
              <a:spLocks noChangeShapeType="1"/>
            </p:cNvSpPr>
            <p:nvPr/>
          </p:nvSpPr>
          <p:spPr bwMode="auto">
            <a:xfrm flipV="1">
              <a:off x="4300539" y="4271964"/>
              <a:ext cx="3989388" cy="24653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2">
              <a:extLst>
                <a:ext uri="{FF2B5EF4-FFF2-40B4-BE49-F238E27FC236}">
                  <a16:creationId xmlns:a16="http://schemas.microsoft.com/office/drawing/2014/main" id="{33E407B1-9E56-DDC1-69C1-31E905C607CE}"/>
                </a:ext>
              </a:extLst>
            </p:cNvPr>
            <p:cNvSpPr>
              <a:spLocks noChangeShapeType="1"/>
            </p:cNvSpPr>
            <p:nvPr/>
          </p:nvSpPr>
          <p:spPr bwMode="auto">
            <a:xfrm flipV="1">
              <a:off x="7056439" y="4354514"/>
              <a:ext cx="0" cy="67945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3">
              <a:extLst>
                <a:ext uri="{FF2B5EF4-FFF2-40B4-BE49-F238E27FC236}">
                  <a16:creationId xmlns:a16="http://schemas.microsoft.com/office/drawing/2014/main" id="{BC645EC8-F36F-CDC6-10AC-5D84F43CCB03}"/>
                </a:ext>
              </a:extLst>
            </p:cNvPr>
            <p:cNvSpPr>
              <a:spLocks noChangeShapeType="1"/>
            </p:cNvSpPr>
            <p:nvPr/>
          </p:nvSpPr>
          <p:spPr bwMode="auto">
            <a:xfrm flipV="1">
              <a:off x="8289926" y="4271964"/>
              <a:ext cx="0" cy="7620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5" name="Gruppo 54">
              <a:extLst>
                <a:ext uri="{FF2B5EF4-FFF2-40B4-BE49-F238E27FC236}">
                  <a16:creationId xmlns:a16="http://schemas.microsoft.com/office/drawing/2014/main" id="{ABC44B47-90A7-C8D0-A49A-29D77623FB1C}"/>
                </a:ext>
              </a:extLst>
            </p:cNvPr>
            <p:cNvGrpSpPr/>
            <p:nvPr/>
          </p:nvGrpSpPr>
          <p:grpSpPr>
            <a:xfrm>
              <a:off x="8920527" y="6308702"/>
              <a:ext cx="661238" cy="290150"/>
              <a:chOff x="8920527" y="6308702"/>
              <a:chExt cx="661238" cy="290150"/>
            </a:xfrm>
            <a:solidFill>
              <a:schemeClr val="accent4">
                <a:lumMod val="20000"/>
                <a:lumOff val="80000"/>
              </a:schemeClr>
            </a:solidFill>
          </p:grpSpPr>
          <p:sp>
            <p:nvSpPr>
              <p:cNvPr id="38" name="Rectangle 12">
                <a:extLst>
                  <a:ext uri="{FF2B5EF4-FFF2-40B4-BE49-F238E27FC236}">
                    <a16:creationId xmlns:a16="http://schemas.microsoft.com/office/drawing/2014/main" id="{A0C78FEB-105E-C3BF-31FC-5DC5F6150148}"/>
                  </a:ext>
                </a:extLst>
              </p:cNvPr>
              <p:cNvSpPr>
                <a:spLocks noChangeArrowheads="1"/>
              </p:cNvSpPr>
              <p:nvPr/>
            </p:nvSpPr>
            <p:spPr bwMode="auto">
              <a:xfrm>
                <a:off x="9323681" y="6308702"/>
                <a:ext cx="258084"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39" name="Rectangle 13">
                <a:extLst>
                  <a:ext uri="{FF2B5EF4-FFF2-40B4-BE49-F238E27FC236}">
                    <a16:creationId xmlns:a16="http://schemas.microsoft.com/office/drawing/2014/main" id="{55F33437-E2FE-0861-88E4-83FE91C68E47}"/>
                  </a:ext>
                </a:extLst>
              </p:cNvPr>
              <p:cNvSpPr>
                <a:spLocks noChangeArrowheads="1"/>
              </p:cNvSpPr>
              <p:nvPr/>
            </p:nvSpPr>
            <p:spPr bwMode="auto">
              <a:xfrm>
                <a:off x="8920527" y="6321853"/>
                <a:ext cx="26609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50" name="Rectangle 24">
                <a:extLst>
                  <a:ext uri="{FF2B5EF4-FFF2-40B4-BE49-F238E27FC236}">
                    <a16:creationId xmlns:a16="http://schemas.microsoft.com/office/drawing/2014/main" id="{3E2F185F-67F6-4D78-1A87-3D280FC6292E}"/>
                  </a:ext>
                </a:extLst>
              </p:cNvPr>
              <p:cNvSpPr>
                <a:spLocks noChangeArrowheads="1"/>
              </p:cNvSpPr>
              <p:nvPr/>
            </p:nvSpPr>
            <p:spPr bwMode="auto">
              <a:xfrm>
                <a:off x="9169165" y="6317205"/>
                <a:ext cx="12663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Symbol" panose="05050102010706020507" pitchFamily="18" charset="2"/>
                  </a:rPr>
                  <a:t>º</a:t>
                </a:r>
                <a:endParaRPr kumimoji="0" lang="it-IT" altLang="it-IT" b="0" i="0" u="none" strike="noStrike" cap="none" normalizeH="0" baseline="0" dirty="0">
                  <a:ln>
                    <a:noFill/>
                  </a:ln>
                  <a:solidFill>
                    <a:srgbClr val="7030A0"/>
                  </a:solidFill>
                  <a:effectLst/>
                </a:endParaRPr>
              </a:p>
            </p:txBody>
          </p:sp>
        </p:grpSp>
        <p:sp>
          <p:nvSpPr>
            <p:cNvPr id="52" name="Rectangle 26">
              <a:extLst>
                <a:ext uri="{FF2B5EF4-FFF2-40B4-BE49-F238E27FC236}">
                  <a16:creationId xmlns:a16="http://schemas.microsoft.com/office/drawing/2014/main" id="{20741217-FE83-3863-9AF3-0E4C79B74EB1}"/>
                </a:ext>
              </a:extLst>
            </p:cNvPr>
            <p:cNvSpPr>
              <a:spLocks noChangeArrowheads="1"/>
            </p:cNvSpPr>
            <p:nvPr/>
          </p:nvSpPr>
          <p:spPr bwMode="auto">
            <a:xfrm>
              <a:off x="8308976" y="4100514"/>
              <a:ext cx="65"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4" name="Line 28">
              <a:extLst>
                <a:ext uri="{FF2B5EF4-FFF2-40B4-BE49-F238E27FC236}">
                  <a16:creationId xmlns:a16="http://schemas.microsoft.com/office/drawing/2014/main" id="{BFD20135-2101-01DC-D0C3-061520BCC805}"/>
                </a:ext>
              </a:extLst>
            </p:cNvPr>
            <p:cNvSpPr>
              <a:spLocks noChangeShapeType="1"/>
            </p:cNvSpPr>
            <p:nvPr/>
          </p:nvSpPr>
          <p:spPr bwMode="auto">
            <a:xfrm flipV="1">
              <a:off x="8902701" y="5033964"/>
              <a:ext cx="0" cy="1452563"/>
            </a:xfrm>
            <a:prstGeom prst="line">
              <a:avLst/>
            </a:prstGeom>
            <a:solidFill>
              <a:schemeClr val="accent4">
                <a:lumMod val="20000"/>
                <a:lumOff val="80000"/>
              </a:schemeClr>
            </a:solidFill>
            <a:ln w="0">
              <a:solidFill>
                <a:srgbClr val="7030A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6">
              <a:extLst>
                <a:ext uri="{FF2B5EF4-FFF2-40B4-BE49-F238E27FC236}">
                  <a16:creationId xmlns:a16="http://schemas.microsoft.com/office/drawing/2014/main" id="{BB0DF64E-2DDE-C956-6FDA-98326A5E86CD}"/>
                </a:ext>
              </a:extLst>
            </p:cNvPr>
            <p:cNvSpPr>
              <a:spLocks noChangeArrowheads="1"/>
            </p:cNvSpPr>
            <p:nvPr/>
          </p:nvSpPr>
          <p:spPr bwMode="auto">
            <a:xfrm>
              <a:off x="4061245" y="1435453"/>
              <a:ext cx="714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Dati la retta generica r ed il punto </a:t>
              </a:r>
              <a:r>
                <a:rPr kumimoji="0" lang="it-IT" altLang="it-IT" sz="1400" b="0" i="0" u="none" strike="noStrike" cap="none" normalizeH="0" baseline="0" dirty="0">
                  <a:ln>
                    <a:noFill/>
                  </a:ln>
                  <a:solidFill>
                    <a:srgbClr val="7030A0"/>
                  </a:solidFill>
                  <a:effectLst/>
                  <a:latin typeface="Comic Sans MS" panose="030F0702030302020204" pitchFamily="66" charset="0"/>
                </a:rPr>
                <a:t>A(A';A") </a:t>
              </a:r>
              <a:r>
                <a:rPr kumimoji="0" lang="it-IT" altLang="it-IT" sz="1400" b="0" i="0" u="none" strike="noStrike" cap="none" normalizeH="0" baseline="0" dirty="0">
                  <a:ln>
                    <a:noFill/>
                  </a:ln>
                  <a:solidFill>
                    <a:srgbClr val="C00000"/>
                  </a:solidFill>
                  <a:effectLst/>
                  <a:latin typeface="Comic Sans MS" panose="030F0702030302020204" pitchFamily="66" charset="0"/>
                </a:rPr>
                <a:t>determinare il piano </a:t>
              </a:r>
              <a:r>
                <a:rPr kumimoji="0" lang="it-IT" altLang="it-IT" sz="1400" b="0" i="0" u="none" strike="noStrike" cap="none" normalizeH="0" baseline="0" dirty="0">
                  <a:ln>
                    <a:noFill/>
                  </a:ln>
                  <a:solidFill>
                    <a:srgbClr val="C00000"/>
                  </a:solidFill>
                  <a:effectLst/>
                  <a:latin typeface="Symbol" panose="05050102010706020507" pitchFamily="18" charset="2"/>
                </a:rPr>
                <a:t>a</a:t>
              </a:r>
              <a:r>
                <a:rPr kumimoji="0" lang="it-IT" altLang="it-IT" sz="1400" b="0" i="0" u="none" strike="noStrike" cap="none" normalizeH="0" baseline="0" dirty="0">
                  <a:ln>
                    <a:noFill/>
                  </a:ln>
                  <a:solidFill>
                    <a:srgbClr val="C00000"/>
                  </a:solidFill>
                  <a:effectLst/>
                  <a:latin typeface="Comic Sans MS" panose="030F0702030302020204" pitchFamily="66" charset="0"/>
                </a:rPr>
                <a:t> passante per essi </a:t>
              </a:r>
              <a:endParaRPr kumimoji="0" lang="it-IT" altLang="it-IT" sz="1400" b="0" i="0" u="none" strike="noStrike" cap="none" normalizeH="0" baseline="0" dirty="0">
                <a:ln>
                  <a:noFill/>
                </a:ln>
                <a:solidFill>
                  <a:srgbClr val="C00000"/>
                </a:solidFill>
                <a:effectLst/>
              </a:endParaRPr>
            </a:p>
          </p:txBody>
        </p:sp>
        <p:grpSp>
          <p:nvGrpSpPr>
            <p:cNvPr id="60" name="Gruppo 59">
              <a:extLst>
                <a:ext uri="{FF2B5EF4-FFF2-40B4-BE49-F238E27FC236}">
                  <a16:creationId xmlns:a16="http://schemas.microsoft.com/office/drawing/2014/main" id="{E1C13C54-3CD0-1879-C07B-411639BE3589}"/>
                </a:ext>
              </a:extLst>
            </p:cNvPr>
            <p:cNvGrpSpPr/>
            <p:nvPr/>
          </p:nvGrpSpPr>
          <p:grpSpPr>
            <a:xfrm>
              <a:off x="8131089" y="3966451"/>
              <a:ext cx="317166" cy="180000"/>
              <a:chOff x="7026690" y="4080432"/>
              <a:chExt cx="317166" cy="287397"/>
            </a:xfrm>
          </p:grpSpPr>
          <p:sp>
            <p:nvSpPr>
              <p:cNvPr id="61" name="Rectangle 14">
                <a:extLst>
                  <a:ext uri="{FF2B5EF4-FFF2-40B4-BE49-F238E27FC236}">
                    <a16:creationId xmlns:a16="http://schemas.microsoft.com/office/drawing/2014/main" id="{937B435B-1165-4423-9B65-86A6664C1DFC}"/>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62" name="Rectangle 15">
                <a:extLst>
                  <a:ext uri="{FF2B5EF4-FFF2-40B4-BE49-F238E27FC236}">
                    <a16:creationId xmlns:a16="http://schemas.microsoft.com/office/drawing/2014/main" id="{6FCAEC39-36E0-2F4A-CED5-B22D71AF6829}"/>
                  </a:ext>
                </a:extLst>
              </p:cNvPr>
              <p:cNvSpPr>
                <a:spLocks noChangeArrowheads="1"/>
              </p:cNvSpPr>
              <p:nvPr/>
            </p:nvSpPr>
            <p:spPr bwMode="auto">
              <a:xfrm>
                <a:off x="7175189" y="4120633"/>
                <a:ext cx="68930"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1</a:t>
                </a:r>
                <a:endParaRPr kumimoji="0" lang="it-IT" altLang="it-IT" b="0" i="0" u="none" strike="noStrike" cap="none" normalizeH="0" baseline="-25000" dirty="0">
                  <a:ln>
                    <a:noFill/>
                  </a:ln>
                  <a:solidFill>
                    <a:srgbClr val="C00000"/>
                  </a:solidFill>
                  <a:effectLst/>
                </a:endParaRPr>
              </a:p>
            </p:txBody>
          </p:sp>
          <p:sp>
            <p:nvSpPr>
              <p:cNvPr id="63" name="Rectangle 16">
                <a:extLst>
                  <a:ext uri="{FF2B5EF4-FFF2-40B4-BE49-F238E27FC236}">
                    <a16:creationId xmlns:a16="http://schemas.microsoft.com/office/drawing/2014/main" id="{7F527F71-F7D5-7BA0-5B33-49A349BFFA55}"/>
                  </a:ext>
                </a:extLst>
              </p:cNvPr>
              <p:cNvSpPr>
                <a:spLocks noChangeArrowheads="1"/>
              </p:cNvSpPr>
              <p:nvPr/>
            </p:nvSpPr>
            <p:spPr bwMode="auto">
              <a:xfrm>
                <a:off x="7271856" y="4080432"/>
                <a:ext cx="72000" cy="277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1024" name="Rectangle 7">
              <a:extLst>
                <a:ext uri="{FF2B5EF4-FFF2-40B4-BE49-F238E27FC236}">
                  <a16:creationId xmlns:a16="http://schemas.microsoft.com/office/drawing/2014/main" id="{30AAE6D9-BF9E-E8A7-F101-1F244A786007}"/>
                </a:ext>
              </a:extLst>
            </p:cNvPr>
            <p:cNvSpPr>
              <a:spLocks noChangeArrowheads="1"/>
            </p:cNvSpPr>
            <p:nvPr/>
          </p:nvSpPr>
          <p:spPr bwMode="auto">
            <a:xfrm>
              <a:off x="11635711" y="4759978"/>
              <a:ext cx="268288" cy="216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Comic Sans MS" panose="030F0702030302020204" pitchFamily="66" charset="0"/>
                </a:rPr>
                <a:t>lt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5" name="Line 10">
              <a:extLst>
                <a:ext uri="{FF2B5EF4-FFF2-40B4-BE49-F238E27FC236}">
                  <a16:creationId xmlns:a16="http://schemas.microsoft.com/office/drawing/2014/main" id="{52E2F06C-376F-DFDB-78CC-0FA71AA4CEE2}"/>
                </a:ext>
              </a:extLst>
            </p:cNvPr>
            <p:cNvSpPr>
              <a:spLocks noChangeShapeType="1"/>
            </p:cNvSpPr>
            <p:nvPr/>
          </p:nvSpPr>
          <p:spPr bwMode="auto">
            <a:xfrm>
              <a:off x="3260726" y="2552701"/>
              <a:ext cx="8748713"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Tree>
    <p:extLst>
      <p:ext uri="{BB962C8B-B14F-4D97-AF65-F5344CB8AC3E}">
        <p14:creationId xmlns:p14="http://schemas.microsoft.com/office/powerpoint/2010/main" val="239778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25"/>
                                        </p:tgtEl>
                                        <p:attrNameLst>
                                          <p:attrName>style.visibility</p:attrName>
                                        </p:attrNameLst>
                                      </p:cBhvr>
                                      <p:to>
                                        <p:strVal val="visible"/>
                                      </p:to>
                                    </p:set>
                                    <p:anim calcmode="lin" valueType="num">
                                      <p:cBhvr>
                                        <p:cTn id="28" dur="500" fill="hold"/>
                                        <p:tgtEl>
                                          <p:spTgt spid="1025"/>
                                        </p:tgtEl>
                                        <p:attrNameLst>
                                          <p:attrName>ppt_w</p:attrName>
                                        </p:attrNameLst>
                                      </p:cBhvr>
                                      <p:tavLst>
                                        <p:tav tm="0">
                                          <p:val>
                                            <p:fltVal val="0"/>
                                          </p:val>
                                        </p:tav>
                                        <p:tav tm="100000">
                                          <p:val>
                                            <p:strVal val="#ppt_w"/>
                                          </p:val>
                                        </p:tav>
                                      </p:tavLst>
                                    </p:anim>
                                    <p:anim calcmode="lin" valueType="num">
                                      <p:cBhvr>
                                        <p:cTn id="29" dur="500" fill="hold"/>
                                        <p:tgtEl>
                                          <p:spTgt spid="1025"/>
                                        </p:tgtEl>
                                        <p:attrNameLst>
                                          <p:attrName>ppt_h</p:attrName>
                                        </p:attrNameLst>
                                      </p:cBhvr>
                                      <p:tavLst>
                                        <p:tav tm="0">
                                          <p:val>
                                            <p:fltVal val="0"/>
                                          </p:val>
                                        </p:tav>
                                        <p:tav tm="100000">
                                          <p:val>
                                            <p:strVal val="#ppt_h"/>
                                          </p:val>
                                        </p:tav>
                                      </p:tavLst>
                                    </p:anim>
                                    <p:animEffect transition="in" filter="fade">
                                      <p:cBhvr>
                                        <p:cTn id="30" dur="500"/>
                                        <p:tgtEl>
                                          <p:spTgt spid="102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27"/>
                                        </p:tgtEl>
                                        <p:attrNameLst>
                                          <p:attrName>style.visibility</p:attrName>
                                        </p:attrNameLst>
                                      </p:cBhvr>
                                      <p:to>
                                        <p:strVal val="visible"/>
                                      </p:to>
                                    </p:set>
                                    <p:anim calcmode="lin" valueType="num">
                                      <p:cBhvr>
                                        <p:cTn id="35" dur="500" fill="hold"/>
                                        <p:tgtEl>
                                          <p:spTgt spid="1027"/>
                                        </p:tgtEl>
                                        <p:attrNameLst>
                                          <p:attrName>ppt_w</p:attrName>
                                        </p:attrNameLst>
                                      </p:cBhvr>
                                      <p:tavLst>
                                        <p:tav tm="0">
                                          <p:val>
                                            <p:fltVal val="0"/>
                                          </p:val>
                                        </p:tav>
                                        <p:tav tm="100000">
                                          <p:val>
                                            <p:strVal val="#ppt_w"/>
                                          </p:val>
                                        </p:tav>
                                      </p:tavLst>
                                    </p:anim>
                                    <p:anim calcmode="lin" valueType="num">
                                      <p:cBhvr>
                                        <p:cTn id="36" dur="500" fill="hold"/>
                                        <p:tgtEl>
                                          <p:spTgt spid="1027"/>
                                        </p:tgtEl>
                                        <p:attrNameLst>
                                          <p:attrName>ppt_h</p:attrName>
                                        </p:attrNameLst>
                                      </p:cBhvr>
                                      <p:tavLst>
                                        <p:tav tm="0">
                                          <p:val>
                                            <p:fltVal val="0"/>
                                          </p:val>
                                        </p:tav>
                                        <p:tav tm="100000">
                                          <p:val>
                                            <p:strVal val="#ppt_h"/>
                                          </p:val>
                                        </p:tav>
                                      </p:tavLst>
                                    </p:anim>
                                    <p:animEffect transition="in" filter="fade">
                                      <p:cBhvr>
                                        <p:cTn id="37" dur="500"/>
                                        <p:tgtEl>
                                          <p:spTgt spid="1027"/>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032"/>
                                        </p:tgtEl>
                                        <p:attrNameLst>
                                          <p:attrName>style.visibility</p:attrName>
                                        </p:attrNameLst>
                                      </p:cBhvr>
                                      <p:to>
                                        <p:strVal val="visible"/>
                                      </p:to>
                                    </p:set>
                                    <p:anim calcmode="lin" valueType="num">
                                      <p:cBhvr>
                                        <p:cTn id="40" dur="500" fill="hold"/>
                                        <p:tgtEl>
                                          <p:spTgt spid="1032"/>
                                        </p:tgtEl>
                                        <p:attrNameLst>
                                          <p:attrName>ppt_w</p:attrName>
                                        </p:attrNameLst>
                                      </p:cBhvr>
                                      <p:tavLst>
                                        <p:tav tm="0">
                                          <p:val>
                                            <p:fltVal val="0"/>
                                          </p:val>
                                        </p:tav>
                                        <p:tav tm="100000">
                                          <p:val>
                                            <p:strVal val="#ppt_w"/>
                                          </p:val>
                                        </p:tav>
                                      </p:tavLst>
                                    </p:anim>
                                    <p:anim calcmode="lin" valueType="num">
                                      <p:cBhvr>
                                        <p:cTn id="41" dur="500" fill="hold"/>
                                        <p:tgtEl>
                                          <p:spTgt spid="1032"/>
                                        </p:tgtEl>
                                        <p:attrNameLst>
                                          <p:attrName>ppt_h</p:attrName>
                                        </p:attrNameLst>
                                      </p:cBhvr>
                                      <p:tavLst>
                                        <p:tav tm="0">
                                          <p:val>
                                            <p:fltVal val="0"/>
                                          </p:val>
                                        </p:tav>
                                        <p:tav tm="100000">
                                          <p:val>
                                            <p:strVal val="#ppt_h"/>
                                          </p:val>
                                        </p:tav>
                                      </p:tavLst>
                                    </p:anim>
                                    <p:animEffect transition="in" filter="fade">
                                      <p:cBhvr>
                                        <p:cTn id="42" dur="500"/>
                                        <p:tgtEl>
                                          <p:spTgt spid="1032"/>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030"/>
                                        </p:tgtEl>
                                        <p:attrNameLst>
                                          <p:attrName>style.visibility</p:attrName>
                                        </p:attrNameLst>
                                      </p:cBhvr>
                                      <p:to>
                                        <p:strVal val="visible"/>
                                      </p:to>
                                    </p:set>
                                    <p:anim calcmode="lin" valueType="num">
                                      <p:cBhvr>
                                        <p:cTn id="47" dur="500" fill="hold"/>
                                        <p:tgtEl>
                                          <p:spTgt spid="1030"/>
                                        </p:tgtEl>
                                        <p:attrNameLst>
                                          <p:attrName>ppt_w</p:attrName>
                                        </p:attrNameLst>
                                      </p:cBhvr>
                                      <p:tavLst>
                                        <p:tav tm="0">
                                          <p:val>
                                            <p:fltVal val="0"/>
                                          </p:val>
                                        </p:tav>
                                        <p:tav tm="100000">
                                          <p:val>
                                            <p:strVal val="#ppt_w"/>
                                          </p:val>
                                        </p:tav>
                                      </p:tavLst>
                                    </p:anim>
                                    <p:anim calcmode="lin" valueType="num">
                                      <p:cBhvr>
                                        <p:cTn id="48" dur="500" fill="hold"/>
                                        <p:tgtEl>
                                          <p:spTgt spid="1030"/>
                                        </p:tgtEl>
                                        <p:attrNameLst>
                                          <p:attrName>ppt_h</p:attrName>
                                        </p:attrNameLst>
                                      </p:cBhvr>
                                      <p:tavLst>
                                        <p:tav tm="0">
                                          <p:val>
                                            <p:fltVal val="0"/>
                                          </p:val>
                                        </p:tav>
                                        <p:tav tm="100000">
                                          <p:val>
                                            <p:strVal val="#ppt_h"/>
                                          </p:val>
                                        </p:tav>
                                      </p:tavLst>
                                    </p:anim>
                                    <p:animEffect transition="in" filter="fade">
                                      <p:cBhvr>
                                        <p:cTn id="49" dur="500"/>
                                        <p:tgtEl>
                                          <p:spTgt spid="103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031"/>
                                        </p:tgtEl>
                                        <p:attrNameLst>
                                          <p:attrName>style.visibility</p:attrName>
                                        </p:attrNameLst>
                                      </p:cBhvr>
                                      <p:to>
                                        <p:strVal val="visible"/>
                                      </p:to>
                                    </p:set>
                                    <p:anim calcmode="lin" valueType="num">
                                      <p:cBhvr>
                                        <p:cTn id="52" dur="500" fill="hold"/>
                                        <p:tgtEl>
                                          <p:spTgt spid="1031"/>
                                        </p:tgtEl>
                                        <p:attrNameLst>
                                          <p:attrName>ppt_w</p:attrName>
                                        </p:attrNameLst>
                                      </p:cBhvr>
                                      <p:tavLst>
                                        <p:tav tm="0">
                                          <p:val>
                                            <p:fltVal val="0"/>
                                          </p:val>
                                        </p:tav>
                                        <p:tav tm="100000">
                                          <p:val>
                                            <p:strVal val="#ppt_w"/>
                                          </p:val>
                                        </p:tav>
                                      </p:tavLst>
                                    </p:anim>
                                    <p:anim calcmode="lin" valueType="num">
                                      <p:cBhvr>
                                        <p:cTn id="53" dur="500" fill="hold"/>
                                        <p:tgtEl>
                                          <p:spTgt spid="1031"/>
                                        </p:tgtEl>
                                        <p:attrNameLst>
                                          <p:attrName>ppt_h</p:attrName>
                                        </p:attrNameLst>
                                      </p:cBhvr>
                                      <p:tavLst>
                                        <p:tav tm="0">
                                          <p:val>
                                            <p:fltVal val="0"/>
                                          </p:val>
                                        </p:tav>
                                        <p:tav tm="100000">
                                          <p:val>
                                            <p:strVal val="#ppt_h"/>
                                          </p:val>
                                        </p:tav>
                                      </p:tavLst>
                                    </p:anim>
                                    <p:animEffect transition="in" filter="fade">
                                      <p:cBhvr>
                                        <p:cTn id="54" dur="500"/>
                                        <p:tgtEl>
                                          <p:spTgt spid="103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028"/>
                                        </p:tgtEl>
                                        <p:attrNameLst>
                                          <p:attrName>style.visibility</p:attrName>
                                        </p:attrNameLst>
                                      </p:cBhvr>
                                      <p:to>
                                        <p:strVal val="visible"/>
                                      </p:to>
                                    </p:set>
                                    <p:anim calcmode="lin" valueType="num">
                                      <p:cBhvr>
                                        <p:cTn id="57" dur="500" fill="hold"/>
                                        <p:tgtEl>
                                          <p:spTgt spid="1028"/>
                                        </p:tgtEl>
                                        <p:attrNameLst>
                                          <p:attrName>ppt_w</p:attrName>
                                        </p:attrNameLst>
                                      </p:cBhvr>
                                      <p:tavLst>
                                        <p:tav tm="0">
                                          <p:val>
                                            <p:fltVal val="0"/>
                                          </p:val>
                                        </p:tav>
                                        <p:tav tm="100000">
                                          <p:val>
                                            <p:strVal val="#ppt_w"/>
                                          </p:val>
                                        </p:tav>
                                      </p:tavLst>
                                    </p:anim>
                                    <p:anim calcmode="lin" valueType="num">
                                      <p:cBhvr>
                                        <p:cTn id="58" dur="500" fill="hold"/>
                                        <p:tgtEl>
                                          <p:spTgt spid="1028"/>
                                        </p:tgtEl>
                                        <p:attrNameLst>
                                          <p:attrName>ppt_h</p:attrName>
                                        </p:attrNameLst>
                                      </p:cBhvr>
                                      <p:tavLst>
                                        <p:tav tm="0">
                                          <p:val>
                                            <p:fltVal val="0"/>
                                          </p:val>
                                        </p:tav>
                                        <p:tav tm="100000">
                                          <p:val>
                                            <p:strVal val="#ppt_h"/>
                                          </p:val>
                                        </p:tav>
                                      </p:tavLst>
                                    </p:anim>
                                    <p:animEffect transition="in" filter="fade">
                                      <p:cBhvr>
                                        <p:cTn id="59" dur="500"/>
                                        <p:tgtEl>
                                          <p:spTgt spid="102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29"/>
                                        </p:tgtEl>
                                        <p:attrNameLst>
                                          <p:attrName>style.visibility</p:attrName>
                                        </p:attrNameLst>
                                      </p:cBhvr>
                                      <p:to>
                                        <p:strVal val="visible"/>
                                      </p:to>
                                    </p:set>
                                    <p:anim calcmode="lin" valueType="num">
                                      <p:cBhvr>
                                        <p:cTn id="62" dur="500" fill="hold"/>
                                        <p:tgtEl>
                                          <p:spTgt spid="1029"/>
                                        </p:tgtEl>
                                        <p:attrNameLst>
                                          <p:attrName>ppt_w</p:attrName>
                                        </p:attrNameLst>
                                      </p:cBhvr>
                                      <p:tavLst>
                                        <p:tav tm="0">
                                          <p:val>
                                            <p:fltVal val="0"/>
                                          </p:val>
                                        </p:tav>
                                        <p:tav tm="100000">
                                          <p:val>
                                            <p:strVal val="#ppt_w"/>
                                          </p:val>
                                        </p:tav>
                                      </p:tavLst>
                                    </p:anim>
                                    <p:anim calcmode="lin" valueType="num">
                                      <p:cBhvr>
                                        <p:cTn id="63" dur="500" fill="hold"/>
                                        <p:tgtEl>
                                          <p:spTgt spid="1029"/>
                                        </p:tgtEl>
                                        <p:attrNameLst>
                                          <p:attrName>ppt_h</p:attrName>
                                        </p:attrNameLst>
                                      </p:cBhvr>
                                      <p:tavLst>
                                        <p:tav tm="0">
                                          <p:val>
                                            <p:fltVal val="0"/>
                                          </p:val>
                                        </p:tav>
                                        <p:tav tm="100000">
                                          <p:val>
                                            <p:strVal val="#ppt_h"/>
                                          </p:val>
                                        </p:tav>
                                      </p:tavLst>
                                    </p:anim>
                                    <p:animEffect transition="in" filter="fade">
                                      <p:cBhvr>
                                        <p:cTn id="64" dur="500"/>
                                        <p:tgtEl>
                                          <p:spTgt spid="1029"/>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1042"/>
                                        </p:tgtEl>
                                        <p:attrNameLst>
                                          <p:attrName>style.visibility</p:attrName>
                                        </p:attrNameLst>
                                      </p:cBhvr>
                                      <p:to>
                                        <p:strVal val="visible"/>
                                      </p:to>
                                    </p:set>
                                    <p:anim calcmode="lin" valueType="num">
                                      <p:cBhvr>
                                        <p:cTn id="69" dur="500" fill="hold"/>
                                        <p:tgtEl>
                                          <p:spTgt spid="1042"/>
                                        </p:tgtEl>
                                        <p:attrNameLst>
                                          <p:attrName>ppt_w</p:attrName>
                                        </p:attrNameLst>
                                      </p:cBhvr>
                                      <p:tavLst>
                                        <p:tav tm="0">
                                          <p:val>
                                            <p:fltVal val="0"/>
                                          </p:val>
                                        </p:tav>
                                        <p:tav tm="100000">
                                          <p:val>
                                            <p:strVal val="#ppt_w"/>
                                          </p:val>
                                        </p:tav>
                                      </p:tavLst>
                                    </p:anim>
                                    <p:anim calcmode="lin" valueType="num">
                                      <p:cBhvr>
                                        <p:cTn id="70" dur="500" fill="hold"/>
                                        <p:tgtEl>
                                          <p:spTgt spid="1042"/>
                                        </p:tgtEl>
                                        <p:attrNameLst>
                                          <p:attrName>ppt_h</p:attrName>
                                        </p:attrNameLst>
                                      </p:cBhvr>
                                      <p:tavLst>
                                        <p:tav tm="0">
                                          <p:val>
                                            <p:fltVal val="0"/>
                                          </p:val>
                                        </p:tav>
                                        <p:tav tm="100000">
                                          <p:val>
                                            <p:strVal val="#ppt_h"/>
                                          </p:val>
                                        </p:tav>
                                      </p:tavLst>
                                    </p:anim>
                                    <p:animEffect transition="in" filter="fade">
                                      <p:cBhvr>
                                        <p:cTn id="71" dur="500"/>
                                        <p:tgtEl>
                                          <p:spTgt spid="1042"/>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1047"/>
                                        </p:tgtEl>
                                        <p:attrNameLst>
                                          <p:attrName>style.visibility</p:attrName>
                                        </p:attrNameLst>
                                      </p:cBhvr>
                                      <p:to>
                                        <p:strVal val="visible"/>
                                      </p:to>
                                    </p:set>
                                    <p:anim calcmode="lin" valueType="num">
                                      <p:cBhvr>
                                        <p:cTn id="76" dur="500" fill="hold"/>
                                        <p:tgtEl>
                                          <p:spTgt spid="1047"/>
                                        </p:tgtEl>
                                        <p:attrNameLst>
                                          <p:attrName>ppt_w</p:attrName>
                                        </p:attrNameLst>
                                      </p:cBhvr>
                                      <p:tavLst>
                                        <p:tav tm="0">
                                          <p:val>
                                            <p:fltVal val="0"/>
                                          </p:val>
                                        </p:tav>
                                        <p:tav tm="100000">
                                          <p:val>
                                            <p:strVal val="#ppt_w"/>
                                          </p:val>
                                        </p:tav>
                                      </p:tavLst>
                                    </p:anim>
                                    <p:anim calcmode="lin" valueType="num">
                                      <p:cBhvr>
                                        <p:cTn id="77" dur="500" fill="hold"/>
                                        <p:tgtEl>
                                          <p:spTgt spid="1047"/>
                                        </p:tgtEl>
                                        <p:attrNameLst>
                                          <p:attrName>ppt_h</p:attrName>
                                        </p:attrNameLst>
                                      </p:cBhvr>
                                      <p:tavLst>
                                        <p:tav tm="0">
                                          <p:val>
                                            <p:fltVal val="0"/>
                                          </p:val>
                                        </p:tav>
                                        <p:tav tm="100000">
                                          <p:val>
                                            <p:strVal val="#ppt_h"/>
                                          </p:val>
                                        </p:tav>
                                      </p:tavLst>
                                    </p:anim>
                                    <p:animEffect transition="in" filter="fade">
                                      <p:cBhvr>
                                        <p:cTn id="78" dur="500"/>
                                        <p:tgtEl>
                                          <p:spTgt spid="1047"/>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044"/>
                                        </p:tgtEl>
                                        <p:attrNameLst>
                                          <p:attrName>style.visibility</p:attrName>
                                        </p:attrNameLst>
                                      </p:cBhvr>
                                      <p:to>
                                        <p:strVal val="visible"/>
                                      </p:to>
                                    </p:set>
                                    <p:anim calcmode="lin" valueType="num">
                                      <p:cBhvr>
                                        <p:cTn id="81" dur="500" fill="hold"/>
                                        <p:tgtEl>
                                          <p:spTgt spid="1044"/>
                                        </p:tgtEl>
                                        <p:attrNameLst>
                                          <p:attrName>ppt_w</p:attrName>
                                        </p:attrNameLst>
                                      </p:cBhvr>
                                      <p:tavLst>
                                        <p:tav tm="0">
                                          <p:val>
                                            <p:fltVal val="0"/>
                                          </p:val>
                                        </p:tav>
                                        <p:tav tm="100000">
                                          <p:val>
                                            <p:strVal val="#ppt_w"/>
                                          </p:val>
                                        </p:tav>
                                      </p:tavLst>
                                    </p:anim>
                                    <p:anim calcmode="lin" valueType="num">
                                      <p:cBhvr>
                                        <p:cTn id="82" dur="500" fill="hold"/>
                                        <p:tgtEl>
                                          <p:spTgt spid="1044"/>
                                        </p:tgtEl>
                                        <p:attrNameLst>
                                          <p:attrName>ppt_h</p:attrName>
                                        </p:attrNameLst>
                                      </p:cBhvr>
                                      <p:tavLst>
                                        <p:tav tm="0">
                                          <p:val>
                                            <p:fltVal val="0"/>
                                          </p:val>
                                        </p:tav>
                                        <p:tav tm="100000">
                                          <p:val>
                                            <p:strVal val="#ppt_h"/>
                                          </p:val>
                                        </p:tav>
                                      </p:tavLst>
                                    </p:anim>
                                    <p:animEffect transition="in" filter="fade">
                                      <p:cBhvr>
                                        <p:cTn id="83" dur="500"/>
                                        <p:tgtEl>
                                          <p:spTgt spid="1044"/>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1045"/>
                                        </p:tgtEl>
                                        <p:attrNameLst>
                                          <p:attrName>style.visibility</p:attrName>
                                        </p:attrNameLst>
                                      </p:cBhvr>
                                      <p:to>
                                        <p:strVal val="visible"/>
                                      </p:to>
                                    </p:set>
                                    <p:anim calcmode="lin" valueType="num">
                                      <p:cBhvr>
                                        <p:cTn id="88" dur="500" fill="hold"/>
                                        <p:tgtEl>
                                          <p:spTgt spid="1045"/>
                                        </p:tgtEl>
                                        <p:attrNameLst>
                                          <p:attrName>ppt_w</p:attrName>
                                        </p:attrNameLst>
                                      </p:cBhvr>
                                      <p:tavLst>
                                        <p:tav tm="0">
                                          <p:val>
                                            <p:fltVal val="0"/>
                                          </p:val>
                                        </p:tav>
                                        <p:tav tm="100000">
                                          <p:val>
                                            <p:strVal val="#ppt_w"/>
                                          </p:val>
                                        </p:tav>
                                      </p:tavLst>
                                    </p:anim>
                                    <p:anim calcmode="lin" valueType="num">
                                      <p:cBhvr>
                                        <p:cTn id="89" dur="500" fill="hold"/>
                                        <p:tgtEl>
                                          <p:spTgt spid="1045"/>
                                        </p:tgtEl>
                                        <p:attrNameLst>
                                          <p:attrName>ppt_h</p:attrName>
                                        </p:attrNameLst>
                                      </p:cBhvr>
                                      <p:tavLst>
                                        <p:tav tm="0">
                                          <p:val>
                                            <p:fltVal val="0"/>
                                          </p:val>
                                        </p:tav>
                                        <p:tav tm="100000">
                                          <p:val>
                                            <p:strVal val="#ppt_h"/>
                                          </p:val>
                                        </p:tav>
                                      </p:tavLst>
                                    </p:anim>
                                    <p:animEffect transition="in" filter="fade">
                                      <p:cBhvr>
                                        <p:cTn id="90" dur="500"/>
                                        <p:tgtEl>
                                          <p:spTgt spid="1045"/>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046"/>
                                        </p:tgtEl>
                                        <p:attrNameLst>
                                          <p:attrName>style.visibility</p:attrName>
                                        </p:attrNameLst>
                                      </p:cBhvr>
                                      <p:to>
                                        <p:strVal val="visible"/>
                                      </p:to>
                                    </p:set>
                                    <p:anim calcmode="lin" valueType="num">
                                      <p:cBhvr>
                                        <p:cTn id="93" dur="500" fill="hold"/>
                                        <p:tgtEl>
                                          <p:spTgt spid="1046"/>
                                        </p:tgtEl>
                                        <p:attrNameLst>
                                          <p:attrName>ppt_w</p:attrName>
                                        </p:attrNameLst>
                                      </p:cBhvr>
                                      <p:tavLst>
                                        <p:tav tm="0">
                                          <p:val>
                                            <p:fltVal val="0"/>
                                          </p:val>
                                        </p:tav>
                                        <p:tav tm="100000">
                                          <p:val>
                                            <p:strVal val="#ppt_w"/>
                                          </p:val>
                                        </p:tav>
                                      </p:tavLst>
                                    </p:anim>
                                    <p:anim calcmode="lin" valueType="num">
                                      <p:cBhvr>
                                        <p:cTn id="94" dur="500" fill="hold"/>
                                        <p:tgtEl>
                                          <p:spTgt spid="1046"/>
                                        </p:tgtEl>
                                        <p:attrNameLst>
                                          <p:attrName>ppt_h</p:attrName>
                                        </p:attrNameLst>
                                      </p:cBhvr>
                                      <p:tavLst>
                                        <p:tav tm="0">
                                          <p:val>
                                            <p:fltVal val="0"/>
                                          </p:val>
                                        </p:tav>
                                        <p:tav tm="100000">
                                          <p:val>
                                            <p:strVal val="#ppt_h"/>
                                          </p:val>
                                        </p:tav>
                                      </p:tavLst>
                                    </p:anim>
                                    <p:animEffect transition="in" filter="fade">
                                      <p:cBhvr>
                                        <p:cTn id="95" dur="500"/>
                                        <p:tgtEl>
                                          <p:spTgt spid="1046"/>
                                        </p:tgtEl>
                                      </p:cBhvr>
                                    </p:animEffect>
                                  </p:childTnLst>
                                </p:cTn>
                              </p:par>
                            </p:childTnLst>
                          </p:cTn>
                        </p:par>
                      </p:childTnLst>
                    </p:cTn>
                  </p:par>
                  <p:par>
                    <p:cTn id="96" fill="hold">
                      <p:stCondLst>
                        <p:cond delay="indefinite"/>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1065"/>
                                        </p:tgtEl>
                                        <p:attrNameLst>
                                          <p:attrName>style.visibility</p:attrName>
                                        </p:attrNameLst>
                                      </p:cBhvr>
                                      <p:to>
                                        <p:strVal val="visible"/>
                                      </p:to>
                                    </p:set>
                                    <p:anim calcmode="lin" valueType="num">
                                      <p:cBhvr>
                                        <p:cTn id="100" dur="500" fill="hold"/>
                                        <p:tgtEl>
                                          <p:spTgt spid="1065"/>
                                        </p:tgtEl>
                                        <p:attrNameLst>
                                          <p:attrName>ppt_w</p:attrName>
                                        </p:attrNameLst>
                                      </p:cBhvr>
                                      <p:tavLst>
                                        <p:tav tm="0">
                                          <p:val>
                                            <p:fltVal val="0"/>
                                          </p:val>
                                        </p:tav>
                                        <p:tav tm="100000">
                                          <p:val>
                                            <p:strVal val="#ppt_w"/>
                                          </p:val>
                                        </p:tav>
                                      </p:tavLst>
                                    </p:anim>
                                    <p:anim calcmode="lin" valueType="num">
                                      <p:cBhvr>
                                        <p:cTn id="101" dur="500" fill="hold"/>
                                        <p:tgtEl>
                                          <p:spTgt spid="1065"/>
                                        </p:tgtEl>
                                        <p:attrNameLst>
                                          <p:attrName>ppt_h</p:attrName>
                                        </p:attrNameLst>
                                      </p:cBhvr>
                                      <p:tavLst>
                                        <p:tav tm="0">
                                          <p:val>
                                            <p:fltVal val="0"/>
                                          </p:val>
                                        </p:tav>
                                        <p:tav tm="100000">
                                          <p:val>
                                            <p:strVal val="#ppt_h"/>
                                          </p:val>
                                        </p:tav>
                                      </p:tavLst>
                                    </p:anim>
                                    <p:animEffect transition="in" filter="fade">
                                      <p:cBhvr>
                                        <p:cTn id="102" dur="500"/>
                                        <p:tgtEl>
                                          <p:spTgt spid="1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25" grpId="0"/>
      <p:bldP spid="1027" grpId="0" animBg="1"/>
      <p:bldP spid="1028" grpId="0" animBg="1"/>
      <p:bldP spid="1029" grpId="0" animBg="1"/>
      <p:bldP spid="1030" grpId="0" animBg="1"/>
      <p:bldP spid="1031" grpId="0" animBg="1"/>
      <p:bldP spid="1032" grpId="0" animBg="1"/>
      <p:bldP spid="1042" grpId="0"/>
      <p:bldP spid="1044" grpId="0" animBg="1"/>
      <p:bldP spid="1045" grpId="0" animBg="1"/>
      <p:bldP spid="1046" grpId="0" animBg="1"/>
      <p:bldP spid="1047" grpId="0" animBg="1"/>
      <p:bldP spid="106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3060000"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1</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52720" y="472128"/>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6" name="Gruppo 5">
            <a:extLst>
              <a:ext uri="{FF2B5EF4-FFF2-40B4-BE49-F238E27FC236}">
                <a16:creationId xmlns:a16="http://schemas.microsoft.com/office/drawing/2014/main" id="{152DC0DA-4B44-F65F-C0BA-32AFA027C008}"/>
              </a:ext>
            </a:extLst>
          </p:cNvPr>
          <p:cNvGrpSpPr/>
          <p:nvPr/>
        </p:nvGrpSpPr>
        <p:grpSpPr>
          <a:xfrm>
            <a:off x="3338478" y="1395878"/>
            <a:ext cx="8762196" cy="5340350"/>
            <a:chOff x="3338478" y="1395878"/>
            <a:chExt cx="8762196" cy="5340350"/>
          </a:xfrm>
        </p:grpSpPr>
        <p:sp>
          <p:nvSpPr>
            <p:cNvPr id="34" name="Rectangle 9">
              <a:extLst>
                <a:ext uri="{FF2B5EF4-FFF2-40B4-BE49-F238E27FC236}">
                  <a16:creationId xmlns:a16="http://schemas.microsoft.com/office/drawing/2014/main" id="{B3F4DDF5-2D88-947D-80B5-0D9EDCDA47E2}"/>
                </a:ext>
              </a:extLst>
            </p:cNvPr>
            <p:cNvSpPr>
              <a:spLocks noChangeArrowheads="1"/>
            </p:cNvSpPr>
            <p:nvPr/>
          </p:nvSpPr>
          <p:spPr bwMode="auto">
            <a:xfrm>
              <a:off x="3351961" y="1395878"/>
              <a:ext cx="8748713" cy="5340350"/>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 name="Gruppo 58">
              <a:extLst>
                <a:ext uri="{FF2B5EF4-FFF2-40B4-BE49-F238E27FC236}">
                  <a16:creationId xmlns:a16="http://schemas.microsoft.com/office/drawing/2014/main" id="{C193A10C-D8F5-68C6-F594-DD130A579A3B}"/>
                </a:ext>
              </a:extLst>
            </p:cNvPr>
            <p:cNvGrpSpPr/>
            <p:nvPr/>
          </p:nvGrpSpPr>
          <p:grpSpPr>
            <a:xfrm>
              <a:off x="6859954" y="4034497"/>
              <a:ext cx="355774" cy="287397"/>
              <a:chOff x="7026690" y="4080432"/>
              <a:chExt cx="355774" cy="287397"/>
            </a:xfrm>
          </p:grpSpPr>
          <p:sp>
            <p:nvSpPr>
              <p:cNvPr id="40" name="Rectangle 14">
                <a:extLst>
                  <a:ext uri="{FF2B5EF4-FFF2-40B4-BE49-F238E27FC236}">
                    <a16:creationId xmlns:a16="http://schemas.microsoft.com/office/drawing/2014/main" id="{48AFD398-9515-D23C-E969-9673CA64A0B8}"/>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41" name="Rectangle 15">
                <a:extLst>
                  <a:ext uri="{FF2B5EF4-FFF2-40B4-BE49-F238E27FC236}">
                    <a16:creationId xmlns:a16="http://schemas.microsoft.com/office/drawing/2014/main" id="{52556AB7-8E21-C374-E3B5-27AA55336E9A}"/>
                  </a:ext>
                </a:extLst>
              </p:cNvPr>
              <p:cNvSpPr>
                <a:spLocks noChangeArrowheads="1"/>
              </p:cNvSpPr>
              <p:nvPr/>
            </p:nvSpPr>
            <p:spPr bwMode="auto">
              <a:xfrm>
                <a:off x="7175189" y="4120633"/>
                <a:ext cx="94578"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2</a:t>
                </a:r>
                <a:endParaRPr kumimoji="0" lang="it-IT" altLang="it-IT" b="0" i="0" u="none" strike="noStrike" cap="none" normalizeH="0" baseline="-25000" dirty="0">
                  <a:ln>
                    <a:noFill/>
                  </a:ln>
                  <a:solidFill>
                    <a:srgbClr val="C00000"/>
                  </a:solidFill>
                  <a:effectLst/>
                </a:endParaRPr>
              </a:p>
            </p:txBody>
          </p:sp>
          <p:sp>
            <p:nvSpPr>
              <p:cNvPr id="42" name="Rectangle 16">
                <a:extLst>
                  <a:ext uri="{FF2B5EF4-FFF2-40B4-BE49-F238E27FC236}">
                    <a16:creationId xmlns:a16="http://schemas.microsoft.com/office/drawing/2014/main" id="{8D3F3650-DD3A-F50B-C32C-B75B448E9BD6}"/>
                  </a:ext>
                </a:extLst>
              </p:cNvPr>
              <p:cNvSpPr>
                <a:spLocks noChangeArrowheads="1"/>
              </p:cNvSpPr>
              <p:nvPr/>
            </p:nvSpPr>
            <p:spPr bwMode="auto">
              <a:xfrm>
                <a:off x="7271856" y="4080432"/>
                <a:ext cx="110608"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43" name="Rectangle 17">
              <a:extLst>
                <a:ext uri="{FF2B5EF4-FFF2-40B4-BE49-F238E27FC236}">
                  <a16:creationId xmlns:a16="http://schemas.microsoft.com/office/drawing/2014/main" id="{D46CBC0B-9728-6EA0-B946-E3BC13AE7BF1}"/>
                </a:ext>
              </a:extLst>
            </p:cNvPr>
            <p:cNvSpPr>
              <a:spLocks noChangeArrowheads="1"/>
            </p:cNvSpPr>
            <p:nvPr/>
          </p:nvSpPr>
          <p:spPr bwMode="auto">
            <a:xfrm>
              <a:off x="4962797" y="5963019"/>
              <a:ext cx="200376"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4" name="Rectangle 18">
              <a:extLst>
                <a:ext uri="{FF2B5EF4-FFF2-40B4-BE49-F238E27FC236}">
                  <a16:creationId xmlns:a16="http://schemas.microsoft.com/office/drawing/2014/main" id="{A0E75F69-1A8B-6BD3-840C-CD4E573428AC}"/>
                </a:ext>
              </a:extLst>
            </p:cNvPr>
            <p:cNvSpPr>
              <a:spLocks noChangeArrowheads="1"/>
            </p:cNvSpPr>
            <p:nvPr/>
          </p:nvSpPr>
          <p:spPr bwMode="auto">
            <a:xfrm>
              <a:off x="5163173" y="3056404"/>
              <a:ext cx="29014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5" name="Line 19">
              <a:extLst>
                <a:ext uri="{FF2B5EF4-FFF2-40B4-BE49-F238E27FC236}">
                  <a16:creationId xmlns:a16="http://schemas.microsoft.com/office/drawing/2014/main" id="{745337A4-7DF3-336B-446D-FB692452B903}"/>
                </a:ext>
              </a:extLst>
            </p:cNvPr>
            <p:cNvSpPr>
              <a:spLocks noChangeShapeType="1"/>
            </p:cNvSpPr>
            <p:nvPr/>
          </p:nvSpPr>
          <p:spPr bwMode="auto">
            <a:xfrm>
              <a:off x="3349689" y="5009187"/>
              <a:ext cx="8737501"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0">
              <a:extLst>
                <a:ext uri="{FF2B5EF4-FFF2-40B4-BE49-F238E27FC236}">
                  <a16:creationId xmlns:a16="http://schemas.microsoft.com/office/drawing/2014/main" id="{230A1E44-414E-1A44-297F-36F9E226DE29}"/>
                </a:ext>
              </a:extLst>
            </p:cNvPr>
            <p:cNvSpPr>
              <a:spLocks noChangeShapeType="1"/>
            </p:cNvSpPr>
            <p:nvPr/>
          </p:nvSpPr>
          <p:spPr bwMode="auto">
            <a:xfrm>
              <a:off x="3787776" y="2527924"/>
              <a:ext cx="4502150" cy="2481263"/>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1">
              <a:extLst>
                <a:ext uri="{FF2B5EF4-FFF2-40B4-BE49-F238E27FC236}">
                  <a16:creationId xmlns:a16="http://schemas.microsoft.com/office/drawing/2014/main" id="{3B5207A9-51B9-D225-C053-A4112658F0FA}"/>
                </a:ext>
              </a:extLst>
            </p:cNvPr>
            <p:cNvSpPr>
              <a:spLocks noChangeShapeType="1"/>
            </p:cNvSpPr>
            <p:nvPr/>
          </p:nvSpPr>
          <p:spPr bwMode="auto">
            <a:xfrm flipV="1">
              <a:off x="4300539" y="4247187"/>
              <a:ext cx="3989388" cy="24653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2">
              <a:extLst>
                <a:ext uri="{FF2B5EF4-FFF2-40B4-BE49-F238E27FC236}">
                  <a16:creationId xmlns:a16="http://schemas.microsoft.com/office/drawing/2014/main" id="{33E407B1-9E56-DDC1-69C1-31E905C607CE}"/>
                </a:ext>
              </a:extLst>
            </p:cNvPr>
            <p:cNvSpPr>
              <a:spLocks noChangeShapeType="1"/>
            </p:cNvSpPr>
            <p:nvPr/>
          </p:nvSpPr>
          <p:spPr bwMode="auto">
            <a:xfrm flipV="1">
              <a:off x="7056439" y="4329737"/>
              <a:ext cx="0" cy="67945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3">
              <a:extLst>
                <a:ext uri="{FF2B5EF4-FFF2-40B4-BE49-F238E27FC236}">
                  <a16:creationId xmlns:a16="http://schemas.microsoft.com/office/drawing/2014/main" id="{BC645EC8-F36F-CDC6-10AC-5D84F43CCB03}"/>
                </a:ext>
              </a:extLst>
            </p:cNvPr>
            <p:cNvSpPr>
              <a:spLocks noChangeShapeType="1"/>
            </p:cNvSpPr>
            <p:nvPr/>
          </p:nvSpPr>
          <p:spPr bwMode="auto">
            <a:xfrm flipV="1">
              <a:off x="8289926" y="4247187"/>
              <a:ext cx="0" cy="7620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5" name="Gruppo 54">
              <a:extLst>
                <a:ext uri="{FF2B5EF4-FFF2-40B4-BE49-F238E27FC236}">
                  <a16:creationId xmlns:a16="http://schemas.microsoft.com/office/drawing/2014/main" id="{ABC44B47-90A7-C8D0-A49A-29D77623FB1C}"/>
                </a:ext>
              </a:extLst>
            </p:cNvPr>
            <p:cNvGrpSpPr/>
            <p:nvPr/>
          </p:nvGrpSpPr>
          <p:grpSpPr>
            <a:xfrm>
              <a:off x="8920527" y="6283925"/>
              <a:ext cx="661238" cy="290150"/>
              <a:chOff x="8920527" y="6308702"/>
              <a:chExt cx="661238" cy="290150"/>
            </a:xfrm>
            <a:solidFill>
              <a:schemeClr val="accent4">
                <a:lumMod val="20000"/>
                <a:lumOff val="80000"/>
              </a:schemeClr>
            </a:solidFill>
          </p:grpSpPr>
          <p:sp>
            <p:nvSpPr>
              <p:cNvPr id="38" name="Rectangle 12">
                <a:extLst>
                  <a:ext uri="{FF2B5EF4-FFF2-40B4-BE49-F238E27FC236}">
                    <a16:creationId xmlns:a16="http://schemas.microsoft.com/office/drawing/2014/main" id="{A0C78FEB-105E-C3BF-31FC-5DC5F6150148}"/>
                  </a:ext>
                </a:extLst>
              </p:cNvPr>
              <p:cNvSpPr>
                <a:spLocks noChangeArrowheads="1"/>
              </p:cNvSpPr>
              <p:nvPr/>
            </p:nvSpPr>
            <p:spPr bwMode="auto">
              <a:xfrm>
                <a:off x="9323681" y="6308702"/>
                <a:ext cx="258084"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39" name="Rectangle 13">
                <a:extLst>
                  <a:ext uri="{FF2B5EF4-FFF2-40B4-BE49-F238E27FC236}">
                    <a16:creationId xmlns:a16="http://schemas.microsoft.com/office/drawing/2014/main" id="{55F33437-E2FE-0861-88E4-83FE91C68E47}"/>
                  </a:ext>
                </a:extLst>
              </p:cNvPr>
              <p:cNvSpPr>
                <a:spLocks noChangeArrowheads="1"/>
              </p:cNvSpPr>
              <p:nvPr/>
            </p:nvSpPr>
            <p:spPr bwMode="auto">
              <a:xfrm>
                <a:off x="8920527" y="6321853"/>
                <a:ext cx="26609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50" name="Rectangle 24">
                <a:extLst>
                  <a:ext uri="{FF2B5EF4-FFF2-40B4-BE49-F238E27FC236}">
                    <a16:creationId xmlns:a16="http://schemas.microsoft.com/office/drawing/2014/main" id="{3E2F185F-67F6-4D78-1A87-3D280FC6292E}"/>
                  </a:ext>
                </a:extLst>
              </p:cNvPr>
              <p:cNvSpPr>
                <a:spLocks noChangeArrowheads="1"/>
              </p:cNvSpPr>
              <p:nvPr/>
            </p:nvSpPr>
            <p:spPr bwMode="auto">
              <a:xfrm>
                <a:off x="9169165" y="6317205"/>
                <a:ext cx="12663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Symbol" panose="05050102010706020507" pitchFamily="18" charset="2"/>
                  </a:rPr>
                  <a:t>º</a:t>
                </a:r>
                <a:endParaRPr kumimoji="0" lang="it-IT" altLang="it-IT" b="0" i="0" u="none" strike="noStrike" cap="none" normalizeH="0" baseline="0" dirty="0">
                  <a:ln>
                    <a:noFill/>
                  </a:ln>
                  <a:solidFill>
                    <a:srgbClr val="7030A0"/>
                  </a:solidFill>
                  <a:effectLst/>
                </a:endParaRPr>
              </a:p>
            </p:txBody>
          </p:sp>
        </p:grpSp>
        <p:sp>
          <p:nvSpPr>
            <p:cNvPr id="52" name="Rectangle 26">
              <a:extLst>
                <a:ext uri="{FF2B5EF4-FFF2-40B4-BE49-F238E27FC236}">
                  <a16:creationId xmlns:a16="http://schemas.microsoft.com/office/drawing/2014/main" id="{20741217-FE83-3863-9AF3-0E4C79B74EB1}"/>
                </a:ext>
              </a:extLst>
            </p:cNvPr>
            <p:cNvSpPr>
              <a:spLocks noChangeArrowheads="1"/>
            </p:cNvSpPr>
            <p:nvPr/>
          </p:nvSpPr>
          <p:spPr bwMode="auto">
            <a:xfrm>
              <a:off x="8308976" y="4075737"/>
              <a:ext cx="65"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4" name="Line 28">
              <a:extLst>
                <a:ext uri="{FF2B5EF4-FFF2-40B4-BE49-F238E27FC236}">
                  <a16:creationId xmlns:a16="http://schemas.microsoft.com/office/drawing/2014/main" id="{BFD20135-2101-01DC-D0C3-061520BCC805}"/>
                </a:ext>
              </a:extLst>
            </p:cNvPr>
            <p:cNvSpPr>
              <a:spLocks noChangeShapeType="1"/>
            </p:cNvSpPr>
            <p:nvPr/>
          </p:nvSpPr>
          <p:spPr bwMode="auto">
            <a:xfrm flipV="1">
              <a:off x="8902701" y="5009187"/>
              <a:ext cx="0" cy="1452563"/>
            </a:xfrm>
            <a:prstGeom prst="line">
              <a:avLst/>
            </a:prstGeom>
            <a:solidFill>
              <a:schemeClr val="accent4">
                <a:lumMod val="20000"/>
                <a:lumOff val="80000"/>
              </a:schemeClr>
            </a:solidFill>
            <a:ln w="0">
              <a:solidFill>
                <a:srgbClr val="7030A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6">
              <a:extLst>
                <a:ext uri="{FF2B5EF4-FFF2-40B4-BE49-F238E27FC236}">
                  <a16:creationId xmlns:a16="http://schemas.microsoft.com/office/drawing/2014/main" id="{BB0DF64E-2DDE-C956-6FDA-98326A5E86CD}"/>
                </a:ext>
              </a:extLst>
            </p:cNvPr>
            <p:cNvSpPr>
              <a:spLocks noChangeArrowheads="1"/>
            </p:cNvSpPr>
            <p:nvPr/>
          </p:nvSpPr>
          <p:spPr bwMode="auto">
            <a:xfrm>
              <a:off x="4061245" y="1410676"/>
              <a:ext cx="714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Dati la retta generica r ed il punto </a:t>
              </a:r>
              <a:r>
                <a:rPr kumimoji="0" lang="it-IT" altLang="it-IT" sz="1400" b="0" i="0" u="none" strike="noStrike" cap="none" normalizeH="0" baseline="0" dirty="0">
                  <a:ln>
                    <a:noFill/>
                  </a:ln>
                  <a:solidFill>
                    <a:srgbClr val="7030A0"/>
                  </a:solidFill>
                  <a:effectLst/>
                  <a:latin typeface="Comic Sans MS" panose="030F0702030302020204" pitchFamily="66" charset="0"/>
                </a:rPr>
                <a:t>A(A';A") </a:t>
              </a:r>
              <a:r>
                <a:rPr kumimoji="0" lang="it-IT" altLang="it-IT" sz="1400" b="0" i="0" u="none" strike="noStrike" cap="none" normalizeH="0" baseline="0" dirty="0">
                  <a:ln>
                    <a:noFill/>
                  </a:ln>
                  <a:solidFill>
                    <a:srgbClr val="C00000"/>
                  </a:solidFill>
                  <a:effectLst/>
                  <a:latin typeface="Comic Sans MS" panose="030F0702030302020204" pitchFamily="66" charset="0"/>
                </a:rPr>
                <a:t>determinare il piano </a:t>
              </a:r>
              <a:r>
                <a:rPr kumimoji="0" lang="it-IT" altLang="it-IT" sz="1400" b="0" i="0" u="none" strike="noStrike" cap="none" normalizeH="0" baseline="0" dirty="0">
                  <a:ln>
                    <a:noFill/>
                  </a:ln>
                  <a:solidFill>
                    <a:srgbClr val="C00000"/>
                  </a:solidFill>
                  <a:effectLst/>
                  <a:latin typeface="Symbol" panose="05050102010706020507" pitchFamily="18" charset="2"/>
                </a:rPr>
                <a:t>a</a:t>
              </a:r>
              <a:r>
                <a:rPr kumimoji="0" lang="it-IT" altLang="it-IT" sz="1400" b="0" i="0" u="none" strike="noStrike" cap="none" normalizeH="0" baseline="0" dirty="0">
                  <a:ln>
                    <a:noFill/>
                  </a:ln>
                  <a:solidFill>
                    <a:srgbClr val="C00000"/>
                  </a:solidFill>
                  <a:effectLst/>
                  <a:latin typeface="Comic Sans MS" panose="030F0702030302020204" pitchFamily="66" charset="0"/>
                </a:rPr>
                <a:t> passante per essi </a:t>
              </a:r>
              <a:endParaRPr kumimoji="0" lang="it-IT" altLang="it-IT" sz="1400" b="0" i="0" u="none" strike="noStrike" cap="none" normalizeH="0" baseline="0" dirty="0">
                <a:ln>
                  <a:noFill/>
                </a:ln>
                <a:solidFill>
                  <a:srgbClr val="C00000"/>
                </a:solidFill>
                <a:effectLst/>
              </a:endParaRPr>
            </a:p>
          </p:txBody>
        </p:sp>
        <p:grpSp>
          <p:nvGrpSpPr>
            <p:cNvPr id="60" name="Gruppo 59">
              <a:extLst>
                <a:ext uri="{FF2B5EF4-FFF2-40B4-BE49-F238E27FC236}">
                  <a16:creationId xmlns:a16="http://schemas.microsoft.com/office/drawing/2014/main" id="{E1C13C54-3CD0-1879-C07B-411639BE3589}"/>
                </a:ext>
              </a:extLst>
            </p:cNvPr>
            <p:cNvGrpSpPr/>
            <p:nvPr/>
          </p:nvGrpSpPr>
          <p:grpSpPr>
            <a:xfrm>
              <a:off x="8116778" y="3973760"/>
              <a:ext cx="317166" cy="239580"/>
              <a:chOff x="7026690" y="4080432"/>
              <a:chExt cx="317166" cy="287397"/>
            </a:xfrm>
          </p:grpSpPr>
          <p:sp>
            <p:nvSpPr>
              <p:cNvPr id="61" name="Rectangle 14">
                <a:extLst>
                  <a:ext uri="{FF2B5EF4-FFF2-40B4-BE49-F238E27FC236}">
                    <a16:creationId xmlns:a16="http://schemas.microsoft.com/office/drawing/2014/main" id="{937B435B-1165-4423-9B65-86A6664C1DFC}"/>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62" name="Rectangle 15">
                <a:extLst>
                  <a:ext uri="{FF2B5EF4-FFF2-40B4-BE49-F238E27FC236}">
                    <a16:creationId xmlns:a16="http://schemas.microsoft.com/office/drawing/2014/main" id="{6FCAEC39-36E0-2F4A-CED5-B22D71AF6829}"/>
                  </a:ext>
                </a:extLst>
              </p:cNvPr>
              <p:cNvSpPr>
                <a:spLocks noChangeArrowheads="1"/>
              </p:cNvSpPr>
              <p:nvPr/>
            </p:nvSpPr>
            <p:spPr bwMode="auto">
              <a:xfrm>
                <a:off x="7175189" y="4120633"/>
                <a:ext cx="68930"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1</a:t>
                </a:r>
                <a:endParaRPr kumimoji="0" lang="it-IT" altLang="it-IT" b="0" i="0" u="none" strike="noStrike" cap="none" normalizeH="0" baseline="-25000" dirty="0">
                  <a:ln>
                    <a:noFill/>
                  </a:ln>
                  <a:solidFill>
                    <a:srgbClr val="C00000"/>
                  </a:solidFill>
                  <a:effectLst/>
                </a:endParaRPr>
              </a:p>
            </p:txBody>
          </p:sp>
          <p:sp>
            <p:nvSpPr>
              <p:cNvPr id="63" name="Rectangle 16">
                <a:extLst>
                  <a:ext uri="{FF2B5EF4-FFF2-40B4-BE49-F238E27FC236}">
                    <a16:creationId xmlns:a16="http://schemas.microsoft.com/office/drawing/2014/main" id="{7F527F71-F7D5-7BA0-5B33-49A349BFFA55}"/>
                  </a:ext>
                </a:extLst>
              </p:cNvPr>
              <p:cNvSpPr>
                <a:spLocks noChangeArrowheads="1"/>
              </p:cNvSpPr>
              <p:nvPr/>
            </p:nvSpPr>
            <p:spPr bwMode="auto">
              <a:xfrm>
                <a:off x="7271856" y="4080432"/>
                <a:ext cx="72000" cy="277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1024" name="Rectangle 7">
              <a:extLst>
                <a:ext uri="{FF2B5EF4-FFF2-40B4-BE49-F238E27FC236}">
                  <a16:creationId xmlns:a16="http://schemas.microsoft.com/office/drawing/2014/main" id="{30AAE6D9-BF9E-E8A7-F101-1F244A786007}"/>
                </a:ext>
              </a:extLst>
            </p:cNvPr>
            <p:cNvSpPr>
              <a:spLocks noChangeArrowheads="1"/>
            </p:cNvSpPr>
            <p:nvPr/>
          </p:nvSpPr>
          <p:spPr bwMode="auto">
            <a:xfrm>
              <a:off x="11688376" y="4759978"/>
              <a:ext cx="268288" cy="216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Comic Sans MS" panose="030F0702030302020204" pitchFamily="66" charset="0"/>
                </a:rPr>
                <a:t>lt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 name="Line 10">
              <a:extLst>
                <a:ext uri="{FF2B5EF4-FFF2-40B4-BE49-F238E27FC236}">
                  <a16:creationId xmlns:a16="http://schemas.microsoft.com/office/drawing/2014/main" id="{61887CF4-16F7-6911-7799-B35F1EB47EE6}"/>
                </a:ext>
              </a:extLst>
            </p:cNvPr>
            <p:cNvSpPr>
              <a:spLocks noChangeShapeType="1"/>
            </p:cNvSpPr>
            <p:nvPr/>
          </p:nvSpPr>
          <p:spPr bwMode="auto">
            <a:xfrm>
              <a:off x="3338478" y="2540359"/>
              <a:ext cx="8748713"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sp>
        <p:nvSpPr>
          <p:cNvPr id="7" name="CasellaDiTesto 6">
            <a:extLst>
              <a:ext uri="{FF2B5EF4-FFF2-40B4-BE49-F238E27FC236}">
                <a16:creationId xmlns:a16="http://schemas.microsoft.com/office/drawing/2014/main" id="{3352EF98-342B-172B-6D79-4BB8C713C063}"/>
              </a:ext>
            </a:extLst>
          </p:cNvPr>
          <p:cNvSpPr txBox="1"/>
          <p:nvPr/>
        </p:nvSpPr>
        <p:spPr>
          <a:xfrm>
            <a:off x="4665806" y="1671577"/>
            <a:ext cx="5796000" cy="307777"/>
          </a:xfrm>
          <a:prstGeom prst="rect">
            <a:avLst/>
          </a:prstGeom>
          <a:noFill/>
        </p:spPr>
        <p:txBody>
          <a:bodyPr wrap="square" rtlCol="0">
            <a:spAutoFit/>
          </a:bodyPr>
          <a:lstStyle/>
          <a:p>
            <a:r>
              <a:rPr lang="it-IT" sz="1400" dirty="0">
                <a:solidFill>
                  <a:srgbClr val="0066FF"/>
                </a:solidFill>
                <a:latin typeface="Comic Sans MS" panose="030F0702030302020204" pitchFamily="66" charset="0"/>
              </a:rPr>
              <a:t>Passaggio 1- si definisce, anzitutto, un punto (X </a:t>
            </a:r>
            <a:r>
              <a:rPr lang="it-IT" sz="1400" dirty="0">
                <a:solidFill>
                  <a:srgbClr val="0066FF"/>
                </a:solidFill>
                <a:latin typeface="Comic Sans MS" panose="030F0702030302020204" pitchFamily="66" charset="0"/>
                <a:sym typeface="Symbol" panose="05050102010706020507" pitchFamily="18" charset="2"/>
              </a:rPr>
              <a:t> r)=(X’ r’; X’’ r’’) </a:t>
            </a:r>
            <a:endParaRPr lang="it-IT" sz="1400" dirty="0">
              <a:solidFill>
                <a:srgbClr val="0066FF"/>
              </a:solidFill>
              <a:latin typeface="Comic Sans MS" panose="030F0702030302020204" pitchFamily="66" charset="0"/>
            </a:endParaRPr>
          </a:p>
        </p:txBody>
      </p:sp>
      <p:cxnSp>
        <p:nvCxnSpPr>
          <p:cNvPr id="10" name="Connettore diritto 9">
            <a:extLst>
              <a:ext uri="{FF2B5EF4-FFF2-40B4-BE49-F238E27FC236}">
                <a16:creationId xmlns:a16="http://schemas.microsoft.com/office/drawing/2014/main" id="{5553A20E-0E23-AC29-7ADB-E1583B4C3DB4}"/>
              </a:ext>
            </a:extLst>
          </p:cNvPr>
          <p:cNvCxnSpPr>
            <a:cxnSpLocks/>
          </p:cNvCxnSpPr>
          <p:nvPr/>
        </p:nvCxnSpPr>
        <p:spPr>
          <a:xfrm>
            <a:off x="6170148" y="3854637"/>
            <a:ext cx="0" cy="1692000"/>
          </a:xfrm>
          <a:prstGeom prst="line">
            <a:avLst/>
          </a:prstGeom>
          <a:ln w="3175">
            <a:solidFill>
              <a:srgbClr val="0066FF"/>
            </a:solidFill>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20D64266-94D5-B467-3969-D1A367BB0C70}"/>
              </a:ext>
            </a:extLst>
          </p:cNvPr>
          <p:cNvSpPr txBox="1"/>
          <p:nvPr/>
        </p:nvSpPr>
        <p:spPr>
          <a:xfrm>
            <a:off x="6041713" y="5584183"/>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sp>
        <p:nvSpPr>
          <p:cNvPr id="15" name="CasellaDiTesto 14">
            <a:extLst>
              <a:ext uri="{FF2B5EF4-FFF2-40B4-BE49-F238E27FC236}">
                <a16:creationId xmlns:a16="http://schemas.microsoft.com/office/drawing/2014/main" id="{0373F218-DF66-6CAC-2164-E498FD7358D0}"/>
              </a:ext>
            </a:extLst>
          </p:cNvPr>
          <p:cNvSpPr txBox="1"/>
          <p:nvPr/>
        </p:nvSpPr>
        <p:spPr>
          <a:xfrm>
            <a:off x="6058226" y="3564621"/>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sp>
        <p:nvSpPr>
          <p:cNvPr id="8" name="CasellaDiTesto 7">
            <a:extLst>
              <a:ext uri="{FF2B5EF4-FFF2-40B4-BE49-F238E27FC236}">
                <a16:creationId xmlns:a16="http://schemas.microsoft.com/office/drawing/2014/main" id="{5522947D-C20B-337E-55BA-45C1001C6E8C}"/>
              </a:ext>
            </a:extLst>
          </p:cNvPr>
          <p:cNvSpPr txBox="1"/>
          <p:nvPr/>
        </p:nvSpPr>
        <p:spPr>
          <a:xfrm>
            <a:off x="66000" y="1933242"/>
            <a:ext cx="3195006"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Ricordando che una retta si considera generata da:</a:t>
            </a:r>
            <a:endParaRPr lang="it-IT" dirty="0">
              <a:solidFill>
                <a:srgbClr val="C00000"/>
              </a:solidFill>
            </a:endParaRPr>
          </a:p>
        </p:txBody>
      </p:sp>
      <p:grpSp>
        <p:nvGrpSpPr>
          <p:cNvPr id="20" name="Gruppo 19">
            <a:extLst>
              <a:ext uri="{FF2B5EF4-FFF2-40B4-BE49-F238E27FC236}">
                <a16:creationId xmlns:a16="http://schemas.microsoft.com/office/drawing/2014/main" id="{DD4FA0D8-EE9E-4E7C-CA36-F39455D16A98}"/>
              </a:ext>
            </a:extLst>
          </p:cNvPr>
          <p:cNvGrpSpPr/>
          <p:nvPr/>
        </p:nvGrpSpPr>
        <p:grpSpPr>
          <a:xfrm>
            <a:off x="743116" y="2751461"/>
            <a:ext cx="1764000" cy="1138773"/>
            <a:chOff x="541175" y="3282548"/>
            <a:chExt cx="1764000" cy="1138773"/>
          </a:xfrm>
        </p:grpSpPr>
        <p:sp>
          <p:nvSpPr>
            <p:cNvPr id="13" name="CasellaDiTesto 12">
              <a:extLst>
                <a:ext uri="{FF2B5EF4-FFF2-40B4-BE49-F238E27FC236}">
                  <a16:creationId xmlns:a16="http://schemas.microsoft.com/office/drawing/2014/main" id="{6FBA5DDE-E678-B780-B243-E52805E51EA0}"/>
                </a:ext>
              </a:extLst>
            </p:cNvPr>
            <p:cNvSpPr txBox="1"/>
            <p:nvPr/>
          </p:nvSpPr>
          <p:spPr>
            <a:xfrm>
              <a:off x="541175" y="3282548"/>
              <a:ext cx="1764000" cy="1138773"/>
            </a:xfrm>
            <a:prstGeom prst="rect">
              <a:avLst/>
            </a:prstGeom>
            <a:solidFill>
              <a:schemeClr val="accent4">
                <a:lumMod val="20000"/>
                <a:lumOff val="80000"/>
              </a:schemeClr>
            </a:solidFill>
            <a:ln>
              <a:solidFill>
                <a:srgbClr val="C00000"/>
              </a:solidFill>
            </a:ln>
          </p:spPr>
          <p:txBody>
            <a:bodyPr wrap="square" rtlCol="0">
              <a:spAutoFit/>
            </a:bodyPr>
            <a:lstStyle/>
            <a:p>
              <a:r>
                <a:rPr lang="it-IT" dirty="0">
                  <a:solidFill>
                    <a:srgbClr val="C00000"/>
                  </a:solidFill>
                  <a:latin typeface="Comic Sans MS" panose="030F0702030302020204" pitchFamily="66" charset="0"/>
                  <a:sym typeface="Symbol" panose="05050102010706020507" pitchFamily="18" charset="2"/>
                </a:rPr>
                <a:t>    </a:t>
              </a:r>
              <a:endParaRPr lang="it-IT" dirty="0">
                <a:solidFill>
                  <a:srgbClr val="C00000"/>
                </a:solidFill>
                <a:latin typeface="Symbol" panose="05050102010706020507" pitchFamily="18" charset="2"/>
              </a:endParaRPr>
            </a:p>
            <a:p>
              <a:r>
                <a:rPr lang="it-IT" dirty="0">
                  <a:solidFill>
                    <a:srgbClr val="C00000"/>
                  </a:solidFill>
                  <a:latin typeface="Comic Sans MS" panose="030F0702030302020204" pitchFamily="66" charset="0"/>
                </a:rPr>
                <a:t>r   = </a:t>
              </a:r>
              <a:r>
                <a:rPr lang="it-IT" sz="3200" dirty="0">
                  <a:solidFill>
                    <a:srgbClr val="C00000"/>
                  </a:solidFill>
                  <a:sym typeface="Symbol" panose="05050102010706020507" pitchFamily="18" charset="2"/>
                </a:rPr>
                <a:t></a:t>
              </a:r>
              <a:r>
                <a:rPr lang="it-IT" dirty="0">
                  <a:solidFill>
                    <a:srgbClr val="C00000"/>
                  </a:solidFill>
                  <a:sym typeface="Symbol" panose="05050102010706020507" pitchFamily="18" charset="2"/>
                </a:rPr>
                <a:t> </a:t>
              </a:r>
              <a:r>
                <a:rPr lang="it-IT" sz="3200" dirty="0">
                  <a:solidFill>
                    <a:srgbClr val="C00000"/>
                  </a:solidFill>
                  <a:sym typeface="Symbol" panose="05050102010706020507" pitchFamily="18" charset="2"/>
                </a:rPr>
                <a:t></a:t>
              </a:r>
              <a:r>
                <a:rPr lang="it-IT" dirty="0">
                  <a:solidFill>
                    <a:srgbClr val="C00000"/>
                  </a:solidFill>
                  <a:sym typeface="Symbol" panose="05050102010706020507" pitchFamily="18" charset="2"/>
                </a:rPr>
                <a:t> </a:t>
              </a:r>
              <a:r>
                <a:rPr lang="it-IT" sz="2400" dirty="0">
                  <a:solidFill>
                    <a:srgbClr val="C00000"/>
                  </a:solidFill>
                  <a:latin typeface="Comic Sans MS" panose="030F0702030302020204" pitchFamily="66" charset="0"/>
                  <a:sym typeface="Symbol" panose="05050102010706020507" pitchFamily="18" charset="2"/>
                </a:rPr>
                <a:t>X</a:t>
              </a:r>
              <a:r>
                <a:rPr lang="it-IT" dirty="0">
                  <a:solidFill>
                    <a:srgbClr val="C00000"/>
                  </a:solidFill>
                  <a:latin typeface="Comic Sans MS" panose="030F0702030302020204" pitchFamily="66" charset="0"/>
                  <a:sym typeface="Symbol" panose="05050102010706020507" pitchFamily="18" charset="2"/>
                </a:rPr>
                <a:t> </a:t>
              </a:r>
              <a:r>
                <a:rPr lang="it-IT" sz="3200" dirty="0">
                  <a:solidFill>
                    <a:srgbClr val="C00000"/>
                  </a:solidFill>
                  <a:sym typeface="Symbol" panose="05050102010706020507" pitchFamily="18" charset="2"/>
                </a:rPr>
                <a:t></a:t>
              </a:r>
            </a:p>
            <a:p>
              <a:r>
                <a:rPr lang="it-IT" dirty="0">
                  <a:solidFill>
                    <a:srgbClr val="C00000"/>
                  </a:solidFill>
                  <a:sym typeface="Symbol" panose="05050102010706020507" pitchFamily="18" charset="2"/>
                </a:rPr>
                <a:t>      </a:t>
              </a:r>
              <a:endParaRPr lang="it-IT" dirty="0">
                <a:solidFill>
                  <a:srgbClr val="C00000"/>
                </a:solidFill>
              </a:endParaRPr>
            </a:p>
          </p:txBody>
        </p:sp>
        <p:sp>
          <p:nvSpPr>
            <p:cNvPr id="17" name="CasellaDiTesto 16">
              <a:extLst>
                <a:ext uri="{FF2B5EF4-FFF2-40B4-BE49-F238E27FC236}">
                  <a16:creationId xmlns:a16="http://schemas.microsoft.com/office/drawing/2014/main" id="{A74C673C-CBB9-D4B7-077A-BBDFE3730C89}"/>
                </a:ext>
              </a:extLst>
            </p:cNvPr>
            <p:cNvSpPr txBox="1"/>
            <p:nvPr/>
          </p:nvSpPr>
          <p:spPr>
            <a:xfrm>
              <a:off x="810190" y="3342032"/>
              <a:ext cx="785345" cy="400110"/>
            </a:xfrm>
            <a:prstGeom prst="rect">
              <a:avLst/>
            </a:prstGeom>
            <a:noFill/>
          </p:spPr>
          <p:txBody>
            <a:bodyPr wrap="square" rtlCol="0" anchor="ctr">
              <a:spAutoFit/>
            </a:bodyPr>
            <a:lstStyle/>
            <a:p>
              <a:r>
                <a:rPr lang="it-IT" sz="2000" dirty="0">
                  <a:solidFill>
                    <a:srgbClr val="C00000"/>
                  </a:solidFill>
                  <a:latin typeface="Comic Sans MS" panose="030F0702030302020204" pitchFamily="66" charset="0"/>
                  <a:sym typeface="Symbol" panose="05050102010706020507" pitchFamily="18" charset="2"/>
                </a:rPr>
                <a:t></a:t>
              </a:r>
              <a:endParaRPr lang="it-IT" sz="2400" dirty="0">
                <a:solidFill>
                  <a:srgbClr val="C00000"/>
                </a:solidFill>
              </a:endParaRPr>
            </a:p>
          </p:txBody>
        </p:sp>
        <p:sp>
          <p:nvSpPr>
            <p:cNvPr id="18" name="CasellaDiTesto 17">
              <a:extLst>
                <a:ext uri="{FF2B5EF4-FFF2-40B4-BE49-F238E27FC236}">
                  <a16:creationId xmlns:a16="http://schemas.microsoft.com/office/drawing/2014/main" id="{E7FDC4CA-4F58-6574-C993-C3EDB8A58C78}"/>
                </a:ext>
              </a:extLst>
            </p:cNvPr>
            <p:cNvSpPr txBox="1"/>
            <p:nvPr/>
          </p:nvSpPr>
          <p:spPr>
            <a:xfrm>
              <a:off x="975397" y="3909216"/>
              <a:ext cx="698622" cy="461665"/>
            </a:xfrm>
            <a:prstGeom prst="rect">
              <a:avLst/>
            </a:prstGeom>
            <a:noFill/>
          </p:spPr>
          <p:txBody>
            <a:bodyPr wrap="square" rtlCol="0">
              <a:spAutoFit/>
            </a:bodyPr>
            <a:lstStyle/>
            <a:p>
              <a:r>
                <a:rPr lang="it-IT" sz="2400" dirty="0">
                  <a:solidFill>
                    <a:srgbClr val="C00000"/>
                  </a:solidFill>
                  <a:sym typeface="Symbol" panose="05050102010706020507" pitchFamily="18" charset="2"/>
                </a:rPr>
                <a:t>- </a:t>
              </a:r>
              <a:endParaRPr lang="it-IT" sz="2400" dirty="0">
                <a:solidFill>
                  <a:srgbClr val="C00000"/>
                </a:solidFill>
              </a:endParaRPr>
            </a:p>
          </p:txBody>
        </p:sp>
        <p:sp>
          <p:nvSpPr>
            <p:cNvPr id="19" name="CasellaDiTesto 18">
              <a:extLst>
                <a:ext uri="{FF2B5EF4-FFF2-40B4-BE49-F238E27FC236}">
                  <a16:creationId xmlns:a16="http://schemas.microsoft.com/office/drawing/2014/main" id="{5111984C-38F5-2108-C522-BDBC21FCD178}"/>
                </a:ext>
              </a:extLst>
            </p:cNvPr>
            <p:cNvSpPr txBox="1"/>
            <p:nvPr/>
          </p:nvSpPr>
          <p:spPr>
            <a:xfrm>
              <a:off x="1649360" y="3389041"/>
              <a:ext cx="324735" cy="252000"/>
            </a:xfrm>
            <a:prstGeom prst="rect">
              <a:avLst/>
            </a:prstGeom>
            <a:noFill/>
          </p:spPr>
          <p:txBody>
            <a:bodyPr wrap="square" rtlCol="0">
              <a:spAutoFit/>
            </a:bodyPr>
            <a:lstStyle/>
            <a:p>
              <a:r>
                <a:rPr lang="it-IT" sz="2800" dirty="0">
                  <a:solidFill>
                    <a:srgbClr val="C00000"/>
                  </a:solidFill>
                  <a:latin typeface="Comic Sans MS" panose="030F0702030302020204" pitchFamily="66" charset="0"/>
                  <a:sym typeface="Symbol" panose="05050102010706020507" pitchFamily="18" charset="2"/>
                </a:rPr>
                <a:t></a:t>
              </a:r>
              <a:endParaRPr lang="it-IT" sz="2800" dirty="0"/>
            </a:p>
          </p:txBody>
        </p:sp>
      </p:grpSp>
      <p:sp>
        <p:nvSpPr>
          <p:cNvPr id="21" name="CasellaDiTesto 20">
            <a:extLst>
              <a:ext uri="{FF2B5EF4-FFF2-40B4-BE49-F238E27FC236}">
                <a16:creationId xmlns:a16="http://schemas.microsoft.com/office/drawing/2014/main" id="{AE54A029-696C-EE41-7FB1-DD53CA8A8680}"/>
              </a:ext>
            </a:extLst>
          </p:cNvPr>
          <p:cNvSpPr txBox="1"/>
          <p:nvPr/>
        </p:nvSpPr>
        <p:spPr>
          <a:xfrm>
            <a:off x="66000" y="4038299"/>
            <a:ext cx="3203432"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si sceglie, a piacimento, un punto (</a:t>
            </a:r>
            <a:r>
              <a:rPr lang="it-IT" sz="1800" dirty="0">
                <a:solidFill>
                  <a:srgbClr val="0066FF"/>
                </a:solidFill>
                <a:effectLst/>
                <a:latin typeface="Comic Sans MS" panose="030F0702030302020204" pitchFamily="66" charset="0"/>
                <a:ea typeface="Calibri" panose="020F0502020204030204" pitchFamily="34" charset="0"/>
                <a:cs typeface="Times New Roman" panose="02020603050405020304" pitchFamily="18" charset="0"/>
              </a:rPr>
              <a:t>X </a:t>
            </a:r>
            <a:r>
              <a:rPr lang="it-IT" sz="1800" dirty="0">
                <a:solidFill>
                  <a:srgbClr val="C00000"/>
                </a:solidFill>
                <a:effectLst/>
                <a:latin typeface="Symbol" panose="05050102010706020507" pitchFamily="18" charset="2"/>
                <a:ea typeface="Calibri" panose="020F0502020204030204" pitchFamily="34" charset="0"/>
                <a:cs typeface="Times New Roman" panose="02020603050405020304" pitchFamily="18" charset="0"/>
              </a:rPr>
              <a:t>Î </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 tale che sia:</a:t>
            </a:r>
            <a:endParaRPr lang="it-IT" dirty="0">
              <a:solidFill>
                <a:srgbClr val="C00000"/>
              </a:solidFill>
            </a:endParaRPr>
          </a:p>
        </p:txBody>
      </p:sp>
      <p:sp>
        <p:nvSpPr>
          <p:cNvPr id="22" name="CasellaDiTesto 21">
            <a:extLst>
              <a:ext uri="{FF2B5EF4-FFF2-40B4-BE49-F238E27FC236}">
                <a16:creationId xmlns:a16="http://schemas.microsoft.com/office/drawing/2014/main" id="{BCC9CAB9-BC40-2D9B-65C1-9258F39ABD50}"/>
              </a:ext>
            </a:extLst>
          </p:cNvPr>
          <p:cNvSpPr txBox="1"/>
          <p:nvPr/>
        </p:nvSpPr>
        <p:spPr>
          <a:xfrm>
            <a:off x="605693" y="5523895"/>
            <a:ext cx="1107785"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rPr>
              <a:t>(</a:t>
            </a:r>
            <a:r>
              <a:rPr lang="it-IT" sz="2400" dirty="0">
                <a:solidFill>
                  <a:srgbClr val="0066FF"/>
                </a:solidFill>
                <a:latin typeface="Comic Sans MS" panose="030F0702030302020204" pitchFamily="66" charset="0"/>
              </a:rPr>
              <a:t>X</a:t>
            </a:r>
            <a:r>
              <a:rPr lang="it-IT" sz="2400" dirty="0"/>
              <a:t> </a:t>
            </a:r>
            <a:r>
              <a:rPr lang="it-IT" sz="2400" dirty="0">
                <a:sym typeface="Symbol" panose="05050102010706020507" pitchFamily="18" charset="2"/>
              </a:rPr>
              <a:t></a:t>
            </a:r>
            <a:r>
              <a:rPr lang="it-IT" sz="2400" dirty="0"/>
              <a:t> </a:t>
            </a:r>
            <a:r>
              <a:rPr lang="it-IT" sz="2400" dirty="0">
                <a:solidFill>
                  <a:srgbClr val="C00000"/>
                </a:solidFill>
                <a:latin typeface="Comic Sans MS" panose="030F0702030302020204" pitchFamily="66" charset="0"/>
              </a:rPr>
              <a:t>r</a:t>
            </a:r>
            <a:r>
              <a:rPr lang="it-IT" sz="2400" dirty="0">
                <a:solidFill>
                  <a:srgbClr val="C00000"/>
                </a:solidFill>
              </a:rPr>
              <a:t>)</a:t>
            </a:r>
          </a:p>
        </p:txBody>
      </p:sp>
      <p:sp>
        <p:nvSpPr>
          <p:cNvPr id="23" name="CasellaDiTesto 22">
            <a:extLst>
              <a:ext uri="{FF2B5EF4-FFF2-40B4-BE49-F238E27FC236}">
                <a16:creationId xmlns:a16="http://schemas.microsoft.com/office/drawing/2014/main" id="{C76EF8D8-24F2-B1D2-6D62-ADADE9AA8DE0}"/>
              </a:ext>
            </a:extLst>
          </p:cNvPr>
          <p:cNvSpPr txBox="1"/>
          <p:nvPr/>
        </p:nvSpPr>
        <p:spPr>
          <a:xfrm>
            <a:off x="1699883" y="6188705"/>
            <a:ext cx="1332000"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rPr>
              <a:t>(</a:t>
            </a:r>
            <a:r>
              <a:rPr lang="it-IT" sz="2400" dirty="0">
                <a:solidFill>
                  <a:srgbClr val="0066FF"/>
                </a:solidFill>
                <a:latin typeface="Comic Sans MS" panose="030F0702030302020204" pitchFamily="66" charset="0"/>
              </a:rPr>
              <a:t>X’’</a:t>
            </a:r>
            <a:r>
              <a:rPr lang="it-IT" sz="2400" dirty="0"/>
              <a:t> </a:t>
            </a:r>
            <a:r>
              <a:rPr lang="it-IT" sz="2400" dirty="0">
                <a:sym typeface="Symbol" panose="05050102010706020507" pitchFamily="18" charset="2"/>
              </a:rPr>
              <a:t></a:t>
            </a:r>
            <a:r>
              <a:rPr lang="it-IT" sz="2400" dirty="0"/>
              <a:t> </a:t>
            </a:r>
            <a:r>
              <a:rPr lang="it-IT" sz="2400" dirty="0">
                <a:solidFill>
                  <a:srgbClr val="C00000"/>
                </a:solidFill>
                <a:latin typeface="Comic Sans MS" panose="030F0702030302020204" pitchFamily="66" charset="0"/>
              </a:rPr>
              <a:t>r’’</a:t>
            </a:r>
            <a:r>
              <a:rPr lang="it-IT" sz="2400" dirty="0">
                <a:solidFill>
                  <a:srgbClr val="C00000"/>
                </a:solidFill>
              </a:rPr>
              <a:t>)</a:t>
            </a:r>
          </a:p>
        </p:txBody>
      </p:sp>
      <p:sp>
        <p:nvSpPr>
          <p:cNvPr id="24" name="CasellaDiTesto 23">
            <a:extLst>
              <a:ext uri="{FF2B5EF4-FFF2-40B4-BE49-F238E27FC236}">
                <a16:creationId xmlns:a16="http://schemas.microsoft.com/office/drawing/2014/main" id="{890C0574-05D2-3063-129C-4261DEB9658D}"/>
              </a:ext>
            </a:extLst>
          </p:cNvPr>
          <p:cNvSpPr txBox="1"/>
          <p:nvPr/>
        </p:nvSpPr>
        <p:spPr>
          <a:xfrm>
            <a:off x="1724116" y="4895744"/>
            <a:ext cx="1332000"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rPr>
              <a:t>(</a:t>
            </a:r>
            <a:r>
              <a:rPr lang="it-IT" sz="2400" dirty="0">
                <a:solidFill>
                  <a:srgbClr val="0066FF"/>
                </a:solidFill>
                <a:latin typeface="Comic Sans MS" panose="030F0702030302020204" pitchFamily="66" charset="0"/>
              </a:rPr>
              <a:t>X’</a:t>
            </a:r>
            <a:r>
              <a:rPr lang="it-IT" sz="2400" dirty="0"/>
              <a:t> </a:t>
            </a:r>
            <a:r>
              <a:rPr lang="it-IT" sz="2400" dirty="0">
                <a:sym typeface="Symbol" panose="05050102010706020507" pitchFamily="18" charset="2"/>
              </a:rPr>
              <a:t></a:t>
            </a:r>
            <a:r>
              <a:rPr lang="it-IT" sz="2400" dirty="0"/>
              <a:t> </a:t>
            </a:r>
            <a:r>
              <a:rPr lang="it-IT" sz="2400" dirty="0">
                <a:solidFill>
                  <a:srgbClr val="C00000"/>
                </a:solidFill>
                <a:latin typeface="Comic Sans MS" panose="030F0702030302020204" pitchFamily="66" charset="0"/>
              </a:rPr>
              <a:t>r’</a:t>
            </a:r>
            <a:r>
              <a:rPr lang="it-IT" sz="2400" dirty="0">
                <a:solidFill>
                  <a:srgbClr val="C00000"/>
                </a:solidFill>
              </a:rPr>
              <a:t>)</a:t>
            </a:r>
          </a:p>
        </p:txBody>
      </p:sp>
      <p:cxnSp>
        <p:nvCxnSpPr>
          <p:cNvPr id="27" name="Connettore 2 26">
            <a:extLst>
              <a:ext uri="{FF2B5EF4-FFF2-40B4-BE49-F238E27FC236}">
                <a16:creationId xmlns:a16="http://schemas.microsoft.com/office/drawing/2014/main" id="{F2B28330-FED8-5897-297A-E73B4ECD4E81}"/>
              </a:ext>
            </a:extLst>
          </p:cNvPr>
          <p:cNvCxnSpPr>
            <a:stCxn id="22" idx="3"/>
            <a:endCxn id="24" idx="2"/>
          </p:cNvCxnSpPr>
          <p:nvPr/>
        </p:nvCxnSpPr>
        <p:spPr>
          <a:xfrm flipV="1">
            <a:off x="1713478" y="5357409"/>
            <a:ext cx="676638" cy="397319"/>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9" name="Connettore 2 28">
            <a:extLst>
              <a:ext uri="{FF2B5EF4-FFF2-40B4-BE49-F238E27FC236}">
                <a16:creationId xmlns:a16="http://schemas.microsoft.com/office/drawing/2014/main" id="{ADEABF78-445F-3D43-57A0-6F936C9CE9DD}"/>
              </a:ext>
            </a:extLst>
          </p:cNvPr>
          <p:cNvCxnSpPr>
            <a:stCxn id="22" idx="3"/>
            <a:endCxn id="23" idx="0"/>
          </p:cNvCxnSpPr>
          <p:nvPr/>
        </p:nvCxnSpPr>
        <p:spPr>
          <a:xfrm>
            <a:off x="1713478" y="5754728"/>
            <a:ext cx="652405" cy="433977"/>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Rectangle 2">
            <a:extLst>
              <a:ext uri="{FF2B5EF4-FFF2-40B4-BE49-F238E27FC236}">
                <a16:creationId xmlns:a16="http://schemas.microsoft.com/office/drawing/2014/main" id="{A43D78C6-1B66-1375-0FB2-4E25DD8A0CF7}"/>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12" name="CasellaDiTesto 11">
            <a:hlinkClick r:id="rId3" action="ppaction://hlinksldjump"/>
            <a:extLst>
              <a:ext uri="{FF2B5EF4-FFF2-40B4-BE49-F238E27FC236}">
                <a16:creationId xmlns:a16="http://schemas.microsoft.com/office/drawing/2014/main" id="{B7AFD3B1-69AC-8B10-6681-DDA02F650AAB}"/>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Tree>
    <p:extLst>
      <p:ext uri="{BB962C8B-B14F-4D97-AF65-F5344CB8AC3E}">
        <p14:creationId xmlns:p14="http://schemas.microsoft.com/office/powerpoint/2010/main" val="1384776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500" fill="hold"/>
                                        <p:tgtEl>
                                          <p:spTgt spid="20"/>
                                        </p:tgtEl>
                                        <p:attrNameLst>
                                          <p:attrName>ppt_w</p:attrName>
                                        </p:attrNameLst>
                                      </p:cBhvr>
                                      <p:tavLst>
                                        <p:tav tm="0">
                                          <p:val>
                                            <p:fltVal val="0"/>
                                          </p:val>
                                        </p:tav>
                                        <p:tav tm="100000">
                                          <p:val>
                                            <p:strVal val="#ppt_w"/>
                                          </p:val>
                                        </p:tav>
                                      </p:tavLst>
                                    </p:anim>
                                    <p:anim calcmode="lin" valueType="num">
                                      <p:cBhvr>
                                        <p:cTn id="36" dur="500" fill="hold"/>
                                        <p:tgtEl>
                                          <p:spTgt spid="20"/>
                                        </p:tgtEl>
                                        <p:attrNameLst>
                                          <p:attrName>ppt_h</p:attrName>
                                        </p:attrNameLst>
                                      </p:cBhvr>
                                      <p:tavLst>
                                        <p:tav tm="0">
                                          <p:val>
                                            <p:fltVal val="0"/>
                                          </p:val>
                                        </p:tav>
                                        <p:tav tm="100000">
                                          <p:val>
                                            <p:strVal val="#ppt_h"/>
                                          </p:val>
                                        </p:tav>
                                      </p:tavLst>
                                    </p:anim>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left)">
                                      <p:cBhvr>
                                        <p:cTn id="56" dur="500"/>
                                        <p:tgtEl>
                                          <p:spTgt spid="27"/>
                                        </p:tgtEl>
                                      </p:cBhvr>
                                    </p:animEffect>
                                  </p:childTnLst>
                                </p:cTn>
                              </p:par>
                              <p:par>
                                <p:cTn id="57" presetID="22" presetClass="entr" presetSubtype="8"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500"/>
                                        <p:tgtEl>
                                          <p:spTgt spid="29"/>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fltVal val="0"/>
                                          </p:val>
                                        </p:tav>
                                        <p:tav tm="100000">
                                          <p:val>
                                            <p:strVal val="#ppt_w"/>
                                          </p:val>
                                        </p:tav>
                                      </p:tavLst>
                                    </p:anim>
                                    <p:anim calcmode="lin" valueType="num">
                                      <p:cBhvr>
                                        <p:cTn id="68" dur="500" fill="hold"/>
                                        <p:tgtEl>
                                          <p:spTgt spid="23"/>
                                        </p:tgtEl>
                                        <p:attrNameLst>
                                          <p:attrName>ppt_h</p:attrName>
                                        </p:attrNameLst>
                                      </p:cBhvr>
                                      <p:tavLst>
                                        <p:tav tm="0">
                                          <p:val>
                                            <p:fltVal val="0"/>
                                          </p:val>
                                        </p:tav>
                                        <p:tav tm="100000">
                                          <p:val>
                                            <p:strVal val="#ppt_h"/>
                                          </p:val>
                                        </p:tav>
                                      </p:tavLst>
                                    </p:anim>
                                    <p:animEffect transition="in" filter="fade">
                                      <p:cBhvr>
                                        <p:cTn id="69" dur="500"/>
                                        <p:tgtEl>
                                          <p:spTgt spid="23"/>
                                        </p:tgtEl>
                                      </p:cBhvr>
                                    </p:animEffect>
                                  </p:childTnLst>
                                </p:cTn>
                              </p:par>
                            </p:childTnLst>
                          </p:cTn>
                        </p:par>
                        <p:par>
                          <p:cTn id="70" fill="hold">
                            <p:stCondLst>
                              <p:cond delay="500"/>
                            </p:stCondLst>
                            <p:childTnLst>
                              <p:par>
                                <p:cTn id="71" presetID="22" presetClass="entr" presetSubtype="4" fill="hold"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down)">
                                      <p:cBhvr>
                                        <p:cTn id="73" dur="500"/>
                                        <p:tgtEl>
                                          <p:spTgt spid="10"/>
                                        </p:tgtEl>
                                      </p:cBhvr>
                                    </p:animEffect>
                                  </p:childTnLst>
                                </p:cTn>
                              </p:par>
                              <p:par>
                                <p:cTn id="74" presetID="42" presetClass="entr" presetSubtype="0" fill="hold" grpId="0" nodeType="with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fade">
                                      <p:cBhvr>
                                        <p:cTn id="76" dur="500"/>
                                        <p:tgtEl>
                                          <p:spTgt spid="14"/>
                                        </p:tgtEl>
                                      </p:cBhvr>
                                    </p:animEffect>
                                    <p:anim calcmode="lin" valueType="num">
                                      <p:cBhvr>
                                        <p:cTn id="77" dur="500" fill="hold"/>
                                        <p:tgtEl>
                                          <p:spTgt spid="14"/>
                                        </p:tgtEl>
                                        <p:attrNameLst>
                                          <p:attrName>ppt_x</p:attrName>
                                        </p:attrNameLst>
                                      </p:cBhvr>
                                      <p:tavLst>
                                        <p:tav tm="0">
                                          <p:val>
                                            <p:strVal val="#ppt_x"/>
                                          </p:val>
                                        </p:tav>
                                        <p:tav tm="100000">
                                          <p:val>
                                            <p:strVal val="#ppt_x"/>
                                          </p:val>
                                        </p:tav>
                                      </p:tavLst>
                                    </p:anim>
                                    <p:anim calcmode="lin" valueType="num">
                                      <p:cBhvr>
                                        <p:cTn id="78" dur="500" fill="hold"/>
                                        <p:tgtEl>
                                          <p:spTgt spid="14"/>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fade">
                                      <p:cBhvr>
                                        <p:cTn id="81" dur="500"/>
                                        <p:tgtEl>
                                          <p:spTgt spid="15"/>
                                        </p:tgtEl>
                                      </p:cBhvr>
                                    </p:animEffect>
                                    <p:anim calcmode="lin" valueType="num">
                                      <p:cBhvr>
                                        <p:cTn id="82" dur="500" fill="hold"/>
                                        <p:tgtEl>
                                          <p:spTgt spid="15"/>
                                        </p:tgtEl>
                                        <p:attrNameLst>
                                          <p:attrName>ppt_x</p:attrName>
                                        </p:attrNameLst>
                                      </p:cBhvr>
                                      <p:tavLst>
                                        <p:tav tm="0">
                                          <p:val>
                                            <p:strVal val="#ppt_x"/>
                                          </p:val>
                                        </p:tav>
                                        <p:tav tm="100000">
                                          <p:val>
                                            <p:strVal val="#ppt_x"/>
                                          </p:val>
                                        </p:tav>
                                      </p:tavLst>
                                    </p:anim>
                                    <p:anim calcmode="lin" valueType="num">
                                      <p:cBhvr>
                                        <p:cTn id="83"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14" grpId="0"/>
      <p:bldP spid="15" grpId="0"/>
      <p:bldP spid="8" grpId="0"/>
      <p:bldP spid="21" grpId="0"/>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3060000"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2</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52720" y="472128"/>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6" name="Gruppo 5">
            <a:extLst>
              <a:ext uri="{FF2B5EF4-FFF2-40B4-BE49-F238E27FC236}">
                <a16:creationId xmlns:a16="http://schemas.microsoft.com/office/drawing/2014/main" id="{67EBA465-0631-28BF-6CAD-4AAFCA4EFCBF}"/>
              </a:ext>
            </a:extLst>
          </p:cNvPr>
          <p:cNvGrpSpPr/>
          <p:nvPr/>
        </p:nvGrpSpPr>
        <p:grpSpPr>
          <a:xfrm>
            <a:off x="3334332" y="1371945"/>
            <a:ext cx="8762552" cy="5340350"/>
            <a:chOff x="3338478" y="1420655"/>
            <a:chExt cx="8762552" cy="5340350"/>
          </a:xfrm>
        </p:grpSpPr>
        <p:sp>
          <p:nvSpPr>
            <p:cNvPr id="34" name="Rectangle 9">
              <a:extLst>
                <a:ext uri="{FF2B5EF4-FFF2-40B4-BE49-F238E27FC236}">
                  <a16:creationId xmlns:a16="http://schemas.microsoft.com/office/drawing/2014/main" id="{B3F4DDF5-2D88-947D-80B5-0D9EDCDA47E2}"/>
                </a:ext>
              </a:extLst>
            </p:cNvPr>
            <p:cNvSpPr>
              <a:spLocks noChangeArrowheads="1"/>
            </p:cNvSpPr>
            <p:nvPr/>
          </p:nvSpPr>
          <p:spPr bwMode="auto">
            <a:xfrm>
              <a:off x="3352317" y="1420655"/>
              <a:ext cx="8748713" cy="5340350"/>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 name="Gruppo 58">
              <a:extLst>
                <a:ext uri="{FF2B5EF4-FFF2-40B4-BE49-F238E27FC236}">
                  <a16:creationId xmlns:a16="http://schemas.microsoft.com/office/drawing/2014/main" id="{C193A10C-D8F5-68C6-F594-DD130A579A3B}"/>
                </a:ext>
              </a:extLst>
            </p:cNvPr>
            <p:cNvGrpSpPr/>
            <p:nvPr/>
          </p:nvGrpSpPr>
          <p:grpSpPr>
            <a:xfrm>
              <a:off x="7026690" y="4080432"/>
              <a:ext cx="355774" cy="287397"/>
              <a:chOff x="7026690" y="4080432"/>
              <a:chExt cx="355774" cy="287397"/>
            </a:xfrm>
          </p:grpSpPr>
          <p:sp>
            <p:nvSpPr>
              <p:cNvPr id="40" name="Rectangle 14">
                <a:extLst>
                  <a:ext uri="{FF2B5EF4-FFF2-40B4-BE49-F238E27FC236}">
                    <a16:creationId xmlns:a16="http://schemas.microsoft.com/office/drawing/2014/main" id="{48AFD398-9515-D23C-E969-9673CA64A0B8}"/>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41" name="Rectangle 15">
                <a:extLst>
                  <a:ext uri="{FF2B5EF4-FFF2-40B4-BE49-F238E27FC236}">
                    <a16:creationId xmlns:a16="http://schemas.microsoft.com/office/drawing/2014/main" id="{52556AB7-8E21-C374-E3B5-27AA55336E9A}"/>
                  </a:ext>
                </a:extLst>
              </p:cNvPr>
              <p:cNvSpPr>
                <a:spLocks noChangeArrowheads="1"/>
              </p:cNvSpPr>
              <p:nvPr/>
            </p:nvSpPr>
            <p:spPr bwMode="auto">
              <a:xfrm>
                <a:off x="7175189" y="4120633"/>
                <a:ext cx="94578"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2</a:t>
                </a:r>
                <a:endParaRPr kumimoji="0" lang="it-IT" altLang="it-IT" b="0" i="0" u="none" strike="noStrike" cap="none" normalizeH="0" baseline="-25000" dirty="0">
                  <a:ln>
                    <a:noFill/>
                  </a:ln>
                  <a:solidFill>
                    <a:srgbClr val="C00000"/>
                  </a:solidFill>
                  <a:effectLst/>
                </a:endParaRPr>
              </a:p>
            </p:txBody>
          </p:sp>
          <p:sp>
            <p:nvSpPr>
              <p:cNvPr id="42" name="Rectangle 16">
                <a:extLst>
                  <a:ext uri="{FF2B5EF4-FFF2-40B4-BE49-F238E27FC236}">
                    <a16:creationId xmlns:a16="http://schemas.microsoft.com/office/drawing/2014/main" id="{8D3F3650-DD3A-F50B-C32C-B75B448E9BD6}"/>
                  </a:ext>
                </a:extLst>
              </p:cNvPr>
              <p:cNvSpPr>
                <a:spLocks noChangeArrowheads="1"/>
              </p:cNvSpPr>
              <p:nvPr/>
            </p:nvSpPr>
            <p:spPr bwMode="auto">
              <a:xfrm>
                <a:off x="7271856" y="4080432"/>
                <a:ext cx="110608"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43" name="Rectangle 17">
              <a:extLst>
                <a:ext uri="{FF2B5EF4-FFF2-40B4-BE49-F238E27FC236}">
                  <a16:creationId xmlns:a16="http://schemas.microsoft.com/office/drawing/2014/main" id="{D46CBC0B-9728-6EA0-B946-E3BC13AE7BF1}"/>
                </a:ext>
              </a:extLst>
            </p:cNvPr>
            <p:cNvSpPr>
              <a:spLocks noChangeArrowheads="1"/>
            </p:cNvSpPr>
            <p:nvPr/>
          </p:nvSpPr>
          <p:spPr bwMode="auto">
            <a:xfrm>
              <a:off x="4962797" y="5987796"/>
              <a:ext cx="200376"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4" name="Rectangle 18">
              <a:extLst>
                <a:ext uri="{FF2B5EF4-FFF2-40B4-BE49-F238E27FC236}">
                  <a16:creationId xmlns:a16="http://schemas.microsoft.com/office/drawing/2014/main" id="{A0E75F69-1A8B-6BD3-840C-CD4E573428AC}"/>
                </a:ext>
              </a:extLst>
            </p:cNvPr>
            <p:cNvSpPr>
              <a:spLocks noChangeArrowheads="1"/>
            </p:cNvSpPr>
            <p:nvPr/>
          </p:nvSpPr>
          <p:spPr bwMode="auto">
            <a:xfrm>
              <a:off x="5163173" y="3081181"/>
              <a:ext cx="29014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5" name="Line 19">
              <a:extLst>
                <a:ext uri="{FF2B5EF4-FFF2-40B4-BE49-F238E27FC236}">
                  <a16:creationId xmlns:a16="http://schemas.microsoft.com/office/drawing/2014/main" id="{745337A4-7DF3-336B-446D-FB692452B903}"/>
                </a:ext>
              </a:extLst>
            </p:cNvPr>
            <p:cNvSpPr>
              <a:spLocks noChangeShapeType="1"/>
            </p:cNvSpPr>
            <p:nvPr/>
          </p:nvSpPr>
          <p:spPr bwMode="auto">
            <a:xfrm>
              <a:off x="3349689" y="5033964"/>
              <a:ext cx="8737501"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0">
              <a:extLst>
                <a:ext uri="{FF2B5EF4-FFF2-40B4-BE49-F238E27FC236}">
                  <a16:creationId xmlns:a16="http://schemas.microsoft.com/office/drawing/2014/main" id="{230A1E44-414E-1A44-297F-36F9E226DE29}"/>
                </a:ext>
              </a:extLst>
            </p:cNvPr>
            <p:cNvSpPr>
              <a:spLocks noChangeShapeType="1"/>
            </p:cNvSpPr>
            <p:nvPr/>
          </p:nvSpPr>
          <p:spPr bwMode="auto">
            <a:xfrm>
              <a:off x="3787776" y="2552701"/>
              <a:ext cx="4502150" cy="2481263"/>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1">
              <a:extLst>
                <a:ext uri="{FF2B5EF4-FFF2-40B4-BE49-F238E27FC236}">
                  <a16:creationId xmlns:a16="http://schemas.microsoft.com/office/drawing/2014/main" id="{3B5207A9-51B9-D225-C053-A4112658F0FA}"/>
                </a:ext>
              </a:extLst>
            </p:cNvPr>
            <p:cNvSpPr>
              <a:spLocks noChangeShapeType="1"/>
            </p:cNvSpPr>
            <p:nvPr/>
          </p:nvSpPr>
          <p:spPr bwMode="auto">
            <a:xfrm flipV="1">
              <a:off x="4300539" y="4271964"/>
              <a:ext cx="3989388" cy="24653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2">
              <a:extLst>
                <a:ext uri="{FF2B5EF4-FFF2-40B4-BE49-F238E27FC236}">
                  <a16:creationId xmlns:a16="http://schemas.microsoft.com/office/drawing/2014/main" id="{33E407B1-9E56-DDC1-69C1-31E905C607CE}"/>
                </a:ext>
              </a:extLst>
            </p:cNvPr>
            <p:cNvSpPr>
              <a:spLocks noChangeShapeType="1"/>
            </p:cNvSpPr>
            <p:nvPr/>
          </p:nvSpPr>
          <p:spPr bwMode="auto">
            <a:xfrm flipV="1">
              <a:off x="7056439" y="4354514"/>
              <a:ext cx="0" cy="67945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3">
              <a:extLst>
                <a:ext uri="{FF2B5EF4-FFF2-40B4-BE49-F238E27FC236}">
                  <a16:creationId xmlns:a16="http://schemas.microsoft.com/office/drawing/2014/main" id="{BC645EC8-F36F-CDC6-10AC-5D84F43CCB03}"/>
                </a:ext>
              </a:extLst>
            </p:cNvPr>
            <p:cNvSpPr>
              <a:spLocks noChangeShapeType="1"/>
            </p:cNvSpPr>
            <p:nvPr/>
          </p:nvSpPr>
          <p:spPr bwMode="auto">
            <a:xfrm flipV="1">
              <a:off x="8289926" y="4271964"/>
              <a:ext cx="0" cy="7620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5" name="Gruppo 54">
              <a:extLst>
                <a:ext uri="{FF2B5EF4-FFF2-40B4-BE49-F238E27FC236}">
                  <a16:creationId xmlns:a16="http://schemas.microsoft.com/office/drawing/2014/main" id="{ABC44B47-90A7-C8D0-A49A-29D77623FB1C}"/>
                </a:ext>
              </a:extLst>
            </p:cNvPr>
            <p:cNvGrpSpPr/>
            <p:nvPr/>
          </p:nvGrpSpPr>
          <p:grpSpPr>
            <a:xfrm>
              <a:off x="8920527" y="6308702"/>
              <a:ext cx="661238" cy="290150"/>
              <a:chOff x="8920527" y="6308702"/>
              <a:chExt cx="661238" cy="290150"/>
            </a:xfrm>
            <a:solidFill>
              <a:schemeClr val="accent4">
                <a:lumMod val="20000"/>
                <a:lumOff val="80000"/>
              </a:schemeClr>
            </a:solidFill>
          </p:grpSpPr>
          <p:sp>
            <p:nvSpPr>
              <p:cNvPr id="38" name="Rectangle 12">
                <a:extLst>
                  <a:ext uri="{FF2B5EF4-FFF2-40B4-BE49-F238E27FC236}">
                    <a16:creationId xmlns:a16="http://schemas.microsoft.com/office/drawing/2014/main" id="{A0C78FEB-105E-C3BF-31FC-5DC5F6150148}"/>
                  </a:ext>
                </a:extLst>
              </p:cNvPr>
              <p:cNvSpPr>
                <a:spLocks noChangeArrowheads="1"/>
              </p:cNvSpPr>
              <p:nvPr/>
            </p:nvSpPr>
            <p:spPr bwMode="auto">
              <a:xfrm>
                <a:off x="9323681" y="6308702"/>
                <a:ext cx="258084"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39" name="Rectangle 13">
                <a:extLst>
                  <a:ext uri="{FF2B5EF4-FFF2-40B4-BE49-F238E27FC236}">
                    <a16:creationId xmlns:a16="http://schemas.microsoft.com/office/drawing/2014/main" id="{55F33437-E2FE-0861-88E4-83FE91C68E47}"/>
                  </a:ext>
                </a:extLst>
              </p:cNvPr>
              <p:cNvSpPr>
                <a:spLocks noChangeArrowheads="1"/>
              </p:cNvSpPr>
              <p:nvPr/>
            </p:nvSpPr>
            <p:spPr bwMode="auto">
              <a:xfrm>
                <a:off x="8920527" y="6321853"/>
                <a:ext cx="26609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50" name="Rectangle 24">
                <a:extLst>
                  <a:ext uri="{FF2B5EF4-FFF2-40B4-BE49-F238E27FC236}">
                    <a16:creationId xmlns:a16="http://schemas.microsoft.com/office/drawing/2014/main" id="{3E2F185F-67F6-4D78-1A87-3D280FC6292E}"/>
                  </a:ext>
                </a:extLst>
              </p:cNvPr>
              <p:cNvSpPr>
                <a:spLocks noChangeArrowheads="1"/>
              </p:cNvSpPr>
              <p:nvPr/>
            </p:nvSpPr>
            <p:spPr bwMode="auto">
              <a:xfrm>
                <a:off x="9169165" y="6317205"/>
                <a:ext cx="12663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Symbol" panose="05050102010706020507" pitchFamily="18" charset="2"/>
                  </a:rPr>
                  <a:t>º</a:t>
                </a:r>
                <a:endParaRPr kumimoji="0" lang="it-IT" altLang="it-IT" b="0" i="0" u="none" strike="noStrike" cap="none" normalizeH="0" baseline="0" dirty="0">
                  <a:ln>
                    <a:noFill/>
                  </a:ln>
                  <a:solidFill>
                    <a:srgbClr val="7030A0"/>
                  </a:solidFill>
                  <a:effectLst/>
                </a:endParaRPr>
              </a:p>
            </p:txBody>
          </p:sp>
        </p:grpSp>
        <p:sp>
          <p:nvSpPr>
            <p:cNvPr id="52" name="Rectangle 26">
              <a:extLst>
                <a:ext uri="{FF2B5EF4-FFF2-40B4-BE49-F238E27FC236}">
                  <a16:creationId xmlns:a16="http://schemas.microsoft.com/office/drawing/2014/main" id="{20741217-FE83-3863-9AF3-0E4C79B74EB1}"/>
                </a:ext>
              </a:extLst>
            </p:cNvPr>
            <p:cNvSpPr>
              <a:spLocks noChangeArrowheads="1"/>
            </p:cNvSpPr>
            <p:nvPr/>
          </p:nvSpPr>
          <p:spPr bwMode="auto">
            <a:xfrm>
              <a:off x="8308976" y="4100514"/>
              <a:ext cx="65"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4" name="Line 28">
              <a:extLst>
                <a:ext uri="{FF2B5EF4-FFF2-40B4-BE49-F238E27FC236}">
                  <a16:creationId xmlns:a16="http://schemas.microsoft.com/office/drawing/2014/main" id="{BFD20135-2101-01DC-D0C3-061520BCC805}"/>
                </a:ext>
              </a:extLst>
            </p:cNvPr>
            <p:cNvSpPr>
              <a:spLocks noChangeShapeType="1"/>
            </p:cNvSpPr>
            <p:nvPr/>
          </p:nvSpPr>
          <p:spPr bwMode="auto">
            <a:xfrm flipV="1">
              <a:off x="8902701" y="5033964"/>
              <a:ext cx="0" cy="1452563"/>
            </a:xfrm>
            <a:prstGeom prst="line">
              <a:avLst/>
            </a:prstGeom>
            <a:solidFill>
              <a:schemeClr val="accent4">
                <a:lumMod val="20000"/>
                <a:lumOff val="80000"/>
              </a:schemeClr>
            </a:solidFill>
            <a:ln w="0">
              <a:solidFill>
                <a:srgbClr val="7030A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6">
              <a:extLst>
                <a:ext uri="{FF2B5EF4-FFF2-40B4-BE49-F238E27FC236}">
                  <a16:creationId xmlns:a16="http://schemas.microsoft.com/office/drawing/2014/main" id="{BB0DF64E-2DDE-C956-6FDA-98326A5E86CD}"/>
                </a:ext>
              </a:extLst>
            </p:cNvPr>
            <p:cNvSpPr>
              <a:spLocks noChangeArrowheads="1"/>
            </p:cNvSpPr>
            <p:nvPr/>
          </p:nvSpPr>
          <p:spPr bwMode="auto">
            <a:xfrm>
              <a:off x="4061245" y="1435453"/>
              <a:ext cx="714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Dati la retta generica r ed il punto </a:t>
              </a:r>
              <a:r>
                <a:rPr kumimoji="0" lang="it-IT" altLang="it-IT" sz="1400" b="0" i="0" u="none" strike="noStrike" cap="none" normalizeH="0" baseline="0" dirty="0">
                  <a:ln>
                    <a:noFill/>
                  </a:ln>
                  <a:solidFill>
                    <a:srgbClr val="7030A0"/>
                  </a:solidFill>
                  <a:effectLst/>
                  <a:latin typeface="Comic Sans MS" panose="030F0702030302020204" pitchFamily="66" charset="0"/>
                </a:rPr>
                <a:t>A(A';A") </a:t>
              </a:r>
              <a:r>
                <a:rPr kumimoji="0" lang="it-IT" altLang="it-IT" sz="1400" b="0" i="0" u="none" strike="noStrike" cap="none" normalizeH="0" baseline="0" dirty="0">
                  <a:ln>
                    <a:noFill/>
                  </a:ln>
                  <a:solidFill>
                    <a:srgbClr val="C00000"/>
                  </a:solidFill>
                  <a:effectLst/>
                  <a:latin typeface="Comic Sans MS" panose="030F0702030302020204" pitchFamily="66" charset="0"/>
                </a:rPr>
                <a:t>determinare il piano </a:t>
              </a:r>
              <a:r>
                <a:rPr kumimoji="0" lang="it-IT" altLang="it-IT" sz="1400" b="0" i="0" u="none" strike="noStrike" cap="none" normalizeH="0" baseline="0" dirty="0">
                  <a:ln>
                    <a:noFill/>
                  </a:ln>
                  <a:solidFill>
                    <a:srgbClr val="C00000"/>
                  </a:solidFill>
                  <a:effectLst/>
                  <a:latin typeface="Symbol" panose="05050102010706020507" pitchFamily="18" charset="2"/>
                </a:rPr>
                <a:t>a</a:t>
              </a:r>
              <a:r>
                <a:rPr kumimoji="0" lang="it-IT" altLang="it-IT" sz="1400" b="0" i="0" u="none" strike="noStrike" cap="none" normalizeH="0" baseline="0" dirty="0">
                  <a:ln>
                    <a:noFill/>
                  </a:ln>
                  <a:solidFill>
                    <a:srgbClr val="C00000"/>
                  </a:solidFill>
                  <a:effectLst/>
                  <a:latin typeface="Comic Sans MS" panose="030F0702030302020204" pitchFamily="66" charset="0"/>
                </a:rPr>
                <a:t> passante per essi </a:t>
              </a:r>
              <a:endParaRPr kumimoji="0" lang="it-IT" altLang="it-IT" sz="1400" b="0" i="0" u="none" strike="noStrike" cap="none" normalizeH="0" baseline="0" dirty="0">
                <a:ln>
                  <a:noFill/>
                </a:ln>
                <a:solidFill>
                  <a:srgbClr val="C00000"/>
                </a:solidFill>
                <a:effectLst/>
              </a:endParaRPr>
            </a:p>
          </p:txBody>
        </p:sp>
        <p:grpSp>
          <p:nvGrpSpPr>
            <p:cNvPr id="60" name="Gruppo 59">
              <a:extLst>
                <a:ext uri="{FF2B5EF4-FFF2-40B4-BE49-F238E27FC236}">
                  <a16:creationId xmlns:a16="http://schemas.microsoft.com/office/drawing/2014/main" id="{E1C13C54-3CD0-1879-C07B-411639BE3589}"/>
                </a:ext>
              </a:extLst>
            </p:cNvPr>
            <p:cNvGrpSpPr/>
            <p:nvPr/>
          </p:nvGrpSpPr>
          <p:grpSpPr>
            <a:xfrm>
              <a:off x="8131089" y="3966451"/>
              <a:ext cx="317166" cy="180000"/>
              <a:chOff x="7026690" y="4080432"/>
              <a:chExt cx="317166" cy="287397"/>
            </a:xfrm>
          </p:grpSpPr>
          <p:sp>
            <p:nvSpPr>
              <p:cNvPr id="61" name="Rectangle 14">
                <a:extLst>
                  <a:ext uri="{FF2B5EF4-FFF2-40B4-BE49-F238E27FC236}">
                    <a16:creationId xmlns:a16="http://schemas.microsoft.com/office/drawing/2014/main" id="{937B435B-1165-4423-9B65-86A6664C1DFC}"/>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62" name="Rectangle 15">
                <a:extLst>
                  <a:ext uri="{FF2B5EF4-FFF2-40B4-BE49-F238E27FC236}">
                    <a16:creationId xmlns:a16="http://schemas.microsoft.com/office/drawing/2014/main" id="{6FCAEC39-36E0-2F4A-CED5-B22D71AF6829}"/>
                  </a:ext>
                </a:extLst>
              </p:cNvPr>
              <p:cNvSpPr>
                <a:spLocks noChangeArrowheads="1"/>
              </p:cNvSpPr>
              <p:nvPr/>
            </p:nvSpPr>
            <p:spPr bwMode="auto">
              <a:xfrm>
                <a:off x="7175189" y="4120633"/>
                <a:ext cx="68930"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1</a:t>
                </a:r>
                <a:endParaRPr kumimoji="0" lang="it-IT" altLang="it-IT" b="0" i="0" u="none" strike="noStrike" cap="none" normalizeH="0" baseline="-25000" dirty="0">
                  <a:ln>
                    <a:noFill/>
                  </a:ln>
                  <a:solidFill>
                    <a:srgbClr val="C00000"/>
                  </a:solidFill>
                  <a:effectLst/>
                </a:endParaRPr>
              </a:p>
            </p:txBody>
          </p:sp>
          <p:sp>
            <p:nvSpPr>
              <p:cNvPr id="63" name="Rectangle 16">
                <a:extLst>
                  <a:ext uri="{FF2B5EF4-FFF2-40B4-BE49-F238E27FC236}">
                    <a16:creationId xmlns:a16="http://schemas.microsoft.com/office/drawing/2014/main" id="{7F527F71-F7D5-7BA0-5B33-49A349BFFA55}"/>
                  </a:ext>
                </a:extLst>
              </p:cNvPr>
              <p:cNvSpPr>
                <a:spLocks noChangeArrowheads="1"/>
              </p:cNvSpPr>
              <p:nvPr/>
            </p:nvSpPr>
            <p:spPr bwMode="auto">
              <a:xfrm>
                <a:off x="7271856" y="4080432"/>
                <a:ext cx="72000" cy="277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1024" name="Rectangle 7">
              <a:extLst>
                <a:ext uri="{FF2B5EF4-FFF2-40B4-BE49-F238E27FC236}">
                  <a16:creationId xmlns:a16="http://schemas.microsoft.com/office/drawing/2014/main" id="{30AAE6D9-BF9E-E8A7-F101-1F244A786007}"/>
                </a:ext>
              </a:extLst>
            </p:cNvPr>
            <p:cNvSpPr>
              <a:spLocks noChangeArrowheads="1"/>
            </p:cNvSpPr>
            <p:nvPr/>
          </p:nvSpPr>
          <p:spPr bwMode="auto">
            <a:xfrm>
              <a:off x="11688376" y="4759978"/>
              <a:ext cx="268288" cy="216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Comic Sans MS" panose="030F0702030302020204" pitchFamily="66" charset="0"/>
                </a:rPr>
                <a:t>lt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 name="Line 10">
              <a:extLst>
                <a:ext uri="{FF2B5EF4-FFF2-40B4-BE49-F238E27FC236}">
                  <a16:creationId xmlns:a16="http://schemas.microsoft.com/office/drawing/2014/main" id="{61887CF4-16F7-6911-7799-B35F1EB47EE6}"/>
                </a:ext>
              </a:extLst>
            </p:cNvPr>
            <p:cNvSpPr>
              <a:spLocks noChangeShapeType="1"/>
            </p:cNvSpPr>
            <p:nvPr/>
          </p:nvSpPr>
          <p:spPr bwMode="auto">
            <a:xfrm>
              <a:off x="3338478" y="2565136"/>
              <a:ext cx="8748713"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7" name="CasellaDiTesto 6">
              <a:extLst>
                <a:ext uri="{FF2B5EF4-FFF2-40B4-BE49-F238E27FC236}">
                  <a16:creationId xmlns:a16="http://schemas.microsoft.com/office/drawing/2014/main" id="{3352EF98-342B-172B-6D79-4BB8C713C063}"/>
                </a:ext>
              </a:extLst>
            </p:cNvPr>
            <p:cNvSpPr txBox="1"/>
            <p:nvPr/>
          </p:nvSpPr>
          <p:spPr>
            <a:xfrm>
              <a:off x="3363937" y="1614975"/>
              <a:ext cx="6270171" cy="307777"/>
            </a:xfrm>
            <a:prstGeom prst="rect">
              <a:avLst/>
            </a:prstGeom>
            <a:noFill/>
          </p:spPr>
          <p:txBody>
            <a:bodyPr wrap="square" rtlCol="0">
              <a:spAutoFit/>
            </a:bodyPr>
            <a:lstStyle/>
            <a:p>
              <a:r>
                <a:rPr lang="it-IT" sz="1400" dirty="0">
                  <a:solidFill>
                    <a:srgbClr val="0066FF"/>
                  </a:solidFill>
                  <a:latin typeface="Comic Sans MS" panose="030F0702030302020204" pitchFamily="66" charset="0"/>
                </a:rPr>
                <a:t>Passaggio 1- si definisce, anzitutto, un punto (X </a:t>
              </a:r>
              <a:r>
                <a:rPr lang="it-IT" sz="1400" dirty="0">
                  <a:solidFill>
                    <a:srgbClr val="0066FF"/>
                  </a:solidFill>
                  <a:latin typeface="Comic Sans MS" panose="030F0702030302020204" pitchFamily="66" charset="0"/>
                  <a:sym typeface="Symbol" panose="05050102010706020507" pitchFamily="18" charset="2"/>
                </a:rPr>
                <a:t> r)=(X’ r’; X’’ r’’)</a:t>
              </a:r>
              <a:endParaRPr lang="it-IT" sz="1400" dirty="0">
                <a:solidFill>
                  <a:srgbClr val="0066FF"/>
                </a:solidFill>
                <a:latin typeface="Comic Sans MS" panose="030F0702030302020204" pitchFamily="66" charset="0"/>
              </a:endParaRPr>
            </a:p>
          </p:txBody>
        </p:sp>
        <p:cxnSp>
          <p:nvCxnSpPr>
            <p:cNvPr id="10" name="Connettore diritto 9">
              <a:extLst>
                <a:ext uri="{FF2B5EF4-FFF2-40B4-BE49-F238E27FC236}">
                  <a16:creationId xmlns:a16="http://schemas.microsoft.com/office/drawing/2014/main" id="{5553A20E-0E23-AC29-7ADB-E1583B4C3DB4}"/>
                </a:ext>
              </a:extLst>
            </p:cNvPr>
            <p:cNvCxnSpPr>
              <a:cxnSpLocks/>
            </p:cNvCxnSpPr>
            <p:nvPr/>
          </p:nvCxnSpPr>
          <p:spPr>
            <a:xfrm>
              <a:off x="6259397" y="3916814"/>
              <a:ext cx="0" cy="1620000"/>
            </a:xfrm>
            <a:prstGeom prst="line">
              <a:avLst/>
            </a:prstGeom>
            <a:ln w="3175">
              <a:solidFill>
                <a:srgbClr val="0066FF"/>
              </a:solidFill>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20D64266-94D5-B467-3969-D1A367BB0C70}"/>
                </a:ext>
              </a:extLst>
            </p:cNvPr>
            <p:cNvSpPr txBox="1"/>
            <p:nvPr/>
          </p:nvSpPr>
          <p:spPr>
            <a:xfrm>
              <a:off x="6096000" y="5584183"/>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sp>
          <p:nvSpPr>
            <p:cNvPr id="15" name="CasellaDiTesto 14">
              <a:extLst>
                <a:ext uri="{FF2B5EF4-FFF2-40B4-BE49-F238E27FC236}">
                  <a16:creationId xmlns:a16="http://schemas.microsoft.com/office/drawing/2014/main" id="{0373F218-DF66-6CAC-2164-E498FD7358D0}"/>
                </a:ext>
              </a:extLst>
            </p:cNvPr>
            <p:cNvSpPr txBox="1"/>
            <p:nvPr/>
          </p:nvSpPr>
          <p:spPr>
            <a:xfrm>
              <a:off x="6112513" y="3564621"/>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grpSp>
      <p:cxnSp>
        <p:nvCxnSpPr>
          <p:cNvPr id="12" name="Connettore diritto 11">
            <a:extLst>
              <a:ext uri="{FF2B5EF4-FFF2-40B4-BE49-F238E27FC236}">
                <a16:creationId xmlns:a16="http://schemas.microsoft.com/office/drawing/2014/main" id="{C20418BC-8D36-380A-D953-5509D898F76F}"/>
              </a:ext>
            </a:extLst>
          </p:cNvPr>
          <p:cNvCxnSpPr>
            <a:cxnSpLocks/>
            <a:stCxn id="54" idx="0"/>
          </p:cNvCxnSpPr>
          <p:nvPr/>
        </p:nvCxnSpPr>
        <p:spPr>
          <a:xfrm flipH="1" flipV="1">
            <a:off x="6255251" y="5482206"/>
            <a:ext cx="2643304" cy="9556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Connettore diritto 34">
            <a:extLst>
              <a:ext uri="{FF2B5EF4-FFF2-40B4-BE49-F238E27FC236}">
                <a16:creationId xmlns:a16="http://schemas.microsoft.com/office/drawing/2014/main" id="{157144AC-D708-AFB3-1DDA-1F63332E2529}"/>
              </a:ext>
            </a:extLst>
          </p:cNvPr>
          <p:cNvCxnSpPr>
            <a:cxnSpLocks/>
            <a:stCxn id="54" idx="0"/>
          </p:cNvCxnSpPr>
          <p:nvPr/>
        </p:nvCxnSpPr>
        <p:spPr>
          <a:xfrm flipH="1" flipV="1">
            <a:off x="6255251" y="3869374"/>
            <a:ext cx="2643304" cy="256844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038" name="CasellaDiTesto 1037">
            <a:extLst>
              <a:ext uri="{FF2B5EF4-FFF2-40B4-BE49-F238E27FC236}">
                <a16:creationId xmlns:a16="http://schemas.microsoft.com/office/drawing/2014/main" id="{AC375F94-41A7-EE72-7AC3-9403C125CA8B}"/>
              </a:ext>
            </a:extLst>
          </p:cNvPr>
          <p:cNvSpPr txBox="1"/>
          <p:nvPr/>
        </p:nvSpPr>
        <p:spPr>
          <a:xfrm>
            <a:off x="3354874" y="1806754"/>
            <a:ext cx="8737501"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rPr>
              <a:t>Passaggio 2- Collegando A’X’ e A’’X’’ si determinano le proiezioni del segmento appartenente alla retta s</a:t>
            </a:r>
          </a:p>
        </p:txBody>
      </p:sp>
      <p:sp>
        <p:nvSpPr>
          <p:cNvPr id="1041" name="CasellaDiTesto 1040">
            <a:extLst>
              <a:ext uri="{FF2B5EF4-FFF2-40B4-BE49-F238E27FC236}">
                <a16:creationId xmlns:a16="http://schemas.microsoft.com/office/drawing/2014/main" id="{7A6ECE39-6BE4-9AA9-D6AF-468685C8476F}"/>
              </a:ext>
            </a:extLst>
          </p:cNvPr>
          <p:cNvSpPr txBox="1"/>
          <p:nvPr/>
        </p:nvSpPr>
        <p:spPr>
          <a:xfrm>
            <a:off x="66000" y="1874042"/>
            <a:ext cx="3202545" cy="1477328"/>
          </a:xfrm>
          <a:prstGeom prst="rect">
            <a:avLst/>
          </a:prstGeom>
          <a:noFill/>
        </p:spPr>
        <p:txBody>
          <a:bodyPr wrap="square" rtlCol="0">
            <a:spAutoFit/>
          </a:bodyPr>
          <a:lstStyle/>
          <a:p>
            <a:pPr algn="ctr"/>
            <a:r>
              <a:rPr lang="it-IT" dirty="0">
                <a:solidFill>
                  <a:srgbClr val="C00000"/>
                </a:solidFill>
                <a:latin typeface="Comic Sans MS" panose="030F0702030302020204" pitchFamily="66" charset="0"/>
              </a:rPr>
              <a:t>Per legare la retta r data al punto dato </a:t>
            </a:r>
            <a:r>
              <a:rPr lang="it-IT" dirty="0">
                <a:solidFill>
                  <a:srgbClr val="7030A0"/>
                </a:solidFill>
                <a:latin typeface="Comic Sans MS" panose="030F0702030302020204" pitchFamily="66" charset="0"/>
              </a:rPr>
              <a:t>A</a:t>
            </a:r>
            <a:r>
              <a:rPr lang="it-IT" dirty="0">
                <a:solidFill>
                  <a:srgbClr val="C00000"/>
                </a:solidFill>
                <a:latin typeface="Comic Sans MS" panose="030F0702030302020204" pitchFamily="66" charset="0"/>
              </a:rPr>
              <a:t> si determina il segmento </a:t>
            </a:r>
            <a:r>
              <a:rPr lang="it-IT" dirty="0">
                <a:solidFill>
                  <a:srgbClr val="00B050"/>
                </a:solidFill>
                <a:latin typeface="Comic Sans MS" panose="030F0702030302020204" pitchFamily="66" charset="0"/>
              </a:rPr>
              <a:t>AX</a:t>
            </a:r>
            <a:r>
              <a:rPr lang="it-IT" dirty="0">
                <a:solidFill>
                  <a:srgbClr val="C00000"/>
                </a:solidFill>
                <a:latin typeface="Comic Sans MS" panose="030F0702030302020204" pitchFamily="66" charset="0"/>
              </a:rPr>
              <a:t> con le relative proiezioni come sintetizzato di seguito:</a:t>
            </a:r>
          </a:p>
        </p:txBody>
      </p:sp>
      <p:cxnSp>
        <p:nvCxnSpPr>
          <p:cNvPr id="1046" name="Connettore 2 1045">
            <a:extLst>
              <a:ext uri="{FF2B5EF4-FFF2-40B4-BE49-F238E27FC236}">
                <a16:creationId xmlns:a16="http://schemas.microsoft.com/office/drawing/2014/main" id="{7AD6DD38-F107-8978-5577-3E8A0100E8A7}"/>
              </a:ext>
            </a:extLst>
          </p:cNvPr>
          <p:cNvCxnSpPr>
            <a:cxnSpLocks/>
            <a:stCxn id="1042" idx="3"/>
            <a:endCxn id="1044" idx="2"/>
          </p:cNvCxnSpPr>
          <p:nvPr/>
        </p:nvCxnSpPr>
        <p:spPr>
          <a:xfrm flipV="1">
            <a:off x="1437421" y="4024176"/>
            <a:ext cx="691893" cy="621229"/>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48" name="Connettore 2 1047">
            <a:extLst>
              <a:ext uri="{FF2B5EF4-FFF2-40B4-BE49-F238E27FC236}">
                <a16:creationId xmlns:a16="http://schemas.microsoft.com/office/drawing/2014/main" id="{85A42F98-8BE5-3E10-5445-298E2B29C838}"/>
              </a:ext>
            </a:extLst>
          </p:cNvPr>
          <p:cNvCxnSpPr>
            <a:cxnSpLocks/>
            <a:stCxn id="1042" idx="3"/>
            <a:endCxn id="1043" idx="0"/>
          </p:cNvCxnSpPr>
          <p:nvPr/>
        </p:nvCxnSpPr>
        <p:spPr>
          <a:xfrm>
            <a:off x="1437421" y="4645405"/>
            <a:ext cx="695885" cy="620068"/>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1054" name="Gruppo 1053">
            <a:extLst>
              <a:ext uri="{FF2B5EF4-FFF2-40B4-BE49-F238E27FC236}">
                <a16:creationId xmlns:a16="http://schemas.microsoft.com/office/drawing/2014/main" id="{69B9D77B-6571-B984-EDEE-6A76B981CD1F}"/>
              </a:ext>
            </a:extLst>
          </p:cNvPr>
          <p:cNvGrpSpPr/>
          <p:nvPr/>
        </p:nvGrpSpPr>
        <p:grpSpPr>
          <a:xfrm>
            <a:off x="1737306" y="5265473"/>
            <a:ext cx="792000" cy="540000"/>
            <a:chOff x="1361221" y="3727145"/>
            <a:chExt cx="792000" cy="540000"/>
          </a:xfrm>
        </p:grpSpPr>
        <p:sp>
          <p:nvSpPr>
            <p:cNvPr id="1043" name="CasellaDiTesto 1042">
              <a:extLst>
                <a:ext uri="{FF2B5EF4-FFF2-40B4-BE49-F238E27FC236}">
                  <a16:creationId xmlns:a16="http://schemas.microsoft.com/office/drawing/2014/main" id="{EC8FD352-8292-A38A-1BED-A2D150FA761B}"/>
                </a:ext>
              </a:extLst>
            </p:cNvPr>
            <p:cNvSpPr txBox="1"/>
            <p:nvPr/>
          </p:nvSpPr>
          <p:spPr>
            <a:xfrm>
              <a:off x="1361221" y="3727145"/>
              <a:ext cx="792000" cy="540000"/>
            </a:xfrm>
            <a:prstGeom prst="rect">
              <a:avLst/>
            </a:prstGeom>
            <a:solidFill>
              <a:schemeClr val="accent4">
                <a:lumMod val="20000"/>
                <a:lumOff val="80000"/>
              </a:schemeClr>
            </a:solidFill>
            <a:ln>
              <a:solidFill>
                <a:srgbClr val="C00000"/>
              </a:solidFill>
            </a:ln>
          </p:spPr>
          <p:txBody>
            <a:bodyPr wrap="square" rtlCol="0" anchor="b">
              <a:spAutoFit/>
            </a:bodyPr>
            <a:lstStyle/>
            <a:p>
              <a:pPr algn="ctr"/>
              <a:r>
                <a:rPr lang="it-IT" sz="2000" dirty="0">
                  <a:solidFill>
                    <a:srgbClr val="00B050"/>
                  </a:solidFill>
                  <a:latin typeface="Comic Sans MS" panose="030F0702030302020204" pitchFamily="66" charset="0"/>
                </a:rPr>
                <a:t>A’X’</a:t>
              </a:r>
            </a:p>
          </p:txBody>
        </p:sp>
        <p:cxnSp>
          <p:nvCxnSpPr>
            <p:cNvPr id="1050" name="Connettore diritto 1049">
              <a:extLst>
                <a:ext uri="{FF2B5EF4-FFF2-40B4-BE49-F238E27FC236}">
                  <a16:creationId xmlns:a16="http://schemas.microsoft.com/office/drawing/2014/main" id="{6E5CC610-ADD6-713E-B959-7FEE2FFA41AA}"/>
                </a:ext>
              </a:extLst>
            </p:cNvPr>
            <p:cNvCxnSpPr/>
            <p:nvPr/>
          </p:nvCxnSpPr>
          <p:spPr>
            <a:xfrm>
              <a:off x="1436697" y="3868104"/>
              <a:ext cx="6477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053" name="Gruppo 1052">
            <a:extLst>
              <a:ext uri="{FF2B5EF4-FFF2-40B4-BE49-F238E27FC236}">
                <a16:creationId xmlns:a16="http://schemas.microsoft.com/office/drawing/2014/main" id="{5D6E4504-31CF-9387-198B-CEFEAB9F852E}"/>
              </a:ext>
            </a:extLst>
          </p:cNvPr>
          <p:cNvGrpSpPr/>
          <p:nvPr/>
        </p:nvGrpSpPr>
        <p:grpSpPr>
          <a:xfrm>
            <a:off x="1733314" y="3484176"/>
            <a:ext cx="792000" cy="540000"/>
            <a:chOff x="1362422" y="4925089"/>
            <a:chExt cx="792000" cy="540000"/>
          </a:xfrm>
        </p:grpSpPr>
        <p:sp>
          <p:nvSpPr>
            <p:cNvPr id="1044" name="CasellaDiTesto 1043">
              <a:extLst>
                <a:ext uri="{FF2B5EF4-FFF2-40B4-BE49-F238E27FC236}">
                  <a16:creationId xmlns:a16="http://schemas.microsoft.com/office/drawing/2014/main" id="{502E1CEA-3749-8C06-7B73-9667622AE7D3}"/>
                </a:ext>
              </a:extLst>
            </p:cNvPr>
            <p:cNvSpPr txBox="1"/>
            <p:nvPr/>
          </p:nvSpPr>
          <p:spPr>
            <a:xfrm>
              <a:off x="1362422" y="4925089"/>
              <a:ext cx="792000" cy="540000"/>
            </a:xfrm>
            <a:prstGeom prst="rect">
              <a:avLst/>
            </a:prstGeom>
            <a:solidFill>
              <a:schemeClr val="accent4">
                <a:lumMod val="20000"/>
                <a:lumOff val="80000"/>
              </a:schemeClr>
            </a:solidFill>
            <a:ln>
              <a:solidFill>
                <a:srgbClr val="C00000"/>
              </a:solidFill>
            </a:ln>
          </p:spPr>
          <p:txBody>
            <a:bodyPr wrap="square" rtlCol="0" anchor="b">
              <a:spAutoFit/>
            </a:bodyPr>
            <a:lstStyle/>
            <a:p>
              <a:pPr algn="ctr"/>
              <a:r>
                <a:rPr lang="it-IT" sz="2000" dirty="0">
                  <a:solidFill>
                    <a:srgbClr val="00B050"/>
                  </a:solidFill>
                  <a:latin typeface="Comic Sans MS" panose="030F0702030302020204" pitchFamily="66" charset="0"/>
                </a:rPr>
                <a:t>A’’X’’</a:t>
              </a:r>
            </a:p>
          </p:txBody>
        </p:sp>
        <p:cxnSp>
          <p:nvCxnSpPr>
            <p:cNvPr id="1051" name="Connettore diritto 1050">
              <a:extLst>
                <a:ext uri="{FF2B5EF4-FFF2-40B4-BE49-F238E27FC236}">
                  <a16:creationId xmlns:a16="http://schemas.microsoft.com/office/drawing/2014/main" id="{FDCB3A81-FC11-4E05-8483-86C7B8337B79}"/>
                </a:ext>
              </a:extLst>
            </p:cNvPr>
            <p:cNvCxnSpPr/>
            <p:nvPr/>
          </p:nvCxnSpPr>
          <p:spPr>
            <a:xfrm>
              <a:off x="1433371" y="5088417"/>
              <a:ext cx="6477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055" name="Gruppo 1054">
            <a:extLst>
              <a:ext uri="{FF2B5EF4-FFF2-40B4-BE49-F238E27FC236}">
                <a16:creationId xmlns:a16="http://schemas.microsoft.com/office/drawing/2014/main" id="{647AE53F-EFDB-C747-97A5-D42708514BB0}"/>
              </a:ext>
            </a:extLst>
          </p:cNvPr>
          <p:cNvGrpSpPr/>
          <p:nvPr/>
        </p:nvGrpSpPr>
        <p:grpSpPr>
          <a:xfrm>
            <a:off x="645421" y="4375405"/>
            <a:ext cx="792000" cy="540000"/>
            <a:chOff x="569221" y="4318255"/>
            <a:chExt cx="792000" cy="540000"/>
          </a:xfrm>
        </p:grpSpPr>
        <p:sp>
          <p:nvSpPr>
            <p:cNvPr id="1042" name="CasellaDiTesto 1041">
              <a:extLst>
                <a:ext uri="{FF2B5EF4-FFF2-40B4-BE49-F238E27FC236}">
                  <a16:creationId xmlns:a16="http://schemas.microsoft.com/office/drawing/2014/main" id="{34FE1052-6283-F0E1-16EF-6ECF979791D1}"/>
                </a:ext>
              </a:extLst>
            </p:cNvPr>
            <p:cNvSpPr txBox="1"/>
            <p:nvPr/>
          </p:nvSpPr>
          <p:spPr>
            <a:xfrm>
              <a:off x="569221" y="4318255"/>
              <a:ext cx="792000" cy="540000"/>
            </a:xfrm>
            <a:prstGeom prst="rect">
              <a:avLst/>
            </a:prstGeom>
            <a:solidFill>
              <a:schemeClr val="accent4">
                <a:lumMod val="20000"/>
                <a:lumOff val="80000"/>
              </a:schemeClr>
            </a:solidFill>
            <a:ln>
              <a:solidFill>
                <a:srgbClr val="C00000"/>
              </a:solidFill>
            </a:ln>
          </p:spPr>
          <p:txBody>
            <a:bodyPr wrap="square" rtlCol="0" anchor="b">
              <a:spAutoFit/>
            </a:bodyPr>
            <a:lstStyle/>
            <a:p>
              <a:pPr algn="ctr"/>
              <a:r>
                <a:rPr lang="it-IT" sz="2000" dirty="0">
                  <a:solidFill>
                    <a:srgbClr val="00B050"/>
                  </a:solidFill>
                  <a:latin typeface="Comic Sans MS" panose="030F0702030302020204" pitchFamily="66" charset="0"/>
                </a:rPr>
                <a:t>AX</a:t>
              </a:r>
            </a:p>
          </p:txBody>
        </p:sp>
        <p:cxnSp>
          <p:nvCxnSpPr>
            <p:cNvPr id="1052" name="Connettore diritto 1051">
              <a:extLst>
                <a:ext uri="{FF2B5EF4-FFF2-40B4-BE49-F238E27FC236}">
                  <a16:creationId xmlns:a16="http://schemas.microsoft.com/office/drawing/2014/main" id="{6EC31257-73A0-98D3-BAD0-53960DE7DB66}"/>
                </a:ext>
              </a:extLst>
            </p:cNvPr>
            <p:cNvCxnSpPr/>
            <p:nvPr/>
          </p:nvCxnSpPr>
          <p:spPr>
            <a:xfrm>
              <a:off x="635786" y="4461379"/>
              <a:ext cx="6477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21" name="Connettore 2 20">
            <a:extLst>
              <a:ext uri="{FF2B5EF4-FFF2-40B4-BE49-F238E27FC236}">
                <a16:creationId xmlns:a16="http://schemas.microsoft.com/office/drawing/2014/main" id="{31992F84-2B72-312D-B850-B518BAB18A01}"/>
              </a:ext>
            </a:extLst>
          </p:cNvPr>
          <p:cNvCxnSpPr>
            <a:stCxn id="1044" idx="3"/>
          </p:cNvCxnSpPr>
          <p:nvPr/>
        </p:nvCxnSpPr>
        <p:spPr>
          <a:xfrm>
            <a:off x="2525314" y="3754176"/>
            <a:ext cx="5041813" cy="1424314"/>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FD4152A2-BDDC-6FE4-C52A-CAD75203D6BE}"/>
              </a:ext>
            </a:extLst>
          </p:cNvPr>
          <p:cNvCxnSpPr>
            <a:stCxn id="1043" idx="3"/>
          </p:cNvCxnSpPr>
          <p:nvPr/>
        </p:nvCxnSpPr>
        <p:spPr>
          <a:xfrm>
            <a:off x="2529306" y="5535473"/>
            <a:ext cx="4786734" cy="369332"/>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Rectangle 2">
            <a:extLst>
              <a:ext uri="{FF2B5EF4-FFF2-40B4-BE49-F238E27FC236}">
                <a16:creationId xmlns:a16="http://schemas.microsoft.com/office/drawing/2014/main" id="{994FBD7B-C05F-0D5F-7343-58E0AFB9515B}"/>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11" name="CasellaDiTesto 10">
            <a:hlinkClick r:id="rId3" action="ppaction://hlinksldjump"/>
            <a:extLst>
              <a:ext uri="{FF2B5EF4-FFF2-40B4-BE49-F238E27FC236}">
                <a16:creationId xmlns:a16="http://schemas.microsoft.com/office/drawing/2014/main" id="{E5A064E0-1ECB-D11A-8EAB-8226210BBA15}"/>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Tree>
    <p:extLst>
      <p:ext uri="{BB962C8B-B14F-4D97-AF65-F5344CB8AC3E}">
        <p14:creationId xmlns:p14="http://schemas.microsoft.com/office/powerpoint/2010/main" val="13782665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38"/>
                                        </p:tgtEl>
                                        <p:attrNameLst>
                                          <p:attrName>style.visibility</p:attrName>
                                        </p:attrNameLst>
                                      </p:cBhvr>
                                      <p:to>
                                        <p:strVal val="visible"/>
                                      </p:to>
                                    </p:set>
                                    <p:anim calcmode="lin" valueType="num">
                                      <p:cBhvr>
                                        <p:cTn id="21" dur="500" fill="hold"/>
                                        <p:tgtEl>
                                          <p:spTgt spid="1038"/>
                                        </p:tgtEl>
                                        <p:attrNameLst>
                                          <p:attrName>ppt_w</p:attrName>
                                        </p:attrNameLst>
                                      </p:cBhvr>
                                      <p:tavLst>
                                        <p:tav tm="0">
                                          <p:val>
                                            <p:fltVal val="0"/>
                                          </p:val>
                                        </p:tav>
                                        <p:tav tm="100000">
                                          <p:val>
                                            <p:strVal val="#ppt_w"/>
                                          </p:val>
                                        </p:tav>
                                      </p:tavLst>
                                    </p:anim>
                                    <p:anim calcmode="lin" valueType="num">
                                      <p:cBhvr>
                                        <p:cTn id="22" dur="500" fill="hold"/>
                                        <p:tgtEl>
                                          <p:spTgt spid="1038"/>
                                        </p:tgtEl>
                                        <p:attrNameLst>
                                          <p:attrName>ppt_h</p:attrName>
                                        </p:attrNameLst>
                                      </p:cBhvr>
                                      <p:tavLst>
                                        <p:tav tm="0">
                                          <p:val>
                                            <p:fltVal val="0"/>
                                          </p:val>
                                        </p:tav>
                                        <p:tav tm="100000">
                                          <p:val>
                                            <p:strVal val="#ppt_h"/>
                                          </p:val>
                                        </p:tav>
                                      </p:tavLst>
                                    </p:anim>
                                    <p:animEffect transition="in" filter="fade">
                                      <p:cBhvr>
                                        <p:cTn id="23" dur="500"/>
                                        <p:tgtEl>
                                          <p:spTgt spid="103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41"/>
                                        </p:tgtEl>
                                        <p:attrNameLst>
                                          <p:attrName>style.visibility</p:attrName>
                                        </p:attrNameLst>
                                      </p:cBhvr>
                                      <p:to>
                                        <p:strVal val="visible"/>
                                      </p:to>
                                    </p:set>
                                    <p:anim calcmode="lin" valueType="num">
                                      <p:cBhvr>
                                        <p:cTn id="28" dur="500" fill="hold"/>
                                        <p:tgtEl>
                                          <p:spTgt spid="1041"/>
                                        </p:tgtEl>
                                        <p:attrNameLst>
                                          <p:attrName>ppt_w</p:attrName>
                                        </p:attrNameLst>
                                      </p:cBhvr>
                                      <p:tavLst>
                                        <p:tav tm="0">
                                          <p:val>
                                            <p:fltVal val="0"/>
                                          </p:val>
                                        </p:tav>
                                        <p:tav tm="100000">
                                          <p:val>
                                            <p:strVal val="#ppt_w"/>
                                          </p:val>
                                        </p:tav>
                                      </p:tavLst>
                                    </p:anim>
                                    <p:anim calcmode="lin" valueType="num">
                                      <p:cBhvr>
                                        <p:cTn id="29" dur="500" fill="hold"/>
                                        <p:tgtEl>
                                          <p:spTgt spid="1041"/>
                                        </p:tgtEl>
                                        <p:attrNameLst>
                                          <p:attrName>ppt_h</p:attrName>
                                        </p:attrNameLst>
                                      </p:cBhvr>
                                      <p:tavLst>
                                        <p:tav tm="0">
                                          <p:val>
                                            <p:fltVal val="0"/>
                                          </p:val>
                                        </p:tav>
                                        <p:tav tm="100000">
                                          <p:val>
                                            <p:strVal val="#ppt_h"/>
                                          </p:val>
                                        </p:tav>
                                      </p:tavLst>
                                    </p:anim>
                                    <p:animEffect transition="in" filter="fade">
                                      <p:cBhvr>
                                        <p:cTn id="30" dur="500"/>
                                        <p:tgtEl>
                                          <p:spTgt spid="104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055"/>
                                        </p:tgtEl>
                                        <p:attrNameLst>
                                          <p:attrName>style.visibility</p:attrName>
                                        </p:attrNameLst>
                                      </p:cBhvr>
                                      <p:to>
                                        <p:strVal val="visible"/>
                                      </p:to>
                                    </p:set>
                                    <p:anim calcmode="lin" valueType="num">
                                      <p:cBhvr>
                                        <p:cTn id="35" dur="500" fill="hold"/>
                                        <p:tgtEl>
                                          <p:spTgt spid="1055"/>
                                        </p:tgtEl>
                                        <p:attrNameLst>
                                          <p:attrName>ppt_w</p:attrName>
                                        </p:attrNameLst>
                                      </p:cBhvr>
                                      <p:tavLst>
                                        <p:tav tm="0">
                                          <p:val>
                                            <p:fltVal val="0"/>
                                          </p:val>
                                        </p:tav>
                                        <p:tav tm="100000">
                                          <p:val>
                                            <p:strVal val="#ppt_w"/>
                                          </p:val>
                                        </p:tav>
                                      </p:tavLst>
                                    </p:anim>
                                    <p:anim calcmode="lin" valueType="num">
                                      <p:cBhvr>
                                        <p:cTn id="36" dur="500" fill="hold"/>
                                        <p:tgtEl>
                                          <p:spTgt spid="1055"/>
                                        </p:tgtEl>
                                        <p:attrNameLst>
                                          <p:attrName>ppt_h</p:attrName>
                                        </p:attrNameLst>
                                      </p:cBhvr>
                                      <p:tavLst>
                                        <p:tav tm="0">
                                          <p:val>
                                            <p:fltVal val="0"/>
                                          </p:val>
                                        </p:tav>
                                        <p:tav tm="100000">
                                          <p:val>
                                            <p:strVal val="#ppt_h"/>
                                          </p:val>
                                        </p:tav>
                                      </p:tavLst>
                                    </p:anim>
                                    <p:animEffect transition="in" filter="fade">
                                      <p:cBhvr>
                                        <p:cTn id="37" dur="500"/>
                                        <p:tgtEl>
                                          <p:spTgt spid="105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46"/>
                                        </p:tgtEl>
                                        <p:attrNameLst>
                                          <p:attrName>style.visibility</p:attrName>
                                        </p:attrNameLst>
                                      </p:cBhvr>
                                      <p:to>
                                        <p:strVal val="visible"/>
                                      </p:to>
                                    </p:set>
                                    <p:animEffect transition="in" filter="wipe(left)">
                                      <p:cBhvr>
                                        <p:cTn id="42" dur="500"/>
                                        <p:tgtEl>
                                          <p:spTgt spid="1046"/>
                                        </p:tgtEl>
                                      </p:cBhvr>
                                    </p:animEffect>
                                  </p:childTnLst>
                                </p:cTn>
                              </p:par>
                              <p:par>
                                <p:cTn id="43" presetID="22" presetClass="entr" presetSubtype="8" fill="hold" nodeType="withEffect">
                                  <p:stCondLst>
                                    <p:cond delay="0"/>
                                  </p:stCondLst>
                                  <p:childTnLst>
                                    <p:set>
                                      <p:cBhvr>
                                        <p:cTn id="44" dur="1" fill="hold">
                                          <p:stCondLst>
                                            <p:cond delay="0"/>
                                          </p:stCondLst>
                                        </p:cTn>
                                        <p:tgtEl>
                                          <p:spTgt spid="1048"/>
                                        </p:tgtEl>
                                        <p:attrNameLst>
                                          <p:attrName>style.visibility</p:attrName>
                                        </p:attrNameLst>
                                      </p:cBhvr>
                                      <p:to>
                                        <p:strVal val="visible"/>
                                      </p:to>
                                    </p:set>
                                    <p:animEffect transition="in" filter="wipe(left)">
                                      <p:cBhvr>
                                        <p:cTn id="45" dur="500"/>
                                        <p:tgtEl>
                                          <p:spTgt spid="1048"/>
                                        </p:tgtEl>
                                      </p:cBhvr>
                                    </p:animEffect>
                                  </p:childTnLst>
                                </p:cTn>
                              </p:par>
                              <p:par>
                                <p:cTn id="46" presetID="53" presetClass="entr" presetSubtype="16" fill="hold" nodeType="withEffect">
                                  <p:stCondLst>
                                    <p:cond delay="0"/>
                                  </p:stCondLst>
                                  <p:childTnLst>
                                    <p:set>
                                      <p:cBhvr>
                                        <p:cTn id="47" dur="1" fill="hold">
                                          <p:stCondLst>
                                            <p:cond delay="0"/>
                                          </p:stCondLst>
                                        </p:cTn>
                                        <p:tgtEl>
                                          <p:spTgt spid="1054"/>
                                        </p:tgtEl>
                                        <p:attrNameLst>
                                          <p:attrName>style.visibility</p:attrName>
                                        </p:attrNameLst>
                                      </p:cBhvr>
                                      <p:to>
                                        <p:strVal val="visible"/>
                                      </p:to>
                                    </p:set>
                                    <p:anim calcmode="lin" valueType="num">
                                      <p:cBhvr>
                                        <p:cTn id="48" dur="500" fill="hold"/>
                                        <p:tgtEl>
                                          <p:spTgt spid="1054"/>
                                        </p:tgtEl>
                                        <p:attrNameLst>
                                          <p:attrName>ppt_w</p:attrName>
                                        </p:attrNameLst>
                                      </p:cBhvr>
                                      <p:tavLst>
                                        <p:tav tm="0">
                                          <p:val>
                                            <p:fltVal val="0"/>
                                          </p:val>
                                        </p:tav>
                                        <p:tav tm="100000">
                                          <p:val>
                                            <p:strVal val="#ppt_w"/>
                                          </p:val>
                                        </p:tav>
                                      </p:tavLst>
                                    </p:anim>
                                    <p:anim calcmode="lin" valueType="num">
                                      <p:cBhvr>
                                        <p:cTn id="49" dur="500" fill="hold"/>
                                        <p:tgtEl>
                                          <p:spTgt spid="1054"/>
                                        </p:tgtEl>
                                        <p:attrNameLst>
                                          <p:attrName>ppt_h</p:attrName>
                                        </p:attrNameLst>
                                      </p:cBhvr>
                                      <p:tavLst>
                                        <p:tav tm="0">
                                          <p:val>
                                            <p:fltVal val="0"/>
                                          </p:val>
                                        </p:tav>
                                        <p:tav tm="100000">
                                          <p:val>
                                            <p:strVal val="#ppt_h"/>
                                          </p:val>
                                        </p:tav>
                                      </p:tavLst>
                                    </p:anim>
                                    <p:animEffect transition="in" filter="fade">
                                      <p:cBhvr>
                                        <p:cTn id="50" dur="500"/>
                                        <p:tgtEl>
                                          <p:spTgt spid="1054"/>
                                        </p:tgtEl>
                                      </p:cBhvr>
                                    </p:animEffect>
                                  </p:childTnLst>
                                </p:cTn>
                              </p:par>
                              <p:par>
                                <p:cTn id="51" presetID="53" presetClass="entr" presetSubtype="16" fill="hold" nodeType="withEffect">
                                  <p:stCondLst>
                                    <p:cond delay="0"/>
                                  </p:stCondLst>
                                  <p:childTnLst>
                                    <p:set>
                                      <p:cBhvr>
                                        <p:cTn id="52" dur="1" fill="hold">
                                          <p:stCondLst>
                                            <p:cond delay="0"/>
                                          </p:stCondLst>
                                        </p:cTn>
                                        <p:tgtEl>
                                          <p:spTgt spid="1053"/>
                                        </p:tgtEl>
                                        <p:attrNameLst>
                                          <p:attrName>style.visibility</p:attrName>
                                        </p:attrNameLst>
                                      </p:cBhvr>
                                      <p:to>
                                        <p:strVal val="visible"/>
                                      </p:to>
                                    </p:set>
                                    <p:anim calcmode="lin" valueType="num">
                                      <p:cBhvr>
                                        <p:cTn id="53" dur="500" fill="hold"/>
                                        <p:tgtEl>
                                          <p:spTgt spid="1053"/>
                                        </p:tgtEl>
                                        <p:attrNameLst>
                                          <p:attrName>ppt_w</p:attrName>
                                        </p:attrNameLst>
                                      </p:cBhvr>
                                      <p:tavLst>
                                        <p:tav tm="0">
                                          <p:val>
                                            <p:fltVal val="0"/>
                                          </p:val>
                                        </p:tav>
                                        <p:tav tm="100000">
                                          <p:val>
                                            <p:strVal val="#ppt_w"/>
                                          </p:val>
                                        </p:tav>
                                      </p:tavLst>
                                    </p:anim>
                                    <p:anim calcmode="lin" valueType="num">
                                      <p:cBhvr>
                                        <p:cTn id="54" dur="500" fill="hold"/>
                                        <p:tgtEl>
                                          <p:spTgt spid="1053"/>
                                        </p:tgtEl>
                                        <p:attrNameLst>
                                          <p:attrName>ppt_h</p:attrName>
                                        </p:attrNameLst>
                                      </p:cBhvr>
                                      <p:tavLst>
                                        <p:tav tm="0">
                                          <p:val>
                                            <p:fltVal val="0"/>
                                          </p:val>
                                        </p:tav>
                                        <p:tav tm="100000">
                                          <p:val>
                                            <p:strVal val="#ppt_h"/>
                                          </p:val>
                                        </p:tav>
                                      </p:tavLst>
                                    </p:anim>
                                    <p:animEffect transition="in" filter="fade">
                                      <p:cBhvr>
                                        <p:cTn id="55" dur="500"/>
                                        <p:tgtEl>
                                          <p:spTgt spid="1053"/>
                                        </p:tgtEl>
                                      </p:cBhvr>
                                    </p:animEffect>
                                  </p:childTnLst>
                                </p:cTn>
                              </p:par>
                            </p:childTnLst>
                          </p:cTn>
                        </p:par>
                        <p:par>
                          <p:cTn id="56" fill="hold">
                            <p:stCondLst>
                              <p:cond delay="500"/>
                            </p:stCondLst>
                            <p:childTnLst>
                              <p:par>
                                <p:cTn id="57" presetID="22" presetClass="entr" presetSubtype="4" fill="hold"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wipe(down)">
                                      <p:cBhvr>
                                        <p:cTn id="59" dur="500"/>
                                        <p:tgtEl>
                                          <p:spTgt spid="12"/>
                                        </p:tgtEl>
                                      </p:cBhvr>
                                    </p:animEffect>
                                  </p:childTnLst>
                                </p:cTn>
                              </p:par>
                              <p:par>
                                <p:cTn id="60" presetID="22" presetClass="entr" presetSubtype="4"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wipe(down)">
                                      <p:cBhvr>
                                        <p:cTn id="62" dur="500"/>
                                        <p:tgtEl>
                                          <p:spTgt spid="35"/>
                                        </p:tgtEl>
                                      </p:cBhvr>
                                    </p:animEffect>
                                  </p:childTnLst>
                                </p:cTn>
                              </p:par>
                              <p:par>
                                <p:cTn id="63" presetID="22" presetClass="entr" presetSubtype="8" fill="hold" nodeType="with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wipe(left)">
                                      <p:cBhvr>
                                        <p:cTn id="65" dur="500"/>
                                        <p:tgtEl>
                                          <p:spTgt spid="21"/>
                                        </p:tgtEl>
                                      </p:cBhvr>
                                    </p:animEffect>
                                  </p:childTnLst>
                                </p:cTn>
                              </p:par>
                              <p:par>
                                <p:cTn id="66" presetID="22" presetClass="entr" presetSubtype="8" fill="hold"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38" grpId="0"/>
      <p:bldP spid="10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freccia in giù 4">
            <a:extLst>
              <a:ext uri="{FF2B5EF4-FFF2-40B4-BE49-F238E27FC236}">
                <a16:creationId xmlns:a16="http://schemas.microsoft.com/office/drawing/2014/main" id="{3E65A582-90C5-42E5-2EA0-8995286DB16C}"/>
              </a:ext>
            </a:extLst>
          </p:cNvPr>
          <p:cNvSpPr/>
          <p:nvPr/>
        </p:nvSpPr>
        <p:spPr>
          <a:xfrm>
            <a:off x="95116" y="442341"/>
            <a:ext cx="3060000"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Passaggio 3</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52720" y="472128"/>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3F60EFD9-6AE2-A06F-B3FB-827165E7E6F3}"/>
              </a:ext>
            </a:extLst>
          </p:cNvPr>
          <p:cNvSpPr txBox="1"/>
          <p:nvPr/>
        </p:nvSpPr>
        <p:spPr>
          <a:xfrm>
            <a:off x="0" y="1822908"/>
            <a:ext cx="3261842" cy="2308324"/>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Si  estende, poi, il segmento convertendolo nella retta </a:t>
            </a:r>
            <a:r>
              <a:rPr lang="it-IT" sz="18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cui appartiene, della quale si determinano tutti gli elementi rappresentativi: due proiezioni  </a:t>
            </a:r>
            <a:r>
              <a:rPr lang="it-IT" sz="18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s(s’;s’’) </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e le due tracce </a:t>
            </a:r>
            <a:r>
              <a:rPr lang="it-IT" sz="18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(T</a:t>
            </a:r>
            <a:r>
              <a:rPr lang="it-IT" sz="1800" baseline="-250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1</a:t>
            </a:r>
            <a:r>
              <a:rPr lang="it-IT" sz="18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 T</a:t>
            </a:r>
            <a:r>
              <a:rPr lang="it-IT" sz="1800" baseline="-250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2</a:t>
            </a:r>
            <a:r>
              <a:rPr lang="it-IT" sz="18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 </a:t>
            </a: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come di seguito</a:t>
            </a:r>
            <a:endParaRPr lang="it-IT" dirty="0">
              <a:solidFill>
                <a:srgbClr val="C00000"/>
              </a:solidFill>
            </a:endParaRPr>
          </a:p>
        </p:txBody>
      </p:sp>
      <p:sp>
        <p:nvSpPr>
          <p:cNvPr id="25" name="Rectangle 29">
            <a:extLst>
              <a:ext uri="{FF2B5EF4-FFF2-40B4-BE49-F238E27FC236}">
                <a16:creationId xmlns:a16="http://schemas.microsoft.com/office/drawing/2014/main" id="{48A8354A-8722-3F9C-C649-C581011569CC}"/>
              </a:ext>
            </a:extLst>
          </p:cNvPr>
          <p:cNvSpPr>
            <a:spLocks noChangeArrowheads="1"/>
          </p:cNvSpPr>
          <p:nvPr/>
        </p:nvSpPr>
        <p:spPr bwMode="auto">
          <a:xfrm>
            <a:off x="815292" y="5129453"/>
            <a:ext cx="576000" cy="576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s</a:t>
            </a:r>
          </a:p>
        </p:txBody>
      </p:sp>
      <p:sp>
        <p:nvSpPr>
          <p:cNvPr id="27" name="Rectangle 30">
            <a:extLst>
              <a:ext uri="{FF2B5EF4-FFF2-40B4-BE49-F238E27FC236}">
                <a16:creationId xmlns:a16="http://schemas.microsoft.com/office/drawing/2014/main" id="{3094D1AF-8899-B5CA-D56F-6E8C2464BC94}"/>
              </a:ext>
            </a:extLst>
          </p:cNvPr>
          <p:cNvSpPr>
            <a:spLocks noChangeArrowheads="1"/>
          </p:cNvSpPr>
          <p:nvPr/>
        </p:nvSpPr>
        <p:spPr bwMode="auto">
          <a:xfrm>
            <a:off x="1855340" y="5447912"/>
            <a:ext cx="612000" cy="612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r>
              <a:rPr kumimoji="0" lang="it-IT" altLang="it-IT" sz="2000" b="0" i="0" u="none" strike="noStrike" cap="none" normalizeH="0" baseline="-25000" dirty="0">
                <a:ln>
                  <a:noFill/>
                </a:ln>
                <a:solidFill>
                  <a:srgbClr val="00B050"/>
                </a:solidFill>
                <a:effectLst/>
                <a:latin typeface="Comic Sans MS" panose="030F0702030302020204" pitchFamily="66" charset="0"/>
              </a:rPr>
              <a:t>1</a:t>
            </a:r>
            <a:r>
              <a:rPr kumimoji="0" lang="it-IT" altLang="it-IT" sz="2000" b="0" i="0" u="none" strike="noStrike" cap="none" normalizeH="0" baseline="0" dirty="0">
                <a:ln>
                  <a:noFill/>
                </a:ln>
                <a:solidFill>
                  <a:srgbClr val="00B050"/>
                </a:solidFill>
                <a:effectLst/>
                <a:latin typeface="Comic Sans MS" panose="030F0702030302020204" pitchFamily="66" charset="0"/>
              </a:rPr>
              <a:t>s</a:t>
            </a:r>
          </a:p>
        </p:txBody>
      </p:sp>
      <p:sp>
        <p:nvSpPr>
          <p:cNvPr id="28" name="Rectangle 31">
            <a:extLst>
              <a:ext uri="{FF2B5EF4-FFF2-40B4-BE49-F238E27FC236}">
                <a16:creationId xmlns:a16="http://schemas.microsoft.com/office/drawing/2014/main" id="{91BB81F3-C53C-55DB-3EA7-073674386F93}"/>
              </a:ext>
            </a:extLst>
          </p:cNvPr>
          <p:cNvSpPr>
            <a:spLocks noChangeArrowheads="1"/>
          </p:cNvSpPr>
          <p:nvPr/>
        </p:nvSpPr>
        <p:spPr bwMode="auto">
          <a:xfrm>
            <a:off x="1855340" y="6101127"/>
            <a:ext cx="612000" cy="612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T</a:t>
            </a:r>
            <a:r>
              <a:rPr kumimoji="0" lang="it-IT" altLang="it-IT" sz="2000" b="0" i="0" u="none" strike="noStrike" cap="none" normalizeH="0" baseline="-25000" dirty="0">
                <a:ln>
                  <a:noFill/>
                </a:ln>
                <a:solidFill>
                  <a:srgbClr val="00B050"/>
                </a:solidFill>
                <a:effectLst/>
                <a:latin typeface="Comic Sans MS" panose="030F0702030302020204" pitchFamily="66" charset="0"/>
              </a:rPr>
              <a:t>2</a:t>
            </a:r>
            <a:r>
              <a:rPr kumimoji="0" lang="it-IT" altLang="it-IT" sz="2000" b="0" i="0" u="none" strike="noStrike" cap="none" normalizeH="0" baseline="0" dirty="0">
                <a:ln>
                  <a:noFill/>
                </a:ln>
                <a:solidFill>
                  <a:srgbClr val="00B050"/>
                </a:solidFill>
                <a:effectLst/>
                <a:latin typeface="Comic Sans MS" panose="030F0702030302020204" pitchFamily="66" charset="0"/>
              </a:rPr>
              <a:t>s</a:t>
            </a:r>
          </a:p>
        </p:txBody>
      </p:sp>
      <p:sp>
        <p:nvSpPr>
          <p:cNvPr id="29" name="Rectangle 32">
            <a:extLst>
              <a:ext uri="{FF2B5EF4-FFF2-40B4-BE49-F238E27FC236}">
                <a16:creationId xmlns:a16="http://schemas.microsoft.com/office/drawing/2014/main" id="{C9F189B5-6242-CB4E-978E-C35DC63F152D}"/>
              </a:ext>
            </a:extLst>
          </p:cNvPr>
          <p:cNvSpPr>
            <a:spLocks noChangeArrowheads="1"/>
          </p:cNvSpPr>
          <p:nvPr/>
        </p:nvSpPr>
        <p:spPr bwMode="auto">
          <a:xfrm>
            <a:off x="1855340" y="4155718"/>
            <a:ext cx="612000" cy="612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s’</a:t>
            </a:r>
          </a:p>
        </p:txBody>
      </p:sp>
      <p:sp>
        <p:nvSpPr>
          <p:cNvPr id="30" name="Rectangle 33">
            <a:extLst>
              <a:ext uri="{FF2B5EF4-FFF2-40B4-BE49-F238E27FC236}">
                <a16:creationId xmlns:a16="http://schemas.microsoft.com/office/drawing/2014/main" id="{B372B4BB-F5E5-B88A-6B2D-E3BCC964E3B8}"/>
              </a:ext>
            </a:extLst>
          </p:cNvPr>
          <p:cNvSpPr>
            <a:spLocks noChangeArrowheads="1"/>
          </p:cNvSpPr>
          <p:nvPr/>
        </p:nvSpPr>
        <p:spPr bwMode="auto">
          <a:xfrm>
            <a:off x="1855340" y="4799514"/>
            <a:ext cx="612000" cy="612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1000"/>
              </a:spcAft>
              <a:buClrTx/>
              <a:buSzTx/>
              <a:buFontTx/>
              <a:buNone/>
              <a:tabLst/>
            </a:pPr>
            <a:r>
              <a:rPr kumimoji="0" lang="it-IT" altLang="it-IT" sz="2000" b="0" i="0" u="none" strike="noStrike" cap="none" normalizeH="0" baseline="0" dirty="0">
                <a:ln>
                  <a:noFill/>
                </a:ln>
                <a:solidFill>
                  <a:srgbClr val="00B050"/>
                </a:solidFill>
                <a:effectLst/>
                <a:latin typeface="Comic Sans MS" panose="030F0702030302020204" pitchFamily="66" charset="0"/>
              </a:rPr>
              <a:t>s”</a:t>
            </a:r>
          </a:p>
        </p:txBody>
      </p:sp>
      <p:sp>
        <p:nvSpPr>
          <p:cNvPr id="32" name="AutoShape 34">
            <a:extLst>
              <a:ext uri="{FF2B5EF4-FFF2-40B4-BE49-F238E27FC236}">
                <a16:creationId xmlns:a16="http://schemas.microsoft.com/office/drawing/2014/main" id="{E8D4C047-FA40-F37E-4E52-B6C7F45F36CA}"/>
              </a:ext>
            </a:extLst>
          </p:cNvPr>
          <p:cNvSpPr>
            <a:spLocks/>
          </p:cNvSpPr>
          <p:nvPr/>
        </p:nvSpPr>
        <p:spPr bwMode="auto">
          <a:xfrm>
            <a:off x="1417166" y="4188643"/>
            <a:ext cx="370960" cy="2520000"/>
          </a:xfrm>
          <a:prstGeom prst="leftBrace">
            <a:avLst>
              <a:gd name="adj1" fmla="val 79726"/>
              <a:gd name="adj2" fmla="val 48405"/>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latin typeface="Comic Sans MS" panose="030F0702030302020204" pitchFamily="66" charset="0"/>
            </a:endParaRPr>
          </a:p>
        </p:txBody>
      </p:sp>
      <p:grpSp>
        <p:nvGrpSpPr>
          <p:cNvPr id="58" name="Gruppo 57">
            <a:extLst>
              <a:ext uri="{FF2B5EF4-FFF2-40B4-BE49-F238E27FC236}">
                <a16:creationId xmlns:a16="http://schemas.microsoft.com/office/drawing/2014/main" id="{1EB298B0-923E-5919-2003-8A65A666FD1F}"/>
              </a:ext>
            </a:extLst>
          </p:cNvPr>
          <p:cNvGrpSpPr/>
          <p:nvPr/>
        </p:nvGrpSpPr>
        <p:grpSpPr>
          <a:xfrm>
            <a:off x="3334332" y="1371945"/>
            <a:ext cx="8762552" cy="5340350"/>
            <a:chOff x="3334332" y="1371945"/>
            <a:chExt cx="8762552" cy="5340350"/>
          </a:xfrm>
        </p:grpSpPr>
        <p:grpSp>
          <p:nvGrpSpPr>
            <p:cNvPr id="6" name="Gruppo 5">
              <a:extLst>
                <a:ext uri="{FF2B5EF4-FFF2-40B4-BE49-F238E27FC236}">
                  <a16:creationId xmlns:a16="http://schemas.microsoft.com/office/drawing/2014/main" id="{67EBA465-0631-28BF-6CAD-4AAFCA4EFCBF}"/>
                </a:ext>
              </a:extLst>
            </p:cNvPr>
            <p:cNvGrpSpPr/>
            <p:nvPr/>
          </p:nvGrpSpPr>
          <p:grpSpPr>
            <a:xfrm>
              <a:off x="3334332" y="1371945"/>
              <a:ext cx="8762552" cy="5340350"/>
              <a:chOff x="3338478" y="1420655"/>
              <a:chExt cx="8762552" cy="5340350"/>
            </a:xfrm>
          </p:grpSpPr>
          <p:sp>
            <p:nvSpPr>
              <p:cNvPr id="34" name="Rectangle 9">
                <a:extLst>
                  <a:ext uri="{FF2B5EF4-FFF2-40B4-BE49-F238E27FC236}">
                    <a16:creationId xmlns:a16="http://schemas.microsoft.com/office/drawing/2014/main" id="{B3F4DDF5-2D88-947D-80B5-0D9EDCDA47E2}"/>
                  </a:ext>
                </a:extLst>
              </p:cNvPr>
              <p:cNvSpPr>
                <a:spLocks noChangeArrowheads="1"/>
              </p:cNvSpPr>
              <p:nvPr/>
            </p:nvSpPr>
            <p:spPr bwMode="auto">
              <a:xfrm>
                <a:off x="3352317" y="1420655"/>
                <a:ext cx="8748713" cy="5340350"/>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 name="Gruppo 58">
                <a:extLst>
                  <a:ext uri="{FF2B5EF4-FFF2-40B4-BE49-F238E27FC236}">
                    <a16:creationId xmlns:a16="http://schemas.microsoft.com/office/drawing/2014/main" id="{C193A10C-D8F5-68C6-F594-DD130A579A3B}"/>
                  </a:ext>
                </a:extLst>
              </p:cNvPr>
              <p:cNvGrpSpPr/>
              <p:nvPr/>
            </p:nvGrpSpPr>
            <p:grpSpPr>
              <a:xfrm>
                <a:off x="7026690" y="4080432"/>
                <a:ext cx="355774" cy="287397"/>
                <a:chOff x="7026690" y="4080432"/>
                <a:chExt cx="355774" cy="287397"/>
              </a:xfrm>
            </p:grpSpPr>
            <p:sp>
              <p:nvSpPr>
                <p:cNvPr id="40" name="Rectangle 14">
                  <a:extLst>
                    <a:ext uri="{FF2B5EF4-FFF2-40B4-BE49-F238E27FC236}">
                      <a16:creationId xmlns:a16="http://schemas.microsoft.com/office/drawing/2014/main" id="{48AFD398-9515-D23C-E969-9673CA64A0B8}"/>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41" name="Rectangle 15">
                  <a:extLst>
                    <a:ext uri="{FF2B5EF4-FFF2-40B4-BE49-F238E27FC236}">
                      <a16:creationId xmlns:a16="http://schemas.microsoft.com/office/drawing/2014/main" id="{52556AB7-8E21-C374-E3B5-27AA55336E9A}"/>
                    </a:ext>
                  </a:extLst>
                </p:cNvPr>
                <p:cNvSpPr>
                  <a:spLocks noChangeArrowheads="1"/>
                </p:cNvSpPr>
                <p:nvPr/>
              </p:nvSpPr>
              <p:spPr bwMode="auto">
                <a:xfrm>
                  <a:off x="7175189" y="4120633"/>
                  <a:ext cx="94578"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2</a:t>
                  </a:r>
                  <a:endParaRPr kumimoji="0" lang="it-IT" altLang="it-IT" b="0" i="0" u="none" strike="noStrike" cap="none" normalizeH="0" baseline="-25000" dirty="0">
                    <a:ln>
                      <a:noFill/>
                    </a:ln>
                    <a:solidFill>
                      <a:srgbClr val="C00000"/>
                    </a:solidFill>
                    <a:effectLst/>
                  </a:endParaRPr>
                </a:p>
              </p:txBody>
            </p:sp>
            <p:sp>
              <p:nvSpPr>
                <p:cNvPr id="42" name="Rectangle 16">
                  <a:extLst>
                    <a:ext uri="{FF2B5EF4-FFF2-40B4-BE49-F238E27FC236}">
                      <a16:creationId xmlns:a16="http://schemas.microsoft.com/office/drawing/2014/main" id="{8D3F3650-DD3A-F50B-C32C-B75B448E9BD6}"/>
                    </a:ext>
                  </a:extLst>
                </p:cNvPr>
                <p:cNvSpPr>
                  <a:spLocks noChangeArrowheads="1"/>
                </p:cNvSpPr>
                <p:nvPr/>
              </p:nvSpPr>
              <p:spPr bwMode="auto">
                <a:xfrm>
                  <a:off x="7271856" y="4080432"/>
                  <a:ext cx="110608"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43" name="Rectangle 17">
                <a:extLst>
                  <a:ext uri="{FF2B5EF4-FFF2-40B4-BE49-F238E27FC236}">
                    <a16:creationId xmlns:a16="http://schemas.microsoft.com/office/drawing/2014/main" id="{D46CBC0B-9728-6EA0-B946-E3BC13AE7BF1}"/>
                  </a:ext>
                </a:extLst>
              </p:cNvPr>
              <p:cNvSpPr>
                <a:spLocks noChangeArrowheads="1"/>
              </p:cNvSpPr>
              <p:nvPr/>
            </p:nvSpPr>
            <p:spPr bwMode="auto">
              <a:xfrm>
                <a:off x="4962797" y="5987796"/>
                <a:ext cx="200376"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4" name="Rectangle 18">
                <a:extLst>
                  <a:ext uri="{FF2B5EF4-FFF2-40B4-BE49-F238E27FC236}">
                    <a16:creationId xmlns:a16="http://schemas.microsoft.com/office/drawing/2014/main" id="{A0E75F69-1A8B-6BD3-840C-CD4E573428AC}"/>
                  </a:ext>
                </a:extLst>
              </p:cNvPr>
              <p:cNvSpPr>
                <a:spLocks noChangeArrowheads="1"/>
              </p:cNvSpPr>
              <p:nvPr/>
            </p:nvSpPr>
            <p:spPr bwMode="auto">
              <a:xfrm>
                <a:off x="5163173" y="3081181"/>
                <a:ext cx="29014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5" name="Line 19">
                <a:extLst>
                  <a:ext uri="{FF2B5EF4-FFF2-40B4-BE49-F238E27FC236}">
                    <a16:creationId xmlns:a16="http://schemas.microsoft.com/office/drawing/2014/main" id="{745337A4-7DF3-336B-446D-FB692452B903}"/>
                  </a:ext>
                </a:extLst>
              </p:cNvPr>
              <p:cNvSpPr>
                <a:spLocks noChangeShapeType="1"/>
              </p:cNvSpPr>
              <p:nvPr/>
            </p:nvSpPr>
            <p:spPr bwMode="auto">
              <a:xfrm>
                <a:off x="3349689" y="5033964"/>
                <a:ext cx="8737501"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0">
                <a:extLst>
                  <a:ext uri="{FF2B5EF4-FFF2-40B4-BE49-F238E27FC236}">
                    <a16:creationId xmlns:a16="http://schemas.microsoft.com/office/drawing/2014/main" id="{230A1E44-414E-1A44-297F-36F9E226DE29}"/>
                  </a:ext>
                </a:extLst>
              </p:cNvPr>
              <p:cNvSpPr>
                <a:spLocks noChangeShapeType="1"/>
              </p:cNvSpPr>
              <p:nvPr/>
            </p:nvSpPr>
            <p:spPr bwMode="auto">
              <a:xfrm>
                <a:off x="3787776" y="2552701"/>
                <a:ext cx="4502150" cy="2481263"/>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1">
                <a:extLst>
                  <a:ext uri="{FF2B5EF4-FFF2-40B4-BE49-F238E27FC236}">
                    <a16:creationId xmlns:a16="http://schemas.microsoft.com/office/drawing/2014/main" id="{3B5207A9-51B9-D225-C053-A4112658F0FA}"/>
                  </a:ext>
                </a:extLst>
              </p:cNvPr>
              <p:cNvSpPr>
                <a:spLocks noChangeShapeType="1"/>
              </p:cNvSpPr>
              <p:nvPr/>
            </p:nvSpPr>
            <p:spPr bwMode="auto">
              <a:xfrm flipV="1">
                <a:off x="4300539" y="4271964"/>
                <a:ext cx="3989388" cy="24653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2">
                <a:extLst>
                  <a:ext uri="{FF2B5EF4-FFF2-40B4-BE49-F238E27FC236}">
                    <a16:creationId xmlns:a16="http://schemas.microsoft.com/office/drawing/2014/main" id="{33E407B1-9E56-DDC1-69C1-31E905C607CE}"/>
                  </a:ext>
                </a:extLst>
              </p:cNvPr>
              <p:cNvSpPr>
                <a:spLocks noChangeShapeType="1"/>
              </p:cNvSpPr>
              <p:nvPr/>
            </p:nvSpPr>
            <p:spPr bwMode="auto">
              <a:xfrm flipV="1">
                <a:off x="7056439" y="4354514"/>
                <a:ext cx="0" cy="67945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3">
                <a:extLst>
                  <a:ext uri="{FF2B5EF4-FFF2-40B4-BE49-F238E27FC236}">
                    <a16:creationId xmlns:a16="http://schemas.microsoft.com/office/drawing/2014/main" id="{BC645EC8-F36F-CDC6-10AC-5D84F43CCB03}"/>
                  </a:ext>
                </a:extLst>
              </p:cNvPr>
              <p:cNvSpPr>
                <a:spLocks noChangeShapeType="1"/>
              </p:cNvSpPr>
              <p:nvPr/>
            </p:nvSpPr>
            <p:spPr bwMode="auto">
              <a:xfrm flipV="1">
                <a:off x="8289926" y="4271964"/>
                <a:ext cx="0" cy="7620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5" name="Gruppo 54">
                <a:extLst>
                  <a:ext uri="{FF2B5EF4-FFF2-40B4-BE49-F238E27FC236}">
                    <a16:creationId xmlns:a16="http://schemas.microsoft.com/office/drawing/2014/main" id="{ABC44B47-90A7-C8D0-A49A-29D77623FB1C}"/>
                  </a:ext>
                </a:extLst>
              </p:cNvPr>
              <p:cNvGrpSpPr/>
              <p:nvPr/>
            </p:nvGrpSpPr>
            <p:grpSpPr>
              <a:xfrm>
                <a:off x="8920527" y="6308702"/>
                <a:ext cx="661238" cy="290150"/>
                <a:chOff x="8920527" y="6308702"/>
                <a:chExt cx="661238" cy="290150"/>
              </a:xfrm>
              <a:solidFill>
                <a:schemeClr val="accent4">
                  <a:lumMod val="20000"/>
                  <a:lumOff val="80000"/>
                </a:schemeClr>
              </a:solidFill>
            </p:grpSpPr>
            <p:sp>
              <p:nvSpPr>
                <p:cNvPr id="38" name="Rectangle 12">
                  <a:extLst>
                    <a:ext uri="{FF2B5EF4-FFF2-40B4-BE49-F238E27FC236}">
                      <a16:creationId xmlns:a16="http://schemas.microsoft.com/office/drawing/2014/main" id="{A0C78FEB-105E-C3BF-31FC-5DC5F6150148}"/>
                    </a:ext>
                  </a:extLst>
                </p:cNvPr>
                <p:cNvSpPr>
                  <a:spLocks noChangeArrowheads="1"/>
                </p:cNvSpPr>
                <p:nvPr/>
              </p:nvSpPr>
              <p:spPr bwMode="auto">
                <a:xfrm>
                  <a:off x="9323681" y="6308702"/>
                  <a:ext cx="258084"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39" name="Rectangle 13">
                  <a:extLst>
                    <a:ext uri="{FF2B5EF4-FFF2-40B4-BE49-F238E27FC236}">
                      <a16:creationId xmlns:a16="http://schemas.microsoft.com/office/drawing/2014/main" id="{55F33437-E2FE-0861-88E4-83FE91C68E47}"/>
                    </a:ext>
                  </a:extLst>
                </p:cNvPr>
                <p:cNvSpPr>
                  <a:spLocks noChangeArrowheads="1"/>
                </p:cNvSpPr>
                <p:nvPr/>
              </p:nvSpPr>
              <p:spPr bwMode="auto">
                <a:xfrm>
                  <a:off x="8920527" y="6321853"/>
                  <a:ext cx="26609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50" name="Rectangle 24">
                  <a:extLst>
                    <a:ext uri="{FF2B5EF4-FFF2-40B4-BE49-F238E27FC236}">
                      <a16:creationId xmlns:a16="http://schemas.microsoft.com/office/drawing/2014/main" id="{3E2F185F-67F6-4D78-1A87-3D280FC6292E}"/>
                    </a:ext>
                  </a:extLst>
                </p:cNvPr>
                <p:cNvSpPr>
                  <a:spLocks noChangeArrowheads="1"/>
                </p:cNvSpPr>
                <p:nvPr/>
              </p:nvSpPr>
              <p:spPr bwMode="auto">
                <a:xfrm>
                  <a:off x="9169165" y="6317205"/>
                  <a:ext cx="12663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Symbol" panose="05050102010706020507" pitchFamily="18" charset="2"/>
                    </a:rPr>
                    <a:t>º</a:t>
                  </a:r>
                  <a:endParaRPr kumimoji="0" lang="it-IT" altLang="it-IT" b="0" i="0" u="none" strike="noStrike" cap="none" normalizeH="0" baseline="0" dirty="0">
                    <a:ln>
                      <a:noFill/>
                    </a:ln>
                    <a:solidFill>
                      <a:srgbClr val="7030A0"/>
                    </a:solidFill>
                    <a:effectLst/>
                  </a:endParaRPr>
                </a:p>
              </p:txBody>
            </p:sp>
          </p:grpSp>
          <p:sp>
            <p:nvSpPr>
              <p:cNvPr id="52" name="Rectangle 26">
                <a:extLst>
                  <a:ext uri="{FF2B5EF4-FFF2-40B4-BE49-F238E27FC236}">
                    <a16:creationId xmlns:a16="http://schemas.microsoft.com/office/drawing/2014/main" id="{20741217-FE83-3863-9AF3-0E4C79B74EB1}"/>
                  </a:ext>
                </a:extLst>
              </p:cNvPr>
              <p:cNvSpPr>
                <a:spLocks noChangeArrowheads="1"/>
              </p:cNvSpPr>
              <p:nvPr/>
            </p:nvSpPr>
            <p:spPr bwMode="auto">
              <a:xfrm>
                <a:off x="8308976" y="4100514"/>
                <a:ext cx="65"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4" name="Line 28">
                <a:extLst>
                  <a:ext uri="{FF2B5EF4-FFF2-40B4-BE49-F238E27FC236}">
                    <a16:creationId xmlns:a16="http://schemas.microsoft.com/office/drawing/2014/main" id="{BFD20135-2101-01DC-D0C3-061520BCC805}"/>
                  </a:ext>
                </a:extLst>
              </p:cNvPr>
              <p:cNvSpPr>
                <a:spLocks noChangeShapeType="1"/>
              </p:cNvSpPr>
              <p:nvPr/>
            </p:nvSpPr>
            <p:spPr bwMode="auto">
              <a:xfrm flipV="1">
                <a:off x="8902701" y="5033964"/>
                <a:ext cx="0" cy="1452563"/>
              </a:xfrm>
              <a:prstGeom prst="line">
                <a:avLst/>
              </a:prstGeom>
              <a:solidFill>
                <a:schemeClr val="accent4">
                  <a:lumMod val="20000"/>
                  <a:lumOff val="80000"/>
                </a:schemeClr>
              </a:solidFill>
              <a:ln w="0">
                <a:solidFill>
                  <a:srgbClr val="7030A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6">
                <a:extLst>
                  <a:ext uri="{FF2B5EF4-FFF2-40B4-BE49-F238E27FC236}">
                    <a16:creationId xmlns:a16="http://schemas.microsoft.com/office/drawing/2014/main" id="{BB0DF64E-2DDE-C956-6FDA-98326A5E86CD}"/>
                  </a:ext>
                </a:extLst>
              </p:cNvPr>
              <p:cNvSpPr>
                <a:spLocks noChangeArrowheads="1"/>
              </p:cNvSpPr>
              <p:nvPr/>
            </p:nvSpPr>
            <p:spPr bwMode="auto">
              <a:xfrm>
                <a:off x="4061245" y="1435453"/>
                <a:ext cx="714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Dati la retta generica r ed il punto </a:t>
                </a:r>
                <a:r>
                  <a:rPr kumimoji="0" lang="it-IT" altLang="it-IT" sz="1400" b="0" i="0" u="none" strike="noStrike" cap="none" normalizeH="0" baseline="0" dirty="0">
                    <a:ln>
                      <a:noFill/>
                    </a:ln>
                    <a:solidFill>
                      <a:srgbClr val="7030A0"/>
                    </a:solidFill>
                    <a:effectLst/>
                    <a:latin typeface="Comic Sans MS" panose="030F0702030302020204" pitchFamily="66" charset="0"/>
                  </a:rPr>
                  <a:t>A(A';A") </a:t>
                </a:r>
                <a:r>
                  <a:rPr kumimoji="0" lang="it-IT" altLang="it-IT" sz="1400" b="0" i="0" u="none" strike="noStrike" cap="none" normalizeH="0" baseline="0" dirty="0">
                    <a:ln>
                      <a:noFill/>
                    </a:ln>
                    <a:solidFill>
                      <a:srgbClr val="C00000"/>
                    </a:solidFill>
                    <a:effectLst/>
                    <a:latin typeface="Comic Sans MS" panose="030F0702030302020204" pitchFamily="66" charset="0"/>
                  </a:rPr>
                  <a:t>determinare il piano </a:t>
                </a:r>
                <a:r>
                  <a:rPr kumimoji="0" lang="it-IT" altLang="it-IT" sz="1400" b="0" i="0" u="none" strike="noStrike" cap="none" normalizeH="0" baseline="0" dirty="0">
                    <a:ln>
                      <a:noFill/>
                    </a:ln>
                    <a:solidFill>
                      <a:srgbClr val="C00000"/>
                    </a:solidFill>
                    <a:effectLst/>
                    <a:latin typeface="Symbol" panose="05050102010706020507" pitchFamily="18" charset="2"/>
                  </a:rPr>
                  <a:t>a</a:t>
                </a:r>
                <a:r>
                  <a:rPr kumimoji="0" lang="it-IT" altLang="it-IT" sz="1400" b="0" i="0" u="none" strike="noStrike" cap="none" normalizeH="0" baseline="0" dirty="0">
                    <a:ln>
                      <a:noFill/>
                    </a:ln>
                    <a:solidFill>
                      <a:srgbClr val="C00000"/>
                    </a:solidFill>
                    <a:effectLst/>
                    <a:latin typeface="Comic Sans MS" panose="030F0702030302020204" pitchFamily="66" charset="0"/>
                  </a:rPr>
                  <a:t> passante per essi </a:t>
                </a:r>
                <a:endParaRPr kumimoji="0" lang="it-IT" altLang="it-IT" sz="1400" b="0" i="0" u="none" strike="noStrike" cap="none" normalizeH="0" baseline="0" dirty="0">
                  <a:ln>
                    <a:noFill/>
                  </a:ln>
                  <a:solidFill>
                    <a:srgbClr val="C00000"/>
                  </a:solidFill>
                  <a:effectLst/>
                </a:endParaRPr>
              </a:p>
            </p:txBody>
          </p:sp>
          <p:grpSp>
            <p:nvGrpSpPr>
              <p:cNvPr id="60" name="Gruppo 59">
                <a:extLst>
                  <a:ext uri="{FF2B5EF4-FFF2-40B4-BE49-F238E27FC236}">
                    <a16:creationId xmlns:a16="http://schemas.microsoft.com/office/drawing/2014/main" id="{E1C13C54-3CD0-1879-C07B-411639BE3589}"/>
                  </a:ext>
                </a:extLst>
              </p:cNvPr>
              <p:cNvGrpSpPr/>
              <p:nvPr/>
            </p:nvGrpSpPr>
            <p:grpSpPr>
              <a:xfrm>
                <a:off x="8131089" y="3966451"/>
                <a:ext cx="317166" cy="180000"/>
                <a:chOff x="7026690" y="4080432"/>
                <a:chExt cx="317166" cy="287397"/>
              </a:xfrm>
            </p:grpSpPr>
            <p:sp>
              <p:nvSpPr>
                <p:cNvPr id="61" name="Rectangle 14">
                  <a:extLst>
                    <a:ext uri="{FF2B5EF4-FFF2-40B4-BE49-F238E27FC236}">
                      <a16:creationId xmlns:a16="http://schemas.microsoft.com/office/drawing/2014/main" id="{937B435B-1165-4423-9B65-86A6664C1DFC}"/>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62" name="Rectangle 15">
                  <a:extLst>
                    <a:ext uri="{FF2B5EF4-FFF2-40B4-BE49-F238E27FC236}">
                      <a16:creationId xmlns:a16="http://schemas.microsoft.com/office/drawing/2014/main" id="{6FCAEC39-36E0-2F4A-CED5-B22D71AF6829}"/>
                    </a:ext>
                  </a:extLst>
                </p:cNvPr>
                <p:cNvSpPr>
                  <a:spLocks noChangeArrowheads="1"/>
                </p:cNvSpPr>
                <p:nvPr/>
              </p:nvSpPr>
              <p:spPr bwMode="auto">
                <a:xfrm>
                  <a:off x="7175189" y="4120633"/>
                  <a:ext cx="68930"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1</a:t>
                  </a:r>
                  <a:endParaRPr kumimoji="0" lang="it-IT" altLang="it-IT" b="0" i="0" u="none" strike="noStrike" cap="none" normalizeH="0" baseline="-25000" dirty="0">
                    <a:ln>
                      <a:noFill/>
                    </a:ln>
                    <a:solidFill>
                      <a:srgbClr val="C00000"/>
                    </a:solidFill>
                    <a:effectLst/>
                  </a:endParaRPr>
                </a:p>
              </p:txBody>
            </p:sp>
            <p:sp>
              <p:nvSpPr>
                <p:cNvPr id="63" name="Rectangle 16">
                  <a:extLst>
                    <a:ext uri="{FF2B5EF4-FFF2-40B4-BE49-F238E27FC236}">
                      <a16:creationId xmlns:a16="http://schemas.microsoft.com/office/drawing/2014/main" id="{7F527F71-F7D5-7BA0-5B33-49A349BFFA55}"/>
                    </a:ext>
                  </a:extLst>
                </p:cNvPr>
                <p:cNvSpPr>
                  <a:spLocks noChangeArrowheads="1"/>
                </p:cNvSpPr>
                <p:nvPr/>
              </p:nvSpPr>
              <p:spPr bwMode="auto">
                <a:xfrm>
                  <a:off x="7271856" y="4080432"/>
                  <a:ext cx="72000" cy="277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1024" name="Rectangle 7">
                <a:extLst>
                  <a:ext uri="{FF2B5EF4-FFF2-40B4-BE49-F238E27FC236}">
                    <a16:creationId xmlns:a16="http://schemas.microsoft.com/office/drawing/2014/main" id="{30AAE6D9-BF9E-E8A7-F101-1F244A786007}"/>
                  </a:ext>
                </a:extLst>
              </p:cNvPr>
              <p:cNvSpPr>
                <a:spLocks noChangeArrowheads="1"/>
              </p:cNvSpPr>
              <p:nvPr/>
            </p:nvSpPr>
            <p:spPr bwMode="auto">
              <a:xfrm>
                <a:off x="11688376" y="4759978"/>
                <a:ext cx="268288" cy="216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Comic Sans MS" panose="030F0702030302020204" pitchFamily="66" charset="0"/>
                  </a:rPr>
                  <a:t>lt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 name="Line 10">
                <a:extLst>
                  <a:ext uri="{FF2B5EF4-FFF2-40B4-BE49-F238E27FC236}">
                    <a16:creationId xmlns:a16="http://schemas.microsoft.com/office/drawing/2014/main" id="{61887CF4-16F7-6911-7799-B35F1EB47EE6}"/>
                  </a:ext>
                </a:extLst>
              </p:cNvPr>
              <p:cNvSpPr>
                <a:spLocks noChangeShapeType="1"/>
              </p:cNvSpPr>
              <p:nvPr/>
            </p:nvSpPr>
            <p:spPr bwMode="auto">
              <a:xfrm>
                <a:off x="3338478" y="2565136"/>
                <a:ext cx="8748713"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7" name="CasellaDiTesto 6">
                <a:extLst>
                  <a:ext uri="{FF2B5EF4-FFF2-40B4-BE49-F238E27FC236}">
                    <a16:creationId xmlns:a16="http://schemas.microsoft.com/office/drawing/2014/main" id="{3352EF98-342B-172B-6D79-4BB8C713C063}"/>
                  </a:ext>
                </a:extLst>
              </p:cNvPr>
              <p:cNvSpPr txBox="1"/>
              <p:nvPr/>
            </p:nvSpPr>
            <p:spPr>
              <a:xfrm>
                <a:off x="3358215" y="1632665"/>
                <a:ext cx="6270171" cy="307777"/>
              </a:xfrm>
              <a:prstGeom prst="rect">
                <a:avLst/>
              </a:prstGeom>
              <a:noFill/>
            </p:spPr>
            <p:txBody>
              <a:bodyPr wrap="square" rtlCol="0">
                <a:spAutoFit/>
              </a:bodyPr>
              <a:lstStyle/>
              <a:p>
                <a:r>
                  <a:rPr lang="it-IT" sz="1400" dirty="0">
                    <a:solidFill>
                      <a:srgbClr val="0066FF"/>
                    </a:solidFill>
                    <a:latin typeface="Comic Sans MS" panose="030F0702030302020204" pitchFamily="66" charset="0"/>
                  </a:rPr>
                  <a:t>Passaggio 1- si definisce, anzitutto, un punto (X </a:t>
                </a:r>
                <a:r>
                  <a:rPr lang="it-IT" sz="1400" dirty="0">
                    <a:solidFill>
                      <a:srgbClr val="0066FF"/>
                    </a:solidFill>
                    <a:latin typeface="Comic Sans MS" panose="030F0702030302020204" pitchFamily="66" charset="0"/>
                    <a:sym typeface="Symbol" panose="05050102010706020507" pitchFamily="18" charset="2"/>
                  </a:rPr>
                  <a:t> r)=(X’ r’; X’’ r’’) </a:t>
                </a:r>
                <a:endParaRPr lang="it-IT" sz="1400" dirty="0">
                  <a:solidFill>
                    <a:srgbClr val="0066FF"/>
                  </a:solidFill>
                  <a:latin typeface="Comic Sans MS" panose="030F0702030302020204" pitchFamily="66" charset="0"/>
                </a:endParaRPr>
              </a:p>
            </p:txBody>
          </p:sp>
          <p:cxnSp>
            <p:nvCxnSpPr>
              <p:cNvPr id="10" name="Connettore diritto 9">
                <a:extLst>
                  <a:ext uri="{FF2B5EF4-FFF2-40B4-BE49-F238E27FC236}">
                    <a16:creationId xmlns:a16="http://schemas.microsoft.com/office/drawing/2014/main" id="{5553A20E-0E23-AC29-7ADB-E1583B4C3DB4}"/>
                  </a:ext>
                </a:extLst>
              </p:cNvPr>
              <p:cNvCxnSpPr>
                <a:cxnSpLocks/>
              </p:cNvCxnSpPr>
              <p:nvPr/>
            </p:nvCxnSpPr>
            <p:spPr>
              <a:xfrm>
                <a:off x="6259397" y="3916814"/>
                <a:ext cx="0" cy="1620000"/>
              </a:xfrm>
              <a:prstGeom prst="line">
                <a:avLst/>
              </a:prstGeom>
              <a:ln w="3175">
                <a:solidFill>
                  <a:srgbClr val="0066FF"/>
                </a:solidFill>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20D64266-94D5-B467-3969-D1A367BB0C70}"/>
                  </a:ext>
                </a:extLst>
              </p:cNvPr>
              <p:cNvSpPr txBox="1"/>
              <p:nvPr/>
            </p:nvSpPr>
            <p:spPr>
              <a:xfrm>
                <a:off x="6096000" y="5584183"/>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sp>
            <p:nvSpPr>
              <p:cNvPr id="15" name="CasellaDiTesto 14">
                <a:extLst>
                  <a:ext uri="{FF2B5EF4-FFF2-40B4-BE49-F238E27FC236}">
                    <a16:creationId xmlns:a16="http://schemas.microsoft.com/office/drawing/2014/main" id="{0373F218-DF66-6CAC-2164-E498FD7358D0}"/>
                  </a:ext>
                </a:extLst>
              </p:cNvPr>
              <p:cNvSpPr txBox="1"/>
              <p:nvPr/>
            </p:nvSpPr>
            <p:spPr>
              <a:xfrm>
                <a:off x="6112513" y="3564621"/>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grpSp>
        <p:sp>
          <p:nvSpPr>
            <p:cNvPr id="8" name="CasellaDiTesto 7">
              <a:extLst>
                <a:ext uri="{FF2B5EF4-FFF2-40B4-BE49-F238E27FC236}">
                  <a16:creationId xmlns:a16="http://schemas.microsoft.com/office/drawing/2014/main" id="{7149580E-5DEC-1B4D-2BD4-AFF8E0203048}"/>
                </a:ext>
              </a:extLst>
            </p:cNvPr>
            <p:cNvSpPr txBox="1"/>
            <p:nvPr/>
          </p:nvSpPr>
          <p:spPr>
            <a:xfrm>
              <a:off x="3354874" y="1769430"/>
              <a:ext cx="8737501"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rPr>
                <a:t>Passaggio 2- Collegando A’X’ e A’’X’’ si determinano le proiezioni del segmento appartenente alla retta s</a:t>
              </a:r>
            </a:p>
          </p:txBody>
        </p:sp>
        <p:cxnSp>
          <p:nvCxnSpPr>
            <p:cNvPr id="56" name="Connettore diritto 55">
              <a:extLst>
                <a:ext uri="{FF2B5EF4-FFF2-40B4-BE49-F238E27FC236}">
                  <a16:creationId xmlns:a16="http://schemas.microsoft.com/office/drawing/2014/main" id="{3AF806A5-A631-D990-1FCA-9D7435FE1791}"/>
                </a:ext>
              </a:extLst>
            </p:cNvPr>
            <p:cNvCxnSpPr>
              <a:cxnSpLocks/>
            </p:cNvCxnSpPr>
            <p:nvPr/>
          </p:nvCxnSpPr>
          <p:spPr>
            <a:xfrm flipH="1" flipV="1">
              <a:off x="6255251" y="5482206"/>
              <a:ext cx="2643304" cy="9556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Connettore diritto 56">
              <a:extLst>
                <a:ext uri="{FF2B5EF4-FFF2-40B4-BE49-F238E27FC236}">
                  <a16:creationId xmlns:a16="http://schemas.microsoft.com/office/drawing/2014/main" id="{E00AC8AB-C871-D304-718E-EA6273CDE52D}"/>
                </a:ext>
              </a:extLst>
            </p:cNvPr>
            <p:cNvCxnSpPr>
              <a:cxnSpLocks/>
            </p:cNvCxnSpPr>
            <p:nvPr/>
          </p:nvCxnSpPr>
          <p:spPr>
            <a:xfrm flipH="1" flipV="1">
              <a:off x="6255251" y="3869374"/>
              <a:ext cx="2643304" cy="256844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2" name="Connettore diritto 11">
            <a:extLst>
              <a:ext uri="{FF2B5EF4-FFF2-40B4-BE49-F238E27FC236}">
                <a16:creationId xmlns:a16="http://schemas.microsoft.com/office/drawing/2014/main" id="{C20418BC-8D36-380A-D953-5509D898F76F}"/>
              </a:ext>
            </a:extLst>
          </p:cNvPr>
          <p:cNvCxnSpPr>
            <a:cxnSpLocks/>
          </p:cNvCxnSpPr>
          <p:nvPr/>
        </p:nvCxnSpPr>
        <p:spPr>
          <a:xfrm flipH="1" flipV="1">
            <a:off x="4891966" y="4989838"/>
            <a:ext cx="4017918" cy="14525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Connettore diritto 34">
            <a:extLst>
              <a:ext uri="{FF2B5EF4-FFF2-40B4-BE49-F238E27FC236}">
                <a16:creationId xmlns:a16="http://schemas.microsoft.com/office/drawing/2014/main" id="{157144AC-D708-AFB3-1DDA-1F63332E2529}"/>
              </a:ext>
            </a:extLst>
          </p:cNvPr>
          <p:cNvCxnSpPr>
            <a:cxnSpLocks/>
          </p:cNvCxnSpPr>
          <p:nvPr/>
        </p:nvCxnSpPr>
        <p:spPr>
          <a:xfrm flipH="1" flipV="1">
            <a:off x="4898225" y="2548940"/>
            <a:ext cx="4011659" cy="389804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a16="http://schemas.microsoft.com/office/drawing/2014/main" id="{16C2B6EB-49A1-92F6-08AA-CDA0D4FA7DB7}"/>
              </a:ext>
            </a:extLst>
          </p:cNvPr>
          <p:cNvCxnSpPr>
            <a:cxnSpLocks/>
          </p:cNvCxnSpPr>
          <p:nvPr/>
        </p:nvCxnSpPr>
        <p:spPr>
          <a:xfrm flipV="1">
            <a:off x="4895927" y="2548940"/>
            <a:ext cx="0" cy="243836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D56962C5-9302-65BE-2DD0-B2C616FC9E07}"/>
              </a:ext>
            </a:extLst>
          </p:cNvPr>
          <p:cNvSpPr txBox="1"/>
          <p:nvPr/>
        </p:nvSpPr>
        <p:spPr>
          <a:xfrm>
            <a:off x="5288911" y="5166388"/>
            <a:ext cx="436485" cy="400110"/>
          </a:xfrm>
          <a:prstGeom prst="rect">
            <a:avLst/>
          </a:prstGeom>
          <a:noFill/>
        </p:spPr>
        <p:txBody>
          <a:bodyPr wrap="square" rtlCol="0">
            <a:spAutoFit/>
          </a:bodyPr>
          <a:lstStyle/>
          <a:p>
            <a:r>
              <a:rPr lang="it-IT" sz="2000" dirty="0">
                <a:solidFill>
                  <a:srgbClr val="00B050"/>
                </a:solidFill>
              </a:rPr>
              <a:t>s’</a:t>
            </a:r>
          </a:p>
        </p:txBody>
      </p:sp>
      <p:sp>
        <p:nvSpPr>
          <p:cNvPr id="13" name="CasellaDiTesto 12">
            <a:extLst>
              <a:ext uri="{FF2B5EF4-FFF2-40B4-BE49-F238E27FC236}">
                <a16:creationId xmlns:a16="http://schemas.microsoft.com/office/drawing/2014/main" id="{73246CF3-5729-DB20-F750-DB4FD17B246B}"/>
              </a:ext>
            </a:extLst>
          </p:cNvPr>
          <p:cNvSpPr txBox="1"/>
          <p:nvPr/>
        </p:nvSpPr>
        <p:spPr>
          <a:xfrm>
            <a:off x="5678248" y="3120372"/>
            <a:ext cx="436485" cy="400110"/>
          </a:xfrm>
          <a:prstGeom prst="rect">
            <a:avLst/>
          </a:prstGeom>
          <a:noFill/>
        </p:spPr>
        <p:txBody>
          <a:bodyPr wrap="square" rtlCol="0">
            <a:spAutoFit/>
          </a:bodyPr>
          <a:lstStyle/>
          <a:p>
            <a:r>
              <a:rPr lang="it-IT" sz="2000" dirty="0">
                <a:solidFill>
                  <a:srgbClr val="00B050"/>
                </a:solidFill>
              </a:rPr>
              <a:t>s’’</a:t>
            </a:r>
          </a:p>
        </p:txBody>
      </p:sp>
      <p:cxnSp>
        <p:nvCxnSpPr>
          <p:cNvPr id="17" name="Connettore diritto 16">
            <a:extLst>
              <a:ext uri="{FF2B5EF4-FFF2-40B4-BE49-F238E27FC236}">
                <a16:creationId xmlns:a16="http://schemas.microsoft.com/office/drawing/2014/main" id="{FEB9F34F-3C79-F564-1129-6C49738CBCAE}"/>
              </a:ext>
            </a:extLst>
          </p:cNvPr>
          <p:cNvCxnSpPr>
            <a:cxnSpLocks/>
          </p:cNvCxnSpPr>
          <p:nvPr/>
        </p:nvCxnSpPr>
        <p:spPr>
          <a:xfrm>
            <a:off x="7405691" y="4982962"/>
            <a:ext cx="0" cy="91955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5E8C0DCF-7E1D-1A95-3B80-8CE1C0ADB502}"/>
              </a:ext>
            </a:extLst>
          </p:cNvPr>
          <p:cNvSpPr txBox="1"/>
          <p:nvPr/>
        </p:nvSpPr>
        <p:spPr>
          <a:xfrm>
            <a:off x="4613612" y="2181461"/>
            <a:ext cx="612000"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T</a:t>
            </a:r>
            <a:r>
              <a:rPr lang="it-IT" sz="2000" baseline="-25000" dirty="0">
                <a:solidFill>
                  <a:srgbClr val="00B050"/>
                </a:solidFill>
                <a:latin typeface="Comic Sans MS" panose="030F0702030302020204" pitchFamily="66" charset="0"/>
              </a:rPr>
              <a:t>2</a:t>
            </a:r>
            <a:r>
              <a:rPr lang="it-IT" sz="2000" dirty="0">
                <a:solidFill>
                  <a:srgbClr val="00B050"/>
                </a:solidFill>
                <a:latin typeface="Comic Sans MS" panose="030F0702030302020204" pitchFamily="66" charset="0"/>
              </a:rPr>
              <a:t>s</a:t>
            </a:r>
          </a:p>
        </p:txBody>
      </p:sp>
      <p:sp>
        <p:nvSpPr>
          <p:cNvPr id="20" name="CasellaDiTesto 19">
            <a:extLst>
              <a:ext uri="{FF2B5EF4-FFF2-40B4-BE49-F238E27FC236}">
                <a16:creationId xmlns:a16="http://schemas.microsoft.com/office/drawing/2014/main" id="{153B95BA-1667-346F-42EF-4E9D91B3F208}"/>
              </a:ext>
            </a:extLst>
          </p:cNvPr>
          <p:cNvSpPr txBox="1"/>
          <p:nvPr/>
        </p:nvSpPr>
        <p:spPr>
          <a:xfrm>
            <a:off x="7116596" y="5861211"/>
            <a:ext cx="576000"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T</a:t>
            </a:r>
            <a:r>
              <a:rPr lang="it-IT" sz="2000" baseline="-25000" dirty="0">
                <a:solidFill>
                  <a:srgbClr val="00B050"/>
                </a:solidFill>
                <a:latin typeface="Comic Sans MS" panose="030F0702030302020204" pitchFamily="66" charset="0"/>
              </a:rPr>
              <a:t>1</a:t>
            </a:r>
            <a:r>
              <a:rPr lang="it-IT" sz="2000" dirty="0">
                <a:solidFill>
                  <a:srgbClr val="00B050"/>
                </a:solidFill>
                <a:latin typeface="Comic Sans MS" panose="030F0702030302020204" pitchFamily="66" charset="0"/>
              </a:rPr>
              <a:t>s</a:t>
            </a:r>
          </a:p>
        </p:txBody>
      </p:sp>
      <p:sp>
        <p:nvSpPr>
          <p:cNvPr id="1038" name="CasellaDiTesto 1037">
            <a:extLst>
              <a:ext uri="{FF2B5EF4-FFF2-40B4-BE49-F238E27FC236}">
                <a16:creationId xmlns:a16="http://schemas.microsoft.com/office/drawing/2014/main" id="{AC375F94-41A7-EE72-7AC3-9403C125CA8B}"/>
              </a:ext>
            </a:extLst>
          </p:cNvPr>
          <p:cNvSpPr txBox="1"/>
          <p:nvPr/>
        </p:nvSpPr>
        <p:spPr>
          <a:xfrm>
            <a:off x="3362325" y="1974102"/>
            <a:ext cx="8805089"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rPr>
              <a:t>Passaggio 3- Si definisce la retta s(s’;s’’;T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 ) contenente il segmento AX(A’X’;A’’X’’)</a:t>
            </a:r>
          </a:p>
        </p:txBody>
      </p:sp>
      <p:sp>
        <p:nvSpPr>
          <p:cNvPr id="16" name="Ovale 15">
            <a:extLst>
              <a:ext uri="{FF2B5EF4-FFF2-40B4-BE49-F238E27FC236}">
                <a16:creationId xmlns:a16="http://schemas.microsoft.com/office/drawing/2014/main" id="{BAC24A49-EE89-FF86-908C-7BC796C1930B}"/>
              </a:ext>
            </a:extLst>
          </p:cNvPr>
          <p:cNvSpPr/>
          <p:nvPr/>
        </p:nvSpPr>
        <p:spPr>
          <a:xfrm>
            <a:off x="7134596" y="5759611"/>
            <a:ext cx="540000" cy="540000"/>
          </a:xfrm>
          <a:prstGeom prst="ellipse">
            <a:avLst/>
          </a:prstGeom>
          <a:noFill/>
          <a:ln w="31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Ovale 17">
            <a:extLst>
              <a:ext uri="{FF2B5EF4-FFF2-40B4-BE49-F238E27FC236}">
                <a16:creationId xmlns:a16="http://schemas.microsoft.com/office/drawing/2014/main" id="{B0C6AF4B-317E-627A-EC1B-8106D5B2CFFF}"/>
              </a:ext>
            </a:extLst>
          </p:cNvPr>
          <p:cNvSpPr/>
          <p:nvPr/>
        </p:nvSpPr>
        <p:spPr>
          <a:xfrm>
            <a:off x="4621728" y="2162943"/>
            <a:ext cx="540000" cy="540000"/>
          </a:xfrm>
          <a:prstGeom prst="ellipse">
            <a:avLst/>
          </a:prstGeom>
          <a:noFill/>
          <a:ln w="31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a:extLst>
              <a:ext uri="{FF2B5EF4-FFF2-40B4-BE49-F238E27FC236}">
                <a16:creationId xmlns:a16="http://schemas.microsoft.com/office/drawing/2014/main" id="{EA63BA15-1C9D-6828-BF1B-A1C3A2191FAE}"/>
              </a:ext>
            </a:extLst>
          </p:cNvPr>
          <p:cNvSpPr/>
          <p:nvPr/>
        </p:nvSpPr>
        <p:spPr>
          <a:xfrm>
            <a:off x="5561283" y="3028090"/>
            <a:ext cx="540000" cy="540000"/>
          </a:xfrm>
          <a:prstGeom prst="ellipse">
            <a:avLst/>
          </a:prstGeom>
          <a:noFill/>
          <a:ln w="31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a:extLst>
              <a:ext uri="{FF2B5EF4-FFF2-40B4-BE49-F238E27FC236}">
                <a16:creationId xmlns:a16="http://schemas.microsoft.com/office/drawing/2014/main" id="{C4B1DCE4-0EA2-BC57-9B96-1E3C6D7630B6}"/>
              </a:ext>
            </a:extLst>
          </p:cNvPr>
          <p:cNvSpPr/>
          <p:nvPr/>
        </p:nvSpPr>
        <p:spPr>
          <a:xfrm>
            <a:off x="5198350" y="5076352"/>
            <a:ext cx="540000" cy="540000"/>
          </a:xfrm>
          <a:prstGeom prst="ellipse">
            <a:avLst/>
          </a:prstGeom>
          <a:noFill/>
          <a:ln w="31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ctangle 2">
            <a:extLst>
              <a:ext uri="{FF2B5EF4-FFF2-40B4-BE49-F238E27FC236}">
                <a16:creationId xmlns:a16="http://schemas.microsoft.com/office/drawing/2014/main" id="{C151386B-95B6-8A14-E6A8-5791370D80E2}"/>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33" name="CasellaDiTesto 32">
            <a:hlinkClick r:id="rId3" action="ppaction://hlinksldjump"/>
            <a:extLst>
              <a:ext uri="{FF2B5EF4-FFF2-40B4-BE49-F238E27FC236}">
                <a16:creationId xmlns:a16="http://schemas.microsoft.com/office/drawing/2014/main" id="{54CAC19D-833A-52D4-8B7A-CDCC77924DA1}"/>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Tree>
    <p:extLst>
      <p:ext uri="{BB962C8B-B14F-4D97-AF65-F5344CB8AC3E}">
        <p14:creationId xmlns:p14="http://schemas.microsoft.com/office/powerpoint/2010/main" val="859516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8"/>
                                        </p:tgtEl>
                                        <p:attrNameLst>
                                          <p:attrName>style.visibility</p:attrName>
                                        </p:attrNameLst>
                                      </p:cBhvr>
                                      <p:to>
                                        <p:strVal val="visible"/>
                                      </p:to>
                                    </p:set>
                                    <p:anim calcmode="lin" valueType="num">
                                      <p:cBhvr>
                                        <p:cTn id="14" dur="500" fill="hold"/>
                                        <p:tgtEl>
                                          <p:spTgt spid="58"/>
                                        </p:tgtEl>
                                        <p:attrNameLst>
                                          <p:attrName>ppt_w</p:attrName>
                                        </p:attrNameLst>
                                      </p:cBhvr>
                                      <p:tavLst>
                                        <p:tav tm="0">
                                          <p:val>
                                            <p:fltVal val="0"/>
                                          </p:val>
                                        </p:tav>
                                        <p:tav tm="100000">
                                          <p:val>
                                            <p:strVal val="#ppt_w"/>
                                          </p:val>
                                        </p:tav>
                                      </p:tavLst>
                                    </p:anim>
                                    <p:anim calcmode="lin" valueType="num">
                                      <p:cBhvr>
                                        <p:cTn id="15" dur="500" fill="hold"/>
                                        <p:tgtEl>
                                          <p:spTgt spid="58"/>
                                        </p:tgtEl>
                                        <p:attrNameLst>
                                          <p:attrName>ppt_h</p:attrName>
                                        </p:attrNameLst>
                                      </p:cBhvr>
                                      <p:tavLst>
                                        <p:tav tm="0">
                                          <p:val>
                                            <p:fltVal val="0"/>
                                          </p:val>
                                        </p:tav>
                                        <p:tav tm="100000">
                                          <p:val>
                                            <p:strVal val="#ppt_h"/>
                                          </p:val>
                                        </p:tav>
                                      </p:tavLst>
                                    </p:anim>
                                    <p:animEffect transition="in" filter="fade">
                                      <p:cBhvr>
                                        <p:cTn id="16" dur="500"/>
                                        <p:tgtEl>
                                          <p:spTgt spid="5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38"/>
                                        </p:tgtEl>
                                        <p:attrNameLst>
                                          <p:attrName>style.visibility</p:attrName>
                                        </p:attrNameLst>
                                      </p:cBhvr>
                                      <p:to>
                                        <p:strVal val="visible"/>
                                      </p:to>
                                    </p:set>
                                    <p:anim calcmode="lin" valueType="num">
                                      <p:cBhvr>
                                        <p:cTn id="21" dur="500" fill="hold"/>
                                        <p:tgtEl>
                                          <p:spTgt spid="1038"/>
                                        </p:tgtEl>
                                        <p:attrNameLst>
                                          <p:attrName>ppt_w</p:attrName>
                                        </p:attrNameLst>
                                      </p:cBhvr>
                                      <p:tavLst>
                                        <p:tav tm="0">
                                          <p:val>
                                            <p:fltVal val="0"/>
                                          </p:val>
                                        </p:tav>
                                        <p:tav tm="100000">
                                          <p:val>
                                            <p:strVal val="#ppt_w"/>
                                          </p:val>
                                        </p:tav>
                                      </p:tavLst>
                                    </p:anim>
                                    <p:anim calcmode="lin" valueType="num">
                                      <p:cBhvr>
                                        <p:cTn id="22" dur="500" fill="hold"/>
                                        <p:tgtEl>
                                          <p:spTgt spid="1038"/>
                                        </p:tgtEl>
                                        <p:attrNameLst>
                                          <p:attrName>ppt_h</p:attrName>
                                        </p:attrNameLst>
                                      </p:cBhvr>
                                      <p:tavLst>
                                        <p:tav tm="0">
                                          <p:val>
                                            <p:fltVal val="0"/>
                                          </p:val>
                                        </p:tav>
                                        <p:tav tm="100000">
                                          <p:val>
                                            <p:strVal val="#ppt_h"/>
                                          </p:val>
                                        </p:tav>
                                      </p:tavLst>
                                    </p:anim>
                                    <p:animEffect transition="in" filter="fade">
                                      <p:cBhvr>
                                        <p:cTn id="23" dur="500"/>
                                        <p:tgtEl>
                                          <p:spTgt spid="103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500" fill="hold"/>
                                        <p:tgtEl>
                                          <p:spTgt spid="25"/>
                                        </p:tgtEl>
                                        <p:attrNameLst>
                                          <p:attrName>ppt_w</p:attrName>
                                        </p:attrNameLst>
                                      </p:cBhvr>
                                      <p:tavLst>
                                        <p:tav tm="0">
                                          <p:val>
                                            <p:fltVal val="0"/>
                                          </p:val>
                                        </p:tav>
                                        <p:tav tm="100000">
                                          <p:val>
                                            <p:strVal val="#ppt_w"/>
                                          </p:val>
                                        </p:tav>
                                      </p:tavLst>
                                    </p:anim>
                                    <p:anim calcmode="lin" valueType="num">
                                      <p:cBhvr>
                                        <p:cTn id="36" dur="500" fill="hold"/>
                                        <p:tgtEl>
                                          <p:spTgt spid="25"/>
                                        </p:tgtEl>
                                        <p:attrNameLst>
                                          <p:attrName>ppt_h</p:attrName>
                                        </p:attrNameLst>
                                      </p:cBhvr>
                                      <p:tavLst>
                                        <p:tav tm="0">
                                          <p:val>
                                            <p:fltVal val="0"/>
                                          </p:val>
                                        </p:tav>
                                        <p:tav tm="100000">
                                          <p:val>
                                            <p:strVal val="#ppt_h"/>
                                          </p:val>
                                        </p:tav>
                                      </p:tavLst>
                                    </p:anim>
                                    <p:animEffect transition="in" filter="fade">
                                      <p:cBhvr>
                                        <p:cTn id="37" dur="500"/>
                                        <p:tgtEl>
                                          <p:spTgt spid="25"/>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p:cTn id="47" dur="500" fill="hold"/>
                                        <p:tgtEl>
                                          <p:spTgt spid="29"/>
                                        </p:tgtEl>
                                        <p:attrNameLst>
                                          <p:attrName>ppt_w</p:attrName>
                                        </p:attrNameLst>
                                      </p:cBhvr>
                                      <p:tavLst>
                                        <p:tav tm="0">
                                          <p:val>
                                            <p:fltVal val="0"/>
                                          </p:val>
                                        </p:tav>
                                        <p:tav tm="100000">
                                          <p:val>
                                            <p:strVal val="#ppt_w"/>
                                          </p:val>
                                        </p:tav>
                                      </p:tavLst>
                                    </p:anim>
                                    <p:anim calcmode="lin" valueType="num">
                                      <p:cBhvr>
                                        <p:cTn id="48" dur="500" fill="hold"/>
                                        <p:tgtEl>
                                          <p:spTgt spid="29"/>
                                        </p:tgtEl>
                                        <p:attrNameLst>
                                          <p:attrName>ppt_h</p:attrName>
                                        </p:attrNameLst>
                                      </p:cBhvr>
                                      <p:tavLst>
                                        <p:tav tm="0">
                                          <p:val>
                                            <p:fltVal val="0"/>
                                          </p:val>
                                        </p:tav>
                                        <p:tav tm="100000">
                                          <p:val>
                                            <p:strVal val="#ppt_h"/>
                                          </p:val>
                                        </p:tav>
                                      </p:tavLst>
                                    </p:anim>
                                    <p:animEffect transition="in" filter="fade">
                                      <p:cBhvr>
                                        <p:cTn id="49" dur="500"/>
                                        <p:tgtEl>
                                          <p:spTgt spid="29"/>
                                        </p:tgtEl>
                                      </p:cBhvr>
                                    </p:animEffect>
                                  </p:childTnLst>
                                </p:cTn>
                              </p:par>
                              <p:par>
                                <p:cTn id="50" presetID="22" presetClass="entr" presetSubtype="4" fill="hold"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500"/>
                                        <p:tgtEl>
                                          <p:spTgt spid="11"/>
                                        </p:tgtEl>
                                      </p:cBhvr>
                                    </p:animEffect>
                                    <p:anim calcmode="lin" valueType="num">
                                      <p:cBhvr>
                                        <p:cTn id="56" dur="500" fill="hold"/>
                                        <p:tgtEl>
                                          <p:spTgt spid="11"/>
                                        </p:tgtEl>
                                        <p:attrNameLst>
                                          <p:attrName>ppt_x</p:attrName>
                                        </p:attrNameLst>
                                      </p:cBhvr>
                                      <p:tavLst>
                                        <p:tav tm="0">
                                          <p:val>
                                            <p:strVal val="#ppt_x"/>
                                          </p:val>
                                        </p:tav>
                                        <p:tav tm="100000">
                                          <p:val>
                                            <p:strVal val="#ppt_x"/>
                                          </p:val>
                                        </p:tav>
                                      </p:tavLst>
                                    </p:anim>
                                    <p:anim calcmode="lin" valueType="num">
                                      <p:cBhvr>
                                        <p:cTn id="57" dur="500" fill="hold"/>
                                        <p:tgtEl>
                                          <p:spTgt spid="11"/>
                                        </p:tgtEl>
                                        <p:attrNameLst>
                                          <p:attrName>ppt_y</p:attrName>
                                        </p:attrNameLst>
                                      </p:cBhvr>
                                      <p:tavLst>
                                        <p:tav tm="0">
                                          <p:val>
                                            <p:strVal val="#ppt_y+.1"/>
                                          </p:val>
                                        </p:tav>
                                        <p:tav tm="100000">
                                          <p:val>
                                            <p:strVal val="#ppt_y"/>
                                          </p:val>
                                        </p:tav>
                                      </p:tavLst>
                                    </p:anim>
                                  </p:childTnLst>
                                </p:cTn>
                              </p:par>
                              <p:par>
                                <p:cTn id="58" presetID="10"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par>
                                <p:cTn id="68" presetID="22" presetClass="entr" presetSubtype="4" fill="hold"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down)">
                                      <p:cBhvr>
                                        <p:cTn id="70" dur="500"/>
                                        <p:tgtEl>
                                          <p:spTgt spid="35"/>
                                        </p:tgtEl>
                                      </p:cBhvr>
                                    </p:animEffect>
                                  </p:childTnLst>
                                </p:cTn>
                              </p:par>
                              <p:par>
                                <p:cTn id="71" presetID="42" presetClass="entr" presetSubtype="0" fill="hold" grpId="0" nodeType="with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fade">
                                      <p:cBhvr>
                                        <p:cTn id="73" dur="500"/>
                                        <p:tgtEl>
                                          <p:spTgt spid="13"/>
                                        </p:tgtEl>
                                      </p:cBhvr>
                                    </p:animEffect>
                                    <p:anim calcmode="lin" valueType="num">
                                      <p:cBhvr>
                                        <p:cTn id="74" dur="500" fill="hold"/>
                                        <p:tgtEl>
                                          <p:spTgt spid="13"/>
                                        </p:tgtEl>
                                        <p:attrNameLst>
                                          <p:attrName>ppt_x</p:attrName>
                                        </p:attrNameLst>
                                      </p:cBhvr>
                                      <p:tavLst>
                                        <p:tav tm="0">
                                          <p:val>
                                            <p:strVal val="#ppt_x"/>
                                          </p:val>
                                        </p:tav>
                                        <p:tav tm="100000">
                                          <p:val>
                                            <p:strVal val="#ppt_x"/>
                                          </p:val>
                                        </p:tav>
                                      </p:tavLst>
                                    </p:anim>
                                    <p:anim calcmode="lin" valueType="num">
                                      <p:cBhvr>
                                        <p:cTn id="75" dur="500" fill="hold"/>
                                        <p:tgtEl>
                                          <p:spTgt spid="13"/>
                                        </p:tgtEl>
                                        <p:attrNameLst>
                                          <p:attrName>ppt_y</p:attrName>
                                        </p:attrNameLst>
                                      </p:cBhvr>
                                      <p:tavLst>
                                        <p:tav tm="0">
                                          <p:val>
                                            <p:strVal val="#ppt_y+.1"/>
                                          </p:val>
                                        </p:tav>
                                        <p:tav tm="100000">
                                          <p:val>
                                            <p:strVal val="#ppt_y"/>
                                          </p:val>
                                        </p:tav>
                                      </p:tavLst>
                                    </p:anim>
                                  </p:childTnLst>
                                </p:cTn>
                              </p:par>
                              <p:par>
                                <p:cTn id="76" presetID="10"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500"/>
                                        <p:tgtEl>
                                          <p:spTgt spid="21"/>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par>
                                <p:cTn id="86" presetID="22" presetClass="entr" presetSubtype="1" fill="hold" nodeType="withEffect">
                                  <p:stCondLst>
                                    <p:cond delay="0"/>
                                  </p:stCondLst>
                                  <p:childTnLst>
                                    <p:set>
                                      <p:cBhvr>
                                        <p:cTn id="87" dur="1" fill="hold">
                                          <p:stCondLst>
                                            <p:cond delay="0"/>
                                          </p:stCondLst>
                                        </p:cTn>
                                        <p:tgtEl>
                                          <p:spTgt spid="17"/>
                                        </p:tgtEl>
                                        <p:attrNameLst>
                                          <p:attrName>style.visibility</p:attrName>
                                        </p:attrNameLst>
                                      </p:cBhvr>
                                      <p:to>
                                        <p:strVal val="visible"/>
                                      </p:to>
                                    </p:set>
                                    <p:animEffect transition="in" filter="wipe(up)">
                                      <p:cBhvr>
                                        <p:cTn id="88" dur="500"/>
                                        <p:tgtEl>
                                          <p:spTgt spid="17"/>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500"/>
                                        <p:tgtEl>
                                          <p:spTgt spid="20"/>
                                        </p:tgtEl>
                                      </p:cBhvr>
                                    </p:animEffect>
                                    <p:anim calcmode="lin" valueType="num">
                                      <p:cBhvr>
                                        <p:cTn id="92" dur="500" fill="hold"/>
                                        <p:tgtEl>
                                          <p:spTgt spid="20"/>
                                        </p:tgtEl>
                                        <p:attrNameLst>
                                          <p:attrName>ppt_x</p:attrName>
                                        </p:attrNameLst>
                                      </p:cBhvr>
                                      <p:tavLst>
                                        <p:tav tm="0">
                                          <p:val>
                                            <p:strVal val="#ppt_x"/>
                                          </p:val>
                                        </p:tav>
                                        <p:tav tm="100000">
                                          <p:val>
                                            <p:strVal val="#ppt_x"/>
                                          </p:val>
                                        </p:tav>
                                      </p:tavLst>
                                    </p:anim>
                                    <p:anim calcmode="lin" valueType="num">
                                      <p:cBhvr>
                                        <p:cTn id="93" dur="500" fill="hold"/>
                                        <p:tgtEl>
                                          <p:spTgt spid="20"/>
                                        </p:tgtEl>
                                        <p:attrNameLst>
                                          <p:attrName>ppt_y</p:attrName>
                                        </p:attrNameLst>
                                      </p:cBhvr>
                                      <p:tavLst>
                                        <p:tav tm="0">
                                          <p:val>
                                            <p:strVal val="#ppt_y+.1"/>
                                          </p:val>
                                        </p:tav>
                                        <p:tav tm="100000">
                                          <p:val>
                                            <p:strVal val="#ppt_y"/>
                                          </p:val>
                                        </p:tav>
                                      </p:tavLst>
                                    </p:anim>
                                  </p:childTnLst>
                                </p:cTn>
                              </p:par>
                              <p:par>
                                <p:cTn id="94" presetID="10" presetClass="entr" presetSubtype="0" fill="hold" grpId="0" nodeType="with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fade">
                                      <p:cBhvr>
                                        <p:cTn id="96" dur="500"/>
                                        <p:tgtEl>
                                          <p:spTgt spid="16"/>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500" fill="hold"/>
                                        <p:tgtEl>
                                          <p:spTgt spid="28"/>
                                        </p:tgtEl>
                                        <p:attrNameLst>
                                          <p:attrName>ppt_w</p:attrName>
                                        </p:attrNameLst>
                                      </p:cBhvr>
                                      <p:tavLst>
                                        <p:tav tm="0">
                                          <p:val>
                                            <p:fltVal val="0"/>
                                          </p:val>
                                        </p:tav>
                                        <p:tav tm="100000">
                                          <p:val>
                                            <p:strVal val="#ppt_w"/>
                                          </p:val>
                                        </p:tav>
                                      </p:tavLst>
                                    </p:anim>
                                    <p:anim calcmode="lin" valueType="num">
                                      <p:cBhvr>
                                        <p:cTn id="102" dur="500" fill="hold"/>
                                        <p:tgtEl>
                                          <p:spTgt spid="28"/>
                                        </p:tgtEl>
                                        <p:attrNameLst>
                                          <p:attrName>ppt_h</p:attrName>
                                        </p:attrNameLst>
                                      </p:cBhvr>
                                      <p:tavLst>
                                        <p:tav tm="0">
                                          <p:val>
                                            <p:fltVal val="0"/>
                                          </p:val>
                                        </p:tav>
                                        <p:tav tm="100000">
                                          <p:val>
                                            <p:strVal val="#ppt_h"/>
                                          </p:val>
                                        </p:tav>
                                      </p:tavLst>
                                    </p:anim>
                                    <p:animEffect transition="in" filter="fade">
                                      <p:cBhvr>
                                        <p:cTn id="103" dur="500"/>
                                        <p:tgtEl>
                                          <p:spTgt spid="28"/>
                                        </p:tgtEl>
                                      </p:cBhvr>
                                    </p:animEffect>
                                  </p:childTnLst>
                                </p:cTn>
                              </p:par>
                              <p:par>
                                <p:cTn id="104" presetID="22" presetClass="entr" presetSubtype="4" fill="hold" nodeType="withEffect">
                                  <p:stCondLst>
                                    <p:cond delay="0"/>
                                  </p:stCondLst>
                                  <p:childTnLst>
                                    <p:set>
                                      <p:cBhvr>
                                        <p:cTn id="105" dur="1" fill="hold">
                                          <p:stCondLst>
                                            <p:cond delay="0"/>
                                          </p:stCondLst>
                                        </p:cTn>
                                        <p:tgtEl>
                                          <p:spTgt spid="53"/>
                                        </p:tgtEl>
                                        <p:attrNameLst>
                                          <p:attrName>style.visibility</p:attrName>
                                        </p:attrNameLst>
                                      </p:cBhvr>
                                      <p:to>
                                        <p:strVal val="visible"/>
                                      </p:to>
                                    </p:set>
                                    <p:animEffect transition="in" filter="wipe(down)">
                                      <p:cBhvr>
                                        <p:cTn id="106" dur="500"/>
                                        <p:tgtEl>
                                          <p:spTgt spid="53"/>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19"/>
                                        </p:tgtEl>
                                        <p:attrNameLst>
                                          <p:attrName>style.visibility</p:attrName>
                                        </p:attrNameLst>
                                      </p:cBhvr>
                                      <p:to>
                                        <p:strVal val="visible"/>
                                      </p:to>
                                    </p:set>
                                    <p:animEffect transition="in" filter="fade">
                                      <p:cBhvr>
                                        <p:cTn id="109" dur="500"/>
                                        <p:tgtEl>
                                          <p:spTgt spid="19"/>
                                        </p:tgtEl>
                                      </p:cBhvr>
                                    </p:animEffect>
                                    <p:anim calcmode="lin" valueType="num">
                                      <p:cBhvr>
                                        <p:cTn id="110" dur="500" fill="hold"/>
                                        <p:tgtEl>
                                          <p:spTgt spid="19"/>
                                        </p:tgtEl>
                                        <p:attrNameLst>
                                          <p:attrName>ppt_x</p:attrName>
                                        </p:attrNameLst>
                                      </p:cBhvr>
                                      <p:tavLst>
                                        <p:tav tm="0">
                                          <p:val>
                                            <p:strVal val="#ppt_x"/>
                                          </p:val>
                                        </p:tav>
                                        <p:tav tm="100000">
                                          <p:val>
                                            <p:strVal val="#ppt_x"/>
                                          </p:val>
                                        </p:tav>
                                      </p:tavLst>
                                    </p:anim>
                                    <p:anim calcmode="lin" valueType="num">
                                      <p:cBhvr>
                                        <p:cTn id="111" dur="500" fill="hold"/>
                                        <p:tgtEl>
                                          <p:spTgt spid="19"/>
                                        </p:tgtEl>
                                        <p:attrNameLst>
                                          <p:attrName>ppt_y</p:attrName>
                                        </p:attrNameLst>
                                      </p:cBhvr>
                                      <p:tavLst>
                                        <p:tav tm="0">
                                          <p:val>
                                            <p:strVal val="#ppt_y+.1"/>
                                          </p:val>
                                        </p:tav>
                                        <p:tav tm="100000">
                                          <p:val>
                                            <p:strVal val="#ppt_y"/>
                                          </p:val>
                                        </p:tav>
                                      </p:tavLst>
                                    </p:anim>
                                  </p:childTnLst>
                                </p:cTn>
                              </p:par>
                              <p:par>
                                <p:cTn id="112" presetID="10" presetClass="entr" presetSubtype="0" fill="hold" grpId="0" nodeType="with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fade">
                                      <p:cBhvr>
                                        <p:cTn id="1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p:bldP spid="25" grpId="0" animBg="1"/>
      <p:bldP spid="27" grpId="0" animBg="1"/>
      <p:bldP spid="28" grpId="0" animBg="1"/>
      <p:bldP spid="29" grpId="0" animBg="1"/>
      <p:bldP spid="30" grpId="0" animBg="1"/>
      <p:bldP spid="32" grpId="0" animBg="1"/>
      <p:bldP spid="11" grpId="0"/>
      <p:bldP spid="13" grpId="0"/>
      <p:bldP spid="19" grpId="0"/>
      <p:bldP spid="20" grpId="0"/>
      <p:bldP spid="1038" grpId="0"/>
      <p:bldP spid="16" grpId="0" animBg="1"/>
      <p:bldP spid="18"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freccia in giù 4">
            <a:extLst>
              <a:ext uri="{FF2B5EF4-FFF2-40B4-BE49-F238E27FC236}">
                <a16:creationId xmlns:a16="http://schemas.microsoft.com/office/drawing/2014/main" id="{3E65A582-90C5-42E5-2EA0-8995286DB16C}"/>
              </a:ext>
            </a:extLst>
          </p:cNvPr>
          <p:cNvSpPr/>
          <p:nvPr/>
        </p:nvSpPr>
        <p:spPr>
          <a:xfrm>
            <a:off x="95116" y="442342"/>
            <a:ext cx="3060000" cy="703102"/>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Passaggi</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4 – 5 – 6 unificati</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3152720" y="472128"/>
            <a:ext cx="9000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16" name="Gruppo 15">
            <a:extLst>
              <a:ext uri="{FF2B5EF4-FFF2-40B4-BE49-F238E27FC236}">
                <a16:creationId xmlns:a16="http://schemas.microsoft.com/office/drawing/2014/main" id="{83F735E7-9BC7-57F2-2604-7A67BC693714}"/>
              </a:ext>
            </a:extLst>
          </p:cNvPr>
          <p:cNvGrpSpPr/>
          <p:nvPr/>
        </p:nvGrpSpPr>
        <p:grpSpPr>
          <a:xfrm>
            <a:off x="3279421" y="1371945"/>
            <a:ext cx="8817463" cy="5340350"/>
            <a:chOff x="3279421" y="1371945"/>
            <a:chExt cx="8817463" cy="5340350"/>
          </a:xfrm>
        </p:grpSpPr>
        <p:grpSp>
          <p:nvGrpSpPr>
            <p:cNvPr id="58" name="Gruppo 57">
              <a:extLst>
                <a:ext uri="{FF2B5EF4-FFF2-40B4-BE49-F238E27FC236}">
                  <a16:creationId xmlns:a16="http://schemas.microsoft.com/office/drawing/2014/main" id="{1EB298B0-923E-5919-2003-8A65A666FD1F}"/>
                </a:ext>
              </a:extLst>
            </p:cNvPr>
            <p:cNvGrpSpPr/>
            <p:nvPr/>
          </p:nvGrpSpPr>
          <p:grpSpPr>
            <a:xfrm>
              <a:off x="3279421" y="1371945"/>
              <a:ext cx="8817463" cy="5340350"/>
              <a:chOff x="3279421" y="1371945"/>
              <a:chExt cx="8817463" cy="5340350"/>
            </a:xfrm>
          </p:grpSpPr>
          <p:grpSp>
            <p:nvGrpSpPr>
              <p:cNvPr id="6" name="Gruppo 5">
                <a:extLst>
                  <a:ext uri="{FF2B5EF4-FFF2-40B4-BE49-F238E27FC236}">
                    <a16:creationId xmlns:a16="http://schemas.microsoft.com/office/drawing/2014/main" id="{67EBA465-0631-28BF-6CAD-4AAFCA4EFCBF}"/>
                  </a:ext>
                </a:extLst>
              </p:cNvPr>
              <p:cNvGrpSpPr/>
              <p:nvPr/>
            </p:nvGrpSpPr>
            <p:grpSpPr>
              <a:xfrm>
                <a:off x="3279421" y="1371945"/>
                <a:ext cx="8817463" cy="5340350"/>
                <a:chOff x="3283567" y="1420655"/>
                <a:chExt cx="8817463" cy="5340350"/>
              </a:xfrm>
            </p:grpSpPr>
            <p:sp>
              <p:nvSpPr>
                <p:cNvPr id="34" name="Rectangle 9">
                  <a:extLst>
                    <a:ext uri="{FF2B5EF4-FFF2-40B4-BE49-F238E27FC236}">
                      <a16:creationId xmlns:a16="http://schemas.microsoft.com/office/drawing/2014/main" id="{B3F4DDF5-2D88-947D-80B5-0D9EDCDA47E2}"/>
                    </a:ext>
                  </a:extLst>
                </p:cNvPr>
                <p:cNvSpPr>
                  <a:spLocks noChangeArrowheads="1"/>
                </p:cNvSpPr>
                <p:nvPr/>
              </p:nvSpPr>
              <p:spPr bwMode="auto">
                <a:xfrm>
                  <a:off x="3352317" y="1420655"/>
                  <a:ext cx="8748713" cy="5340350"/>
                </a:xfrm>
                <a:prstGeom prst="rect">
                  <a:avLst/>
                </a:prstGeom>
                <a:solidFill>
                  <a:schemeClr val="accent4">
                    <a:lumMod val="20000"/>
                    <a:lumOff val="80000"/>
                  </a:schemeClr>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grpSp>
              <p:nvGrpSpPr>
                <p:cNvPr id="59" name="Gruppo 58">
                  <a:extLst>
                    <a:ext uri="{FF2B5EF4-FFF2-40B4-BE49-F238E27FC236}">
                      <a16:creationId xmlns:a16="http://schemas.microsoft.com/office/drawing/2014/main" id="{C193A10C-D8F5-68C6-F594-DD130A579A3B}"/>
                    </a:ext>
                  </a:extLst>
                </p:cNvPr>
                <p:cNvGrpSpPr/>
                <p:nvPr/>
              </p:nvGrpSpPr>
              <p:grpSpPr>
                <a:xfrm>
                  <a:off x="7026690" y="4080432"/>
                  <a:ext cx="355774" cy="287397"/>
                  <a:chOff x="7026690" y="4080432"/>
                  <a:chExt cx="355774" cy="287397"/>
                </a:xfrm>
              </p:grpSpPr>
              <p:sp>
                <p:nvSpPr>
                  <p:cNvPr id="40" name="Rectangle 14">
                    <a:extLst>
                      <a:ext uri="{FF2B5EF4-FFF2-40B4-BE49-F238E27FC236}">
                        <a16:creationId xmlns:a16="http://schemas.microsoft.com/office/drawing/2014/main" id="{48AFD398-9515-D23C-E969-9673CA64A0B8}"/>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41" name="Rectangle 15">
                    <a:extLst>
                      <a:ext uri="{FF2B5EF4-FFF2-40B4-BE49-F238E27FC236}">
                        <a16:creationId xmlns:a16="http://schemas.microsoft.com/office/drawing/2014/main" id="{52556AB7-8E21-C374-E3B5-27AA55336E9A}"/>
                      </a:ext>
                    </a:extLst>
                  </p:cNvPr>
                  <p:cNvSpPr>
                    <a:spLocks noChangeArrowheads="1"/>
                  </p:cNvSpPr>
                  <p:nvPr/>
                </p:nvSpPr>
                <p:spPr bwMode="auto">
                  <a:xfrm>
                    <a:off x="7175189" y="4120633"/>
                    <a:ext cx="94578"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2</a:t>
                    </a:r>
                    <a:endParaRPr kumimoji="0" lang="it-IT" altLang="it-IT" b="0" i="0" u="none" strike="noStrike" cap="none" normalizeH="0" baseline="-25000" dirty="0">
                      <a:ln>
                        <a:noFill/>
                      </a:ln>
                      <a:solidFill>
                        <a:srgbClr val="C00000"/>
                      </a:solidFill>
                      <a:effectLst/>
                    </a:endParaRPr>
                  </a:p>
                </p:txBody>
              </p:sp>
              <p:sp>
                <p:nvSpPr>
                  <p:cNvPr id="42" name="Rectangle 16">
                    <a:extLst>
                      <a:ext uri="{FF2B5EF4-FFF2-40B4-BE49-F238E27FC236}">
                        <a16:creationId xmlns:a16="http://schemas.microsoft.com/office/drawing/2014/main" id="{8D3F3650-DD3A-F50B-C32C-B75B448E9BD6}"/>
                      </a:ext>
                    </a:extLst>
                  </p:cNvPr>
                  <p:cNvSpPr>
                    <a:spLocks noChangeArrowheads="1"/>
                  </p:cNvSpPr>
                  <p:nvPr/>
                </p:nvSpPr>
                <p:spPr bwMode="auto">
                  <a:xfrm>
                    <a:off x="7271856" y="4080432"/>
                    <a:ext cx="110608"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43" name="Rectangle 17">
                  <a:extLst>
                    <a:ext uri="{FF2B5EF4-FFF2-40B4-BE49-F238E27FC236}">
                      <a16:creationId xmlns:a16="http://schemas.microsoft.com/office/drawing/2014/main" id="{D46CBC0B-9728-6EA0-B946-E3BC13AE7BF1}"/>
                    </a:ext>
                  </a:extLst>
                </p:cNvPr>
                <p:cNvSpPr>
                  <a:spLocks noChangeArrowheads="1"/>
                </p:cNvSpPr>
                <p:nvPr/>
              </p:nvSpPr>
              <p:spPr bwMode="auto">
                <a:xfrm>
                  <a:off x="4962797" y="5987796"/>
                  <a:ext cx="200376"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4" name="Rectangle 18">
                  <a:extLst>
                    <a:ext uri="{FF2B5EF4-FFF2-40B4-BE49-F238E27FC236}">
                      <a16:creationId xmlns:a16="http://schemas.microsoft.com/office/drawing/2014/main" id="{A0E75F69-1A8B-6BD3-840C-CD4E573428AC}"/>
                    </a:ext>
                  </a:extLst>
                </p:cNvPr>
                <p:cNvSpPr>
                  <a:spLocks noChangeArrowheads="1"/>
                </p:cNvSpPr>
                <p:nvPr/>
              </p:nvSpPr>
              <p:spPr bwMode="auto">
                <a:xfrm>
                  <a:off x="5163173" y="3081181"/>
                  <a:ext cx="29014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sp>
              <p:nvSpPr>
                <p:cNvPr id="45" name="Line 19">
                  <a:extLst>
                    <a:ext uri="{FF2B5EF4-FFF2-40B4-BE49-F238E27FC236}">
                      <a16:creationId xmlns:a16="http://schemas.microsoft.com/office/drawing/2014/main" id="{745337A4-7DF3-336B-446D-FB692452B903}"/>
                    </a:ext>
                  </a:extLst>
                </p:cNvPr>
                <p:cNvSpPr>
                  <a:spLocks noChangeShapeType="1"/>
                </p:cNvSpPr>
                <p:nvPr/>
              </p:nvSpPr>
              <p:spPr bwMode="auto">
                <a:xfrm>
                  <a:off x="3349689" y="5033964"/>
                  <a:ext cx="8737501"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6" name="Line 20">
                  <a:extLst>
                    <a:ext uri="{FF2B5EF4-FFF2-40B4-BE49-F238E27FC236}">
                      <a16:creationId xmlns:a16="http://schemas.microsoft.com/office/drawing/2014/main" id="{230A1E44-414E-1A44-297F-36F9E226DE29}"/>
                    </a:ext>
                  </a:extLst>
                </p:cNvPr>
                <p:cNvSpPr>
                  <a:spLocks noChangeShapeType="1"/>
                </p:cNvSpPr>
                <p:nvPr/>
              </p:nvSpPr>
              <p:spPr bwMode="auto">
                <a:xfrm>
                  <a:off x="3787776" y="2552701"/>
                  <a:ext cx="4502150" cy="2481263"/>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7" name="Line 21">
                  <a:extLst>
                    <a:ext uri="{FF2B5EF4-FFF2-40B4-BE49-F238E27FC236}">
                      <a16:creationId xmlns:a16="http://schemas.microsoft.com/office/drawing/2014/main" id="{3B5207A9-51B9-D225-C053-A4112658F0FA}"/>
                    </a:ext>
                  </a:extLst>
                </p:cNvPr>
                <p:cNvSpPr>
                  <a:spLocks noChangeShapeType="1"/>
                </p:cNvSpPr>
                <p:nvPr/>
              </p:nvSpPr>
              <p:spPr bwMode="auto">
                <a:xfrm flipV="1">
                  <a:off x="4300539" y="4271964"/>
                  <a:ext cx="3989388" cy="2465388"/>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8" name="Line 22">
                  <a:extLst>
                    <a:ext uri="{FF2B5EF4-FFF2-40B4-BE49-F238E27FC236}">
                      <a16:creationId xmlns:a16="http://schemas.microsoft.com/office/drawing/2014/main" id="{33E407B1-9E56-DDC1-69C1-31E905C607CE}"/>
                    </a:ext>
                  </a:extLst>
                </p:cNvPr>
                <p:cNvSpPr>
                  <a:spLocks noChangeShapeType="1"/>
                </p:cNvSpPr>
                <p:nvPr/>
              </p:nvSpPr>
              <p:spPr bwMode="auto">
                <a:xfrm flipV="1">
                  <a:off x="7056439" y="4354514"/>
                  <a:ext cx="0" cy="67945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9" name="Line 23">
                  <a:extLst>
                    <a:ext uri="{FF2B5EF4-FFF2-40B4-BE49-F238E27FC236}">
                      <a16:creationId xmlns:a16="http://schemas.microsoft.com/office/drawing/2014/main" id="{BC645EC8-F36F-CDC6-10AC-5D84F43CCB03}"/>
                    </a:ext>
                  </a:extLst>
                </p:cNvPr>
                <p:cNvSpPr>
                  <a:spLocks noChangeShapeType="1"/>
                </p:cNvSpPr>
                <p:nvPr/>
              </p:nvSpPr>
              <p:spPr bwMode="auto">
                <a:xfrm flipV="1">
                  <a:off x="8289926" y="4271964"/>
                  <a:ext cx="0" cy="762000"/>
                </a:xfrm>
                <a:prstGeom prst="line">
                  <a:avLst/>
                </a:prstGeom>
                <a:solidFill>
                  <a:schemeClr val="accent4">
                    <a:lumMod val="20000"/>
                    <a:lumOff val="80000"/>
                  </a:schemeClr>
                </a:solid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nvGrpSpPr>
                <p:cNvPr id="55" name="Gruppo 54">
                  <a:extLst>
                    <a:ext uri="{FF2B5EF4-FFF2-40B4-BE49-F238E27FC236}">
                      <a16:creationId xmlns:a16="http://schemas.microsoft.com/office/drawing/2014/main" id="{ABC44B47-90A7-C8D0-A49A-29D77623FB1C}"/>
                    </a:ext>
                  </a:extLst>
                </p:cNvPr>
                <p:cNvGrpSpPr/>
                <p:nvPr/>
              </p:nvGrpSpPr>
              <p:grpSpPr>
                <a:xfrm>
                  <a:off x="8920527" y="6308702"/>
                  <a:ext cx="661238" cy="290150"/>
                  <a:chOff x="8920527" y="6308702"/>
                  <a:chExt cx="661238" cy="290150"/>
                </a:xfrm>
                <a:solidFill>
                  <a:schemeClr val="accent4">
                    <a:lumMod val="20000"/>
                    <a:lumOff val="80000"/>
                  </a:schemeClr>
                </a:solidFill>
              </p:grpSpPr>
              <p:sp>
                <p:nvSpPr>
                  <p:cNvPr id="38" name="Rectangle 12">
                    <a:extLst>
                      <a:ext uri="{FF2B5EF4-FFF2-40B4-BE49-F238E27FC236}">
                        <a16:creationId xmlns:a16="http://schemas.microsoft.com/office/drawing/2014/main" id="{A0C78FEB-105E-C3BF-31FC-5DC5F6150148}"/>
                      </a:ext>
                    </a:extLst>
                  </p:cNvPr>
                  <p:cNvSpPr>
                    <a:spLocks noChangeArrowheads="1"/>
                  </p:cNvSpPr>
                  <p:nvPr/>
                </p:nvSpPr>
                <p:spPr bwMode="auto">
                  <a:xfrm>
                    <a:off x="9323681" y="6308702"/>
                    <a:ext cx="258084" cy="2769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39" name="Rectangle 13">
                    <a:extLst>
                      <a:ext uri="{FF2B5EF4-FFF2-40B4-BE49-F238E27FC236}">
                        <a16:creationId xmlns:a16="http://schemas.microsoft.com/office/drawing/2014/main" id="{55F33437-E2FE-0861-88E4-83FE91C68E47}"/>
                      </a:ext>
                    </a:extLst>
                  </p:cNvPr>
                  <p:cNvSpPr>
                    <a:spLocks noChangeArrowheads="1"/>
                  </p:cNvSpPr>
                  <p:nvPr/>
                </p:nvSpPr>
                <p:spPr bwMode="auto">
                  <a:xfrm>
                    <a:off x="8920527" y="6321853"/>
                    <a:ext cx="26609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Comic Sans MS" panose="030F0702030302020204" pitchFamily="66" charset="0"/>
                      </a:rPr>
                      <a:t>A"</a:t>
                    </a:r>
                    <a:endParaRPr kumimoji="0" lang="it-IT" altLang="it-IT" b="0" i="0" u="none" strike="noStrike" cap="none" normalizeH="0" baseline="0" dirty="0">
                      <a:ln>
                        <a:noFill/>
                      </a:ln>
                      <a:solidFill>
                        <a:srgbClr val="7030A0"/>
                      </a:solidFill>
                      <a:effectLst/>
                    </a:endParaRPr>
                  </a:p>
                </p:txBody>
              </p:sp>
              <p:sp>
                <p:nvSpPr>
                  <p:cNvPr id="50" name="Rectangle 24">
                    <a:extLst>
                      <a:ext uri="{FF2B5EF4-FFF2-40B4-BE49-F238E27FC236}">
                        <a16:creationId xmlns:a16="http://schemas.microsoft.com/office/drawing/2014/main" id="{3E2F185F-67F6-4D78-1A87-3D280FC6292E}"/>
                      </a:ext>
                    </a:extLst>
                  </p:cNvPr>
                  <p:cNvSpPr>
                    <a:spLocks noChangeArrowheads="1"/>
                  </p:cNvSpPr>
                  <p:nvPr/>
                </p:nvSpPr>
                <p:spPr bwMode="auto">
                  <a:xfrm>
                    <a:off x="9169165" y="6317205"/>
                    <a:ext cx="126638" cy="276999"/>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7030A0"/>
                        </a:solidFill>
                        <a:effectLst/>
                        <a:latin typeface="Symbol" panose="05050102010706020507" pitchFamily="18" charset="2"/>
                      </a:rPr>
                      <a:t>º</a:t>
                    </a:r>
                    <a:endParaRPr kumimoji="0" lang="it-IT" altLang="it-IT" b="0" i="0" u="none" strike="noStrike" cap="none" normalizeH="0" baseline="0" dirty="0">
                      <a:ln>
                        <a:noFill/>
                      </a:ln>
                      <a:solidFill>
                        <a:srgbClr val="7030A0"/>
                      </a:solidFill>
                      <a:effectLst/>
                    </a:endParaRPr>
                  </a:p>
                </p:txBody>
              </p:sp>
            </p:grpSp>
            <p:sp>
              <p:nvSpPr>
                <p:cNvPr id="52" name="Rectangle 26">
                  <a:extLst>
                    <a:ext uri="{FF2B5EF4-FFF2-40B4-BE49-F238E27FC236}">
                      <a16:creationId xmlns:a16="http://schemas.microsoft.com/office/drawing/2014/main" id="{20741217-FE83-3863-9AF3-0E4C79B74EB1}"/>
                    </a:ext>
                  </a:extLst>
                </p:cNvPr>
                <p:cNvSpPr>
                  <a:spLocks noChangeArrowheads="1"/>
                </p:cNvSpPr>
                <p:nvPr/>
              </p:nvSpPr>
              <p:spPr bwMode="auto">
                <a:xfrm>
                  <a:off x="8308976" y="4100514"/>
                  <a:ext cx="65"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54" name="Line 28">
                  <a:extLst>
                    <a:ext uri="{FF2B5EF4-FFF2-40B4-BE49-F238E27FC236}">
                      <a16:creationId xmlns:a16="http://schemas.microsoft.com/office/drawing/2014/main" id="{BFD20135-2101-01DC-D0C3-061520BCC805}"/>
                    </a:ext>
                  </a:extLst>
                </p:cNvPr>
                <p:cNvSpPr>
                  <a:spLocks noChangeShapeType="1"/>
                </p:cNvSpPr>
                <p:nvPr/>
              </p:nvSpPr>
              <p:spPr bwMode="auto">
                <a:xfrm flipV="1">
                  <a:off x="8902701" y="5033964"/>
                  <a:ext cx="0" cy="1452563"/>
                </a:xfrm>
                <a:prstGeom prst="line">
                  <a:avLst/>
                </a:prstGeom>
                <a:solidFill>
                  <a:schemeClr val="accent4">
                    <a:lumMod val="20000"/>
                    <a:lumOff val="80000"/>
                  </a:schemeClr>
                </a:solidFill>
                <a:ln w="0">
                  <a:solidFill>
                    <a:srgbClr val="7030A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6">
                  <a:extLst>
                    <a:ext uri="{FF2B5EF4-FFF2-40B4-BE49-F238E27FC236}">
                      <a16:creationId xmlns:a16="http://schemas.microsoft.com/office/drawing/2014/main" id="{BB0DF64E-2DDE-C956-6FDA-98326A5E86CD}"/>
                    </a:ext>
                  </a:extLst>
                </p:cNvPr>
                <p:cNvSpPr>
                  <a:spLocks noChangeArrowheads="1"/>
                </p:cNvSpPr>
                <p:nvPr/>
              </p:nvSpPr>
              <p:spPr bwMode="auto">
                <a:xfrm>
                  <a:off x="4061245" y="1435453"/>
                  <a:ext cx="714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C00000"/>
                      </a:solidFill>
                      <a:effectLst/>
                      <a:latin typeface="Comic Sans MS" panose="030F0702030302020204" pitchFamily="66" charset="0"/>
                    </a:rPr>
                    <a:t>Dati la retta generica r ed il punto </a:t>
                  </a:r>
                  <a:r>
                    <a:rPr kumimoji="0" lang="it-IT" altLang="it-IT" sz="1400" b="0" i="0" u="none" strike="noStrike" cap="none" normalizeH="0" baseline="0" dirty="0">
                      <a:ln>
                        <a:noFill/>
                      </a:ln>
                      <a:solidFill>
                        <a:srgbClr val="7030A0"/>
                      </a:solidFill>
                      <a:effectLst/>
                      <a:latin typeface="Comic Sans MS" panose="030F0702030302020204" pitchFamily="66" charset="0"/>
                    </a:rPr>
                    <a:t>A(A';A") </a:t>
                  </a:r>
                  <a:r>
                    <a:rPr kumimoji="0" lang="it-IT" altLang="it-IT" sz="1400" b="0" i="0" u="none" strike="noStrike" cap="none" normalizeH="0" baseline="0" dirty="0">
                      <a:ln>
                        <a:noFill/>
                      </a:ln>
                      <a:solidFill>
                        <a:srgbClr val="C00000"/>
                      </a:solidFill>
                      <a:effectLst/>
                      <a:latin typeface="Comic Sans MS" panose="030F0702030302020204" pitchFamily="66" charset="0"/>
                    </a:rPr>
                    <a:t>determinare il piano </a:t>
                  </a:r>
                  <a:r>
                    <a:rPr kumimoji="0" lang="it-IT" altLang="it-IT" sz="1400" b="0" i="0" u="none" strike="noStrike" cap="none" normalizeH="0" baseline="0" dirty="0">
                      <a:ln>
                        <a:noFill/>
                      </a:ln>
                      <a:solidFill>
                        <a:srgbClr val="C00000"/>
                      </a:solidFill>
                      <a:effectLst/>
                      <a:latin typeface="Symbol" panose="05050102010706020507" pitchFamily="18" charset="2"/>
                    </a:rPr>
                    <a:t>a</a:t>
                  </a:r>
                  <a:r>
                    <a:rPr kumimoji="0" lang="it-IT" altLang="it-IT" sz="1400" b="0" i="0" u="none" strike="noStrike" cap="none" normalizeH="0" baseline="0" dirty="0">
                      <a:ln>
                        <a:noFill/>
                      </a:ln>
                      <a:solidFill>
                        <a:srgbClr val="C00000"/>
                      </a:solidFill>
                      <a:effectLst/>
                      <a:latin typeface="Comic Sans MS" panose="030F0702030302020204" pitchFamily="66" charset="0"/>
                    </a:rPr>
                    <a:t> passante per essi </a:t>
                  </a:r>
                  <a:endParaRPr kumimoji="0" lang="it-IT" altLang="it-IT" sz="1400" b="0" i="0" u="none" strike="noStrike" cap="none" normalizeH="0" baseline="0" dirty="0">
                    <a:ln>
                      <a:noFill/>
                    </a:ln>
                    <a:solidFill>
                      <a:srgbClr val="C00000"/>
                    </a:solidFill>
                    <a:effectLst/>
                  </a:endParaRPr>
                </a:p>
              </p:txBody>
            </p:sp>
            <p:grpSp>
              <p:nvGrpSpPr>
                <p:cNvPr id="60" name="Gruppo 59">
                  <a:extLst>
                    <a:ext uri="{FF2B5EF4-FFF2-40B4-BE49-F238E27FC236}">
                      <a16:creationId xmlns:a16="http://schemas.microsoft.com/office/drawing/2014/main" id="{E1C13C54-3CD0-1879-C07B-411639BE3589}"/>
                    </a:ext>
                  </a:extLst>
                </p:cNvPr>
                <p:cNvGrpSpPr/>
                <p:nvPr/>
              </p:nvGrpSpPr>
              <p:grpSpPr>
                <a:xfrm>
                  <a:off x="8131089" y="3966451"/>
                  <a:ext cx="317166" cy="180000"/>
                  <a:chOff x="7026690" y="4080432"/>
                  <a:chExt cx="317166" cy="287397"/>
                </a:xfrm>
              </p:grpSpPr>
              <p:sp>
                <p:nvSpPr>
                  <p:cNvPr id="61" name="Rectangle 14">
                    <a:extLst>
                      <a:ext uri="{FF2B5EF4-FFF2-40B4-BE49-F238E27FC236}">
                        <a16:creationId xmlns:a16="http://schemas.microsoft.com/office/drawing/2014/main" id="{937B435B-1165-4423-9B65-86A6664C1DFC}"/>
                      </a:ext>
                    </a:extLst>
                  </p:cNvPr>
                  <p:cNvSpPr>
                    <a:spLocks noChangeArrowheads="1"/>
                  </p:cNvSpPr>
                  <p:nvPr/>
                </p:nvSpPr>
                <p:spPr bwMode="auto">
                  <a:xfrm>
                    <a:off x="7026690" y="4090830"/>
                    <a:ext cx="157094" cy="276999"/>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T</a:t>
                    </a:r>
                    <a:endParaRPr kumimoji="0" lang="it-IT" altLang="it-IT" b="0" i="0" u="none" strike="noStrike" cap="none" normalizeH="0" baseline="0" dirty="0">
                      <a:ln>
                        <a:noFill/>
                      </a:ln>
                      <a:solidFill>
                        <a:srgbClr val="C00000"/>
                      </a:solidFill>
                      <a:effectLst/>
                    </a:endParaRPr>
                  </a:p>
                </p:txBody>
              </p:sp>
              <p:sp>
                <p:nvSpPr>
                  <p:cNvPr id="62" name="Rectangle 15">
                    <a:extLst>
                      <a:ext uri="{FF2B5EF4-FFF2-40B4-BE49-F238E27FC236}">
                        <a16:creationId xmlns:a16="http://schemas.microsoft.com/office/drawing/2014/main" id="{6FCAEC39-36E0-2F4A-CED5-B22D71AF6829}"/>
                      </a:ext>
                    </a:extLst>
                  </p:cNvPr>
                  <p:cNvSpPr>
                    <a:spLocks noChangeArrowheads="1"/>
                  </p:cNvSpPr>
                  <p:nvPr/>
                </p:nvSpPr>
                <p:spPr bwMode="auto">
                  <a:xfrm>
                    <a:off x="7175189" y="4120633"/>
                    <a:ext cx="68930" cy="184666"/>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25000" dirty="0">
                        <a:ln>
                          <a:noFill/>
                        </a:ln>
                        <a:solidFill>
                          <a:srgbClr val="C00000"/>
                        </a:solidFill>
                        <a:effectLst/>
                        <a:latin typeface="Comic Sans MS" panose="030F0702030302020204" pitchFamily="66" charset="0"/>
                      </a:rPr>
                      <a:t>1</a:t>
                    </a:r>
                    <a:endParaRPr kumimoji="0" lang="it-IT" altLang="it-IT" b="0" i="0" u="none" strike="noStrike" cap="none" normalizeH="0" baseline="-25000" dirty="0">
                      <a:ln>
                        <a:noFill/>
                      </a:ln>
                      <a:solidFill>
                        <a:srgbClr val="C00000"/>
                      </a:solidFill>
                      <a:effectLst/>
                    </a:endParaRPr>
                  </a:p>
                </p:txBody>
              </p:sp>
              <p:sp>
                <p:nvSpPr>
                  <p:cNvPr id="63" name="Rectangle 16">
                    <a:extLst>
                      <a:ext uri="{FF2B5EF4-FFF2-40B4-BE49-F238E27FC236}">
                        <a16:creationId xmlns:a16="http://schemas.microsoft.com/office/drawing/2014/main" id="{7F527F71-F7D5-7BA0-5B33-49A349BFFA55}"/>
                      </a:ext>
                    </a:extLst>
                  </p:cNvPr>
                  <p:cNvSpPr>
                    <a:spLocks noChangeArrowheads="1"/>
                  </p:cNvSpPr>
                  <p:nvPr/>
                </p:nvSpPr>
                <p:spPr bwMode="auto">
                  <a:xfrm>
                    <a:off x="7271856" y="4080432"/>
                    <a:ext cx="72000" cy="277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a:ln>
                          <a:noFill/>
                        </a:ln>
                        <a:solidFill>
                          <a:srgbClr val="C00000"/>
                        </a:solidFill>
                        <a:effectLst/>
                        <a:latin typeface="Comic Sans MS" panose="030F0702030302020204" pitchFamily="66" charset="0"/>
                      </a:rPr>
                      <a:t>r</a:t>
                    </a:r>
                    <a:endParaRPr kumimoji="0" lang="it-IT" altLang="it-IT" b="0" i="0" u="none" strike="noStrike" cap="none" normalizeH="0" baseline="0" dirty="0">
                      <a:ln>
                        <a:noFill/>
                      </a:ln>
                      <a:solidFill>
                        <a:srgbClr val="C00000"/>
                      </a:solidFill>
                      <a:effectLst/>
                    </a:endParaRPr>
                  </a:p>
                </p:txBody>
              </p:sp>
            </p:grpSp>
            <p:sp>
              <p:nvSpPr>
                <p:cNvPr id="1024" name="Rectangle 7">
                  <a:extLst>
                    <a:ext uri="{FF2B5EF4-FFF2-40B4-BE49-F238E27FC236}">
                      <a16:creationId xmlns:a16="http://schemas.microsoft.com/office/drawing/2014/main" id="{30AAE6D9-BF9E-E8A7-F101-1F244A786007}"/>
                    </a:ext>
                  </a:extLst>
                </p:cNvPr>
                <p:cNvSpPr>
                  <a:spLocks noChangeArrowheads="1"/>
                </p:cNvSpPr>
                <p:nvPr/>
              </p:nvSpPr>
              <p:spPr bwMode="auto">
                <a:xfrm>
                  <a:off x="11688376" y="4759978"/>
                  <a:ext cx="268288" cy="216000"/>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000000"/>
                      </a:solidFill>
                      <a:effectLst/>
                      <a:latin typeface="Comic Sans MS" panose="030F0702030302020204" pitchFamily="66" charset="0"/>
                    </a:rPr>
                    <a:t>lt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3" name="Line 10">
                  <a:extLst>
                    <a:ext uri="{FF2B5EF4-FFF2-40B4-BE49-F238E27FC236}">
                      <a16:creationId xmlns:a16="http://schemas.microsoft.com/office/drawing/2014/main" id="{61887CF4-16F7-6911-7799-B35F1EB47EE6}"/>
                    </a:ext>
                  </a:extLst>
                </p:cNvPr>
                <p:cNvSpPr>
                  <a:spLocks noChangeShapeType="1"/>
                </p:cNvSpPr>
                <p:nvPr/>
              </p:nvSpPr>
              <p:spPr bwMode="auto">
                <a:xfrm>
                  <a:off x="3338478" y="2565136"/>
                  <a:ext cx="8748713" cy="0"/>
                </a:xfrm>
                <a:prstGeom prst="line">
                  <a:avLst/>
                </a:prstGeom>
                <a:solidFill>
                  <a:schemeClr val="accent4">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7" name="CasellaDiTesto 6">
                  <a:extLst>
                    <a:ext uri="{FF2B5EF4-FFF2-40B4-BE49-F238E27FC236}">
                      <a16:creationId xmlns:a16="http://schemas.microsoft.com/office/drawing/2014/main" id="{3352EF98-342B-172B-6D79-4BB8C713C063}"/>
                    </a:ext>
                  </a:extLst>
                </p:cNvPr>
                <p:cNvSpPr txBox="1"/>
                <p:nvPr/>
              </p:nvSpPr>
              <p:spPr>
                <a:xfrm>
                  <a:off x="3283567" y="1576679"/>
                  <a:ext cx="6270171" cy="307777"/>
                </a:xfrm>
                <a:prstGeom prst="rect">
                  <a:avLst/>
                </a:prstGeom>
                <a:noFill/>
              </p:spPr>
              <p:txBody>
                <a:bodyPr wrap="square" rtlCol="0">
                  <a:spAutoFit/>
                </a:bodyPr>
                <a:lstStyle/>
                <a:p>
                  <a:r>
                    <a:rPr lang="it-IT" sz="1400" dirty="0">
                      <a:solidFill>
                        <a:srgbClr val="0066FF"/>
                      </a:solidFill>
                      <a:latin typeface="Comic Sans MS" panose="030F0702030302020204" pitchFamily="66" charset="0"/>
                    </a:rPr>
                    <a:t>Passaggio 1- Si definisce, anzitutto, un punto (X </a:t>
                  </a:r>
                  <a:r>
                    <a:rPr lang="it-IT" sz="1400" dirty="0">
                      <a:solidFill>
                        <a:srgbClr val="0066FF"/>
                      </a:solidFill>
                      <a:latin typeface="Comic Sans MS" panose="030F0702030302020204" pitchFamily="66" charset="0"/>
                      <a:sym typeface="Symbol" panose="05050102010706020507" pitchFamily="18" charset="2"/>
                    </a:rPr>
                    <a:t> r)=(X’ r’; X’’ r’’) </a:t>
                  </a:r>
                  <a:endParaRPr lang="it-IT" sz="1400" dirty="0">
                    <a:solidFill>
                      <a:srgbClr val="0066FF"/>
                    </a:solidFill>
                    <a:latin typeface="Comic Sans MS" panose="030F0702030302020204" pitchFamily="66" charset="0"/>
                  </a:endParaRPr>
                </a:p>
              </p:txBody>
            </p:sp>
            <p:cxnSp>
              <p:nvCxnSpPr>
                <p:cNvPr id="10" name="Connettore diritto 9">
                  <a:extLst>
                    <a:ext uri="{FF2B5EF4-FFF2-40B4-BE49-F238E27FC236}">
                      <a16:creationId xmlns:a16="http://schemas.microsoft.com/office/drawing/2014/main" id="{5553A20E-0E23-AC29-7ADB-E1583B4C3DB4}"/>
                    </a:ext>
                  </a:extLst>
                </p:cNvPr>
                <p:cNvCxnSpPr>
                  <a:cxnSpLocks/>
                </p:cNvCxnSpPr>
                <p:nvPr/>
              </p:nvCxnSpPr>
              <p:spPr>
                <a:xfrm>
                  <a:off x="6259397" y="3916814"/>
                  <a:ext cx="0" cy="1620000"/>
                </a:xfrm>
                <a:prstGeom prst="line">
                  <a:avLst/>
                </a:prstGeom>
                <a:ln w="3175">
                  <a:solidFill>
                    <a:srgbClr val="0066FF"/>
                  </a:solidFill>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20D64266-94D5-B467-3969-D1A367BB0C70}"/>
                    </a:ext>
                  </a:extLst>
                </p:cNvPr>
                <p:cNvSpPr txBox="1"/>
                <p:nvPr/>
              </p:nvSpPr>
              <p:spPr>
                <a:xfrm>
                  <a:off x="6096000" y="5584183"/>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sp>
              <p:nvSpPr>
                <p:cNvPr id="15" name="CasellaDiTesto 14">
                  <a:extLst>
                    <a:ext uri="{FF2B5EF4-FFF2-40B4-BE49-F238E27FC236}">
                      <a16:creationId xmlns:a16="http://schemas.microsoft.com/office/drawing/2014/main" id="{0373F218-DF66-6CAC-2164-E498FD7358D0}"/>
                    </a:ext>
                  </a:extLst>
                </p:cNvPr>
                <p:cNvSpPr txBox="1"/>
                <p:nvPr/>
              </p:nvSpPr>
              <p:spPr>
                <a:xfrm>
                  <a:off x="6112513" y="3564621"/>
                  <a:ext cx="491412" cy="369332"/>
                </a:xfrm>
                <a:prstGeom prst="rect">
                  <a:avLst/>
                </a:prstGeom>
                <a:noFill/>
              </p:spPr>
              <p:txBody>
                <a:bodyPr wrap="square" rtlCol="0">
                  <a:spAutoFit/>
                </a:bodyPr>
                <a:lstStyle/>
                <a:p>
                  <a:r>
                    <a:rPr lang="it-IT" dirty="0">
                      <a:solidFill>
                        <a:srgbClr val="0066FF"/>
                      </a:solidFill>
                      <a:latin typeface="Comic Sans MS" panose="030F0702030302020204" pitchFamily="66" charset="0"/>
                    </a:rPr>
                    <a:t>X’</a:t>
                  </a:r>
                  <a:r>
                    <a:rPr lang="it-IT" dirty="0">
                      <a:solidFill>
                        <a:srgbClr val="0066FF"/>
                      </a:solidFill>
                    </a:rPr>
                    <a:t>’</a:t>
                  </a:r>
                </a:p>
              </p:txBody>
            </p:sp>
          </p:grpSp>
          <p:sp>
            <p:nvSpPr>
              <p:cNvPr id="8" name="CasellaDiTesto 7">
                <a:extLst>
                  <a:ext uri="{FF2B5EF4-FFF2-40B4-BE49-F238E27FC236}">
                    <a16:creationId xmlns:a16="http://schemas.microsoft.com/office/drawing/2014/main" id="{7149580E-5DEC-1B4D-2BD4-AFF8E0203048}"/>
                  </a:ext>
                </a:extLst>
              </p:cNvPr>
              <p:cNvSpPr txBox="1"/>
              <p:nvPr/>
            </p:nvSpPr>
            <p:spPr>
              <a:xfrm>
                <a:off x="3280226" y="1769430"/>
                <a:ext cx="8737501"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rPr>
                  <a:t>Passaggio 2- Collegando A’X’ e A’’X’’ si determinano le proiezioni del segmento appartenente alla retta s</a:t>
                </a:r>
              </a:p>
            </p:txBody>
          </p:sp>
          <p:cxnSp>
            <p:nvCxnSpPr>
              <p:cNvPr id="56" name="Connettore diritto 55">
                <a:extLst>
                  <a:ext uri="{FF2B5EF4-FFF2-40B4-BE49-F238E27FC236}">
                    <a16:creationId xmlns:a16="http://schemas.microsoft.com/office/drawing/2014/main" id="{3AF806A5-A631-D990-1FCA-9D7435FE1791}"/>
                  </a:ext>
                </a:extLst>
              </p:cNvPr>
              <p:cNvCxnSpPr>
                <a:cxnSpLocks/>
              </p:cNvCxnSpPr>
              <p:nvPr/>
            </p:nvCxnSpPr>
            <p:spPr>
              <a:xfrm flipH="1" flipV="1">
                <a:off x="6255251" y="5482206"/>
                <a:ext cx="2643304" cy="95561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Connettore diritto 56">
                <a:extLst>
                  <a:ext uri="{FF2B5EF4-FFF2-40B4-BE49-F238E27FC236}">
                    <a16:creationId xmlns:a16="http://schemas.microsoft.com/office/drawing/2014/main" id="{E00AC8AB-C871-D304-718E-EA6273CDE52D}"/>
                  </a:ext>
                </a:extLst>
              </p:cNvPr>
              <p:cNvCxnSpPr>
                <a:cxnSpLocks/>
              </p:cNvCxnSpPr>
              <p:nvPr/>
            </p:nvCxnSpPr>
            <p:spPr>
              <a:xfrm flipH="1" flipV="1">
                <a:off x="6255251" y="3869374"/>
                <a:ext cx="2643304" cy="256844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2" name="Connettore diritto 11">
              <a:extLst>
                <a:ext uri="{FF2B5EF4-FFF2-40B4-BE49-F238E27FC236}">
                  <a16:creationId xmlns:a16="http://schemas.microsoft.com/office/drawing/2014/main" id="{C20418BC-8D36-380A-D953-5509D898F76F}"/>
                </a:ext>
              </a:extLst>
            </p:cNvPr>
            <p:cNvCxnSpPr>
              <a:cxnSpLocks/>
            </p:cNvCxnSpPr>
            <p:nvPr/>
          </p:nvCxnSpPr>
          <p:spPr>
            <a:xfrm flipH="1" flipV="1">
              <a:off x="4891966" y="4989838"/>
              <a:ext cx="4017918" cy="145256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Connettore diritto 34">
              <a:extLst>
                <a:ext uri="{FF2B5EF4-FFF2-40B4-BE49-F238E27FC236}">
                  <a16:creationId xmlns:a16="http://schemas.microsoft.com/office/drawing/2014/main" id="{157144AC-D708-AFB3-1DDA-1F63332E2529}"/>
                </a:ext>
              </a:extLst>
            </p:cNvPr>
            <p:cNvCxnSpPr>
              <a:cxnSpLocks/>
            </p:cNvCxnSpPr>
            <p:nvPr/>
          </p:nvCxnSpPr>
          <p:spPr>
            <a:xfrm flipH="1" flipV="1">
              <a:off x="4898225" y="2548940"/>
              <a:ext cx="4011659" cy="389804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a16="http://schemas.microsoft.com/office/drawing/2014/main" id="{16C2B6EB-49A1-92F6-08AA-CDA0D4FA7DB7}"/>
                </a:ext>
              </a:extLst>
            </p:cNvPr>
            <p:cNvCxnSpPr>
              <a:cxnSpLocks/>
            </p:cNvCxnSpPr>
            <p:nvPr/>
          </p:nvCxnSpPr>
          <p:spPr>
            <a:xfrm flipV="1">
              <a:off x="4895927" y="2548940"/>
              <a:ext cx="0" cy="2438369"/>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D56962C5-9302-65BE-2DD0-B2C616FC9E07}"/>
                </a:ext>
              </a:extLst>
            </p:cNvPr>
            <p:cNvSpPr txBox="1"/>
            <p:nvPr/>
          </p:nvSpPr>
          <p:spPr>
            <a:xfrm>
              <a:off x="5288911" y="5166388"/>
              <a:ext cx="436485" cy="400110"/>
            </a:xfrm>
            <a:prstGeom prst="rect">
              <a:avLst/>
            </a:prstGeom>
            <a:noFill/>
          </p:spPr>
          <p:txBody>
            <a:bodyPr wrap="square" rtlCol="0">
              <a:spAutoFit/>
            </a:bodyPr>
            <a:lstStyle/>
            <a:p>
              <a:r>
                <a:rPr lang="it-IT" sz="2000" dirty="0">
                  <a:solidFill>
                    <a:srgbClr val="00B050"/>
                  </a:solidFill>
                </a:rPr>
                <a:t>s’</a:t>
              </a:r>
            </a:p>
          </p:txBody>
        </p:sp>
        <p:sp>
          <p:nvSpPr>
            <p:cNvPr id="13" name="CasellaDiTesto 12">
              <a:extLst>
                <a:ext uri="{FF2B5EF4-FFF2-40B4-BE49-F238E27FC236}">
                  <a16:creationId xmlns:a16="http://schemas.microsoft.com/office/drawing/2014/main" id="{73246CF3-5729-DB20-F750-DB4FD17B246B}"/>
                </a:ext>
              </a:extLst>
            </p:cNvPr>
            <p:cNvSpPr txBox="1"/>
            <p:nvPr/>
          </p:nvSpPr>
          <p:spPr>
            <a:xfrm>
              <a:off x="8007509" y="5335418"/>
              <a:ext cx="436485" cy="400110"/>
            </a:xfrm>
            <a:prstGeom prst="rect">
              <a:avLst/>
            </a:prstGeom>
            <a:noFill/>
          </p:spPr>
          <p:txBody>
            <a:bodyPr wrap="square" rtlCol="0">
              <a:spAutoFit/>
            </a:bodyPr>
            <a:lstStyle/>
            <a:p>
              <a:r>
                <a:rPr lang="it-IT" sz="2000" dirty="0">
                  <a:solidFill>
                    <a:srgbClr val="00B050"/>
                  </a:solidFill>
                </a:rPr>
                <a:t>s’’</a:t>
              </a:r>
            </a:p>
          </p:txBody>
        </p:sp>
        <p:cxnSp>
          <p:nvCxnSpPr>
            <p:cNvPr id="17" name="Connettore diritto 16">
              <a:extLst>
                <a:ext uri="{FF2B5EF4-FFF2-40B4-BE49-F238E27FC236}">
                  <a16:creationId xmlns:a16="http://schemas.microsoft.com/office/drawing/2014/main" id="{FEB9F34F-3C79-F564-1129-6C49738CBCAE}"/>
                </a:ext>
              </a:extLst>
            </p:cNvPr>
            <p:cNvCxnSpPr>
              <a:cxnSpLocks/>
            </p:cNvCxnSpPr>
            <p:nvPr/>
          </p:nvCxnSpPr>
          <p:spPr>
            <a:xfrm>
              <a:off x="7405691" y="4982962"/>
              <a:ext cx="0" cy="91955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5E8C0DCF-7E1D-1A95-3B80-8CE1C0ADB502}"/>
                </a:ext>
              </a:extLst>
            </p:cNvPr>
            <p:cNvSpPr txBox="1"/>
            <p:nvPr/>
          </p:nvSpPr>
          <p:spPr>
            <a:xfrm>
              <a:off x="4357980" y="2476421"/>
              <a:ext cx="612000"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T</a:t>
              </a:r>
              <a:r>
                <a:rPr lang="it-IT" sz="2000" baseline="-25000" dirty="0">
                  <a:solidFill>
                    <a:srgbClr val="00B050"/>
                  </a:solidFill>
                  <a:latin typeface="Comic Sans MS" panose="030F0702030302020204" pitchFamily="66" charset="0"/>
                </a:rPr>
                <a:t>2</a:t>
              </a:r>
              <a:r>
                <a:rPr lang="it-IT" sz="2000" dirty="0">
                  <a:solidFill>
                    <a:srgbClr val="00B050"/>
                  </a:solidFill>
                  <a:latin typeface="Comic Sans MS" panose="030F0702030302020204" pitchFamily="66" charset="0"/>
                </a:rPr>
                <a:t>s</a:t>
              </a:r>
            </a:p>
          </p:txBody>
        </p:sp>
        <p:sp>
          <p:nvSpPr>
            <p:cNvPr id="20" name="CasellaDiTesto 19">
              <a:extLst>
                <a:ext uri="{FF2B5EF4-FFF2-40B4-BE49-F238E27FC236}">
                  <a16:creationId xmlns:a16="http://schemas.microsoft.com/office/drawing/2014/main" id="{153B95BA-1667-346F-42EF-4E9D91B3F208}"/>
                </a:ext>
              </a:extLst>
            </p:cNvPr>
            <p:cNvSpPr txBox="1"/>
            <p:nvPr/>
          </p:nvSpPr>
          <p:spPr>
            <a:xfrm>
              <a:off x="7116596" y="5861211"/>
              <a:ext cx="576000"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T</a:t>
              </a:r>
              <a:r>
                <a:rPr lang="it-IT" sz="2000" baseline="-25000" dirty="0">
                  <a:solidFill>
                    <a:srgbClr val="00B050"/>
                  </a:solidFill>
                  <a:latin typeface="Comic Sans MS" panose="030F0702030302020204" pitchFamily="66" charset="0"/>
                </a:rPr>
                <a:t>1</a:t>
              </a:r>
              <a:r>
                <a:rPr lang="it-IT" sz="2000" dirty="0">
                  <a:solidFill>
                    <a:srgbClr val="00B050"/>
                  </a:solidFill>
                  <a:latin typeface="Comic Sans MS" panose="030F0702030302020204" pitchFamily="66" charset="0"/>
                </a:rPr>
                <a:t>s</a:t>
              </a:r>
            </a:p>
          </p:txBody>
        </p:sp>
        <p:sp>
          <p:nvSpPr>
            <p:cNvPr id="1038" name="CasellaDiTesto 1037">
              <a:extLst>
                <a:ext uri="{FF2B5EF4-FFF2-40B4-BE49-F238E27FC236}">
                  <a16:creationId xmlns:a16="http://schemas.microsoft.com/office/drawing/2014/main" id="{AC375F94-41A7-EE72-7AC3-9403C125CA8B}"/>
                </a:ext>
              </a:extLst>
            </p:cNvPr>
            <p:cNvSpPr txBox="1"/>
            <p:nvPr/>
          </p:nvSpPr>
          <p:spPr>
            <a:xfrm>
              <a:off x="3287677" y="1974102"/>
              <a:ext cx="8805089"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rPr>
                <a:t>Passaggio 3- Si definisce la retta s(s’;s’’;T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 ) contenente il segmento AX(A’X’;A’’X’’)</a:t>
              </a:r>
            </a:p>
          </p:txBody>
        </p:sp>
      </p:grpSp>
      <p:cxnSp>
        <p:nvCxnSpPr>
          <p:cNvPr id="21" name="Connettore diritto 20">
            <a:extLst>
              <a:ext uri="{FF2B5EF4-FFF2-40B4-BE49-F238E27FC236}">
                <a16:creationId xmlns:a16="http://schemas.microsoft.com/office/drawing/2014/main" id="{E909F34F-49AA-2D99-CD76-8214F75826DD}"/>
              </a:ext>
            </a:extLst>
          </p:cNvPr>
          <p:cNvCxnSpPr>
            <a:cxnSpLocks/>
            <a:stCxn id="47" idx="1"/>
          </p:cNvCxnSpPr>
          <p:nvPr/>
        </p:nvCxnSpPr>
        <p:spPr>
          <a:xfrm flipH="1">
            <a:off x="7000699" y="4223254"/>
            <a:ext cx="1285082" cy="24435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Connettore diritto 32">
            <a:extLst>
              <a:ext uri="{FF2B5EF4-FFF2-40B4-BE49-F238E27FC236}">
                <a16:creationId xmlns:a16="http://schemas.microsoft.com/office/drawing/2014/main" id="{847D212E-F7EE-393D-118C-D69816994C16}"/>
              </a:ext>
            </a:extLst>
          </p:cNvPr>
          <p:cNvCxnSpPr>
            <a:cxnSpLocks/>
          </p:cNvCxnSpPr>
          <p:nvPr/>
        </p:nvCxnSpPr>
        <p:spPr>
          <a:xfrm>
            <a:off x="4841980" y="2503702"/>
            <a:ext cx="3043214" cy="24861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28" name="CasellaDiTesto 1027">
            <a:extLst>
              <a:ext uri="{FF2B5EF4-FFF2-40B4-BE49-F238E27FC236}">
                <a16:creationId xmlns:a16="http://schemas.microsoft.com/office/drawing/2014/main" id="{AEEB719E-8A7F-AEF0-B93B-6F7BDB07A158}"/>
              </a:ext>
            </a:extLst>
          </p:cNvPr>
          <p:cNvSpPr txBox="1"/>
          <p:nvPr/>
        </p:nvSpPr>
        <p:spPr>
          <a:xfrm>
            <a:off x="6538185" y="6152388"/>
            <a:ext cx="761631" cy="461665"/>
          </a:xfrm>
          <a:prstGeom prst="rect">
            <a:avLst/>
          </a:prstGeom>
          <a:noFill/>
        </p:spPr>
        <p:txBody>
          <a:bodyPr wrap="square" rtlCol="0">
            <a:spAutoFit/>
          </a:bodyPr>
          <a:lstStyle/>
          <a:p>
            <a:r>
              <a:rPr lang="it-IT" sz="2400" dirty="0">
                <a:solidFill>
                  <a:srgbClr val="FF0000"/>
                </a:solidFill>
                <a:latin typeface="Comic Sans MS" panose="030F0702030302020204" pitchFamily="66" charset="0"/>
              </a:rPr>
              <a:t>t</a:t>
            </a:r>
            <a:r>
              <a:rPr lang="it-IT" sz="2400" baseline="-25000" dirty="0">
                <a:solidFill>
                  <a:srgbClr val="FF0000"/>
                </a:solidFill>
                <a:latin typeface="Comic Sans MS" panose="030F0702030302020204" pitchFamily="66" charset="0"/>
              </a:rPr>
              <a:t>1</a:t>
            </a:r>
            <a:r>
              <a:rPr lang="it-IT" sz="2400" dirty="0">
                <a:solidFill>
                  <a:srgbClr val="FF0000"/>
                </a:solidFill>
                <a:latin typeface="Symbol" panose="05050102010706020507" pitchFamily="18" charset="2"/>
              </a:rPr>
              <a:t>a</a:t>
            </a:r>
          </a:p>
        </p:txBody>
      </p:sp>
      <p:sp>
        <p:nvSpPr>
          <p:cNvPr id="1029" name="CasellaDiTesto 1028">
            <a:extLst>
              <a:ext uri="{FF2B5EF4-FFF2-40B4-BE49-F238E27FC236}">
                <a16:creationId xmlns:a16="http://schemas.microsoft.com/office/drawing/2014/main" id="{DA76E232-59EF-8A8A-2D90-AF9561866DEB}"/>
              </a:ext>
            </a:extLst>
          </p:cNvPr>
          <p:cNvSpPr txBox="1"/>
          <p:nvPr/>
        </p:nvSpPr>
        <p:spPr>
          <a:xfrm>
            <a:off x="5745890" y="2964915"/>
            <a:ext cx="761631" cy="461665"/>
          </a:xfrm>
          <a:prstGeom prst="rect">
            <a:avLst/>
          </a:prstGeom>
          <a:noFill/>
        </p:spPr>
        <p:txBody>
          <a:bodyPr wrap="square" rtlCol="0">
            <a:spAutoFit/>
          </a:bodyPr>
          <a:lstStyle/>
          <a:p>
            <a:r>
              <a:rPr lang="it-IT" sz="2400" dirty="0">
                <a:solidFill>
                  <a:srgbClr val="FF0000"/>
                </a:solidFill>
                <a:latin typeface="Comic Sans MS" panose="030F0702030302020204" pitchFamily="66" charset="0"/>
              </a:rPr>
              <a:t>t</a:t>
            </a:r>
            <a:r>
              <a:rPr lang="it-IT" sz="2400" baseline="-25000" dirty="0">
                <a:solidFill>
                  <a:srgbClr val="FF0000"/>
                </a:solidFill>
                <a:latin typeface="Comic Sans MS" panose="030F0702030302020204" pitchFamily="66" charset="0"/>
              </a:rPr>
              <a:t>2</a:t>
            </a:r>
            <a:r>
              <a:rPr lang="it-IT" sz="2400" dirty="0">
                <a:solidFill>
                  <a:srgbClr val="FF0000"/>
                </a:solidFill>
                <a:latin typeface="Symbol" panose="05050102010706020507" pitchFamily="18" charset="2"/>
              </a:rPr>
              <a:t>a</a:t>
            </a:r>
          </a:p>
        </p:txBody>
      </p:sp>
      <p:sp>
        <p:nvSpPr>
          <p:cNvPr id="1030" name="CasellaDiTesto 1029">
            <a:extLst>
              <a:ext uri="{FF2B5EF4-FFF2-40B4-BE49-F238E27FC236}">
                <a16:creationId xmlns:a16="http://schemas.microsoft.com/office/drawing/2014/main" id="{B405785F-B569-6BA3-187A-79C849CFA6DE}"/>
              </a:ext>
            </a:extLst>
          </p:cNvPr>
          <p:cNvSpPr txBox="1"/>
          <p:nvPr/>
        </p:nvSpPr>
        <p:spPr>
          <a:xfrm>
            <a:off x="12746" y="1153156"/>
            <a:ext cx="3276000" cy="1661993"/>
          </a:xfrm>
          <a:prstGeom prst="rect">
            <a:avLst/>
          </a:prstGeom>
          <a:noFill/>
        </p:spPr>
        <p:txBody>
          <a:bodyPr wrap="square" rtlCol="0">
            <a:spAutoFit/>
          </a:bodyPr>
          <a:lstStyle/>
          <a:p>
            <a:pPr algn="ct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Dopo aver collegato le due prime tracce (T</a:t>
            </a:r>
            <a:r>
              <a:rPr lang="it-IT" sz="1700" baseline="-25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1</a:t>
            </a: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 +</a:t>
            </a:r>
            <a:r>
              <a:rPr lang="it-IT" sz="17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T</a:t>
            </a:r>
            <a:r>
              <a:rPr lang="it-IT" sz="1700" baseline="-250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1</a:t>
            </a:r>
            <a:r>
              <a:rPr lang="it-IT" sz="17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a:t>
            </a: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e le due seconde tracce (T</a:t>
            </a:r>
            <a:r>
              <a:rPr lang="it-IT" sz="1700" baseline="-25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2</a:t>
            </a: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 +</a:t>
            </a:r>
            <a:r>
              <a:rPr lang="it-IT" sz="17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T</a:t>
            </a:r>
            <a:r>
              <a:rPr lang="it-IT" sz="1700" baseline="-250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2</a:t>
            </a:r>
            <a:r>
              <a:rPr lang="it-IT" sz="1700" dirty="0">
                <a:solidFill>
                  <a:srgbClr val="00B050"/>
                </a:solidFill>
                <a:effectLst/>
                <a:latin typeface="Comic Sans MS" panose="030F0702030302020204" pitchFamily="66" charset="0"/>
                <a:ea typeface="Calibri" panose="020F0502020204030204" pitchFamily="34" charset="0"/>
                <a:cs typeface="Times New Roman" panose="02020603050405020304" pitchFamily="18" charset="0"/>
              </a:rPr>
              <a:t>s</a:t>
            </a: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si estendono questi segmenti trasformandoli in rette che essendo costituite da:</a:t>
            </a:r>
            <a:endParaRPr lang="it-IT" sz="1700" dirty="0">
              <a:solidFill>
                <a:srgbClr val="C00000"/>
              </a:solidFill>
            </a:endParaRPr>
          </a:p>
        </p:txBody>
      </p:sp>
      <p:sp>
        <p:nvSpPr>
          <p:cNvPr id="18" name="CasellaDiTesto 17">
            <a:extLst>
              <a:ext uri="{FF2B5EF4-FFF2-40B4-BE49-F238E27FC236}">
                <a16:creationId xmlns:a16="http://schemas.microsoft.com/office/drawing/2014/main" id="{8A35DFF9-3F7F-AC84-7B03-2F8452F79686}"/>
              </a:ext>
            </a:extLst>
          </p:cNvPr>
          <p:cNvSpPr txBox="1">
            <a:spLocks noChangeAspect="1"/>
          </p:cNvSpPr>
          <p:nvPr/>
        </p:nvSpPr>
        <p:spPr>
          <a:xfrm>
            <a:off x="280774" y="2795603"/>
            <a:ext cx="1224000" cy="815107"/>
          </a:xfrm>
          <a:prstGeom prst="rect">
            <a:avLst/>
          </a:prstGeom>
          <a:solidFill>
            <a:srgbClr val="FFF2CC"/>
          </a:solidFill>
          <a:ln w="3175">
            <a:solidFill>
              <a:srgbClr val="C00000"/>
            </a:solidFill>
          </a:ln>
        </p:spPr>
        <p:txBody>
          <a:bodyPr wrap="square" rtlCol="0">
            <a:spAutoFit/>
          </a:bodyPr>
          <a:lstStyle/>
          <a:p>
            <a:r>
              <a:rPr lang="it-IT" sz="1600" dirty="0">
                <a:solidFill>
                  <a:srgbClr val="C00000"/>
                </a:solidFill>
                <a:latin typeface="Comic Sans MS" panose="030F0702030302020204" pitchFamily="66" charset="0"/>
                <a:sym typeface="Symbol" panose="05050102010706020507" pitchFamily="18" charset="2"/>
              </a:rPr>
              <a:t>       </a:t>
            </a:r>
            <a:endParaRPr lang="it-IT" sz="1600" dirty="0">
              <a:solidFill>
                <a:srgbClr val="C00000"/>
              </a:solidFill>
              <a:latin typeface="Comic Sans MS" panose="030F0702030302020204" pitchFamily="66" charset="0"/>
            </a:endParaRPr>
          </a:p>
          <a:p>
            <a:r>
              <a:rPr lang="it-IT" sz="1600" dirty="0">
                <a:solidFill>
                  <a:srgbClr val="FF0000"/>
                </a:solidFill>
                <a:latin typeface="Comic Sans MS" panose="030F0702030302020204" pitchFamily="66" charset="0"/>
              </a:rPr>
              <a:t>t</a:t>
            </a:r>
            <a:r>
              <a:rPr lang="it-IT" sz="1600" baseline="-25000" dirty="0">
                <a:solidFill>
                  <a:srgbClr val="FF0000"/>
                </a:solidFill>
                <a:latin typeface="Comic Sans MS" panose="030F0702030302020204" pitchFamily="66" charset="0"/>
              </a:rPr>
              <a:t>1</a:t>
            </a:r>
            <a:r>
              <a:rPr lang="it-IT" sz="1600" dirty="0">
                <a:solidFill>
                  <a:srgbClr val="FF0000"/>
                </a:solidFill>
                <a:latin typeface="Symbol" panose="05050102010706020507" pitchFamily="18" charset="2"/>
              </a:rPr>
              <a:t>a</a:t>
            </a:r>
            <a:r>
              <a:rPr lang="it-IT" sz="1600" dirty="0">
                <a:solidFill>
                  <a:srgbClr val="C00000"/>
                </a:solidFill>
                <a:latin typeface="Symbol" panose="05050102010706020507" pitchFamily="18" charset="2"/>
              </a:rPr>
              <a:t>=</a:t>
            </a:r>
            <a:r>
              <a:rPr lang="it-IT" sz="1600" dirty="0">
                <a:solidFill>
                  <a:srgbClr val="C00000"/>
                </a:solidFill>
                <a:latin typeface="Symbol" panose="05050102010706020507" pitchFamily="18" charset="2"/>
                <a:sym typeface="Symbol" panose="05050102010706020507" pitchFamily="18" charset="2"/>
              </a:rPr>
              <a:t></a:t>
            </a:r>
            <a:r>
              <a:rPr lang="it-IT" sz="1600" dirty="0">
                <a:solidFill>
                  <a:srgbClr val="C00000"/>
                </a:solidFill>
                <a:latin typeface="Comic Sans MS" panose="030F0702030302020204" pitchFamily="66" charset="0"/>
                <a:sym typeface="Symbol" panose="05050102010706020507" pitchFamily="18" charset="2"/>
              </a:rPr>
              <a:t>T</a:t>
            </a:r>
            <a:r>
              <a:rPr lang="it-IT" sz="1600" baseline="-25000" dirty="0">
                <a:solidFill>
                  <a:srgbClr val="C00000"/>
                </a:solidFill>
                <a:latin typeface="Comic Sans MS" panose="030F0702030302020204" pitchFamily="66" charset="0"/>
                <a:sym typeface="Symbol" panose="05050102010706020507" pitchFamily="18" charset="2"/>
              </a:rPr>
              <a:t>1</a:t>
            </a:r>
            <a:r>
              <a:rPr lang="it-IT" sz="1600" dirty="0">
                <a:solidFill>
                  <a:srgbClr val="C00000"/>
                </a:solidFill>
                <a:latin typeface="Comic Sans MS" panose="030F0702030302020204" pitchFamily="66" charset="0"/>
                <a:sym typeface="Symbol" panose="05050102010706020507" pitchFamily="18" charset="2"/>
              </a:rPr>
              <a:t>r</a:t>
            </a:r>
            <a:r>
              <a:rPr lang="it-IT" sz="1600" dirty="0">
                <a:solidFill>
                  <a:srgbClr val="C00000"/>
                </a:solidFill>
                <a:latin typeface="Symbol" panose="05050102010706020507" pitchFamily="18" charset="2"/>
                <a:sym typeface="Symbol" panose="05050102010706020507" pitchFamily="18" charset="2"/>
              </a:rPr>
              <a:t></a:t>
            </a:r>
          </a:p>
          <a:p>
            <a:r>
              <a:rPr lang="it-IT" sz="1600" dirty="0">
                <a:solidFill>
                  <a:srgbClr val="C00000"/>
                </a:solidFill>
                <a:latin typeface="Symbol" panose="05050102010706020507" pitchFamily="18" charset="2"/>
                <a:sym typeface="Symbol" panose="05050102010706020507" pitchFamily="18" charset="2"/>
              </a:rPr>
              <a:t>           </a:t>
            </a:r>
            <a:endParaRPr lang="it-IT" sz="1600" dirty="0">
              <a:solidFill>
                <a:srgbClr val="C00000"/>
              </a:solidFill>
              <a:latin typeface="Symbol" panose="05050102010706020507" pitchFamily="18" charset="2"/>
            </a:endParaRPr>
          </a:p>
        </p:txBody>
      </p:sp>
      <p:sp>
        <p:nvSpPr>
          <p:cNvPr id="22" name="CasellaDiTesto 21">
            <a:extLst>
              <a:ext uri="{FF2B5EF4-FFF2-40B4-BE49-F238E27FC236}">
                <a16:creationId xmlns:a16="http://schemas.microsoft.com/office/drawing/2014/main" id="{9D11922E-FE5E-7F6E-B297-3737EB9AF367}"/>
              </a:ext>
            </a:extLst>
          </p:cNvPr>
          <p:cNvSpPr txBox="1"/>
          <p:nvPr/>
        </p:nvSpPr>
        <p:spPr>
          <a:xfrm>
            <a:off x="1718291" y="2799499"/>
            <a:ext cx="1296000" cy="830997"/>
          </a:xfrm>
          <a:prstGeom prst="rect">
            <a:avLst/>
          </a:prstGeom>
          <a:solidFill>
            <a:srgbClr val="FFF2CC"/>
          </a:solidFill>
          <a:ln w="3175">
            <a:solidFill>
              <a:srgbClr val="C00000"/>
            </a:solidFill>
          </a:ln>
        </p:spPr>
        <p:txBody>
          <a:bodyPr wrap="square" rtlCol="0">
            <a:spAutoFit/>
          </a:bodyPr>
          <a:lstStyle/>
          <a:p>
            <a:r>
              <a:rPr lang="it-IT" sz="1600" dirty="0">
                <a:solidFill>
                  <a:srgbClr val="C00000"/>
                </a:solidFill>
                <a:latin typeface="Comic Sans MS" panose="030F0702030302020204" pitchFamily="66" charset="0"/>
                <a:sym typeface="Symbol" panose="05050102010706020507" pitchFamily="18" charset="2"/>
              </a:rPr>
              <a:t>       </a:t>
            </a:r>
            <a:endParaRPr lang="it-IT" sz="1600" dirty="0">
              <a:solidFill>
                <a:srgbClr val="C00000"/>
              </a:solidFill>
              <a:latin typeface="Comic Sans MS" panose="030F0702030302020204" pitchFamily="66" charset="0"/>
            </a:endParaRPr>
          </a:p>
          <a:p>
            <a:r>
              <a:rPr lang="it-IT" sz="1600" dirty="0">
                <a:solidFill>
                  <a:srgbClr val="FF0000"/>
                </a:solidFill>
                <a:latin typeface="Comic Sans MS" panose="030F0702030302020204" pitchFamily="66" charset="0"/>
              </a:rPr>
              <a:t>t</a:t>
            </a:r>
            <a:r>
              <a:rPr lang="it-IT" sz="1600" baseline="-25000" dirty="0">
                <a:solidFill>
                  <a:srgbClr val="FF0000"/>
                </a:solidFill>
                <a:latin typeface="Comic Sans MS" panose="030F0702030302020204" pitchFamily="66" charset="0"/>
              </a:rPr>
              <a:t>2</a:t>
            </a:r>
            <a:r>
              <a:rPr lang="it-IT" sz="1600" dirty="0">
                <a:solidFill>
                  <a:srgbClr val="FF0000"/>
                </a:solidFill>
                <a:latin typeface="Symbol" panose="05050102010706020507" pitchFamily="18" charset="2"/>
              </a:rPr>
              <a:t>a</a:t>
            </a:r>
            <a:r>
              <a:rPr lang="it-IT" sz="1600" dirty="0">
                <a:solidFill>
                  <a:srgbClr val="C00000"/>
                </a:solidFill>
                <a:latin typeface="Symbol" panose="05050102010706020507" pitchFamily="18" charset="2"/>
              </a:rPr>
              <a:t>=</a:t>
            </a:r>
            <a:r>
              <a:rPr lang="it-IT" sz="1600" dirty="0">
                <a:solidFill>
                  <a:srgbClr val="C00000"/>
                </a:solidFill>
                <a:latin typeface="Symbol" panose="05050102010706020507" pitchFamily="18" charset="2"/>
                <a:sym typeface="Symbol" panose="05050102010706020507" pitchFamily="18" charset="2"/>
              </a:rPr>
              <a:t></a:t>
            </a:r>
            <a:r>
              <a:rPr lang="it-IT" sz="1600" dirty="0">
                <a:solidFill>
                  <a:srgbClr val="C00000"/>
                </a:solidFill>
                <a:latin typeface="Comic Sans MS" panose="030F0702030302020204" pitchFamily="66" charset="0"/>
                <a:sym typeface="Symbol" panose="05050102010706020507" pitchFamily="18" charset="2"/>
              </a:rPr>
              <a:t>T</a:t>
            </a:r>
            <a:r>
              <a:rPr lang="it-IT" sz="1600" baseline="-25000" dirty="0">
                <a:solidFill>
                  <a:srgbClr val="C00000"/>
                </a:solidFill>
                <a:latin typeface="Comic Sans MS" panose="030F0702030302020204" pitchFamily="66" charset="0"/>
                <a:sym typeface="Symbol" panose="05050102010706020507" pitchFamily="18" charset="2"/>
              </a:rPr>
              <a:t>2</a:t>
            </a:r>
            <a:r>
              <a:rPr lang="it-IT" sz="1600" dirty="0">
                <a:solidFill>
                  <a:srgbClr val="C00000"/>
                </a:solidFill>
                <a:latin typeface="Comic Sans MS" panose="030F0702030302020204" pitchFamily="66" charset="0"/>
                <a:sym typeface="Symbol" panose="05050102010706020507" pitchFamily="18" charset="2"/>
              </a:rPr>
              <a:t>r</a:t>
            </a:r>
            <a:r>
              <a:rPr lang="it-IT" sz="1600" dirty="0">
                <a:solidFill>
                  <a:srgbClr val="C00000"/>
                </a:solidFill>
                <a:latin typeface="Symbol" panose="05050102010706020507" pitchFamily="18" charset="2"/>
                <a:sym typeface="Symbol" panose="05050102010706020507" pitchFamily="18" charset="2"/>
              </a:rPr>
              <a:t></a:t>
            </a:r>
          </a:p>
          <a:p>
            <a:r>
              <a:rPr lang="it-IT" sz="1600" dirty="0">
                <a:solidFill>
                  <a:srgbClr val="C00000"/>
                </a:solidFill>
                <a:latin typeface="Symbol" panose="05050102010706020507" pitchFamily="18" charset="2"/>
                <a:sym typeface="Symbol" panose="05050102010706020507" pitchFamily="18" charset="2"/>
              </a:rPr>
              <a:t>           </a:t>
            </a:r>
            <a:endParaRPr lang="it-IT" sz="1600" dirty="0">
              <a:solidFill>
                <a:srgbClr val="C00000"/>
              </a:solidFill>
              <a:latin typeface="Symbol" panose="05050102010706020507" pitchFamily="18" charset="2"/>
            </a:endParaRPr>
          </a:p>
        </p:txBody>
      </p:sp>
      <p:sp>
        <p:nvSpPr>
          <p:cNvPr id="23" name="CasellaDiTesto 22">
            <a:extLst>
              <a:ext uri="{FF2B5EF4-FFF2-40B4-BE49-F238E27FC236}">
                <a16:creationId xmlns:a16="http://schemas.microsoft.com/office/drawing/2014/main" id="{5FB470F8-DCD3-BC46-34B3-A3AFBB2D26F8}"/>
              </a:ext>
            </a:extLst>
          </p:cNvPr>
          <p:cNvSpPr txBox="1"/>
          <p:nvPr/>
        </p:nvSpPr>
        <p:spPr>
          <a:xfrm>
            <a:off x="0" y="3709271"/>
            <a:ext cx="3261842" cy="353943"/>
          </a:xfrm>
          <a:prstGeom prst="rect">
            <a:avLst/>
          </a:prstGeom>
          <a:noFill/>
        </p:spPr>
        <p:txBody>
          <a:bodyPr wrap="square" rtlCol="0">
            <a:spAutoFit/>
          </a:bodyPr>
          <a:lstStyle/>
          <a:p>
            <a:pPr algn="ct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identificano il piano </a:t>
            </a:r>
            <a:r>
              <a:rPr lang="it-IT" sz="1700" dirty="0">
                <a:solidFill>
                  <a:srgbClr val="C00000"/>
                </a:solidFill>
                <a:effectLst/>
                <a:latin typeface="Symbol" panose="05050102010706020507" pitchFamily="18" charset="2"/>
                <a:ea typeface="Calibri" panose="020F0502020204030204" pitchFamily="34" charset="0"/>
                <a:cs typeface="Times New Roman" panose="02020603050405020304" pitchFamily="18" charset="0"/>
              </a:rPr>
              <a:t>a</a:t>
            </a:r>
            <a:endParaRPr lang="it-IT" sz="1700" dirty="0">
              <a:solidFill>
                <a:srgbClr val="C00000"/>
              </a:solidFill>
            </a:endParaRPr>
          </a:p>
        </p:txBody>
      </p:sp>
      <p:grpSp>
        <p:nvGrpSpPr>
          <p:cNvPr id="24" name="Gruppo 23">
            <a:extLst>
              <a:ext uri="{FF2B5EF4-FFF2-40B4-BE49-F238E27FC236}">
                <a16:creationId xmlns:a16="http://schemas.microsoft.com/office/drawing/2014/main" id="{6B21074C-C862-D996-33D6-CC37B9685C04}"/>
              </a:ext>
            </a:extLst>
          </p:cNvPr>
          <p:cNvGrpSpPr/>
          <p:nvPr/>
        </p:nvGrpSpPr>
        <p:grpSpPr>
          <a:xfrm>
            <a:off x="379284" y="4087958"/>
            <a:ext cx="1260000" cy="369332"/>
            <a:chOff x="489436" y="4748208"/>
            <a:chExt cx="1114089" cy="369332"/>
          </a:xfrm>
          <a:solidFill>
            <a:schemeClr val="accent4">
              <a:lumMod val="20000"/>
              <a:lumOff val="80000"/>
            </a:schemeClr>
          </a:solidFill>
        </p:grpSpPr>
        <p:sp>
          <p:nvSpPr>
            <p:cNvPr id="25" name="CasellaDiTesto 24">
              <a:extLst>
                <a:ext uri="{FF2B5EF4-FFF2-40B4-BE49-F238E27FC236}">
                  <a16:creationId xmlns:a16="http://schemas.microsoft.com/office/drawing/2014/main" id="{2ECE59C4-51E0-8734-5815-8257AAB24AE2}"/>
                </a:ext>
              </a:extLst>
            </p:cNvPr>
            <p:cNvSpPr txBox="1"/>
            <p:nvPr/>
          </p:nvSpPr>
          <p:spPr>
            <a:xfrm>
              <a:off x="489436" y="4748208"/>
              <a:ext cx="1114089" cy="369332"/>
            </a:xfrm>
            <a:prstGeom prst="rect">
              <a:avLst/>
            </a:prstGeom>
            <a:grpFill/>
            <a:ln w="3175">
              <a:solidFill>
                <a:srgbClr val="C00000"/>
              </a:solidFill>
            </a:ln>
          </p:spPr>
          <p:txBody>
            <a:bodyPr wrap="square">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p>
          </p:txBody>
        </p:sp>
        <p:cxnSp>
          <p:nvCxnSpPr>
            <p:cNvPr id="27" name="Connettore diritto 26">
              <a:extLst>
                <a:ext uri="{FF2B5EF4-FFF2-40B4-BE49-F238E27FC236}">
                  <a16:creationId xmlns:a16="http://schemas.microsoft.com/office/drawing/2014/main" id="{F2A018EE-B949-0F07-6411-04CDD3FAB70E}"/>
                </a:ext>
              </a:extLst>
            </p:cNvPr>
            <p:cNvCxnSpPr>
              <a:cxnSpLocks/>
            </p:cNvCxnSpPr>
            <p:nvPr/>
          </p:nvCxnSpPr>
          <p:spPr>
            <a:xfrm>
              <a:off x="577044" y="4801046"/>
              <a:ext cx="914400" cy="0"/>
            </a:xfrm>
            <a:prstGeom prst="line">
              <a:avLst/>
            </a:prstGeom>
            <a:grpFill/>
            <a:ln w="952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8" name="Gruppo 27">
            <a:extLst>
              <a:ext uri="{FF2B5EF4-FFF2-40B4-BE49-F238E27FC236}">
                <a16:creationId xmlns:a16="http://schemas.microsoft.com/office/drawing/2014/main" id="{6843827B-2677-3957-42E8-5506D0B99EF6}"/>
              </a:ext>
            </a:extLst>
          </p:cNvPr>
          <p:cNvGrpSpPr/>
          <p:nvPr/>
        </p:nvGrpSpPr>
        <p:grpSpPr>
          <a:xfrm>
            <a:off x="379284" y="4574965"/>
            <a:ext cx="1260000" cy="369332"/>
            <a:chOff x="489436" y="4748208"/>
            <a:chExt cx="1114089" cy="582625"/>
          </a:xfrm>
          <a:solidFill>
            <a:schemeClr val="accent4">
              <a:lumMod val="20000"/>
              <a:lumOff val="80000"/>
            </a:schemeClr>
          </a:solidFill>
        </p:grpSpPr>
        <p:sp>
          <p:nvSpPr>
            <p:cNvPr id="29" name="CasellaDiTesto 28">
              <a:extLst>
                <a:ext uri="{FF2B5EF4-FFF2-40B4-BE49-F238E27FC236}">
                  <a16:creationId xmlns:a16="http://schemas.microsoft.com/office/drawing/2014/main" id="{96BE2DA8-909B-AFDF-AE37-20E40A13E657}"/>
                </a:ext>
              </a:extLst>
            </p:cNvPr>
            <p:cNvSpPr txBox="1"/>
            <p:nvPr/>
          </p:nvSpPr>
          <p:spPr>
            <a:xfrm>
              <a:off x="489436" y="4748208"/>
              <a:ext cx="1114089" cy="582625"/>
            </a:xfrm>
            <a:prstGeom prst="rect">
              <a:avLst/>
            </a:prstGeom>
            <a:grpFill/>
            <a:ln w="3175">
              <a:solidFill>
                <a:srgbClr val="C00000"/>
              </a:solidFill>
            </a:ln>
          </p:spPr>
          <p:txBody>
            <a:bodyPr wrap="square">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r + </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00B050"/>
                  </a:solidFill>
                  <a:effectLst/>
                  <a:latin typeface="Comic Sans MS" panose="030F0702030302020204" pitchFamily="66" charset="0"/>
                  <a:ea typeface="Times New Roman" panose="02020603050405020304" pitchFamily="18" charset="0"/>
                  <a:cs typeface="Arial" panose="020B0604020202020204" pitchFamily="34" charset="0"/>
                </a:rPr>
                <a:t>s</a:t>
              </a:r>
            </a:p>
          </p:txBody>
        </p:sp>
        <p:cxnSp>
          <p:nvCxnSpPr>
            <p:cNvPr id="30" name="Connettore diritto 29">
              <a:extLst>
                <a:ext uri="{FF2B5EF4-FFF2-40B4-BE49-F238E27FC236}">
                  <a16:creationId xmlns:a16="http://schemas.microsoft.com/office/drawing/2014/main" id="{8AF7725D-4E46-4CAC-D88B-9257DACB176A}"/>
                </a:ext>
              </a:extLst>
            </p:cNvPr>
            <p:cNvCxnSpPr>
              <a:cxnSpLocks/>
            </p:cNvCxnSpPr>
            <p:nvPr/>
          </p:nvCxnSpPr>
          <p:spPr>
            <a:xfrm>
              <a:off x="577044" y="4801046"/>
              <a:ext cx="914400" cy="0"/>
            </a:xfrm>
            <a:prstGeom prst="line">
              <a:avLst/>
            </a:prstGeom>
            <a:grpFill/>
            <a:ln w="95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2" name="CasellaDiTesto 31">
            <a:extLst>
              <a:ext uri="{FF2B5EF4-FFF2-40B4-BE49-F238E27FC236}">
                <a16:creationId xmlns:a16="http://schemas.microsoft.com/office/drawing/2014/main" id="{54BD6779-1634-FC0A-D377-D9E40788BD60}"/>
              </a:ext>
            </a:extLst>
          </p:cNvPr>
          <p:cNvSpPr txBox="1"/>
          <p:nvPr/>
        </p:nvSpPr>
        <p:spPr>
          <a:xfrm>
            <a:off x="2263799" y="4086955"/>
            <a:ext cx="634561" cy="369332"/>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1</a:t>
            </a:r>
            <a:r>
              <a:rPr lang="it-IT" dirty="0">
                <a:solidFill>
                  <a:srgbClr val="FF0000"/>
                </a:solidFill>
                <a:latin typeface="Symbol" panose="05050102010706020507" pitchFamily="18" charset="2"/>
              </a:rPr>
              <a:t>a</a:t>
            </a:r>
          </a:p>
        </p:txBody>
      </p:sp>
      <p:sp>
        <p:nvSpPr>
          <p:cNvPr id="36" name="CasellaDiTesto 35">
            <a:extLst>
              <a:ext uri="{FF2B5EF4-FFF2-40B4-BE49-F238E27FC236}">
                <a16:creationId xmlns:a16="http://schemas.microsoft.com/office/drawing/2014/main" id="{760BDC1F-0B52-C5B3-E71E-7825AB8A86A5}"/>
              </a:ext>
            </a:extLst>
          </p:cNvPr>
          <p:cNvSpPr txBox="1"/>
          <p:nvPr/>
        </p:nvSpPr>
        <p:spPr>
          <a:xfrm>
            <a:off x="2242771" y="4576930"/>
            <a:ext cx="634561" cy="369332"/>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dirty="0">
                <a:solidFill>
                  <a:srgbClr val="FF0000"/>
                </a:solidFill>
                <a:latin typeface="Comic Sans MS" panose="030F0702030302020204" pitchFamily="66" charset="0"/>
              </a:rPr>
              <a:t>t</a:t>
            </a:r>
            <a:r>
              <a:rPr lang="it-IT" baseline="-25000" dirty="0">
                <a:solidFill>
                  <a:srgbClr val="FF0000"/>
                </a:solidFill>
                <a:latin typeface="Comic Sans MS" panose="030F0702030302020204" pitchFamily="66" charset="0"/>
              </a:rPr>
              <a:t>2</a:t>
            </a:r>
            <a:r>
              <a:rPr lang="it-IT" dirty="0">
                <a:solidFill>
                  <a:srgbClr val="FF0000"/>
                </a:solidFill>
                <a:latin typeface="Symbol" panose="05050102010706020507" pitchFamily="18" charset="2"/>
              </a:rPr>
              <a:t>a</a:t>
            </a:r>
          </a:p>
        </p:txBody>
      </p:sp>
      <p:cxnSp>
        <p:nvCxnSpPr>
          <p:cNvPr id="51" name="Connettore 2 50">
            <a:extLst>
              <a:ext uri="{FF2B5EF4-FFF2-40B4-BE49-F238E27FC236}">
                <a16:creationId xmlns:a16="http://schemas.microsoft.com/office/drawing/2014/main" id="{FE7BB218-72F8-5A9E-8F42-193FA66FC205}"/>
              </a:ext>
            </a:extLst>
          </p:cNvPr>
          <p:cNvCxnSpPr/>
          <p:nvPr/>
        </p:nvCxnSpPr>
        <p:spPr>
          <a:xfrm>
            <a:off x="1639284" y="4252165"/>
            <a:ext cx="624515" cy="0"/>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25" name="Connettore 2 1024">
            <a:extLst>
              <a:ext uri="{FF2B5EF4-FFF2-40B4-BE49-F238E27FC236}">
                <a16:creationId xmlns:a16="http://schemas.microsoft.com/office/drawing/2014/main" id="{EDEC8178-9E6D-FA0E-7661-E7120D6F6DF9}"/>
              </a:ext>
            </a:extLst>
          </p:cNvPr>
          <p:cNvCxnSpPr>
            <a:stCxn id="29" idx="3"/>
            <a:endCxn id="36" idx="1"/>
          </p:cNvCxnSpPr>
          <p:nvPr/>
        </p:nvCxnSpPr>
        <p:spPr>
          <a:xfrm>
            <a:off x="1639284" y="4759631"/>
            <a:ext cx="603487" cy="1965"/>
          </a:xfrm>
          <a:prstGeom prst="straightConnector1">
            <a:avLst/>
          </a:prstGeom>
          <a:ln w="31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27" name="Connettore 2 1026">
            <a:extLst>
              <a:ext uri="{FF2B5EF4-FFF2-40B4-BE49-F238E27FC236}">
                <a16:creationId xmlns:a16="http://schemas.microsoft.com/office/drawing/2014/main" id="{463D51AA-6D65-8596-E5B4-5712919875B7}"/>
              </a:ext>
            </a:extLst>
          </p:cNvPr>
          <p:cNvCxnSpPr>
            <a:cxnSpLocks/>
            <a:stCxn id="32" idx="3"/>
            <a:endCxn id="1035" idx="1"/>
          </p:cNvCxnSpPr>
          <p:nvPr/>
        </p:nvCxnSpPr>
        <p:spPr>
          <a:xfrm>
            <a:off x="2898360" y="4271621"/>
            <a:ext cx="3790781" cy="1842096"/>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32" name="Connettore 2 1031">
            <a:extLst>
              <a:ext uri="{FF2B5EF4-FFF2-40B4-BE49-F238E27FC236}">
                <a16:creationId xmlns:a16="http://schemas.microsoft.com/office/drawing/2014/main" id="{849B08A7-909F-9E76-2B51-845EB1D59985}"/>
              </a:ext>
            </a:extLst>
          </p:cNvPr>
          <p:cNvCxnSpPr>
            <a:cxnSpLocks/>
            <a:stCxn id="36" idx="3"/>
            <a:endCxn id="1036" idx="3"/>
          </p:cNvCxnSpPr>
          <p:nvPr/>
        </p:nvCxnSpPr>
        <p:spPr>
          <a:xfrm flipV="1">
            <a:off x="2877332" y="3438743"/>
            <a:ext cx="2988527" cy="1322853"/>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33" name="CasellaDiTesto 1032">
            <a:extLst>
              <a:ext uri="{FF2B5EF4-FFF2-40B4-BE49-F238E27FC236}">
                <a16:creationId xmlns:a16="http://schemas.microsoft.com/office/drawing/2014/main" id="{0B0E0233-7020-E07F-4E1A-4BDE7FBF223B}"/>
              </a:ext>
            </a:extLst>
          </p:cNvPr>
          <p:cNvSpPr txBox="1"/>
          <p:nvPr/>
        </p:nvSpPr>
        <p:spPr>
          <a:xfrm>
            <a:off x="56328" y="4997127"/>
            <a:ext cx="3205514" cy="615553"/>
          </a:xfrm>
          <a:prstGeom prst="rect">
            <a:avLst/>
          </a:prstGeom>
          <a:noFill/>
        </p:spPr>
        <p:txBody>
          <a:bodyPr wrap="square" rtlCol="0">
            <a:spAutoFit/>
          </a:bodyPr>
          <a:lstStyle/>
          <a:p>
            <a:pPr algn="ct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passante per la retta r </a:t>
            </a:r>
          </a:p>
          <a:p>
            <a:pPr algn="ct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ed il punto (</a:t>
            </a:r>
            <a:r>
              <a:rPr lang="it-IT" sz="1700" dirty="0" err="1">
                <a:solidFill>
                  <a:srgbClr val="7030A0"/>
                </a:solidFill>
                <a:effectLst/>
                <a:latin typeface="Comic Sans MS" panose="030F0702030302020204" pitchFamily="66" charset="0"/>
                <a:ea typeface="Calibri" panose="020F0502020204030204" pitchFamily="34" charset="0"/>
                <a:cs typeface="Times New Roman" panose="02020603050405020304" pitchFamily="18" charset="0"/>
              </a:rPr>
              <a:t>A</a:t>
            </a:r>
            <a:r>
              <a:rPr lang="it-IT" sz="1700" dirty="0" err="1">
                <a:solidFill>
                  <a:srgbClr val="C00000"/>
                </a:solidFill>
                <a:effectLst/>
                <a:latin typeface="Symbol" panose="05050102010706020507" pitchFamily="18" charset="2"/>
                <a:ea typeface="Calibri" panose="020F0502020204030204" pitchFamily="34" charset="0"/>
                <a:cs typeface="Symbol" panose="05050102010706020507" pitchFamily="18" charset="2"/>
              </a:rPr>
              <a:t>Ï</a:t>
            </a:r>
            <a:r>
              <a:rPr lang="it-IT" sz="1700" dirty="0" err="1">
                <a:solidFill>
                  <a:srgbClr val="C00000"/>
                </a:solidFill>
                <a:effectLst/>
                <a:latin typeface="Comic Sans MS" panose="030F0702030302020204" pitchFamily="66" charset="0"/>
                <a:ea typeface="Calibri" panose="020F0502020204030204" pitchFamily="34" charset="0"/>
                <a:cs typeface="Symbol" panose="05050102010706020507" pitchFamily="18" charset="2"/>
              </a:rPr>
              <a:t>r</a:t>
            </a:r>
            <a:r>
              <a:rPr lang="it-IT" sz="1700" dirty="0">
                <a:solidFill>
                  <a:srgbClr val="C00000"/>
                </a:solidFill>
                <a:effectLst/>
                <a:latin typeface="Comic Sans MS" panose="030F0702030302020204" pitchFamily="66" charset="0"/>
                <a:ea typeface="Calibri" panose="020F0502020204030204" pitchFamily="34" charset="0"/>
                <a:cs typeface="Symbol" panose="05050102010706020507" pitchFamily="18" charset="2"/>
              </a:rPr>
              <a:t>).</a:t>
            </a:r>
            <a:endParaRPr lang="it-IT" sz="1700" dirty="0">
              <a:solidFill>
                <a:srgbClr val="C00000"/>
              </a:solidFill>
            </a:endParaRPr>
          </a:p>
        </p:txBody>
      </p:sp>
      <p:sp>
        <p:nvSpPr>
          <p:cNvPr id="1034" name="CasellaDiTesto 1033">
            <a:extLst>
              <a:ext uri="{FF2B5EF4-FFF2-40B4-BE49-F238E27FC236}">
                <a16:creationId xmlns:a16="http://schemas.microsoft.com/office/drawing/2014/main" id="{36D3471E-498E-1280-F652-A5BC5DEF6F0D}"/>
              </a:ext>
            </a:extLst>
          </p:cNvPr>
          <p:cNvSpPr txBox="1"/>
          <p:nvPr/>
        </p:nvSpPr>
        <p:spPr>
          <a:xfrm>
            <a:off x="12746" y="5623556"/>
            <a:ext cx="3270124" cy="1138773"/>
          </a:xfrm>
          <a:prstGeom prst="rect">
            <a:avLst/>
          </a:prstGeom>
          <a:noFill/>
        </p:spPr>
        <p:txBody>
          <a:bodyPr wrap="square" rtlCol="0">
            <a:spAutoFit/>
          </a:bodyPr>
          <a:lstStyle/>
          <a:p>
            <a:pPr algn="ctr"/>
            <a:r>
              <a:rPr lang="it-IT" sz="1700" dirty="0">
                <a:solidFill>
                  <a:srgbClr val="C00000"/>
                </a:solidFill>
                <a:effectLst/>
                <a:latin typeface="Comic Sans MS" panose="030F0702030302020204" pitchFamily="66" charset="0"/>
                <a:ea typeface="Calibri" panose="020F0502020204030204" pitchFamily="34" charset="0"/>
                <a:cs typeface="Symbol" panose="05050102010706020507" pitchFamily="18" charset="2"/>
              </a:rPr>
              <a:t>Le due tracce si intersecano sulla lt nello stesso punto determinano il piano che passa per i due elementi assegnati</a:t>
            </a:r>
            <a:endParaRPr lang="it-IT" sz="1700" dirty="0">
              <a:solidFill>
                <a:srgbClr val="C00000"/>
              </a:solidFill>
            </a:endParaRPr>
          </a:p>
        </p:txBody>
      </p:sp>
      <p:sp>
        <p:nvSpPr>
          <p:cNvPr id="1035" name="Ovale 1034">
            <a:extLst>
              <a:ext uri="{FF2B5EF4-FFF2-40B4-BE49-F238E27FC236}">
                <a16:creationId xmlns:a16="http://schemas.microsoft.com/office/drawing/2014/main" id="{447C1BCB-C468-01EC-F0F5-C251DC240981}"/>
              </a:ext>
            </a:extLst>
          </p:cNvPr>
          <p:cNvSpPr/>
          <p:nvPr/>
        </p:nvSpPr>
        <p:spPr>
          <a:xfrm>
            <a:off x="6594244" y="6018820"/>
            <a:ext cx="648000" cy="648000"/>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36" name="Ovale 1035">
            <a:extLst>
              <a:ext uri="{FF2B5EF4-FFF2-40B4-BE49-F238E27FC236}">
                <a16:creationId xmlns:a16="http://schemas.microsoft.com/office/drawing/2014/main" id="{54D6EDD5-580B-1ABC-6B89-48FD94C50549}"/>
              </a:ext>
            </a:extLst>
          </p:cNvPr>
          <p:cNvSpPr/>
          <p:nvPr/>
        </p:nvSpPr>
        <p:spPr>
          <a:xfrm>
            <a:off x="5770962" y="2885640"/>
            <a:ext cx="648000" cy="648000"/>
          </a:xfrm>
          <a:prstGeom prst="ellipse">
            <a:avLst/>
          </a:prstGeom>
          <a:no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40" name="CasellaDiTesto 1039">
            <a:extLst>
              <a:ext uri="{FF2B5EF4-FFF2-40B4-BE49-F238E27FC236}">
                <a16:creationId xmlns:a16="http://schemas.microsoft.com/office/drawing/2014/main" id="{D02290F3-AD99-64BA-2F60-F864E2CCEA0E}"/>
              </a:ext>
            </a:extLst>
          </p:cNvPr>
          <p:cNvSpPr txBox="1"/>
          <p:nvPr/>
        </p:nvSpPr>
        <p:spPr>
          <a:xfrm>
            <a:off x="3275458" y="2194186"/>
            <a:ext cx="8892000" cy="307777"/>
          </a:xfrm>
          <a:prstGeom prst="rect">
            <a:avLst/>
          </a:prstGeom>
          <a:noFill/>
        </p:spPr>
        <p:txBody>
          <a:bodyPr wrap="square" rtlCol="0">
            <a:spAutoFit/>
          </a:bodyPr>
          <a:lstStyle/>
          <a:p>
            <a:r>
              <a:rPr lang="it-IT" sz="1400" dirty="0">
                <a:solidFill>
                  <a:srgbClr val="FF0000"/>
                </a:solidFill>
                <a:latin typeface="Comic Sans MS" panose="030F0702030302020204" pitchFamily="66" charset="0"/>
              </a:rPr>
              <a:t>Passaggi 4-5-6-Unendo le tracce </a:t>
            </a:r>
            <a:r>
              <a:rPr lang="it-IT" sz="1400" dirty="0">
                <a:solidFill>
                  <a:srgbClr val="00B050"/>
                </a:solidFill>
                <a:latin typeface="Comic Sans MS" panose="030F0702030302020204" pitchFamily="66" charset="0"/>
              </a:rPr>
              <a:t>(T</a:t>
            </a:r>
            <a:r>
              <a:rPr lang="it-IT" sz="1400" baseline="-25000" dirty="0">
                <a:solidFill>
                  <a:srgbClr val="00B050"/>
                </a:solidFill>
                <a:latin typeface="Comic Sans MS" panose="030F0702030302020204" pitchFamily="66" charset="0"/>
              </a:rPr>
              <a:t>1</a:t>
            </a:r>
            <a:r>
              <a:rPr lang="it-IT" sz="1400" dirty="0">
                <a:solidFill>
                  <a:srgbClr val="00B050"/>
                </a:solidFill>
                <a:latin typeface="Comic Sans MS" panose="030F0702030302020204" pitchFamily="66" charset="0"/>
              </a:rPr>
              <a:t>s+</a:t>
            </a:r>
            <a:r>
              <a:rPr lang="it-IT" sz="1400" dirty="0">
                <a:solidFill>
                  <a:srgbClr val="C00000"/>
                </a:solidFill>
                <a:latin typeface="Comic Sans MS" panose="030F0702030302020204" pitchFamily="66" charset="0"/>
              </a:rPr>
              <a:t>T</a:t>
            </a:r>
            <a:r>
              <a:rPr lang="it-IT" sz="1400" baseline="-25000" dirty="0">
                <a:solidFill>
                  <a:srgbClr val="C00000"/>
                </a:solidFill>
                <a:latin typeface="Comic Sans MS" panose="030F0702030302020204" pitchFamily="66" charset="0"/>
              </a:rPr>
              <a:t>1</a:t>
            </a:r>
            <a:r>
              <a:rPr lang="it-IT" sz="1400" dirty="0">
                <a:solidFill>
                  <a:srgbClr val="C00000"/>
                </a:solidFill>
                <a:latin typeface="Comic Sans MS" panose="030F0702030302020204" pitchFamily="66" charset="0"/>
              </a:rPr>
              <a:t>r</a:t>
            </a:r>
            <a:r>
              <a:rPr lang="it-IT" sz="1400" dirty="0">
                <a:solidFill>
                  <a:srgbClr val="00B050"/>
                </a:solidFill>
                <a:latin typeface="Comic Sans MS" panose="030F0702030302020204" pitchFamily="66" charset="0"/>
              </a:rPr>
              <a:t>) </a:t>
            </a:r>
            <a:r>
              <a:rPr lang="it-IT" sz="1400" dirty="0">
                <a:solidFill>
                  <a:srgbClr val="FF0000"/>
                </a:solidFill>
                <a:latin typeface="Comic Sans MS" panose="030F0702030302020204" pitchFamily="66" charset="0"/>
              </a:rPr>
              <a:t>e le tracce </a:t>
            </a:r>
            <a:r>
              <a:rPr lang="it-IT" sz="1400" dirty="0">
                <a:solidFill>
                  <a:srgbClr val="C00000"/>
                </a:solidFill>
                <a:latin typeface="Comic Sans MS" panose="030F0702030302020204" pitchFamily="66" charset="0"/>
              </a:rPr>
              <a:t>(</a:t>
            </a:r>
            <a:r>
              <a:rPr lang="it-IT" sz="1400" dirty="0">
                <a:solidFill>
                  <a:srgbClr val="00B050"/>
                </a:solidFill>
                <a:latin typeface="Comic Sans MS" panose="030F0702030302020204" pitchFamily="66" charset="0"/>
              </a:rPr>
              <a:t>T</a:t>
            </a:r>
            <a:r>
              <a:rPr lang="it-IT" sz="1400" baseline="-25000" dirty="0">
                <a:solidFill>
                  <a:srgbClr val="00B050"/>
                </a:solidFill>
                <a:latin typeface="Comic Sans MS" panose="030F0702030302020204" pitchFamily="66" charset="0"/>
              </a:rPr>
              <a:t>2</a:t>
            </a:r>
            <a:r>
              <a:rPr lang="it-IT" sz="1400" dirty="0">
                <a:solidFill>
                  <a:srgbClr val="00B050"/>
                </a:solidFill>
                <a:latin typeface="Comic Sans MS" panose="030F0702030302020204" pitchFamily="66" charset="0"/>
              </a:rPr>
              <a:t>s</a:t>
            </a:r>
            <a:r>
              <a:rPr lang="it-IT" sz="1400" dirty="0">
                <a:solidFill>
                  <a:srgbClr val="C00000"/>
                </a:solidFill>
                <a:latin typeface="Comic Sans MS" panose="030F0702030302020204" pitchFamily="66" charset="0"/>
              </a:rPr>
              <a:t>+T</a:t>
            </a:r>
            <a:r>
              <a:rPr lang="it-IT" sz="1400" baseline="-25000" dirty="0">
                <a:solidFill>
                  <a:srgbClr val="C00000"/>
                </a:solidFill>
                <a:latin typeface="Comic Sans MS" panose="030F0702030302020204" pitchFamily="66" charset="0"/>
              </a:rPr>
              <a:t>2</a:t>
            </a:r>
            <a:r>
              <a:rPr lang="it-IT" sz="1400" dirty="0">
                <a:solidFill>
                  <a:srgbClr val="C00000"/>
                </a:solidFill>
                <a:latin typeface="Comic Sans MS" panose="030F0702030302020204" pitchFamily="66" charset="0"/>
              </a:rPr>
              <a:t>r) </a:t>
            </a:r>
            <a:r>
              <a:rPr lang="it-IT" sz="1400" dirty="0">
                <a:solidFill>
                  <a:srgbClr val="FF0000"/>
                </a:solidFill>
                <a:latin typeface="Comic Sans MS" panose="030F0702030302020204" pitchFamily="66" charset="0"/>
              </a:rPr>
              <a:t>si fissano le tracce </a:t>
            </a:r>
            <a:r>
              <a:rPr lang="it-IT" sz="1400" dirty="0">
                <a:solidFill>
                  <a:srgbClr val="FF0000"/>
                </a:solidFill>
                <a:latin typeface="Symbol" panose="05050102010706020507" pitchFamily="18" charset="2"/>
              </a:rPr>
              <a:t>a</a:t>
            </a:r>
            <a:r>
              <a:rPr lang="it-IT" sz="1400" dirty="0">
                <a:solidFill>
                  <a:srgbClr val="FF0000"/>
                </a:solidFill>
                <a:latin typeface="Comic Sans MS" panose="030F0702030302020204" pitchFamily="66" charset="0"/>
              </a:rPr>
              <a:t>(t</a:t>
            </a:r>
            <a:r>
              <a:rPr lang="it-IT" sz="1400" baseline="-25000" dirty="0">
                <a:solidFill>
                  <a:srgbClr val="FF0000"/>
                </a:solidFill>
                <a:latin typeface="Comic Sans MS" panose="030F0702030302020204" pitchFamily="66" charset="0"/>
              </a:rPr>
              <a:t>1</a:t>
            </a:r>
            <a:r>
              <a:rPr lang="it-IT" sz="1400" dirty="0">
                <a:solidFill>
                  <a:srgbClr val="FF0000"/>
                </a:solidFill>
                <a:latin typeface="Symbol" panose="05050102010706020507" pitchFamily="18" charset="2"/>
              </a:rPr>
              <a:t>a</a:t>
            </a:r>
            <a:r>
              <a:rPr lang="it-IT" sz="1400" dirty="0">
                <a:solidFill>
                  <a:srgbClr val="FF0000"/>
                </a:solidFill>
                <a:latin typeface="Comic Sans MS" panose="030F0702030302020204" pitchFamily="66" charset="0"/>
              </a:rPr>
              <a:t>;t</a:t>
            </a:r>
            <a:r>
              <a:rPr lang="it-IT" sz="1400" baseline="-25000" dirty="0">
                <a:solidFill>
                  <a:srgbClr val="FF0000"/>
                </a:solidFill>
                <a:latin typeface="Comic Sans MS" panose="030F0702030302020204" pitchFamily="66" charset="0"/>
              </a:rPr>
              <a:t>2</a:t>
            </a:r>
            <a:r>
              <a:rPr lang="it-IT" sz="1400" dirty="0">
                <a:solidFill>
                  <a:srgbClr val="FF0000"/>
                </a:solidFill>
                <a:latin typeface="Symbol" panose="05050102010706020507" pitchFamily="18" charset="2"/>
              </a:rPr>
              <a:t>a</a:t>
            </a:r>
            <a:r>
              <a:rPr lang="it-IT" sz="1400" dirty="0">
                <a:solidFill>
                  <a:srgbClr val="FF0000"/>
                </a:solidFill>
                <a:latin typeface="Comic Sans MS" panose="030F0702030302020204" pitchFamily="66" charset="0"/>
              </a:rPr>
              <a:t>) del piano</a:t>
            </a:r>
          </a:p>
        </p:txBody>
      </p:sp>
      <p:sp>
        <p:nvSpPr>
          <p:cNvPr id="1043" name="CasellaDiTesto 1042">
            <a:extLst>
              <a:ext uri="{FF2B5EF4-FFF2-40B4-BE49-F238E27FC236}">
                <a16:creationId xmlns:a16="http://schemas.microsoft.com/office/drawing/2014/main" id="{93A3646A-5892-DB2A-F8D6-9B736C2A9F87}"/>
              </a:ext>
            </a:extLst>
          </p:cNvPr>
          <p:cNvSpPr txBox="1"/>
          <p:nvPr/>
        </p:nvSpPr>
        <p:spPr>
          <a:xfrm>
            <a:off x="9182478" y="3917741"/>
            <a:ext cx="2268000" cy="738664"/>
          </a:xfrm>
          <a:prstGeom prst="rect">
            <a:avLst/>
          </a:prstGeom>
          <a:noFill/>
          <a:ln w="3175">
            <a:solidFill>
              <a:srgbClr val="C00000"/>
            </a:solidFill>
          </a:ln>
        </p:spPr>
        <p:txBody>
          <a:bodyPr wrap="square" rtlCol="0">
            <a:spAutoFit/>
          </a:bodyPr>
          <a:lstStyle/>
          <a:p>
            <a:pPr algn="ctr"/>
            <a:r>
              <a:rPr lang="it-IT" sz="1400" dirty="0">
                <a:solidFill>
                  <a:srgbClr val="C00000"/>
                </a:solidFill>
                <a:latin typeface="Comic Sans MS" panose="030F0702030302020204" pitchFamily="66" charset="0"/>
              </a:rPr>
              <a:t>Le due tracce del piano si intersecano nel punto unito sulla lt</a:t>
            </a:r>
          </a:p>
        </p:txBody>
      </p:sp>
      <p:sp>
        <p:nvSpPr>
          <p:cNvPr id="1044" name="Ovale 1043">
            <a:extLst>
              <a:ext uri="{FF2B5EF4-FFF2-40B4-BE49-F238E27FC236}">
                <a16:creationId xmlns:a16="http://schemas.microsoft.com/office/drawing/2014/main" id="{B4194854-A127-BD9E-CA06-561C9D3ED958}"/>
              </a:ext>
            </a:extLst>
          </p:cNvPr>
          <p:cNvSpPr/>
          <p:nvPr/>
        </p:nvSpPr>
        <p:spPr>
          <a:xfrm>
            <a:off x="7679976" y="4800035"/>
            <a:ext cx="360000" cy="360000"/>
          </a:xfrm>
          <a:prstGeom prst="ellipse">
            <a:avLst/>
          </a:prstGeom>
          <a:solidFill>
            <a:srgbClr val="FF0000">
              <a:alpha val="20000"/>
            </a:srgbClr>
          </a:solidFill>
          <a:ln w="31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46" name="Connettore 2 1045">
            <a:extLst>
              <a:ext uri="{FF2B5EF4-FFF2-40B4-BE49-F238E27FC236}">
                <a16:creationId xmlns:a16="http://schemas.microsoft.com/office/drawing/2014/main" id="{29B1E15C-9F67-745E-EB12-97B1384B0960}"/>
              </a:ext>
            </a:extLst>
          </p:cNvPr>
          <p:cNvCxnSpPr>
            <a:stCxn id="1043" idx="1"/>
            <a:endCxn id="1044" idx="7"/>
          </p:cNvCxnSpPr>
          <p:nvPr/>
        </p:nvCxnSpPr>
        <p:spPr>
          <a:xfrm flipH="1">
            <a:off x="7987255" y="4287073"/>
            <a:ext cx="1195223" cy="565683"/>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26" name="Rectangle 2">
            <a:extLst>
              <a:ext uri="{FF2B5EF4-FFF2-40B4-BE49-F238E27FC236}">
                <a16:creationId xmlns:a16="http://schemas.microsoft.com/office/drawing/2014/main" id="{EC08F3C6-B12D-8D40-2F66-6F02449D9D8D}"/>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1031" name="CasellaDiTesto 1030">
            <a:hlinkClick r:id="rId3" action="ppaction://hlinksldjump"/>
            <a:extLst>
              <a:ext uri="{FF2B5EF4-FFF2-40B4-BE49-F238E27FC236}">
                <a16:creationId xmlns:a16="http://schemas.microsoft.com/office/drawing/2014/main" id="{EC493BFC-61AA-F841-8201-EE2BCBE86905}"/>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Tree>
    <p:extLst>
      <p:ext uri="{BB962C8B-B14F-4D97-AF65-F5344CB8AC3E}">
        <p14:creationId xmlns:p14="http://schemas.microsoft.com/office/powerpoint/2010/main" val="33406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40"/>
                                        </p:tgtEl>
                                        <p:attrNameLst>
                                          <p:attrName>style.visibility</p:attrName>
                                        </p:attrNameLst>
                                      </p:cBhvr>
                                      <p:to>
                                        <p:strVal val="visible"/>
                                      </p:to>
                                    </p:set>
                                    <p:anim calcmode="lin" valueType="num">
                                      <p:cBhvr>
                                        <p:cTn id="21" dur="500" fill="hold"/>
                                        <p:tgtEl>
                                          <p:spTgt spid="1040"/>
                                        </p:tgtEl>
                                        <p:attrNameLst>
                                          <p:attrName>ppt_w</p:attrName>
                                        </p:attrNameLst>
                                      </p:cBhvr>
                                      <p:tavLst>
                                        <p:tav tm="0">
                                          <p:val>
                                            <p:fltVal val="0"/>
                                          </p:val>
                                        </p:tav>
                                        <p:tav tm="100000">
                                          <p:val>
                                            <p:strVal val="#ppt_w"/>
                                          </p:val>
                                        </p:tav>
                                      </p:tavLst>
                                    </p:anim>
                                    <p:anim calcmode="lin" valueType="num">
                                      <p:cBhvr>
                                        <p:cTn id="22" dur="500" fill="hold"/>
                                        <p:tgtEl>
                                          <p:spTgt spid="1040"/>
                                        </p:tgtEl>
                                        <p:attrNameLst>
                                          <p:attrName>ppt_h</p:attrName>
                                        </p:attrNameLst>
                                      </p:cBhvr>
                                      <p:tavLst>
                                        <p:tav tm="0">
                                          <p:val>
                                            <p:fltVal val="0"/>
                                          </p:val>
                                        </p:tav>
                                        <p:tav tm="100000">
                                          <p:val>
                                            <p:strVal val="#ppt_h"/>
                                          </p:val>
                                        </p:tav>
                                      </p:tavLst>
                                    </p:anim>
                                    <p:animEffect transition="in" filter="fade">
                                      <p:cBhvr>
                                        <p:cTn id="23" dur="500"/>
                                        <p:tgtEl>
                                          <p:spTgt spid="104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30"/>
                                        </p:tgtEl>
                                        <p:attrNameLst>
                                          <p:attrName>style.visibility</p:attrName>
                                        </p:attrNameLst>
                                      </p:cBhvr>
                                      <p:to>
                                        <p:strVal val="visible"/>
                                      </p:to>
                                    </p:set>
                                    <p:anim calcmode="lin" valueType="num">
                                      <p:cBhvr>
                                        <p:cTn id="28" dur="500" fill="hold"/>
                                        <p:tgtEl>
                                          <p:spTgt spid="1030"/>
                                        </p:tgtEl>
                                        <p:attrNameLst>
                                          <p:attrName>ppt_w</p:attrName>
                                        </p:attrNameLst>
                                      </p:cBhvr>
                                      <p:tavLst>
                                        <p:tav tm="0">
                                          <p:val>
                                            <p:fltVal val="0"/>
                                          </p:val>
                                        </p:tav>
                                        <p:tav tm="100000">
                                          <p:val>
                                            <p:strVal val="#ppt_w"/>
                                          </p:val>
                                        </p:tav>
                                      </p:tavLst>
                                    </p:anim>
                                    <p:anim calcmode="lin" valueType="num">
                                      <p:cBhvr>
                                        <p:cTn id="29" dur="500" fill="hold"/>
                                        <p:tgtEl>
                                          <p:spTgt spid="1030"/>
                                        </p:tgtEl>
                                        <p:attrNameLst>
                                          <p:attrName>ppt_h</p:attrName>
                                        </p:attrNameLst>
                                      </p:cBhvr>
                                      <p:tavLst>
                                        <p:tav tm="0">
                                          <p:val>
                                            <p:fltVal val="0"/>
                                          </p:val>
                                        </p:tav>
                                        <p:tav tm="100000">
                                          <p:val>
                                            <p:strVal val="#ppt_h"/>
                                          </p:val>
                                        </p:tav>
                                      </p:tavLst>
                                    </p:anim>
                                    <p:animEffect transition="in" filter="fade">
                                      <p:cBhvr>
                                        <p:cTn id="30" dur="500"/>
                                        <p:tgtEl>
                                          <p:spTgt spid="103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500" fill="hold"/>
                                        <p:tgtEl>
                                          <p:spTgt spid="22"/>
                                        </p:tgtEl>
                                        <p:attrNameLst>
                                          <p:attrName>ppt_w</p:attrName>
                                        </p:attrNameLst>
                                      </p:cBhvr>
                                      <p:tavLst>
                                        <p:tav tm="0">
                                          <p:val>
                                            <p:fltVal val="0"/>
                                          </p:val>
                                        </p:tav>
                                        <p:tav tm="100000">
                                          <p:val>
                                            <p:strVal val="#ppt_w"/>
                                          </p:val>
                                        </p:tav>
                                      </p:tavLst>
                                    </p:anim>
                                    <p:anim calcmode="lin" valueType="num">
                                      <p:cBhvr>
                                        <p:cTn id="41" dur="500" fill="hold"/>
                                        <p:tgtEl>
                                          <p:spTgt spid="22"/>
                                        </p:tgtEl>
                                        <p:attrNameLst>
                                          <p:attrName>ppt_h</p:attrName>
                                        </p:attrNameLst>
                                      </p:cBhvr>
                                      <p:tavLst>
                                        <p:tav tm="0">
                                          <p:val>
                                            <p:fltVal val="0"/>
                                          </p:val>
                                        </p:tav>
                                        <p:tav tm="100000">
                                          <p:val>
                                            <p:strVal val="#ppt_h"/>
                                          </p:val>
                                        </p:tav>
                                      </p:tavLst>
                                    </p:anim>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500" fill="hold"/>
                                        <p:tgtEl>
                                          <p:spTgt spid="23"/>
                                        </p:tgtEl>
                                        <p:attrNameLst>
                                          <p:attrName>ppt_w</p:attrName>
                                        </p:attrNameLst>
                                      </p:cBhvr>
                                      <p:tavLst>
                                        <p:tav tm="0">
                                          <p:val>
                                            <p:fltVal val="0"/>
                                          </p:val>
                                        </p:tav>
                                        <p:tav tm="100000">
                                          <p:val>
                                            <p:strVal val="#ppt_w"/>
                                          </p:val>
                                        </p:tav>
                                      </p:tavLst>
                                    </p:anim>
                                    <p:anim calcmode="lin" valueType="num">
                                      <p:cBhvr>
                                        <p:cTn id="48" dur="500" fill="hold"/>
                                        <p:tgtEl>
                                          <p:spTgt spid="23"/>
                                        </p:tgtEl>
                                        <p:attrNameLst>
                                          <p:attrName>ppt_h</p:attrName>
                                        </p:attrNameLst>
                                      </p:cBhvr>
                                      <p:tavLst>
                                        <p:tav tm="0">
                                          <p:val>
                                            <p:fltVal val="0"/>
                                          </p:val>
                                        </p:tav>
                                        <p:tav tm="100000">
                                          <p:val>
                                            <p:strVal val="#ppt_h"/>
                                          </p:val>
                                        </p:tav>
                                      </p:tavLst>
                                    </p:anim>
                                    <p:animEffect transition="in" filter="fade">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 calcmode="lin" valueType="num">
                                      <p:cBhvr>
                                        <p:cTn id="54" dur="500" fill="hold"/>
                                        <p:tgtEl>
                                          <p:spTgt spid="24"/>
                                        </p:tgtEl>
                                        <p:attrNameLst>
                                          <p:attrName>ppt_w</p:attrName>
                                        </p:attrNameLst>
                                      </p:cBhvr>
                                      <p:tavLst>
                                        <p:tav tm="0">
                                          <p:val>
                                            <p:fltVal val="0"/>
                                          </p:val>
                                        </p:tav>
                                        <p:tav tm="100000">
                                          <p:val>
                                            <p:strVal val="#ppt_w"/>
                                          </p:val>
                                        </p:tav>
                                      </p:tavLst>
                                    </p:anim>
                                    <p:anim calcmode="lin" valueType="num">
                                      <p:cBhvr>
                                        <p:cTn id="55" dur="500" fill="hold"/>
                                        <p:tgtEl>
                                          <p:spTgt spid="24"/>
                                        </p:tgtEl>
                                        <p:attrNameLst>
                                          <p:attrName>ppt_h</p:attrName>
                                        </p:attrNameLst>
                                      </p:cBhvr>
                                      <p:tavLst>
                                        <p:tav tm="0">
                                          <p:val>
                                            <p:fltVal val="0"/>
                                          </p:val>
                                        </p:tav>
                                        <p:tav tm="100000">
                                          <p:val>
                                            <p:strVal val="#ppt_h"/>
                                          </p:val>
                                        </p:tav>
                                      </p:tavLst>
                                    </p:anim>
                                    <p:animEffect transition="in" filter="fade">
                                      <p:cBhvr>
                                        <p:cTn id="56" dur="500"/>
                                        <p:tgtEl>
                                          <p:spTgt spid="24"/>
                                        </p:tgtEl>
                                      </p:cBhvr>
                                    </p:animEffect>
                                  </p:childTnLst>
                                </p:cTn>
                              </p:par>
                            </p:childTnLst>
                          </p:cTn>
                        </p:par>
                        <p:par>
                          <p:cTn id="57" fill="hold">
                            <p:stCondLst>
                              <p:cond delay="500"/>
                            </p:stCondLst>
                            <p:childTnLst>
                              <p:par>
                                <p:cTn id="58" presetID="22" presetClass="entr" presetSubtype="8" fill="hold" nodeType="afterEffect">
                                  <p:stCondLst>
                                    <p:cond delay="0"/>
                                  </p:stCondLst>
                                  <p:childTnLst>
                                    <p:set>
                                      <p:cBhvr>
                                        <p:cTn id="59" dur="1" fill="hold">
                                          <p:stCondLst>
                                            <p:cond delay="0"/>
                                          </p:stCondLst>
                                        </p:cTn>
                                        <p:tgtEl>
                                          <p:spTgt spid="51"/>
                                        </p:tgtEl>
                                        <p:attrNameLst>
                                          <p:attrName>style.visibility</p:attrName>
                                        </p:attrNameLst>
                                      </p:cBhvr>
                                      <p:to>
                                        <p:strVal val="visible"/>
                                      </p:to>
                                    </p:set>
                                    <p:animEffect transition="in" filter="wipe(left)">
                                      <p:cBhvr>
                                        <p:cTn id="60" dur="500"/>
                                        <p:tgtEl>
                                          <p:spTgt spid="51"/>
                                        </p:tgtEl>
                                      </p:cBhvr>
                                    </p:animEffect>
                                  </p:childTnLst>
                                </p:cTn>
                              </p:par>
                            </p:childTnLst>
                          </p:cTn>
                        </p:par>
                        <p:par>
                          <p:cTn id="61" fill="hold">
                            <p:stCondLst>
                              <p:cond delay="1000"/>
                            </p:stCondLst>
                            <p:childTnLst>
                              <p:par>
                                <p:cTn id="62" presetID="53" presetClass="entr" presetSubtype="16" fill="hold" grpId="0"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childTnLst>
                                </p:cTn>
                              </p:par>
                            </p:childTnLst>
                          </p:cTn>
                        </p:par>
                        <p:par>
                          <p:cTn id="67" fill="hold">
                            <p:stCondLst>
                              <p:cond delay="1500"/>
                            </p:stCondLst>
                            <p:childTnLst>
                              <p:par>
                                <p:cTn id="68" presetID="22" presetClass="entr" presetSubtype="4" fill="hold"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wipe(down)">
                                      <p:cBhvr>
                                        <p:cTn id="70" dur="500"/>
                                        <p:tgtEl>
                                          <p:spTgt spid="21"/>
                                        </p:tgtEl>
                                      </p:cBhvr>
                                    </p:animEffect>
                                  </p:childTnLst>
                                </p:cTn>
                              </p:par>
                              <p:par>
                                <p:cTn id="71" presetID="22" presetClass="entr" presetSubtype="8" fill="hold" nodeType="withEffect">
                                  <p:stCondLst>
                                    <p:cond delay="0"/>
                                  </p:stCondLst>
                                  <p:childTnLst>
                                    <p:set>
                                      <p:cBhvr>
                                        <p:cTn id="72" dur="1" fill="hold">
                                          <p:stCondLst>
                                            <p:cond delay="0"/>
                                          </p:stCondLst>
                                        </p:cTn>
                                        <p:tgtEl>
                                          <p:spTgt spid="1027"/>
                                        </p:tgtEl>
                                        <p:attrNameLst>
                                          <p:attrName>style.visibility</p:attrName>
                                        </p:attrNameLst>
                                      </p:cBhvr>
                                      <p:to>
                                        <p:strVal val="visible"/>
                                      </p:to>
                                    </p:set>
                                    <p:animEffect transition="in" filter="wipe(left)">
                                      <p:cBhvr>
                                        <p:cTn id="73" dur="500"/>
                                        <p:tgtEl>
                                          <p:spTgt spid="1027"/>
                                        </p:tgtEl>
                                      </p:cBhvr>
                                    </p:animEffect>
                                  </p:childTnLst>
                                </p:cTn>
                              </p:par>
                              <p:par>
                                <p:cTn id="74" presetID="42" presetClass="entr" presetSubtype="0" fill="hold" grpId="0" nodeType="withEffect">
                                  <p:stCondLst>
                                    <p:cond delay="0"/>
                                  </p:stCondLst>
                                  <p:childTnLst>
                                    <p:set>
                                      <p:cBhvr>
                                        <p:cTn id="75" dur="1" fill="hold">
                                          <p:stCondLst>
                                            <p:cond delay="0"/>
                                          </p:stCondLst>
                                        </p:cTn>
                                        <p:tgtEl>
                                          <p:spTgt spid="1028"/>
                                        </p:tgtEl>
                                        <p:attrNameLst>
                                          <p:attrName>style.visibility</p:attrName>
                                        </p:attrNameLst>
                                      </p:cBhvr>
                                      <p:to>
                                        <p:strVal val="visible"/>
                                      </p:to>
                                    </p:set>
                                    <p:animEffect transition="in" filter="fade">
                                      <p:cBhvr>
                                        <p:cTn id="76" dur="500"/>
                                        <p:tgtEl>
                                          <p:spTgt spid="1028"/>
                                        </p:tgtEl>
                                      </p:cBhvr>
                                    </p:animEffect>
                                    <p:anim calcmode="lin" valueType="num">
                                      <p:cBhvr>
                                        <p:cTn id="77" dur="500" fill="hold"/>
                                        <p:tgtEl>
                                          <p:spTgt spid="1028"/>
                                        </p:tgtEl>
                                        <p:attrNameLst>
                                          <p:attrName>ppt_x</p:attrName>
                                        </p:attrNameLst>
                                      </p:cBhvr>
                                      <p:tavLst>
                                        <p:tav tm="0">
                                          <p:val>
                                            <p:strVal val="#ppt_x"/>
                                          </p:val>
                                        </p:tav>
                                        <p:tav tm="100000">
                                          <p:val>
                                            <p:strVal val="#ppt_x"/>
                                          </p:val>
                                        </p:tav>
                                      </p:tavLst>
                                    </p:anim>
                                    <p:anim calcmode="lin" valueType="num">
                                      <p:cBhvr>
                                        <p:cTn id="78" dur="500" fill="hold"/>
                                        <p:tgtEl>
                                          <p:spTgt spid="1028"/>
                                        </p:tgtEl>
                                        <p:attrNameLst>
                                          <p:attrName>ppt_y</p:attrName>
                                        </p:attrNameLst>
                                      </p:cBhvr>
                                      <p:tavLst>
                                        <p:tav tm="0">
                                          <p:val>
                                            <p:strVal val="#ppt_y+.1"/>
                                          </p:val>
                                        </p:tav>
                                        <p:tav tm="100000">
                                          <p:val>
                                            <p:strVal val="#ppt_y"/>
                                          </p:val>
                                        </p:tav>
                                      </p:tavLst>
                                    </p:anim>
                                  </p:childTnLst>
                                </p:cTn>
                              </p:par>
                              <p:par>
                                <p:cTn id="79" presetID="10" presetClass="entr" presetSubtype="0" fill="hold" grpId="0" nodeType="withEffect">
                                  <p:stCondLst>
                                    <p:cond delay="0"/>
                                  </p:stCondLst>
                                  <p:childTnLst>
                                    <p:set>
                                      <p:cBhvr>
                                        <p:cTn id="80" dur="1" fill="hold">
                                          <p:stCondLst>
                                            <p:cond delay="0"/>
                                          </p:stCondLst>
                                        </p:cTn>
                                        <p:tgtEl>
                                          <p:spTgt spid="1035"/>
                                        </p:tgtEl>
                                        <p:attrNameLst>
                                          <p:attrName>style.visibility</p:attrName>
                                        </p:attrNameLst>
                                      </p:cBhvr>
                                      <p:to>
                                        <p:strVal val="visible"/>
                                      </p:to>
                                    </p:set>
                                    <p:animEffect transition="in" filter="fade">
                                      <p:cBhvr>
                                        <p:cTn id="81" dur="500"/>
                                        <p:tgtEl>
                                          <p:spTgt spid="1035"/>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nodeType="click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500" fill="hold"/>
                                        <p:tgtEl>
                                          <p:spTgt spid="28"/>
                                        </p:tgtEl>
                                        <p:attrNameLst>
                                          <p:attrName>ppt_w</p:attrName>
                                        </p:attrNameLst>
                                      </p:cBhvr>
                                      <p:tavLst>
                                        <p:tav tm="0">
                                          <p:val>
                                            <p:fltVal val="0"/>
                                          </p:val>
                                        </p:tav>
                                        <p:tav tm="100000">
                                          <p:val>
                                            <p:strVal val="#ppt_w"/>
                                          </p:val>
                                        </p:tav>
                                      </p:tavLst>
                                    </p:anim>
                                    <p:anim calcmode="lin" valueType="num">
                                      <p:cBhvr>
                                        <p:cTn id="87" dur="500" fill="hold"/>
                                        <p:tgtEl>
                                          <p:spTgt spid="28"/>
                                        </p:tgtEl>
                                        <p:attrNameLst>
                                          <p:attrName>ppt_h</p:attrName>
                                        </p:attrNameLst>
                                      </p:cBhvr>
                                      <p:tavLst>
                                        <p:tav tm="0">
                                          <p:val>
                                            <p:fltVal val="0"/>
                                          </p:val>
                                        </p:tav>
                                        <p:tav tm="100000">
                                          <p:val>
                                            <p:strVal val="#ppt_h"/>
                                          </p:val>
                                        </p:tav>
                                      </p:tavLst>
                                    </p:anim>
                                    <p:animEffect transition="in" filter="fade">
                                      <p:cBhvr>
                                        <p:cTn id="88" dur="500"/>
                                        <p:tgtEl>
                                          <p:spTgt spid="28"/>
                                        </p:tgtEl>
                                      </p:cBhvr>
                                    </p:animEffect>
                                  </p:childTnLst>
                                </p:cTn>
                              </p:par>
                            </p:childTnLst>
                          </p:cTn>
                        </p:par>
                        <p:par>
                          <p:cTn id="89" fill="hold">
                            <p:stCondLst>
                              <p:cond delay="500"/>
                            </p:stCondLst>
                            <p:childTnLst>
                              <p:par>
                                <p:cTn id="90" presetID="22" presetClass="entr" presetSubtype="8" fill="hold" nodeType="afterEffect">
                                  <p:stCondLst>
                                    <p:cond delay="0"/>
                                  </p:stCondLst>
                                  <p:childTnLst>
                                    <p:set>
                                      <p:cBhvr>
                                        <p:cTn id="91" dur="1" fill="hold">
                                          <p:stCondLst>
                                            <p:cond delay="0"/>
                                          </p:stCondLst>
                                        </p:cTn>
                                        <p:tgtEl>
                                          <p:spTgt spid="1025"/>
                                        </p:tgtEl>
                                        <p:attrNameLst>
                                          <p:attrName>style.visibility</p:attrName>
                                        </p:attrNameLst>
                                      </p:cBhvr>
                                      <p:to>
                                        <p:strVal val="visible"/>
                                      </p:to>
                                    </p:set>
                                    <p:animEffect transition="in" filter="wipe(left)">
                                      <p:cBhvr>
                                        <p:cTn id="92" dur="500"/>
                                        <p:tgtEl>
                                          <p:spTgt spid="1025"/>
                                        </p:tgtEl>
                                      </p:cBhvr>
                                    </p:animEffect>
                                  </p:childTnLst>
                                </p:cTn>
                              </p:par>
                            </p:childTnLst>
                          </p:cTn>
                        </p:par>
                        <p:par>
                          <p:cTn id="93" fill="hold">
                            <p:stCondLst>
                              <p:cond delay="1000"/>
                            </p:stCondLst>
                            <p:childTnLst>
                              <p:par>
                                <p:cTn id="94" presetID="53" presetClass="entr" presetSubtype="16" fill="hold" grpId="0" nodeType="after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p:cTn id="96" dur="500" fill="hold"/>
                                        <p:tgtEl>
                                          <p:spTgt spid="36"/>
                                        </p:tgtEl>
                                        <p:attrNameLst>
                                          <p:attrName>ppt_w</p:attrName>
                                        </p:attrNameLst>
                                      </p:cBhvr>
                                      <p:tavLst>
                                        <p:tav tm="0">
                                          <p:val>
                                            <p:fltVal val="0"/>
                                          </p:val>
                                        </p:tav>
                                        <p:tav tm="100000">
                                          <p:val>
                                            <p:strVal val="#ppt_w"/>
                                          </p:val>
                                        </p:tav>
                                      </p:tavLst>
                                    </p:anim>
                                    <p:anim calcmode="lin" valueType="num">
                                      <p:cBhvr>
                                        <p:cTn id="97" dur="500" fill="hold"/>
                                        <p:tgtEl>
                                          <p:spTgt spid="36"/>
                                        </p:tgtEl>
                                        <p:attrNameLst>
                                          <p:attrName>ppt_h</p:attrName>
                                        </p:attrNameLst>
                                      </p:cBhvr>
                                      <p:tavLst>
                                        <p:tav tm="0">
                                          <p:val>
                                            <p:fltVal val="0"/>
                                          </p:val>
                                        </p:tav>
                                        <p:tav tm="100000">
                                          <p:val>
                                            <p:strVal val="#ppt_h"/>
                                          </p:val>
                                        </p:tav>
                                      </p:tavLst>
                                    </p:anim>
                                    <p:animEffect transition="in" filter="fade">
                                      <p:cBhvr>
                                        <p:cTn id="98" dur="500"/>
                                        <p:tgtEl>
                                          <p:spTgt spid="36"/>
                                        </p:tgtEl>
                                      </p:cBhvr>
                                    </p:animEffect>
                                  </p:childTnLst>
                                </p:cTn>
                              </p:par>
                            </p:childTnLst>
                          </p:cTn>
                        </p:par>
                        <p:par>
                          <p:cTn id="99" fill="hold">
                            <p:stCondLst>
                              <p:cond delay="1500"/>
                            </p:stCondLst>
                            <p:childTnLst>
                              <p:par>
                                <p:cTn id="100" presetID="22" presetClass="entr" presetSubtype="4" fill="hold"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wipe(down)">
                                      <p:cBhvr>
                                        <p:cTn id="102" dur="500"/>
                                        <p:tgtEl>
                                          <p:spTgt spid="33"/>
                                        </p:tgtEl>
                                      </p:cBhvr>
                                    </p:animEffect>
                                  </p:childTnLst>
                                </p:cTn>
                              </p:par>
                              <p:par>
                                <p:cTn id="103" presetID="22" presetClass="entr" presetSubtype="4" fill="hold" nodeType="withEffect">
                                  <p:stCondLst>
                                    <p:cond delay="0"/>
                                  </p:stCondLst>
                                  <p:childTnLst>
                                    <p:set>
                                      <p:cBhvr>
                                        <p:cTn id="104" dur="1" fill="hold">
                                          <p:stCondLst>
                                            <p:cond delay="0"/>
                                          </p:stCondLst>
                                        </p:cTn>
                                        <p:tgtEl>
                                          <p:spTgt spid="1032"/>
                                        </p:tgtEl>
                                        <p:attrNameLst>
                                          <p:attrName>style.visibility</p:attrName>
                                        </p:attrNameLst>
                                      </p:cBhvr>
                                      <p:to>
                                        <p:strVal val="visible"/>
                                      </p:to>
                                    </p:set>
                                    <p:animEffect transition="in" filter="wipe(down)">
                                      <p:cBhvr>
                                        <p:cTn id="105" dur="500"/>
                                        <p:tgtEl>
                                          <p:spTgt spid="1032"/>
                                        </p:tgtEl>
                                      </p:cBhvr>
                                    </p:animEffect>
                                  </p:childTnLst>
                                </p:cTn>
                              </p:par>
                              <p:par>
                                <p:cTn id="106" presetID="42" presetClass="entr" presetSubtype="0" fill="hold" grpId="0" nodeType="withEffect">
                                  <p:stCondLst>
                                    <p:cond delay="0"/>
                                  </p:stCondLst>
                                  <p:childTnLst>
                                    <p:set>
                                      <p:cBhvr>
                                        <p:cTn id="107" dur="1" fill="hold">
                                          <p:stCondLst>
                                            <p:cond delay="0"/>
                                          </p:stCondLst>
                                        </p:cTn>
                                        <p:tgtEl>
                                          <p:spTgt spid="1029"/>
                                        </p:tgtEl>
                                        <p:attrNameLst>
                                          <p:attrName>style.visibility</p:attrName>
                                        </p:attrNameLst>
                                      </p:cBhvr>
                                      <p:to>
                                        <p:strVal val="visible"/>
                                      </p:to>
                                    </p:set>
                                    <p:animEffect transition="in" filter="fade">
                                      <p:cBhvr>
                                        <p:cTn id="108" dur="500"/>
                                        <p:tgtEl>
                                          <p:spTgt spid="1029"/>
                                        </p:tgtEl>
                                      </p:cBhvr>
                                    </p:animEffect>
                                    <p:anim calcmode="lin" valueType="num">
                                      <p:cBhvr>
                                        <p:cTn id="109" dur="500" fill="hold"/>
                                        <p:tgtEl>
                                          <p:spTgt spid="1029"/>
                                        </p:tgtEl>
                                        <p:attrNameLst>
                                          <p:attrName>ppt_x</p:attrName>
                                        </p:attrNameLst>
                                      </p:cBhvr>
                                      <p:tavLst>
                                        <p:tav tm="0">
                                          <p:val>
                                            <p:strVal val="#ppt_x"/>
                                          </p:val>
                                        </p:tav>
                                        <p:tav tm="100000">
                                          <p:val>
                                            <p:strVal val="#ppt_x"/>
                                          </p:val>
                                        </p:tav>
                                      </p:tavLst>
                                    </p:anim>
                                    <p:anim calcmode="lin" valueType="num">
                                      <p:cBhvr>
                                        <p:cTn id="110" dur="500" fill="hold"/>
                                        <p:tgtEl>
                                          <p:spTgt spid="1029"/>
                                        </p:tgtEl>
                                        <p:attrNameLst>
                                          <p:attrName>ppt_y</p:attrName>
                                        </p:attrNameLst>
                                      </p:cBhvr>
                                      <p:tavLst>
                                        <p:tav tm="0">
                                          <p:val>
                                            <p:strVal val="#ppt_y+.1"/>
                                          </p:val>
                                        </p:tav>
                                        <p:tav tm="100000">
                                          <p:val>
                                            <p:strVal val="#ppt_y"/>
                                          </p:val>
                                        </p:tav>
                                      </p:tavLst>
                                    </p:anim>
                                  </p:childTnLst>
                                </p:cTn>
                              </p:par>
                              <p:par>
                                <p:cTn id="111" presetID="10" presetClass="entr" presetSubtype="0" fill="hold" grpId="0" nodeType="withEffect">
                                  <p:stCondLst>
                                    <p:cond delay="0"/>
                                  </p:stCondLst>
                                  <p:childTnLst>
                                    <p:set>
                                      <p:cBhvr>
                                        <p:cTn id="112" dur="1" fill="hold">
                                          <p:stCondLst>
                                            <p:cond delay="0"/>
                                          </p:stCondLst>
                                        </p:cTn>
                                        <p:tgtEl>
                                          <p:spTgt spid="1036"/>
                                        </p:tgtEl>
                                        <p:attrNameLst>
                                          <p:attrName>style.visibility</p:attrName>
                                        </p:attrNameLst>
                                      </p:cBhvr>
                                      <p:to>
                                        <p:strVal val="visible"/>
                                      </p:to>
                                    </p:set>
                                    <p:animEffect transition="in" filter="fade">
                                      <p:cBhvr>
                                        <p:cTn id="113" dur="500"/>
                                        <p:tgtEl>
                                          <p:spTgt spid="1036"/>
                                        </p:tgtEl>
                                      </p:cBhvr>
                                    </p:animEffect>
                                  </p:childTnLst>
                                </p:cTn>
                              </p:par>
                            </p:childTnLst>
                          </p:cTn>
                        </p:par>
                      </p:childTnLst>
                    </p:cTn>
                  </p:par>
                  <p:par>
                    <p:cTn id="114" fill="hold">
                      <p:stCondLst>
                        <p:cond delay="indefinite"/>
                      </p:stCondLst>
                      <p:childTnLst>
                        <p:par>
                          <p:cTn id="115" fill="hold">
                            <p:stCondLst>
                              <p:cond delay="0"/>
                            </p:stCondLst>
                            <p:childTnLst>
                              <p:par>
                                <p:cTn id="116" presetID="53" presetClass="entr" presetSubtype="16" fill="hold" grpId="0" nodeType="clickEffect">
                                  <p:stCondLst>
                                    <p:cond delay="0"/>
                                  </p:stCondLst>
                                  <p:childTnLst>
                                    <p:set>
                                      <p:cBhvr>
                                        <p:cTn id="117" dur="1" fill="hold">
                                          <p:stCondLst>
                                            <p:cond delay="0"/>
                                          </p:stCondLst>
                                        </p:cTn>
                                        <p:tgtEl>
                                          <p:spTgt spid="1033"/>
                                        </p:tgtEl>
                                        <p:attrNameLst>
                                          <p:attrName>style.visibility</p:attrName>
                                        </p:attrNameLst>
                                      </p:cBhvr>
                                      <p:to>
                                        <p:strVal val="visible"/>
                                      </p:to>
                                    </p:set>
                                    <p:anim calcmode="lin" valueType="num">
                                      <p:cBhvr>
                                        <p:cTn id="118" dur="500" fill="hold"/>
                                        <p:tgtEl>
                                          <p:spTgt spid="1033"/>
                                        </p:tgtEl>
                                        <p:attrNameLst>
                                          <p:attrName>ppt_w</p:attrName>
                                        </p:attrNameLst>
                                      </p:cBhvr>
                                      <p:tavLst>
                                        <p:tav tm="0">
                                          <p:val>
                                            <p:fltVal val="0"/>
                                          </p:val>
                                        </p:tav>
                                        <p:tav tm="100000">
                                          <p:val>
                                            <p:strVal val="#ppt_w"/>
                                          </p:val>
                                        </p:tav>
                                      </p:tavLst>
                                    </p:anim>
                                    <p:anim calcmode="lin" valueType="num">
                                      <p:cBhvr>
                                        <p:cTn id="119" dur="500" fill="hold"/>
                                        <p:tgtEl>
                                          <p:spTgt spid="1033"/>
                                        </p:tgtEl>
                                        <p:attrNameLst>
                                          <p:attrName>ppt_h</p:attrName>
                                        </p:attrNameLst>
                                      </p:cBhvr>
                                      <p:tavLst>
                                        <p:tav tm="0">
                                          <p:val>
                                            <p:fltVal val="0"/>
                                          </p:val>
                                        </p:tav>
                                        <p:tav tm="100000">
                                          <p:val>
                                            <p:strVal val="#ppt_h"/>
                                          </p:val>
                                        </p:tav>
                                      </p:tavLst>
                                    </p:anim>
                                    <p:animEffect transition="in" filter="fade">
                                      <p:cBhvr>
                                        <p:cTn id="120" dur="500"/>
                                        <p:tgtEl>
                                          <p:spTgt spid="1033"/>
                                        </p:tgtEl>
                                      </p:cBhvr>
                                    </p:animEffect>
                                  </p:childTnLst>
                                </p:cTn>
                              </p:par>
                            </p:childTnLst>
                          </p:cTn>
                        </p:par>
                      </p:childTnLst>
                    </p:cTn>
                  </p:par>
                  <p:par>
                    <p:cTn id="121" fill="hold">
                      <p:stCondLst>
                        <p:cond delay="indefinite"/>
                      </p:stCondLst>
                      <p:childTnLst>
                        <p:par>
                          <p:cTn id="122" fill="hold">
                            <p:stCondLst>
                              <p:cond delay="0"/>
                            </p:stCondLst>
                            <p:childTnLst>
                              <p:par>
                                <p:cTn id="123" presetID="53" presetClass="entr" presetSubtype="16" fill="hold" grpId="0" nodeType="clickEffect">
                                  <p:stCondLst>
                                    <p:cond delay="0"/>
                                  </p:stCondLst>
                                  <p:childTnLst>
                                    <p:set>
                                      <p:cBhvr>
                                        <p:cTn id="124" dur="1" fill="hold">
                                          <p:stCondLst>
                                            <p:cond delay="0"/>
                                          </p:stCondLst>
                                        </p:cTn>
                                        <p:tgtEl>
                                          <p:spTgt spid="1034"/>
                                        </p:tgtEl>
                                        <p:attrNameLst>
                                          <p:attrName>style.visibility</p:attrName>
                                        </p:attrNameLst>
                                      </p:cBhvr>
                                      <p:to>
                                        <p:strVal val="visible"/>
                                      </p:to>
                                    </p:set>
                                    <p:anim calcmode="lin" valueType="num">
                                      <p:cBhvr>
                                        <p:cTn id="125" dur="500" fill="hold"/>
                                        <p:tgtEl>
                                          <p:spTgt spid="1034"/>
                                        </p:tgtEl>
                                        <p:attrNameLst>
                                          <p:attrName>ppt_w</p:attrName>
                                        </p:attrNameLst>
                                      </p:cBhvr>
                                      <p:tavLst>
                                        <p:tav tm="0">
                                          <p:val>
                                            <p:fltVal val="0"/>
                                          </p:val>
                                        </p:tav>
                                        <p:tav tm="100000">
                                          <p:val>
                                            <p:strVal val="#ppt_w"/>
                                          </p:val>
                                        </p:tav>
                                      </p:tavLst>
                                    </p:anim>
                                    <p:anim calcmode="lin" valueType="num">
                                      <p:cBhvr>
                                        <p:cTn id="126" dur="500" fill="hold"/>
                                        <p:tgtEl>
                                          <p:spTgt spid="1034"/>
                                        </p:tgtEl>
                                        <p:attrNameLst>
                                          <p:attrName>ppt_h</p:attrName>
                                        </p:attrNameLst>
                                      </p:cBhvr>
                                      <p:tavLst>
                                        <p:tav tm="0">
                                          <p:val>
                                            <p:fltVal val="0"/>
                                          </p:val>
                                        </p:tav>
                                        <p:tav tm="100000">
                                          <p:val>
                                            <p:strVal val="#ppt_h"/>
                                          </p:val>
                                        </p:tav>
                                      </p:tavLst>
                                    </p:anim>
                                    <p:animEffect transition="in" filter="fade">
                                      <p:cBhvr>
                                        <p:cTn id="127" dur="500"/>
                                        <p:tgtEl>
                                          <p:spTgt spid="1034"/>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1043"/>
                                        </p:tgtEl>
                                        <p:attrNameLst>
                                          <p:attrName>style.visibility</p:attrName>
                                        </p:attrNameLst>
                                      </p:cBhvr>
                                      <p:to>
                                        <p:strVal val="visible"/>
                                      </p:to>
                                    </p:set>
                                    <p:animEffect transition="in" filter="fade">
                                      <p:cBhvr>
                                        <p:cTn id="132" dur="500"/>
                                        <p:tgtEl>
                                          <p:spTgt spid="1043"/>
                                        </p:tgtEl>
                                      </p:cBhvr>
                                    </p:animEffect>
                                  </p:childTnLst>
                                </p:cTn>
                              </p:par>
                              <p:par>
                                <p:cTn id="133" presetID="22" presetClass="entr" presetSubtype="2" fill="hold" nodeType="withEffect">
                                  <p:stCondLst>
                                    <p:cond delay="0"/>
                                  </p:stCondLst>
                                  <p:childTnLst>
                                    <p:set>
                                      <p:cBhvr>
                                        <p:cTn id="134" dur="1" fill="hold">
                                          <p:stCondLst>
                                            <p:cond delay="0"/>
                                          </p:stCondLst>
                                        </p:cTn>
                                        <p:tgtEl>
                                          <p:spTgt spid="1046"/>
                                        </p:tgtEl>
                                        <p:attrNameLst>
                                          <p:attrName>style.visibility</p:attrName>
                                        </p:attrNameLst>
                                      </p:cBhvr>
                                      <p:to>
                                        <p:strVal val="visible"/>
                                      </p:to>
                                    </p:set>
                                    <p:animEffect transition="in" filter="wipe(right)">
                                      <p:cBhvr>
                                        <p:cTn id="135" dur="500"/>
                                        <p:tgtEl>
                                          <p:spTgt spid="1046"/>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044"/>
                                        </p:tgtEl>
                                        <p:attrNameLst>
                                          <p:attrName>style.visibility</p:attrName>
                                        </p:attrNameLst>
                                      </p:cBhvr>
                                      <p:to>
                                        <p:strVal val="visible"/>
                                      </p:to>
                                    </p:set>
                                    <p:animEffect transition="in" filter="fade">
                                      <p:cBhvr>
                                        <p:cTn id="138" dur="500"/>
                                        <p:tgtEl>
                                          <p:spTgt spid="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28" grpId="0"/>
      <p:bldP spid="1029" grpId="0"/>
      <p:bldP spid="1030" grpId="0"/>
      <p:bldP spid="18" grpId="0" animBg="1"/>
      <p:bldP spid="22" grpId="0" animBg="1"/>
      <p:bldP spid="23" grpId="0"/>
      <p:bldP spid="32" grpId="0" animBg="1"/>
      <p:bldP spid="36" grpId="0" animBg="1"/>
      <p:bldP spid="1033" grpId="0"/>
      <p:bldP spid="1034" grpId="0"/>
      <p:bldP spid="1035" grpId="0" animBg="1"/>
      <p:bldP spid="1036" grpId="0" animBg="1"/>
      <p:bldP spid="1040" grpId="0"/>
      <p:bldP spid="1043" grpId="0" animBg="1"/>
      <p:bldP spid="104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llout: freccia in giù 4">
            <a:extLst>
              <a:ext uri="{FF2B5EF4-FFF2-40B4-BE49-F238E27FC236}">
                <a16:creationId xmlns:a16="http://schemas.microsoft.com/office/drawing/2014/main" id="{3E65A582-90C5-42E5-2EA0-8995286DB16C}"/>
              </a:ext>
            </a:extLst>
          </p:cNvPr>
          <p:cNvSpPr/>
          <p:nvPr/>
        </p:nvSpPr>
        <p:spPr>
          <a:xfrm rot="16200000">
            <a:off x="-1277612" y="2424375"/>
            <a:ext cx="3866659" cy="117942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99677267-A711-684C-62B5-2A9084A3428F}"/>
              </a:ext>
            </a:extLst>
          </p:cNvPr>
          <p:cNvSpPr txBox="1"/>
          <p:nvPr/>
        </p:nvSpPr>
        <p:spPr>
          <a:xfrm>
            <a:off x="1493106" y="434429"/>
            <a:ext cx="1058758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Esemplificazione grafica della ricerca e definizione di un piano passante per una retta r ed un punto</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a:t>
            </a:r>
            <a:r>
              <a:rPr kumimoji="0" lang="it-IT" sz="1800" b="0" i="0" u="none" strike="noStrike" kern="1200" cap="none" spc="0" normalizeH="0" noProof="0" dirty="0">
                <a:ln>
                  <a:noFill/>
                </a:ln>
                <a:solidFill>
                  <a:srgbClr val="7030A0"/>
                </a:solidFill>
                <a:effectLst/>
                <a:uLnTx/>
                <a:uFillTx/>
                <a:latin typeface="Comic Sans MS" panose="030F0702030302020204" pitchFamily="66" charset="0"/>
                <a:ea typeface="+mn-ea"/>
                <a:cs typeface="+mn-cs"/>
              </a:rPr>
              <a:t>A</a:t>
            </a:r>
            <a:r>
              <a:rPr kumimoji="0" lang="it-IT" sz="1800" b="0" i="0" u="none" strike="noStrike" kern="1200" cap="none" spc="0" normalizeH="0" noProof="0" dirty="0">
                <a:ln>
                  <a:noFill/>
                </a:ln>
                <a:solidFill>
                  <a:srgbClr val="C00000"/>
                </a:solidFill>
                <a:effectLst/>
                <a:uLnTx/>
                <a:uFillTx/>
                <a:latin typeface="Comic Sans MS" panose="030F0702030302020204" pitchFamily="66" charset="0"/>
                <a:ea typeface="+mn-ea"/>
                <a:cs typeface="+mn-cs"/>
              </a:rPr>
              <a:t> non appartenente alla retta</a:t>
            </a:r>
            <a:endPar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1048" name="Rectangle 40">
            <a:extLst>
              <a:ext uri="{FF2B5EF4-FFF2-40B4-BE49-F238E27FC236}">
                <a16:creationId xmlns:a16="http://schemas.microsoft.com/office/drawing/2014/main" id="{D7A6A52D-408C-3A64-FEB9-F5FFA4310F22}"/>
              </a:ext>
            </a:extLst>
          </p:cNvPr>
          <p:cNvSpPr>
            <a:spLocks noChangeArrowheads="1"/>
          </p:cNvSpPr>
          <p:nvPr/>
        </p:nvSpPr>
        <p:spPr bwMode="auto">
          <a:xfrm>
            <a:off x="9551987" y="-965727"/>
            <a:ext cx="529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a:t>
            </a: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68" name="Rectangle 54">
            <a:extLst>
              <a:ext uri="{FF2B5EF4-FFF2-40B4-BE49-F238E27FC236}">
                <a16:creationId xmlns:a16="http://schemas.microsoft.com/office/drawing/2014/main" id="{B40ABD91-5344-AFB9-6F06-18D34E857CB7}"/>
              </a:ext>
            </a:extLst>
          </p:cNvPr>
          <p:cNvSpPr>
            <a:spLocks noChangeArrowheads="1"/>
          </p:cNvSpPr>
          <p:nvPr/>
        </p:nvSpPr>
        <p:spPr bwMode="auto">
          <a:xfrm>
            <a:off x="8524876" y="-2084388"/>
            <a:ext cx="172243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del piano cercato.</a:t>
            </a: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Callout: freccia in giù 6">
            <a:extLst>
              <a:ext uri="{FF2B5EF4-FFF2-40B4-BE49-F238E27FC236}">
                <a16:creationId xmlns:a16="http://schemas.microsoft.com/office/drawing/2014/main" id="{8554AB09-A00F-F36D-6496-650AE2333520}"/>
              </a:ext>
            </a:extLst>
          </p:cNvPr>
          <p:cNvSpPr/>
          <p:nvPr/>
        </p:nvSpPr>
        <p:spPr>
          <a:xfrm rot="16200000">
            <a:off x="-131996" y="5302458"/>
            <a:ext cx="1584000" cy="1188000"/>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Risultato</a:t>
            </a:r>
          </a:p>
        </p:txBody>
      </p:sp>
      <p:sp>
        <p:nvSpPr>
          <p:cNvPr id="3" name="CasellaDiTesto 2">
            <a:extLst>
              <a:ext uri="{FF2B5EF4-FFF2-40B4-BE49-F238E27FC236}">
                <a16:creationId xmlns:a16="http://schemas.microsoft.com/office/drawing/2014/main" id="{FB41D967-B059-B8F7-66CC-9C5B9CD7258B}"/>
              </a:ext>
            </a:extLst>
          </p:cNvPr>
          <p:cNvSpPr txBox="1"/>
          <p:nvPr/>
        </p:nvSpPr>
        <p:spPr>
          <a:xfrm>
            <a:off x="1485900" y="1080760"/>
            <a:ext cx="10620000" cy="92333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verifica grafica, eseguita mediante la condizione di appartenenza, risulta essere congruente sia con il problema geometrico (piano per due rette parallele), sia con l’aspetto descrittivo (ricerca del tipo di piano), sia con l’aspetto rappresentativo (determinazione delle tracce del piano)</a:t>
            </a:r>
            <a:endParaRPr lang="it-IT" dirty="0">
              <a:solidFill>
                <a:srgbClr val="C00000"/>
              </a:solidFill>
            </a:endParaRPr>
          </a:p>
        </p:txBody>
      </p:sp>
      <p:sp>
        <p:nvSpPr>
          <p:cNvPr id="13" name="CasellaDiTesto 12">
            <a:extLst>
              <a:ext uri="{FF2B5EF4-FFF2-40B4-BE49-F238E27FC236}">
                <a16:creationId xmlns:a16="http://schemas.microsoft.com/office/drawing/2014/main" id="{D9CB9289-92CC-98DB-72CE-965AC0FD91BB}"/>
              </a:ext>
            </a:extLst>
          </p:cNvPr>
          <p:cNvSpPr txBox="1"/>
          <p:nvPr/>
        </p:nvSpPr>
        <p:spPr>
          <a:xfrm>
            <a:off x="1485900" y="2075638"/>
            <a:ext cx="10620000" cy="1512000"/>
          </a:xfrm>
          <a:prstGeom prst="rect">
            <a:avLst/>
          </a:prstGeom>
          <a:noFill/>
          <a:ln w="3175">
            <a:solidFill>
              <a:srgbClr val="C00000"/>
            </a:solidFill>
          </a:ln>
        </p:spPr>
        <p:txBody>
          <a:bodyPr wrap="square" rtlCol="0">
            <a:spAutoFit/>
          </a:bodyPr>
          <a:lstStyle/>
          <a:p>
            <a:pPr algn="ctr">
              <a:spcAft>
                <a:spcPts val="1000"/>
              </a:spcAft>
            </a:pP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I due elementi assegnati r ed </a:t>
            </a:r>
            <a:r>
              <a:rPr lang="it-IT"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A</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infatti, appartengono al piano perché per il punto </a:t>
            </a:r>
            <a:r>
              <a:rPr lang="it-IT"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A</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passa la retta </a:t>
            </a: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che interseca la retta r nel punto </a:t>
            </a:r>
            <a:r>
              <a:rPr lang="it-IT" dirty="0">
                <a:solidFill>
                  <a:srgbClr val="0066FF"/>
                </a:solidFill>
                <a:latin typeface="Comic Sans MS" panose="030F0702030302020204" pitchFamily="66" charset="0"/>
                <a:ea typeface="Calibri" panose="020F0502020204030204" pitchFamily="34" charset="0"/>
                <a:cs typeface="Times New Roman" panose="02020603050405020304" pitchFamily="18" charset="0"/>
              </a:rPr>
              <a:t>X</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comune alle due rette.                                                         Di conseguenza restano verificate le seguenti due leggi dell’appartenenza.</a:t>
            </a:r>
          </a:p>
        </p:txBody>
      </p:sp>
      <p:sp>
        <p:nvSpPr>
          <p:cNvPr id="16" name="CasellaDiTesto 15">
            <a:extLst>
              <a:ext uri="{FF2B5EF4-FFF2-40B4-BE49-F238E27FC236}">
                <a16:creationId xmlns:a16="http://schemas.microsoft.com/office/drawing/2014/main" id="{EF884056-D59B-2F24-25AC-11D72638AC4D}"/>
              </a:ext>
            </a:extLst>
          </p:cNvPr>
          <p:cNvSpPr txBox="1"/>
          <p:nvPr/>
        </p:nvSpPr>
        <p:spPr>
          <a:xfrm>
            <a:off x="1485899" y="3682587"/>
            <a:ext cx="10620000" cy="1260000"/>
          </a:xfrm>
          <a:prstGeom prst="rect">
            <a:avLst/>
          </a:prstGeom>
          <a:noFill/>
          <a:ln w="3175">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Quindi resta completamente verificata la condizione</a:t>
            </a:r>
          </a:p>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t>
            </a:r>
          </a:p>
          <a:p>
            <a:pPr algn="ctr"/>
            <a:endPar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it-IT" dirty="0">
              <a:solidFill>
                <a:srgbClr val="C00000"/>
              </a:solidFill>
            </a:endParaRPr>
          </a:p>
        </p:txBody>
      </p:sp>
      <p:sp>
        <p:nvSpPr>
          <p:cNvPr id="20" name="CasellaDiTesto 19">
            <a:extLst>
              <a:ext uri="{FF2B5EF4-FFF2-40B4-BE49-F238E27FC236}">
                <a16:creationId xmlns:a16="http://schemas.microsoft.com/office/drawing/2014/main" id="{8726C8CA-5281-0A0E-3C64-619EEB55069E}"/>
              </a:ext>
            </a:extLst>
          </p:cNvPr>
          <p:cNvSpPr txBox="1"/>
          <p:nvPr/>
        </p:nvSpPr>
        <p:spPr>
          <a:xfrm>
            <a:off x="5027455" y="4228376"/>
            <a:ext cx="3564000"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2400" dirty="0">
                <a:effectLst/>
                <a:latin typeface="Symbol" panose="05050102010706020507" pitchFamily="18" charset="2"/>
                <a:ea typeface="Times New Roman" panose="02020603050405020304" pitchFamily="18" charset="0"/>
                <a:cs typeface="Arial" panose="020B0604020202020204" pitchFamily="34" charset="0"/>
              </a:rPr>
              <a:t> </a:t>
            </a:r>
            <a:r>
              <a:rPr lang="it-IT" sz="2400" b="1"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a:t>
            </a:r>
            <a:r>
              <a:rPr lang="it-IT" sz="2400" dirty="0">
                <a:effectLst/>
                <a:latin typeface="Symbol" panose="05050102010706020507" pitchFamily="18" charset="2"/>
                <a:ea typeface="Times New Roman" panose="02020603050405020304" pitchFamily="18" charset="0"/>
                <a:cs typeface="Symbol" panose="05050102010706020507" pitchFamily="18" charset="2"/>
              </a:rPr>
              <a:t> </a:t>
            </a:r>
            <a:r>
              <a:rPr lang="it-IT" sz="24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sym typeface="Symbol" panose="05050102010706020507" pitchFamily="18" charset="2"/>
              </a:rPr>
              <a:t></a:t>
            </a:r>
            <a:r>
              <a:rPr lang="it-IT" sz="2400" dirty="0">
                <a:effectLst/>
                <a:latin typeface="Comic Sans MS" panose="030F0702030302020204" pitchFamily="66" charset="0"/>
                <a:ea typeface="Times New Roman" panose="02020603050405020304" pitchFamily="18" charset="0"/>
                <a:cs typeface="Symbol" panose="05050102010706020507" pitchFamily="18" charset="2"/>
              </a:rPr>
              <a:t> </a:t>
            </a:r>
            <a:r>
              <a:rPr lang="it-IT" sz="2400" dirty="0">
                <a:solidFill>
                  <a:srgbClr val="00B050"/>
                </a:solidFill>
                <a:effectLst/>
                <a:latin typeface="Comic Sans MS" panose="030F0702030302020204" pitchFamily="66" charset="0"/>
                <a:ea typeface="Times New Roman" panose="02020603050405020304" pitchFamily="18" charset="0"/>
                <a:cs typeface="Symbol" panose="05050102010706020507" pitchFamily="18" charset="2"/>
              </a:rPr>
              <a:t>s</a:t>
            </a:r>
            <a:r>
              <a:rPr lang="it-IT" sz="2400" dirty="0">
                <a:solidFill>
                  <a:srgbClr val="002060"/>
                </a:solidFill>
                <a:effectLst/>
                <a:latin typeface="Comic Sans MS" panose="030F0702030302020204" pitchFamily="66" charset="0"/>
                <a:ea typeface="Times New Roman" panose="02020603050405020304" pitchFamily="18" charset="0"/>
                <a:cs typeface="Symbol" panose="05050102010706020507" pitchFamily="18" charset="2"/>
              </a:rPr>
              <a:t> </a:t>
            </a:r>
            <a:r>
              <a:rPr lang="it-IT" sz="2400" dirty="0">
                <a:latin typeface="Symbol" panose="05050102010706020507" pitchFamily="18" charset="2"/>
              </a:rPr>
              <a:t>Ì </a:t>
            </a:r>
            <a:r>
              <a:rPr lang="it-IT" sz="2400" dirty="0">
                <a:solidFill>
                  <a:srgbClr val="C00000"/>
                </a:solidFill>
                <a:latin typeface="Comic Sans MS" panose="030F0702030302020204" pitchFamily="66" charset="0"/>
              </a:rPr>
              <a:t>(</a:t>
            </a:r>
            <a:r>
              <a:rPr lang="it-IT" sz="2400" dirty="0">
                <a:solidFill>
                  <a:srgbClr val="7030A0"/>
                </a:solidFill>
                <a:latin typeface="Comic Sans MS" panose="030F0702030302020204" pitchFamily="66" charset="0"/>
              </a:rPr>
              <a:t>A </a:t>
            </a:r>
            <a:r>
              <a:rPr lang="it-IT" sz="2400" dirty="0">
                <a:solidFill>
                  <a:srgbClr val="7030A0"/>
                </a:solidFill>
                <a:latin typeface="Comic Sans MS" panose="030F0702030302020204" pitchFamily="66" charset="0"/>
                <a:sym typeface="Symbol" panose="05050102010706020507" pitchFamily="18" charset="2"/>
              </a:rPr>
              <a:t> </a:t>
            </a:r>
            <a:r>
              <a:rPr lang="it-IT" sz="2400" dirty="0">
                <a:solidFill>
                  <a:srgbClr val="C00000"/>
                </a:solidFill>
                <a:latin typeface="Comic Sans MS" panose="030F0702030302020204" pitchFamily="66" charset="0"/>
                <a:sym typeface="Symbol" panose="05050102010706020507" pitchFamily="18" charset="2"/>
              </a:rPr>
              <a:t>r</a:t>
            </a:r>
            <a:r>
              <a:rPr lang="it-IT" sz="24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4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a:t>
            </a:r>
            <a:endParaRPr lang="it-IT" sz="2400" dirty="0">
              <a:solidFill>
                <a:srgbClr val="C00000"/>
              </a:solidFill>
            </a:endParaRPr>
          </a:p>
        </p:txBody>
      </p:sp>
      <p:sp>
        <p:nvSpPr>
          <p:cNvPr id="23" name="CasellaDiTesto 22">
            <a:extLst>
              <a:ext uri="{FF2B5EF4-FFF2-40B4-BE49-F238E27FC236}">
                <a16:creationId xmlns:a16="http://schemas.microsoft.com/office/drawing/2014/main" id="{488D2687-7483-B08F-DD7D-819621701F05}"/>
              </a:ext>
            </a:extLst>
          </p:cNvPr>
          <p:cNvSpPr txBox="1"/>
          <p:nvPr/>
        </p:nvSpPr>
        <p:spPr>
          <a:xfrm>
            <a:off x="1485899" y="5103776"/>
            <a:ext cx="10620000" cy="1584000"/>
          </a:xfrm>
          <a:prstGeom prst="rect">
            <a:avLst/>
          </a:prstGeom>
          <a:noFill/>
          <a:ln w="6350">
            <a:solidFill>
              <a:srgbClr val="C00000"/>
            </a:solidFill>
          </a:ln>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Dallo studio delle tracce del piano possiamo risalire, poi, alla tipologia descrittiva del piano che si caratterizza come “</a:t>
            </a:r>
            <a:r>
              <a:rPr lang="it-IT" sz="1800" b="1"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piano generico nel primo diedro</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avente le seguenti caratteristiche geometrico-descrittive</a:t>
            </a:r>
            <a:endParaRPr lang="it-IT" dirty="0">
              <a:solidFill>
                <a:srgbClr val="C00000"/>
              </a:solidFill>
            </a:endParaRPr>
          </a:p>
        </p:txBody>
      </p:sp>
      <p:sp>
        <p:nvSpPr>
          <p:cNvPr id="24" name="CasellaDiTesto 23">
            <a:extLst>
              <a:ext uri="{FF2B5EF4-FFF2-40B4-BE49-F238E27FC236}">
                <a16:creationId xmlns:a16="http://schemas.microsoft.com/office/drawing/2014/main" id="{4F3FCF6C-D5CD-6E64-C6B2-24E3D9A30F88}"/>
              </a:ext>
            </a:extLst>
          </p:cNvPr>
          <p:cNvSpPr txBox="1"/>
          <p:nvPr/>
        </p:nvSpPr>
        <p:spPr>
          <a:xfrm>
            <a:off x="5784607" y="6026889"/>
            <a:ext cx="2268000" cy="52322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8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2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 </a:t>
            </a:r>
            <a:r>
              <a:rPr lang="it-IT" sz="2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2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Ðp</a:t>
            </a:r>
            <a:r>
              <a:rPr lang="it-IT" sz="2800" baseline="-25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1</a:t>
            </a:r>
            <a:r>
              <a:rPr lang="it-IT" sz="2800" baseline="30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 Ðp</a:t>
            </a:r>
            <a:r>
              <a:rPr lang="it-IT" sz="2800" baseline="-25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2</a:t>
            </a:r>
            <a:r>
              <a:rPr lang="it-IT" sz="2800" baseline="300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lang="it-IT" sz="2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endParaRPr lang="it-IT" sz="2800" dirty="0">
              <a:solidFill>
                <a:srgbClr val="C00000"/>
              </a:solidFill>
            </a:endParaRPr>
          </a:p>
        </p:txBody>
      </p:sp>
      <p:cxnSp>
        <p:nvCxnSpPr>
          <p:cNvPr id="6" name="Connettore diritto 5">
            <a:extLst>
              <a:ext uri="{FF2B5EF4-FFF2-40B4-BE49-F238E27FC236}">
                <a16:creationId xmlns:a16="http://schemas.microsoft.com/office/drawing/2014/main" id="{FCDB5E54-5AAA-7232-EEE0-C9C06DF4E416}"/>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E0AA5E0F-DDC6-1732-0CE2-730411C09377}"/>
              </a:ext>
            </a:extLst>
          </p:cNvPr>
          <p:cNvSpPr txBox="1"/>
          <p:nvPr/>
        </p:nvSpPr>
        <p:spPr>
          <a:xfrm>
            <a:off x="4534675" y="3042872"/>
            <a:ext cx="1044000" cy="468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latin typeface="Comic Sans MS" panose="030F0702030302020204" pitchFamily="66" charset="0"/>
              </a:rPr>
              <a:t>(</a:t>
            </a:r>
            <a:r>
              <a:rPr lang="it-IT" sz="2400" dirty="0">
                <a:solidFill>
                  <a:srgbClr val="7030A0"/>
                </a:solidFill>
                <a:latin typeface="Comic Sans MS" panose="030F0702030302020204" pitchFamily="66" charset="0"/>
              </a:rPr>
              <a:t>A</a:t>
            </a:r>
            <a:r>
              <a:rPr lang="it-IT" sz="2400" dirty="0">
                <a:sym typeface="Symbol" panose="05050102010706020507" pitchFamily="18" charset="2"/>
              </a:rPr>
              <a:t></a:t>
            </a:r>
            <a:r>
              <a:rPr lang="it-IT" sz="2400" dirty="0">
                <a:solidFill>
                  <a:srgbClr val="FF0000"/>
                </a:solidFill>
                <a:sym typeface="Symbol" panose="05050102010706020507" pitchFamily="18" charset="2"/>
              </a:rPr>
              <a:t></a:t>
            </a:r>
            <a:r>
              <a:rPr lang="it-IT" sz="2400" dirty="0">
                <a:solidFill>
                  <a:srgbClr val="C00000"/>
                </a:solidFill>
                <a:latin typeface="Comic Sans MS" panose="030F0702030302020204" pitchFamily="66" charset="0"/>
                <a:sym typeface="Symbol" panose="05050102010706020507" pitchFamily="18" charset="2"/>
              </a:rPr>
              <a:t>)</a:t>
            </a:r>
            <a:endParaRPr lang="it-IT" sz="2400" dirty="0">
              <a:solidFill>
                <a:srgbClr val="C00000"/>
              </a:solidFill>
              <a:latin typeface="Comic Sans MS" panose="030F0702030302020204" pitchFamily="66" charset="0"/>
            </a:endParaRPr>
          </a:p>
        </p:txBody>
      </p:sp>
      <p:sp>
        <p:nvSpPr>
          <p:cNvPr id="11" name="CasellaDiTesto 10">
            <a:extLst>
              <a:ext uri="{FF2B5EF4-FFF2-40B4-BE49-F238E27FC236}">
                <a16:creationId xmlns:a16="http://schemas.microsoft.com/office/drawing/2014/main" id="{3A8BCFCF-9D18-CE6C-17F9-C742C8B9A1D0}"/>
              </a:ext>
            </a:extLst>
          </p:cNvPr>
          <p:cNvSpPr txBox="1"/>
          <p:nvPr/>
        </p:nvSpPr>
        <p:spPr>
          <a:xfrm>
            <a:off x="5896943" y="3089298"/>
            <a:ext cx="1080000" cy="369332"/>
          </a:xfrm>
          <a:prstGeom prst="rect">
            <a:avLst/>
          </a:prstGeom>
          <a:noFill/>
          <a:ln w="3175">
            <a:solidFill>
              <a:srgbClr val="C00000"/>
            </a:solidFill>
          </a:ln>
        </p:spPr>
        <p:txBody>
          <a:bodyPr wrap="square" rtlCol="0">
            <a:spAutoFit/>
          </a:bodyPr>
          <a:lstStyle/>
          <a:p>
            <a:pPr algn="ctr"/>
            <a:r>
              <a:rPr lang="it-IT" dirty="0">
                <a:solidFill>
                  <a:srgbClr val="C00000"/>
                </a:solidFill>
                <a:latin typeface="Comic Sans MS" panose="030F0702030302020204" pitchFamily="66" charset="0"/>
              </a:rPr>
              <a:t>perché</a:t>
            </a:r>
          </a:p>
        </p:txBody>
      </p:sp>
      <p:sp>
        <p:nvSpPr>
          <p:cNvPr id="12" name="CasellaDiTesto 11">
            <a:extLst>
              <a:ext uri="{FF2B5EF4-FFF2-40B4-BE49-F238E27FC236}">
                <a16:creationId xmlns:a16="http://schemas.microsoft.com/office/drawing/2014/main" id="{18FC063D-4336-5A22-F194-865AFCCF1977}"/>
              </a:ext>
            </a:extLst>
          </p:cNvPr>
          <p:cNvSpPr txBox="1"/>
          <p:nvPr/>
        </p:nvSpPr>
        <p:spPr>
          <a:xfrm>
            <a:off x="7305865" y="3025682"/>
            <a:ext cx="1764000" cy="461665"/>
          </a:xfrm>
          <a:prstGeom prst="rect">
            <a:avLst/>
          </a:prstGeom>
          <a:solidFill>
            <a:schemeClr val="accent4">
              <a:lumMod val="20000"/>
              <a:lumOff val="80000"/>
            </a:schemeClr>
          </a:solidFill>
          <a:ln w="3175">
            <a:solidFill>
              <a:srgbClr val="7030A0"/>
            </a:solidFill>
          </a:ln>
        </p:spPr>
        <p:txBody>
          <a:bodyPr wrap="square" rtlCol="0">
            <a:spAutoFit/>
          </a:bodyPr>
          <a:lstStyle/>
          <a:p>
            <a:r>
              <a:rPr lang="it-IT" sz="2400" dirty="0">
                <a:solidFill>
                  <a:srgbClr val="C00000"/>
                </a:solidFill>
                <a:latin typeface="Comic Sans MS" panose="030F0702030302020204" pitchFamily="66" charset="0"/>
              </a:rPr>
              <a:t>(</a:t>
            </a:r>
            <a:r>
              <a:rPr lang="it-IT" sz="2400" dirty="0">
                <a:solidFill>
                  <a:srgbClr val="7030A0"/>
                </a:solidFill>
                <a:latin typeface="Comic Sans MS" panose="030F0702030302020204" pitchFamily="66" charset="0"/>
              </a:rPr>
              <a:t>A</a:t>
            </a:r>
            <a:r>
              <a:rPr lang="it-IT" sz="2400" dirty="0">
                <a:latin typeface="Comic Sans MS" panose="030F0702030302020204" pitchFamily="66" charset="0"/>
              </a:rPr>
              <a:t> </a:t>
            </a:r>
            <a:r>
              <a:rPr lang="it-IT" sz="2400" dirty="0">
                <a:sym typeface="Symbol" panose="05050102010706020507" pitchFamily="18" charset="2"/>
              </a:rPr>
              <a:t> </a:t>
            </a:r>
            <a:r>
              <a:rPr lang="it-IT" sz="2400" dirty="0">
                <a:solidFill>
                  <a:srgbClr val="00B050"/>
                </a:solidFill>
                <a:latin typeface="Comic Sans MS" panose="030F0702030302020204" pitchFamily="66" charset="0"/>
                <a:sym typeface="Symbol" panose="05050102010706020507" pitchFamily="18" charset="2"/>
              </a:rPr>
              <a:t>s</a:t>
            </a:r>
            <a:r>
              <a:rPr lang="it-IT" sz="2400" dirty="0">
                <a:sym typeface="Symbol" panose="05050102010706020507" pitchFamily="18" charset="2"/>
              </a:rPr>
              <a:t>  </a:t>
            </a:r>
            <a:r>
              <a:rPr lang="it-IT" sz="2400" dirty="0">
                <a:solidFill>
                  <a:srgbClr val="FF0000"/>
                </a:solidFill>
                <a:sym typeface="Symbol" panose="05050102010706020507" pitchFamily="18" charset="2"/>
              </a:rPr>
              <a:t></a:t>
            </a:r>
            <a:r>
              <a:rPr lang="it-IT" sz="2400" dirty="0">
                <a:solidFill>
                  <a:srgbClr val="C00000"/>
                </a:solidFill>
                <a:latin typeface="Comic Sans MS" panose="030F0702030302020204" pitchFamily="66" charset="0"/>
                <a:sym typeface="Symbol" panose="05050102010706020507" pitchFamily="18" charset="2"/>
              </a:rPr>
              <a:t>)</a:t>
            </a:r>
            <a:endParaRPr lang="it-IT" sz="2400" dirty="0">
              <a:solidFill>
                <a:srgbClr val="C00000"/>
              </a:solidFill>
              <a:latin typeface="Comic Sans MS" panose="030F0702030302020204" pitchFamily="66" charset="0"/>
            </a:endParaRPr>
          </a:p>
        </p:txBody>
      </p:sp>
      <p:cxnSp>
        <p:nvCxnSpPr>
          <p:cNvPr id="15" name="Connettore diritto 14">
            <a:extLst>
              <a:ext uri="{FF2B5EF4-FFF2-40B4-BE49-F238E27FC236}">
                <a16:creationId xmlns:a16="http://schemas.microsoft.com/office/drawing/2014/main" id="{B1947640-69EB-4AC0-4E43-F9F49471FCC0}"/>
              </a:ext>
            </a:extLst>
          </p:cNvPr>
          <p:cNvCxnSpPr/>
          <p:nvPr/>
        </p:nvCxnSpPr>
        <p:spPr>
          <a:xfrm>
            <a:off x="-21472" y="686602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 name="Rectangle 2">
            <a:extLst>
              <a:ext uri="{FF2B5EF4-FFF2-40B4-BE49-F238E27FC236}">
                <a16:creationId xmlns:a16="http://schemas.microsoft.com/office/drawing/2014/main" id="{387ED546-1BB2-65EC-A071-00C52542D78B}"/>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 RISOLTO COME INTERSEZIONE TRA RETTE </a:t>
            </a:r>
            <a:endParaRPr kumimoji="0" lang="it-IT" sz="13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14" name="CasellaDiTesto 13">
            <a:hlinkClick r:id="rId3" action="ppaction://hlinksldjump"/>
            <a:extLst>
              <a:ext uri="{FF2B5EF4-FFF2-40B4-BE49-F238E27FC236}">
                <a16:creationId xmlns:a16="http://schemas.microsoft.com/office/drawing/2014/main" id="{9CD91D20-E955-6663-9348-9E0569890796}"/>
              </a:ext>
            </a:extLst>
          </p:cNvPr>
          <p:cNvSpPr txBox="1"/>
          <p:nvPr/>
        </p:nvSpPr>
        <p:spPr>
          <a:xfrm>
            <a:off x="10723564" y="38787"/>
            <a:ext cx="1410494" cy="360000"/>
          </a:xfrm>
          <a:prstGeom prst="rect">
            <a:avLst/>
          </a:prstGeom>
          <a:solidFill>
            <a:schemeClr val="accent4">
              <a:lumMod val="20000"/>
              <a:lumOff val="80000"/>
            </a:schemeClr>
          </a:solidFill>
          <a:ln w="3175">
            <a:solidFill>
              <a:srgbClr val="C00000"/>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Tree>
    <p:extLst>
      <p:ext uri="{BB962C8B-B14F-4D97-AF65-F5344CB8AC3E}">
        <p14:creationId xmlns:p14="http://schemas.microsoft.com/office/powerpoint/2010/main" val="3482928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fltVal val="0"/>
                                          </p:val>
                                        </p:tav>
                                        <p:tav tm="100000">
                                          <p:val>
                                            <p:strVal val="#ppt_w"/>
                                          </p:val>
                                        </p:tav>
                                      </p:tavLst>
                                    </p:anim>
                                    <p:anim calcmode="lin" valueType="num">
                                      <p:cBhvr>
                                        <p:cTn id="27" dur="500" fill="hold"/>
                                        <p:tgtEl>
                                          <p:spTgt spid="10"/>
                                        </p:tgtEl>
                                        <p:attrNameLst>
                                          <p:attrName>ppt_h</p:attrName>
                                        </p:attrNameLst>
                                      </p:cBhvr>
                                      <p:tavLst>
                                        <p:tav tm="0">
                                          <p:val>
                                            <p:fltVal val="0"/>
                                          </p:val>
                                        </p:tav>
                                        <p:tav tm="100000">
                                          <p:val>
                                            <p:strVal val="#ppt_h"/>
                                          </p:val>
                                        </p:tav>
                                      </p:tavLst>
                                    </p:anim>
                                    <p:animEffect transition="in" filter="fade">
                                      <p:cBhvr>
                                        <p:cTn id="28" dur="500"/>
                                        <p:tgtEl>
                                          <p:spTgt spid="10"/>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left)">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 calcmode="lin" valueType="num">
                                      <p:cBhvr>
                                        <p:cTn id="62" dur="500" fill="hold"/>
                                        <p:tgtEl>
                                          <p:spTgt spid="23"/>
                                        </p:tgtEl>
                                        <p:attrNameLst>
                                          <p:attrName>ppt_w</p:attrName>
                                        </p:attrNameLst>
                                      </p:cBhvr>
                                      <p:tavLst>
                                        <p:tav tm="0">
                                          <p:val>
                                            <p:fltVal val="0"/>
                                          </p:val>
                                        </p:tav>
                                        <p:tav tm="100000">
                                          <p:val>
                                            <p:strVal val="#ppt_w"/>
                                          </p:val>
                                        </p:tav>
                                      </p:tavLst>
                                    </p:anim>
                                    <p:anim calcmode="lin" valueType="num">
                                      <p:cBhvr>
                                        <p:cTn id="63" dur="500" fill="hold"/>
                                        <p:tgtEl>
                                          <p:spTgt spid="23"/>
                                        </p:tgtEl>
                                        <p:attrNameLst>
                                          <p:attrName>ppt_h</p:attrName>
                                        </p:attrNameLst>
                                      </p:cBhvr>
                                      <p:tavLst>
                                        <p:tav tm="0">
                                          <p:val>
                                            <p:fltVal val="0"/>
                                          </p:val>
                                        </p:tav>
                                        <p:tav tm="100000">
                                          <p:val>
                                            <p:strVal val="#ppt_h"/>
                                          </p:val>
                                        </p:tav>
                                      </p:tavLst>
                                    </p:anim>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3" grpId="0" animBg="1"/>
      <p:bldP spid="13" grpId="0" animBg="1"/>
      <p:bldP spid="16" grpId="0" animBg="1"/>
      <p:bldP spid="20" grpId="0" animBg="1"/>
      <p:bldP spid="23" grpId="0" animBg="1"/>
      <p:bldP spid="24"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5" name="Connettore diritto 4">
            <a:extLst>
              <a:ext uri="{FF2B5EF4-FFF2-40B4-BE49-F238E27FC236}">
                <a16:creationId xmlns:a16="http://schemas.microsoft.com/office/drawing/2014/main"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28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2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1384</Words>
  <Application>Microsoft Office PowerPoint</Application>
  <PresentationFormat>Widescreen</PresentationFormat>
  <Paragraphs>229</Paragraphs>
  <Slides>8</Slides>
  <Notes>7</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8</vt:i4>
      </vt:variant>
    </vt:vector>
  </HeadingPairs>
  <TitlesOfParts>
    <vt:vector size="16" baseType="lpstr">
      <vt:lpstr>Arial</vt:lpstr>
      <vt:lpstr>Calibri</vt:lpstr>
      <vt:lpstr>Calibri Light</vt:lpstr>
      <vt:lpstr>Comic Sans MS</vt:lpstr>
      <vt:lpstr>Symbol</vt:lpstr>
      <vt:lpstr>Times New Roman</vt:lpstr>
      <vt:lpstr>1_Tema di Office</vt:lpstr>
      <vt:lpstr>2_Tema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39</cp:revision>
  <dcterms:created xsi:type="dcterms:W3CDTF">2024-10-26T18:08:12Z</dcterms:created>
  <dcterms:modified xsi:type="dcterms:W3CDTF">2024-11-20T21:30:24Z</dcterms:modified>
</cp:coreProperties>
</file>