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o Fragassi" initials="EF" lastIdx="1" clrIdx="0">
    <p:extLst>
      <p:ext uri="{19B8F6BF-5375-455C-9EA6-DF929625EA0E}">
        <p15:presenceInfo xmlns:p15="http://schemas.microsoft.com/office/powerpoint/2012/main" userId="75a44b96704ae8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C5CFB-FADB-4E84-8F6E-5B1433E006F3}" type="datetimeFigureOut">
              <a:rPr lang="it-IT" smtClean="0"/>
              <a:t>20/11/2024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0D2C-4711-4B06-B50F-DD93B6DAF2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66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161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87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D0D2C-4711-4B06-B50F-DD93B6DAF29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29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573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841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166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279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835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64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65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359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135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123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028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30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479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862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15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99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758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373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46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013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379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483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3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92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1.png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2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RICERCA E  DETERMINAZIONE  DEL  PIANO  PASSANTE  PER  UNA  RETTA  ED  UN PUNTO</a:t>
            </a:r>
          </a:p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 AD ESSA  NON  APPARTENENTE IMPOSTATA SULL’INTERSEZIONE TRA DUE 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40318"/>
            <a:ext cx="2772000" cy="4478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1998/99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Panfilis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Suellen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4B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-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Teoria ed applicazioni di Geometria descrittiva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1BD1A6-4A80-4550-2E5B-E665F829148E}"/>
              </a:ext>
            </a:extLst>
          </p:cNvPr>
          <p:cNvSpPr txBox="1"/>
          <p:nvPr/>
        </p:nvSpPr>
        <p:spPr>
          <a:xfrm>
            <a:off x="3448084" y="1928783"/>
            <a:ext cx="593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4C7C01-8C10-D6B4-B6BA-7B1B933480F6}"/>
              </a:ext>
            </a:extLst>
          </p:cNvPr>
          <p:cNvSpPr txBox="1"/>
          <p:nvPr/>
        </p:nvSpPr>
        <p:spPr>
          <a:xfrm>
            <a:off x="3448083" y="5892513"/>
            <a:ext cx="5940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2" name="CasellaDiTesto 11">
            <a:hlinkClick r:id="rId3" action="ppaction://hlinksldjump"/>
            <a:extLst>
              <a:ext uri="{FF2B5EF4-FFF2-40B4-BE49-F238E27FC236}">
                <a16:creationId xmlns:a16="http://schemas.microsoft.com/office/drawing/2014/main" id="{C10DC523-C654-BC6D-3CD1-2580CFB6918C}"/>
              </a:ext>
            </a:extLst>
          </p:cNvPr>
          <p:cNvSpPr txBox="1"/>
          <p:nvPr/>
        </p:nvSpPr>
        <p:spPr>
          <a:xfrm>
            <a:off x="3538154" y="2675100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CasellaDiTesto 12">
            <a:hlinkClick r:id="rId4" action="ppaction://hlinksldjump"/>
            <a:extLst>
              <a:ext uri="{FF2B5EF4-FFF2-40B4-BE49-F238E27FC236}">
                <a16:creationId xmlns:a16="http://schemas.microsoft.com/office/drawing/2014/main" id="{1CDE8858-CEDF-9815-CA2E-80AFC54A001D}"/>
              </a:ext>
            </a:extLst>
          </p:cNvPr>
          <p:cNvSpPr txBox="1"/>
          <p:nvPr/>
        </p:nvSpPr>
        <p:spPr>
          <a:xfrm>
            <a:off x="3536314" y="303330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hlinkClick r:id="rId5" action="ppaction://hlinksldjump"/>
            <a:extLst>
              <a:ext uri="{FF2B5EF4-FFF2-40B4-BE49-F238E27FC236}">
                <a16:creationId xmlns:a16="http://schemas.microsoft.com/office/drawing/2014/main" id="{48F8FA7A-F291-6755-4547-9CAE5371EA68}"/>
              </a:ext>
            </a:extLst>
          </p:cNvPr>
          <p:cNvSpPr txBox="1"/>
          <p:nvPr/>
        </p:nvSpPr>
        <p:spPr>
          <a:xfrm>
            <a:off x="3535696" y="232986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algoritmo grafico e relativi passaggi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0180A70-718E-5DE9-95CC-C9E44BB67AE6}"/>
              </a:ext>
            </a:extLst>
          </p:cNvPr>
          <p:cNvSpPr txBox="1"/>
          <p:nvPr/>
        </p:nvSpPr>
        <p:spPr>
          <a:xfrm>
            <a:off x="3540223" y="3721497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CasellaDiTesto 14">
            <a:hlinkClick r:id="" action="ppaction://noaction"/>
            <a:extLst>
              <a:ext uri="{FF2B5EF4-FFF2-40B4-BE49-F238E27FC236}">
                <a16:creationId xmlns:a16="http://schemas.microsoft.com/office/drawing/2014/main" id="{EF0FCC26-D1EF-9F7B-72A4-36A67CA595E8}"/>
              </a:ext>
            </a:extLst>
          </p:cNvPr>
          <p:cNvSpPr txBox="1"/>
          <p:nvPr/>
        </p:nvSpPr>
        <p:spPr>
          <a:xfrm>
            <a:off x="3538383" y="407038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CasellaDiTesto 16">
            <a:hlinkClick r:id="rId8" action="ppaction://hlinksldjump"/>
            <a:extLst>
              <a:ext uri="{FF2B5EF4-FFF2-40B4-BE49-F238E27FC236}">
                <a16:creationId xmlns:a16="http://schemas.microsoft.com/office/drawing/2014/main" id="{1B052B55-2AA2-EC85-0687-30A35EA2CD1C}"/>
              </a:ext>
            </a:extLst>
          </p:cNvPr>
          <p:cNvSpPr txBox="1"/>
          <p:nvPr/>
        </p:nvSpPr>
        <p:spPr>
          <a:xfrm>
            <a:off x="3537765" y="337626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CasellaDiTesto 17">
            <a:hlinkClick r:id="rId9" action="ppaction://hlinksldjump"/>
            <a:extLst>
              <a:ext uri="{FF2B5EF4-FFF2-40B4-BE49-F238E27FC236}">
                <a16:creationId xmlns:a16="http://schemas.microsoft.com/office/drawing/2014/main" id="{5BD18189-7FFD-DB7B-60CB-C7B333EE0B59}"/>
              </a:ext>
            </a:extLst>
          </p:cNvPr>
          <p:cNvSpPr txBox="1"/>
          <p:nvPr/>
        </p:nvSpPr>
        <p:spPr>
          <a:xfrm>
            <a:off x="3538383" y="442641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2" name="CasellaDiTesto 21">
            <a:hlinkClick r:id="rId10" action="ppaction://hlinksldjump"/>
            <a:extLst>
              <a:ext uri="{FF2B5EF4-FFF2-40B4-BE49-F238E27FC236}">
                <a16:creationId xmlns:a16="http://schemas.microsoft.com/office/drawing/2014/main" id="{DA885EA6-E9E8-49D4-6DFC-969849DDB94C}"/>
              </a:ext>
            </a:extLst>
          </p:cNvPr>
          <p:cNvSpPr txBox="1"/>
          <p:nvPr/>
        </p:nvSpPr>
        <p:spPr>
          <a:xfrm>
            <a:off x="3538383" y="513338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CasellaDiTesto 22">
            <a:hlinkClick r:id="rId11" action="ppaction://hlinksldjump"/>
            <a:extLst>
              <a:ext uri="{FF2B5EF4-FFF2-40B4-BE49-F238E27FC236}">
                <a16:creationId xmlns:a16="http://schemas.microsoft.com/office/drawing/2014/main" id="{E1469617-9F85-6738-FCAD-E01922A5F2CD}"/>
              </a:ext>
            </a:extLst>
          </p:cNvPr>
          <p:cNvSpPr txBox="1"/>
          <p:nvPr/>
        </p:nvSpPr>
        <p:spPr>
          <a:xfrm>
            <a:off x="3538383" y="547534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4" name="CasellaDiTesto 23">
            <a:hlinkClick r:id="rId12" action="ppaction://hlinksldjump"/>
            <a:extLst>
              <a:ext uri="{FF2B5EF4-FFF2-40B4-BE49-F238E27FC236}">
                <a16:creationId xmlns:a16="http://schemas.microsoft.com/office/drawing/2014/main" id="{EEAA9BF7-E99C-546C-2255-C0B942A52CF6}"/>
              </a:ext>
            </a:extLst>
          </p:cNvPr>
          <p:cNvSpPr txBox="1"/>
          <p:nvPr/>
        </p:nvSpPr>
        <p:spPr>
          <a:xfrm>
            <a:off x="3537328" y="478964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6896941-6B06-F15F-4B58-3A21E1DB4A14}"/>
              </a:ext>
            </a:extLst>
          </p:cNvPr>
          <p:cNvSpPr txBox="1"/>
          <p:nvPr/>
        </p:nvSpPr>
        <p:spPr>
          <a:xfrm>
            <a:off x="3940608" y="2300880"/>
            <a:ext cx="4531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del problema geometrico-descrittivo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0951579-06C6-D4CB-BF3B-42032DF09923}"/>
              </a:ext>
            </a:extLst>
          </p:cNvPr>
          <p:cNvSpPr txBox="1"/>
          <p:nvPr/>
        </p:nvSpPr>
        <p:spPr>
          <a:xfrm>
            <a:off x="3931896" y="3366915"/>
            <a:ext cx="126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BD1DD87-CA70-3565-69B3-B073F0B26092}"/>
              </a:ext>
            </a:extLst>
          </p:cNvPr>
          <p:cNvSpPr txBox="1"/>
          <p:nvPr/>
        </p:nvSpPr>
        <p:spPr>
          <a:xfrm>
            <a:off x="3933823" y="2992857"/>
            <a:ext cx="2713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Dati geometrici del problema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DC28107-7CB6-448F-A90F-08A6FEECF170}"/>
              </a:ext>
            </a:extLst>
          </p:cNvPr>
          <p:cNvSpPr txBox="1"/>
          <p:nvPr/>
        </p:nvSpPr>
        <p:spPr>
          <a:xfrm>
            <a:off x="3962859" y="2668750"/>
            <a:ext cx="474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dell’algoritmo grafico e relativi passaggi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F69B636-DA1D-6C38-919B-A9900E0664AD}"/>
              </a:ext>
            </a:extLst>
          </p:cNvPr>
          <p:cNvSpPr txBox="1"/>
          <p:nvPr/>
        </p:nvSpPr>
        <p:spPr>
          <a:xfrm>
            <a:off x="3931895" y="3705223"/>
            <a:ext cx="140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48E2B69-CF3F-1D82-ECED-4703A9B1929E}"/>
              </a:ext>
            </a:extLst>
          </p:cNvPr>
          <p:cNvSpPr txBox="1"/>
          <p:nvPr/>
        </p:nvSpPr>
        <p:spPr>
          <a:xfrm>
            <a:off x="3940609" y="4078128"/>
            <a:ext cx="125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F720CFD-3EF4-A925-D22C-D9A430E0EDCE}"/>
              </a:ext>
            </a:extLst>
          </p:cNvPr>
          <p:cNvSpPr txBox="1"/>
          <p:nvPr/>
        </p:nvSpPr>
        <p:spPr>
          <a:xfrm>
            <a:off x="3957003" y="4396585"/>
            <a:ext cx="1405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3CA0682-F63E-7B0F-ED08-FE6229192DBC}"/>
              </a:ext>
            </a:extLst>
          </p:cNvPr>
          <p:cNvSpPr txBox="1"/>
          <p:nvPr/>
        </p:nvSpPr>
        <p:spPr>
          <a:xfrm>
            <a:off x="3939355" y="4788609"/>
            <a:ext cx="12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Quinto passo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942113D-6B4B-A7DC-63AE-362AE6952785}"/>
              </a:ext>
            </a:extLst>
          </p:cNvPr>
          <p:cNvSpPr txBox="1"/>
          <p:nvPr/>
        </p:nvSpPr>
        <p:spPr>
          <a:xfrm>
            <a:off x="3977437" y="5124379"/>
            <a:ext cx="121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Sesto passo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DB16D06-1F87-BE33-D1D1-6A8FFC3A67A8}"/>
              </a:ext>
            </a:extLst>
          </p:cNvPr>
          <p:cNvSpPr txBox="1"/>
          <p:nvPr/>
        </p:nvSpPr>
        <p:spPr>
          <a:xfrm>
            <a:off x="3977437" y="5516658"/>
            <a:ext cx="199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Verifiche e risultato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07570786-ED98-B315-C30A-F4E6887F2A2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" y="1947350"/>
            <a:ext cx="3400084" cy="4470606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749669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9000"/>
                            </p:stCondLst>
                            <p:childTnLst>
                              <p:par>
                                <p:cTn id="1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9500"/>
                            </p:stCondLst>
                            <p:childTnLst>
                              <p:par>
                                <p:cTn id="1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2" grpId="0" animBg="1"/>
      <p:bldP spid="13" grpId="0" animBg="1"/>
      <p:bldP spid="16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Sesto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368AF6C6-D90D-E6C4-EB93-356768A61DB1}"/>
              </a:ext>
            </a:extLst>
          </p:cNvPr>
          <p:cNvGrpSpPr/>
          <p:nvPr/>
        </p:nvGrpSpPr>
        <p:grpSpPr>
          <a:xfrm>
            <a:off x="3303861" y="1732686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1657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4827"/>
              <a:ext cx="3791383" cy="244951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90451" y="4224337"/>
              <a:ext cx="3379679" cy="249848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7C2C9B2-94FB-A13A-B1F4-A6D33E12061F}"/>
                </a:ext>
              </a:extLst>
            </p:cNvPr>
            <p:cNvCxnSpPr>
              <a:cxnSpLocks/>
            </p:cNvCxnSpPr>
            <p:nvPr/>
          </p:nvCxnSpPr>
          <p:spPr>
            <a:xfrm>
              <a:off x="7088593" y="4224337"/>
              <a:ext cx="0" cy="1988315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C83E80E4-5C13-FDD8-51EF-838BEBFF2BC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59081" y="2503436"/>
              <a:ext cx="14999" cy="1720901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77F231D3-52E4-E860-9733-7EF8E7B82273}"/>
                </a:ext>
              </a:extLst>
            </p:cNvPr>
            <p:cNvSpPr txBox="1"/>
            <p:nvPr/>
          </p:nvSpPr>
          <p:spPr>
            <a:xfrm>
              <a:off x="7094873" y="6081460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B770C6C5-9659-0977-169E-105E078FF4DE}"/>
                </a:ext>
              </a:extLst>
            </p:cNvPr>
            <p:cNvSpPr txBox="1"/>
            <p:nvPr/>
          </p:nvSpPr>
          <p:spPr>
            <a:xfrm>
              <a:off x="9420415" y="2149316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924A3060-0DF7-2474-5E1E-BD81A5771991}"/>
                </a:ext>
              </a:extLst>
            </p:cNvPr>
            <p:cNvCxnSpPr>
              <a:stCxn id="37" idx="1"/>
            </p:cNvCxnSpPr>
            <p:nvPr/>
          </p:nvCxnSpPr>
          <p:spPr>
            <a:xfrm>
              <a:off x="5981701" y="5189538"/>
              <a:ext cx="1106892" cy="10231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73900588-5B42-D5AF-40FB-A1F5E39B9A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57535" y="2151816"/>
              <a:ext cx="961448" cy="34594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7B05793-A903-9A1A-3651-0CF0C5E47D7F}"/>
              </a:ext>
            </a:extLst>
          </p:cNvPr>
          <p:cNvSpPr txBox="1"/>
          <p:nvPr/>
        </p:nvSpPr>
        <p:spPr>
          <a:xfrm>
            <a:off x="3394265" y="835701"/>
            <a:ext cx="429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tracce del piano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e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sono rette reali ottenute come: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1ACCD95-90D5-1F1B-2E9E-3EA9B4EED928}"/>
              </a:ext>
            </a:extLst>
          </p:cNvPr>
          <p:cNvSpPr txBox="1"/>
          <p:nvPr/>
        </p:nvSpPr>
        <p:spPr>
          <a:xfrm>
            <a:off x="8522270" y="791090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3898036-09B3-58AC-A64B-A05CC923E6C6}"/>
              </a:ext>
            </a:extLst>
          </p:cNvPr>
          <p:cNvSpPr txBox="1"/>
          <p:nvPr/>
        </p:nvSpPr>
        <p:spPr>
          <a:xfrm>
            <a:off x="9959787" y="794986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646DDF4-A6F0-7F33-A340-CBB50F006889}"/>
              </a:ext>
            </a:extLst>
          </p:cNvPr>
          <p:cNvSpPr txBox="1"/>
          <p:nvPr/>
        </p:nvSpPr>
        <p:spPr>
          <a:xfrm>
            <a:off x="48000" y="2403476"/>
            <a:ext cx="3271463" cy="134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all’infinito i segmenti così ottenuti si determinano la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come: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CAAB21C-7DC6-86B1-2EE1-07CAF8F59763}"/>
              </a:ext>
            </a:extLst>
          </p:cNvPr>
          <p:cNvSpPr txBox="1"/>
          <p:nvPr/>
        </p:nvSpPr>
        <p:spPr>
          <a:xfrm>
            <a:off x="1212871" y="3822971"/>
            <a:ext cx="720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25" name="CasellaDiTesto 1024">
            <a:extLst>
              <a:ext uri="{FF2B5EF4-FFF2-40B4-BE49-F238E27FC236}">
                <a16:creationId xmlns:a16="http://schemas.microsoft.com/office/drawing/2014/main" id="{89C4B082-1DAA-2F77-E68F-490D86B4D8E3}"/>
              </a:ext>
            </a:extLst>
          </p:cNvPr>
          <p:cNvSpPr txBox="1"/>
          <p:nvPr/>
        </p:nvSpPr>
        <p:spPr>
          <a:xfrm>
            <a:off x="1111906" y="4958705"/>
            <a:ext cx="720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5D73040B-AAE1-F9D4-D742-B29FFF78E0CF}"/>
              </a:ext>
            </a:extLst>
          </p:cNvPr>
          <p:cNvSpPr txBox="1"/>
          <p:nvPr/>
        </p:nvSpPr>
        <p:spPr>
          <a:xfrm>
            <a:off x="345195" y="4416952"/>
            <a:ext cx="27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Traccia del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su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28" name="CasellaDiTesto 1027">
            <a:extLst>
              <a:ext uri="{FF2B5EF4-FFF2-40B4-BE49-F238E27FC236}">
                <a16:creationId xmlns:a16="http://schemas.microsoft.com/office/drawing/2014/main" id="{FEE82BB2-84D0-4228-7D05-32A79080E7B8}"/>
              </a:ext>
            </a:extLst>
          </p:cNvPr>
          <p:cNvSpPr txBox="1"/>
          <p:nvPr/>
        </p:nvSpPr>
        <p:spPr>
          <a:xfrm>
            <a:off x="200065" y="5454363"/>
            <a:ext cx="283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Traccia del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su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2DB6464-4CB5-D16F-A33E-8E2AD8B5D5AF}"/>
              </a:ext>
            </a:extLst>
          </p:cNvPr>
          <p:cNvCxnSpPr>
            <a:cxnSpLocks/>
          </p:cNvCxnSpPr>
          <p:nvPr/>
        </p:nvCxnSpPr>
        <p:spPr>
          <a:xfrm>
            <a:off x="4922971" y="4236172"/>
            <a:ext cx="2565232" cy="2371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FACEF6A-B61D-132C-8BA2-5A8D13D5BB96}"/>
              </a:ext>
            </a:extLst>
          </p:cNvPr>
          <p:cNvCxnSpPr>
            <a:cxnSpLocks/>
          </p:cNvCxnSpPr>
          <p:nvPr/>
        </p:nvCxnSpPr>
        <p:spPr>
          <a:xfrm flipV="1">
            <a:off x="4922016" y="1763507"/>
            <a:ext cx="6897435" cy="2471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CasellaDiTesto 1037">
            <a:extLst>
              <a:ext uri="{FF2B5EF4-FFF2-40B4-BE49-F238E27FC236}">
                <a16:creationId xmlns:a16="http://schemas.microsoft.com/office/drawing/2014/main" id="{9E0AF6F9-69F7-D345-2F56-10AF529BAD35}"/>
              </a:ext>
            </a:extLst>
          </p:cNvPr>
          <p:cNvSpPr txBox="1"/>
          <p:nvPr/>
        </p:nvSpPr>
        <p:spPr>
          <a:xfrm>
            <a:off x="7347108" y="2753817"/>
            <a:ext cx="73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id="{6D116688-CC1D-8229-B6CC-BBAD48E02878}"/>
              </a:ext>
            </a:extLst>
          </p:cNvPr>
          <p:cNvSpPr txBox="1"/>
          <p:nvPr/>
        </p:nvSpPr>
        <p:spPr>
          <a:xfrm>
            <a:off x="6028615" y="5562410"/>
            <a:ext cx="73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FBD5FB2C-C12C-0020-F41E-57F809201788}"/>
              </a:ext>
            </a:extLst>
          </p:cNvPr>
          <p:cNvSpPr/>
          <p:nvPr/>
        </p:nvSpPr>
        <p:spPr>
          <a:xfrm>
            <a:off x="6036802" y="5446077"/>
            <a:ext cx="720000" cy="72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538CEE17-8D5D-9C01-6E50-2F125616F2AB}"/>
              </a:ext>
            </a:extLst>
          </p:cNvPr>
          <p:cNvSpPr/>
          <p:nvPr/>
        </p:nvSpPr>
        <p:spPr>
          <a:xfrm>
            <a:off x="7318151" y="2672054"/>
            <a:ext cx="720000" cy="72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6B32070A-52E3-3CF5-5A6A-5B95881DE5E7}"/>
              </a:ext>
            </a:extLst>
          </p:cNvPr>
          <p:cNvCxnSpPr>
            <a:stCxn id="63" idx="3"/>
            <a:endCxn id="50" idx="2"/>
          </p:cNvCxnSpPr>
          <p:nvPr/>
        </p:nvCxnSpPr>
        <p:spPr>
          <a:xfrm>
            <a:off x="1932871" y="4053804"/>
            <a:ext cx="4103931" cy="175227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456DEFA1-37F2-677A-55A2-0A71027F0600}"/>
              </a:ext>
            </a:extLst>
          </p:cNvPr>
          <p:cNvCxnSpPr>
            <a:stCxn id="1025" idx="3"/>
            <a:endCxn id="51" idx="2"/>
          </p:cNvCxnSpPr>
          <p:nvPr/>
        </p:nvCxnSpPr>
        <p:spPr>
          <a:xfrm flipV="1">
            <a:off x="1831906" y="3032054"/>
            <a:ext cx="5486245" cy="215748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686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9" grpId="0" animBg="1"/>
      <p:bldP spid="10" grpId="0"/>
      <p:bldP spid="63" grpId="0" animBg="1"/>
      <p:bldP spid="1025" grpId="0" animBg="1"/>
      <p:bldP spid="1027" grpId="0"/>
      <p:bldP spid="1028" grpId="0"/>
      <p:bldP spid="1038" grpId="0"/>
      <p:bldP spid="1042" grpId="0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 rot="16200000">
            <a:off x="-977546" y="1776176"/>
            <a:ext cx="3167101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id="{8554AB09-A00F-F36D-6496-650AE2333520}"/>
              </a:ext>
            </a:extLst>
          </p:cNvPr>
          <p:cNvSpPr/>
          <p:nvPr/>
        </p:nvSpPr>
        <p:spPr>
          <a:xfrm rot="16200000">
            <a:off x="-775648" y="4833709"/>
            <a:ext cx="2763305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31BAFF6-16E4-1A6E-B551-00270B3B83F7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0" name="CasellaDiTesto 9">
            <a:hlinkClick r:id="rId3" action="ppaction://hlinksldjump"/>
            <a:extLst>
              <a:ext uri="{FF2B5EF4-FFF2-40B4-BE49-F238E27FC236}">
                <a16:creationId xmlns:a16="http://schemas.microsoft.com/office/drawing/2014/main" id="{E2E1C1FD-DAA7-A1F0-895D-2B53AD1EC536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24E6577-C8B0-674B-1CBF-8D03BCBEAD90}"/>
              </a:ext>
            </a:extLst>
          </p:cNvPr>
          <p:cNvSpPr txBox="1"/>
          <p:nvPr/>
        </p:nvSpPr>
        <p:spPr>
          <a:xfrm>
            <a:off x="1147025" y="723275"/>
            <a:ext cx="109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rappresentative del piano e controllato che il loro punto d’intersezione sia un punto unito alla lt o un punto improprio, è necessario eseguire la verifica mediante la legge della contenenza che lega i tre elementi: la retta (r), il punto (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e la retta (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come esplicitato dal passo di verifica dell’algoritmo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88917C0-8E5D-4E9D-3783-DD9ECAE86E4A}"/>
              </a:ext>
            </a:extLst>
          </p:cNvPr>
          <p:cNvSpPr txBox="1"/>
          <p:nvPr/>
        </p:nvSpPr>
        <p:spPr>
          <a:xfrm>
            <a:off x="4917233" y="1968748"/>
            <a:ext cx="32097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[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(P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8FA19D7-767D-A22D-DDC3-028C01ED10FB}"/>
              </a:ext>
            </a:extLst>
          </p:cNvPr>
          <p:cNvSpPr txBox="1"/>
          <p:nvPr/>
        </p:nvSpPr>
        <p:spPr>
          <a:xfrm>
            <a:off x="1144986" y="2480372"/>
            <a:ext cx="10980000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verifica che il piano determinato contiene sia la retta r data sia la retta s che – a sua volta- contiene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FB177A1-33EB-159D-35CD-BAF34E2DF9D2}"/>
              </a:ext>
            </a:extLst>
          </p:cNvPr>
          <p:cNvSpPr txBox="1"/>
          <p:nvPr/>
        </p:nvSpPr>
        <p:spPr>
          <a:xfrm>
            <a:off x="1144987" y="3213762"/>
            <a:ext cx="54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dell’ esempio si può, quindi, asserire che:</a:t>
            </a:r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0790DB3-959E-2610-D954-97174AC352D1}"/>
              </a:ext>
            </a:extLst>
          </p:cNvPr>
          <p:cNvSpPr txBox="1"/>
          <p:nvPr/>
        </p:nvSpPr>
        <p:spPr>
          <a:xfrm>
            <a:off x="6534070" y="3210659"/>
            <a:ext cx="13964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53C75B-CE5D-0661-82A5-83E251C39F31}"/>
              </a:ext>
            </a:extLst>
          </p:cNvPr>
          <p:cNvSpPr txBox="1"/>
          <p:nvPr/>
        </p:nvSpPr>
        <p:spPr>
          <a:xfrm>
            <a:off x="7989154" y="3231691"/>
            <a:ext cx="9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F16661B-23A5-D909-9EE4-211443C6F66B}"/>
              </a:ext>
            </a:extLst>
          </p:cNvPr>
          <p:cNvSpPr txBox="1"/>
          <p:nvPr/>
        </p:nvSpPr>
        <p:spPr>
          <a:xfrm>
            <a:off x="9099969" y="3183847"/>
            <a:ext cx="18194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CF20B85-EF21-CA31-5DB0-6EFBE84FF60B}"/>
              </a:ext>
            </a:extLst>
          </p:cNvPr>
          <p:cNvSpPr txBox="1"/>
          <p:nvPr/>
        </p:nvSpPr>
        <p:spPr>
          <a:xfrm>
            <a:off x="1144986" y="4048290"/>
            <a:ext cx="109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Compiuta la verifica con esito positivo, si possono assumere le tracce del piano come gli elementi geometrici rappresentativi del piano passante per la retta assegnata r ed il punto 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 err="1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8521663-170C-FDA7-7B98-ED2874C3D6A7}"/>
              </a:ext>
            </a:extLst>
          </p:cNvPr>
          <p:cNvSpPr txBox="1"/>
          <p:nvPr/>
        </p:nvSpPr>
        <p:spPr>
          <a:xfrm>
            <a:off x="5021424" y="4742852"/>
            <a:ext cx="24430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[r; 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DC5F24F-62A3-382C-2C50-0F50BF43EB3B}"/>
              </a:ext>
            </a:extLst>
          </p:cNvPr>
          <p:cNvSpPr txBox="1"/>
          <p:nvPr/>
        </p:nvSpPr>
        <p:spPr>
          <a:xfrm>
            <a:off x="1144986" y="5266358"/>
            <a:ext cx="10981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caso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dallo studio delle tracce del piano possiamo risalire, poi, alla tipologia del piano che si caratterizza come “</a:t>
            </a:r>
            <a:r>
              <a:rPr lang="it-IT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piano generico nel primo diedro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 con le seguenti caratteristiche geometrico-descrittive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0894CA9-ED92-C8EA-F718-968A6B91F0D1}"/>
              </a:ext>
            </a:extLst>
          </p:cNvPr>
          <p:cNvSpPr txBox="1"/>
          <p:nvPr/>
        </p:nvSpPr>
        <p:spPr>
          <a:xfrm>
            <a:off x="5097625" y="6224118"/>
            <a:ext cx="19967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sz="2400" b="1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lang="it-IT" sz="24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1 </a:t>
            </a:r>
            <a:r>
              <a:rPr lang="it-IT" sz="24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sz="2400" b="1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lang="it-IT" sz="24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2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28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2" grpId="0" animBg="1"/>
      <p:bldP spid="15" grpId="0"/>
      <p:bldP spid="17" grpId="0"/>
      <p:bldP spid="18" grpId="0" animBg="1"/>
      <p:bldP spid="19" grpId="0"/>
      <p:bldP spid="21" grpId="0" animBg="1"/>
      <p:bldP spid="22" grpId="0"/>
      <p:bldP spid="25" grpId="0" animBg="1"/>
      <p:bldP spid="26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28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6196AB7D-3DA7-AB7B-7509-6DDA8B13BEF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36AD45E-A6C7-003C-3214-10E545BFA8D2}"/>
              </a:ext>
            </a:extLst>
          </p:cNvPr>
          <p:cNvSpPr txBox="1"/>
          <p:nvPr/>
        </p:nvSpPr>
        <p:spPr>
          <a:xfrm>
            <a:off x="66000" y="802432"/>
            <a:ext cx="12060000" cy="360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0863EDD-227E-D121-DE4D-52298A2CB5D9}"/>
              </a:ext>
            </a:extLst>
          </p:cNvPr>
          <p:cNvSpPr txBox="1"/>
          <p:nvPr/>
        </p:nvSpPr>
        <p:spPr>
          <a:xfrm>
            <a:off x="66000" y="2425276"/>
            <a:ext cx="1212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Avendo necessità di definire quattro tracce (T) (punti) di due rette necessarie per condurre le rette (t) tracce del piano e avendo a disposizione una retta solamente, si pone il problema di come individuare, tra le infinite rette di una stella con sostegno nel punto P, esterno alla retta r data, una seconda retta passante per il punto assegnato e in grado di contribuire alla risoluzione del problema geometrico-descrittivo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A9C62DA-B072-1358-5897-4F486C775C42}"/>
              </a:ext>
            </a:extLst>
          </p:cNvPr>
          <p:cNvSpPr txBox="1"/>
          <p:nvPr/>
        </p:nvSpPr>
        <p:spPr>
          <a:xfrm>
            <a:off x="99000" y="3666027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Allora tra le infinite rette della stella avente il punto (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 err="1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sostegno, se ne sceglie, a piacere, una che interseca la retta data in un punto qualunque a scelta dell’operatore.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A906572-4A23-8C6E-D891-422C248FD653}"/>
              </a:ext>
            </a:extLst>
          </p:cNvPr>
          <p:cNvSpPr txBox="1"/>
          <p:nvPr/>
        </p:nvSpPr>
        <p:spPr>
          <a:xfrm>
            <a:off x="0" y="4318439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modo si ricade nella procedura, già analizzata, della ricerca di un piano passante per due rette incidenti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D7F97F8-2050-BEB9-D95A-C7C04E131A0B}"/>
              </a:ext>
            </a:extLst>
          </p:cNvPr>
          <p:cNvSpPr txBox="1"/>
          <p:nvPr/>
        </p:nvSpPr>
        <p:spPr>
          <a:xfrm>
            <a:off x="0" y="4980211"/>
            <a:ext cx="12060000" cy="9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Così operando a conclusione della procedura deve verificarsi:</a:t>
            </a:r>
          </a:p>
          <a:p>
            <a:pPr algn="ctr"/>
            <a:endParaRPr lang="it-IT" dirty="0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27F3661-48D0-F817-7614-9619F38FEB7E}"/>
              </a:ext>
            </a:extLst>
          </p:cNvPr>
          <p:cNvSpPr txBox="1"/>
          <p:nvPr/>
        </p:nvSpPr>
        <p:spPr>
          <a:xfrm>
            <a:off x="99000" y="1995865"/>
            <a:ext cx="120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essi, quindi, due enti geometrici per i quali condurre un piano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612B977-5ACA-93CE-97A2-0BFD91F5C232}"/>
              </a:ext>
            </a:extLst>
          </p:cNvPr>
          <p:cNvSpPr txBox="1"/>
          <p:nvPr/>
        </p:nvSpPr>
        <p:spPr>
          <a:xfrm>
            <a:off x="66000" y="6130212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Assegnati, quindi, la retta r ed il punto P ad essa non appartenente il problema si risolve mediante i passi sintetizzati nello schema del relativo algoritmo grafico sottostante.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D5293D2-8ACC-8118-A0AB-24DE70A43B60}"/>
              </a:ext>
            </a:extLst>
          </p:cNvPr>
          <p:cNvGrpSpPr/>
          <p:nvPr/>
        </p:nvGrpSpPr>
        <p:grpSpPr>
          <a:xfrm>
            <a:off x="2726975" y="5438316"/>
            <a:ext cx="6738051" cy="504000"/>
            <a:chOff x="2537926" y="5438316"/>
            <a:chExt cx="6738051" cy="504000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C2BF1BA1-11AF-E8E9-BB44-EA85F950F97D}"/>
                </a:ext>
              </a:extLst>
            </p:cNvPr>
            <p:cNvSpPr txBox="1"/>
            <p:nvPr/>
          </p:nvSpPr>
          <p:spPr>
            <a:xfrm>
              <a:off x="2537926" y="5443219"/>
              <a:ext cx="2948474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s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(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27DFC3F0-1187-D36D-3872-4068E8CEF899}"/>
                </a:ext>
              </a:extLst>
            </p:cNvPr>
            <p:cNvSpPr txBox="1"/>
            <p:nvPr/>
          </p:nvSpPr>
          <p:spPr>
            <a:xfrm>
              <a:off x="6969969" y="5438316"/>
              <a:ext cx="2306008" cy="50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; (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60305760-E2B2-0C47-D3A0-C9AFA4165F2A}"/>
                </a:ext>
              </a:extLst>
            </p:cNvPr>
            <p:cNvSpPr txBox="1"/>
            <p:nvPr/>
          </p:nvSpPr>
          <p:spPr>
            <a:xfrm>
              <a:off x="5477097" y="5485601"/>
              <a:ext cx="1511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  quindi</a:t>
              </a:r>
              <a:endParaRPr lang="it-IT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E7490026-AE1B-EB3C-660D-0FBE116FE5B5}"/>
              </a:ext>
            </a:extLst>
          </p:cNvPr>
          <p:cNvGrpSpPr/>
          <p:nvPr/>
        </p:nvGrpSpPr>
        <p:grpSpPr>
          <a:xfrm>
            <a:off x="1044172" y="1287117"/>
            <a:ext cx="3279531" cy="372430"/>
            <a:chOff x="2341983" y="1121039"/>
            <a:chExt cx="3279531" cy="372430"/>
          </a:xfrm>
        </p:grpSpPr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D457F738-C54C-ED69-02C5-D87A0CA63B09}"/>
                </a:ext>
              </a:extLst>
            </p:cNvPr>
            <p:cNvSpPr txBox="1"/>
            <p:nvPr/>
          </p:nvSpPr>
          <p:spPr>
            <a:xfrm>
              <a:off x="3535938" y="1124137"/>
              <a:ext cx="2085576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 (r’; r’’; T</a:t>
              </a:r>
              <a:r>
                <a:rPr lang="it-IT" sz="18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r; T</a:t>
              </a:r>
              <a:r>
                <a:rPr lang="it-IT" sz="18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r)</a:t>
              </a:r>
              <a:endParaRPr lang="it-IT" dirty="0"/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E1F33C31-24E3-8E96-64A1-11C69B6278E2}"/>
                </a:ext>
              </a:extLst>
            </p:cNvPr>
            <p:cNvSpPr txBox="1"/>
            <p:nvPr/>
          </p:nvSpPr>
          <p:spPr>
            <a:xfrm>
              <a:off x="2341983" y="1121039"/>
              <a:ext cx="118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una retta</a:t>
              </a:r>
              <a:endParaRPr lang="it-IT" dirty="0"/>
            </a:p>
          </p:txBody>
        </p: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28A997B9-F998-085F-30C8-E1050BA6E78A}"/>
              </a:ext>
            </a:extLst>
          </p:cNvPr>
          <p:cNvGrpSpPr/>
          <p:nvPr/>
        </p:nvGrpSpPr>
        <p:grpSpPr>
          <a:xfrm>
            <a:off x="4711959" y="1288170"/>
            <a:ext cx="6058054" cy="371007"/>
            <a:chOff x="4711959" y="1064226"/>
            <a:chExt cx="6058054" cy="371007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ED2EA5D8-E2BF-DF75-31F1-05C2A6C91B1C}"/>
                </a:ext>
              </a:extLst>
            </p:cNvPr>
            <p:cNvSpPr txBox="1"/>
            <p:nvPr/>
          </p:nvSpPr>
          <p:spPr>
            <a:xfrm>
              <a:off x="7864053" y="1065901"/>
              <a:ext cx="290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 essa non appartenente</a:t>
              </a:r>
              <a:endParaRPr lang="it-IT" dirty="0"/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9E714209-D246-FB3B-0411-FBB5C1481333}"/>
                </a:ext>
              </a:extLst>
            </p:cNvPr>
            <p:cNvSpPr txBox="1"/>
            <p:nvPr/>
          </p:nvSpPr>
          <p:spPr>
            <a:xfrm>
              <a:off x="6291641" y="1064226"/>
              <a:ext cx="1408038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P( P’; P’’)</a:t>
              </a:r>
              <a:endParaRPr lang="it-IT" dirty="0"/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19DE1C7-DD5D-468F-12A0-8C170839B9FC}"/>
                </a:ext>
              </a:extLst>
            </p:cNvPr>
            <p:cNvSpPr txBox="1"/>
            <p:nvPr/>
          </p:nvSpPr>
          <p:spPr>
            <a:xfrm>
              <a:off x="4711959" y="1064226"/>
              <a:ext cx="1480625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ed un punto</a:t>
              </a:r>
              <a:endParaRPr lang="it-IT" dirty="0"/>
            </a:p>
          </p:txBody>
        </p:sp>
      </p:grp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97CE6E0-D933-E59A-6724-1401B4462B97}"/>
              </a:ext>
            </a:extLst>
          </p:cNvPr>
          <p:cNvCxnSpPr/>
          <p:nvPr/>
        </p:nvCxnSpPr>
        <p:spPr>
          <a:xfrm>
            <a:off x="7632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72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2" grpId="0"/>
      <p:bldP spid="23" grpId="0"/>
      <p:bldP spid="2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6196AB7D-3DA7-AB7B-7509-6DDA8B13BEF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78BD1E31-B007-4CE8-A224-52A3A3370E2D}"/>
              </a:ext>
            </a:extLst>
          </p:cNvPr>
          <p:cNvSpPr/>
          <p:nvPr/>
        </p:nvSpPr>
        <p:spPr>
          <a:xfrm rot="16200000">
            <a:off x="-1940582" y="2980624"/>
            <a:ext cx="5583675" cy="1412313"/>
          </a:xfrm>
          <a:prstGeom prst="downArrowCallout">
            <a:avLst>
              <a:gd name="adj1" fmla="val 24116"/>
              <a:gd name="adj2" fmla="val 25000"/>
              <a:gd name="adj3" fmla="val 20052"/>
              <a:gd name="adj4" fmla="val 64977"/>
            </a:avLst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 dell’algoritmo descrittivo</a:t>
            </a:r>
          </a:p>
        </p:txBody>
      </p:sp>
      <p:sp>
        <p:nvSpPr>
          <p:cNvPr id="6" name="Rectangle 79">
            <a:extLst>
              <a:ext uri="{FF2B5EF4-FFF2-40B4-BE49-F238E27FC236}">
                <a16:creationId xmlns:a16="http://schemas.microsoft.com/office/drawing/2014/main" id="{996C3106-9CA5-56EB-8882-BCB4C5220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550" y="1026464"/>
            <a:ext cx="104793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Progressione dei passi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8">
            <a:extLst>
              <a:ext uri="{FF2B5EF4-FFF2-40B4-BE49-F238E27FC236}">
                <a16:creationId xmlns:a16="http://schemas.microsoft.com/office/drawing/2014/main" id="{99094745-4F1A-3F84-9259-A316A4CFF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358" y="4213266"/>
            <a:ext cx="1054732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1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329E115E-FDD2-D016-EA15-F5BB764EF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098" y="4206074"/>
            <a:ext cx="593082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76">
            <a:extLst>
              <a:ext uri="{FF2B5EF4-FFF2-40B4-BE49-F238E27FC236}">
                <a16:creationId xmlns:a16="http://schemas.microsoft.com/office/drawing/2014/main" id="{1DB82537-CC06-1002-A5EF-5BA8B0697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59" y="296512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5">
            <a:extLst>
              <a:ext uri="{FF2B5EF4-FFF2-40B4-BE49-F238E27FC236}">
                <a16:creationId xmlns:a16="http://schemas.microsoft.com/office/drawing/2014/main" id="{C9E1E848-E74E-465C-97C3-6DDE3BC98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3100465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4">
            <a:extLst>
              <a:ext uri="{FF2B5EF4-FFF2-40B4-BE49-F238E27FC236}">
                <a16:creationId xmlns:a16="http://schemas.microsoft.com/office/drawing/2014/main" id="{B7256E9E-257C-4771-1964-147A9E28E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3463335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73">
            <a:extLst>
              <a:ext uri="{FF2B5EF4-FFF2-40B4-BE49-F238E27FC236}">
                <a16:creationId xmlns:a16="http://schemas.microsoft.com/office/drawing/2014/main" id="{40DB2E20-84FF-ECF4-BFDD-945E9E051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755" y="2404147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72">
            <a:extLst>
              <a:ext uri="{FF2B5EF4-FFF2-40B4-BE49-F238E27FC236}">
                <a16:creationId xmlns:a16="http://schemas.microsoft.com/office/drawing/2014/main" id="{EEDAE8B6-608B-29FF-7E6C-4F6A8F0CE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2757210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7AE07DBF-A562-6D8D-FA33-5E45158AE33A}"/>
              </a:ext>
            </a:extLst>
          </p:cNvPr>
          <p:cNvSpPr>
            <a:spLocks/>
          </p:cNvSpPr>
          <p:nvPr/>
        </p:nvSpPr>
        <p:spPr bwMode="auto">
          <a:xfrm>
            <a:off x="2789164" y="2394340"/>
            <a:ext cx="173282" cy="1367790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1" name="Rectangle 70">
            <a:extLst>
              <a:ext uri="{FF2B5EF4-FFF2-40B4-BE49-F238E27FC236}">
                <a16:creationId xmlns:a16="http://schemas.microsoft.com/office/drawing/2014/main" id="{73E6E477-5B12-DEE8-E300-B38B6B8E2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82" y="5059962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69">
            <a:extLst>
              <a:ext uri="{FF2B5EF4-FFF2-40B4-BE49-F238E27FC236}">
                <a16:creationId xmlns:a16="http://schemas.microsoft.com/office/drawing/2014/main" id="{6F8031DA-7BD8-C8A3-1DFA-26948A395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190" y="5451600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AutoShape 68">
            <a:extLst>
              <a:ext uri="{FF2B5EF4-FFF2-40B4-BE49-F238E27FC236}">
                <a16:creationId xmlns:a16="http://schemas.microsoft.com/office/drawing/2014/main" id="{0E3F4E2A-7BD0-FCCE-F8DE-E2D9A36F5918}"/>
              </a:ext>
            </a:extLst>
          </p:cNvPr>
          <p:cNvSpPr>
            <a:spLocks/>
          </p:cNvSpPr>
          <p:nvPr/>
        </p:nvSpPr>
        <p:spPr bwMode="auto">
          <a:xfrm>
            <a:off x="2866324" y="5029097"/>
            <a:ext cx="93507" cy="756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2" name="Rectangle 65">
            <a:extLst>
              <a:ext uri="{FF2B5EF4-FFF2-40B4-BE49-F238E27FC236}">
                <a16:creationId xmlns:a16="http://schemas.microsoft.com/office/drawing/2014/main" id="{9ED1E912-557E-C67E-29D9-EF5E4BD0B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594" y="3103080"/>
            <a:ext cx="48192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64">
            <a:extLst>
              <a:ext uri="{FF2B5EF4-FFF2-40B4-BE49-F238E27FC236}">
                <a16:creationId xmlns:a16="http://schemas.microsoft.com/office/drawing/2014/main" id="{74882A8D-D900-7E50-1564-C57F2E940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594" y="3465296"/>
            <a:ext cx="48192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63">
            <a:extLst>
              <a:ext uri="{FF2B5EF4-FFF2-40B4-BE49-F238E27FC236}">
                <a16:creationId xmlns:a16="http://schemas.microsoft.com/office/drawing/2014/main" id="{3D858578-DE24-BF4C-04F4-770830BF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6227" y="3277650"/>
            <a:ext cx="118812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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62">
            <a:extLst>
              <a:ext uri="{FF2B5EF4-FFF2-40B4-BE49-F238E27FC236}">
                <a16:creationId xmlns:a16="http://schemas.microsoft.com/office/drawing/2014/main" id="{7D6ED4DC-88B3-BEB6-6166-E759DCB98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31413" y="3277650"/>
            <a:ext cx="971687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AutoShape 61">
            <a:extLst>
              <a:ext uri="{FF2B5EF4-FFF2-40B4-BE49-F238E27FC236}">
                <a16:creationId xmlns:a16="http://schemas.microsoft.com/office/drawing/2014/main" id="{CDA05145-0621-1EA4-D35C-CC57D3098D4B}"/>
              </a:ext>
            </a:extLst>
          </p:cNvPr>
          <p:cNvSpPr>
            <a:spLocks/>
          </p:cNvSpPr>
          <p:nvPr/>
        </p:nvSpPr>
        <p:spPr bwMode="auto">
          <a:xfrm rot="16200000">
            <a:off x="2879552" y="1928118"/>
            <a:ext cx="241259" cy="836985"/>
          </a:xfrm>
          <a:prstGeom prst="rightBrace">
            <a:avLst>
              <a:gd name="adj1" fmla="val 28907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7" name="Rectangle 60">
            <a:extLst>
              <a:ext uri="{FF2B5EF4-FFF2-40B4-BE49-F238E27FC236}">
                <a16:creationId xmlns:a16="http://schemas.microsoft.com/office/drawing/2014/main" id="{A08EB706-BC56-5563-E9E1-462DA3970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447" y="5057347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P’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59">
            <a:extLst>
              <a:ext uri="{FF2B5EF4-FFF2-40B4-BE49-F238E27FC236}">
                <a16:creationId xmlns:a16="http://schemas.microsoft.com/office/drawing/2014/main" id="{D1CF40BE-7FC9-706C-4F50-54E18EED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755" y="5449638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P”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58">
            <a:extLst>
              <a:ext uri="{FF2B5EF4-FFF2-40B4-BE49-F238E27FC236}">
                <a16:creationId xmlns:a16="http://schemas.microsoft.com/office/drawing/2014/main" id="{83D91683-CDBB-B5C7-FBBE-69C6E034A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227" y="528291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7">
            <a:extLst>
              <a:ext uri="{FF2B5EF4-FFF2-40B4-BE49-F238E27FC236}">
                <a16:creationId xmlns:a16="http://schemas.microsoft.com/office/drawing/2014/main" id="{CFED5DD9-9140-20F7-4AC7-05C837429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211" y="4561751"/>
            <a:ext cx="683974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X”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”)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6">
            <a:extLst>
              <a:ext uri="{FF2B5EF4-FFF2-40B4-BE49-F238E27FC236}">
                <a16:creationId xmlns:a16="http://schemas.microsoft.com/office/drawing/2014/main" id="{720274FE-83E2-0325-E28D-37F982432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211" y="3853011"/>
            <a:ext cx="683974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X’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’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Group 53">
            <a:extLst>
              <a:ext uri="{FF2B5EF4-FFF2-40B4-BE49-F238E27FC236}">
                <a16:creationId xmlns:a16="http://schemas.microsoft.com/office/drawing/2014/main" id="{BA765FAB-F5F1-B63C-C2A2-7C3550EC288E}"/>
              </a:ext>
            </a:extLst>
          </p:cNvPr>
          <p:cNvGrpSpPr>
            <a:grpSpLocks/>
          </p:cNvGrpSpPr>
          <p:nvPr/>
        </p:nvGrpSpPr>
        <p:grpSpPr bwMode="auto">
          <a:xfrm>
            <a:off x="5048370" y="5054731"/>
            <a:ext cx="505460" cy="296834"/>
            <a:chOff x="5467" y="7181"/>
            <a:chExt cx="773" cy="454"/>
          </a:xfrm>
        </p:grpSpPr>
        <p:sp>
          <p:nvSpPr>
            <p:cNvPr id="2087" name="Rectangle 55">
              <a:extLst>
                <a:ext uri="{FF2B5EF4-FFF2-40B4-BE49-F238E27FC236}">
                  <a16:creationId xmlns:a16="http://schemas.microsoft.com/office/drawing/2014/main" id="{8F0DF050-991B-557C-66D4-48D82B68F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7181"/>
              <a:ext cx="773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P’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X’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8" name="AutoShape 54">
              <a:extLst>
                <a:ext uri="{FF2B5EF4-FFF2-40B4-BE49-F238E27FC236}">
                  <a16:creationId xmlns:a16="http://schemas.microsoft.com/office/drawing/2014/main" id="{A41334E4-248E-88EF-1E94-AA0479CEA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0" y="7234"/>
              <a:ext cx="330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4D0684B8-74E9-7D6B-9D8F-1C662153CB3F}"/>
              </a:ext>
            </a:extLst>
          </p:cNvPr>
          <p:cNvGrpSpPr>
            <a:grpSpLocks/>
          </p:cNvGrpSpPr>
          <p:nvPr/>
        </p:nvGrpSpPr>
        <p:grpSpPr bwMode="auto">
          <a:xfrm>
            <a:off x="5048370" y="5449638"/>
            <a:ext cx="504153" cy="296834"/>
            <a:chOff x="5467" y="7804"/>
            <a:chExt cx="771" cy="454"/>
          </a:xfrm>
        </p:grpSpPr>
        <p:sp>
          <p:nvSpPr>
            <p:cNvPr id="2085" name="Rectangle 52">
              <a:extLst>
                <a:ext uri="{FF2B5EF4-FFF2-40B4-BE49-F238E27FC236}">
                  <a16:creationId xmlns:a16="http://schemas.microsoft.com/office/drawing/2014/main" id="{1A688754-D5FF-CB24-E639-BAFFDB097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7804"/>
              <a:ext cx="771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P”X</a:t>
              </a: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”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6" name="AutoShape 51">
              <a:extLst>
                <a:ext uri="{FF2B5EF4-FFF2-40B4-BE49-F238E27FC236}">
                  <a16:creationId xmlns:a16="http://schemas.microsoft.com/office/drawing/2014/main" id="{5BB20356-6154-7E3D-3C79-45B9E4EA71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9" y="7847"/>
              <a:ext cx="371" cy="4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54" name="AutoShape 49">
            <a:extLst>
              <a:ext uri="{FF2B5EF4-FFF2-40B4-BE49-F238E27FC236}">
                <a16:creationId xmlns:a16="http://schemas.microsoft.com/office/drawing/2014/main" id="{1FF240AB-9F6A-B33C-31DA-0B6618C27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1185" y="4009928"/>
            <a:ext cx="417185" cy="120172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5" name="AutoShape 48">
            <a:extLst>
              <a:ext uri="{FF2B5EF4-FFF2-40B4-BE49-F238E27FC236}">
                <a16:creationId xmlns:a16="http://schemas.microsoft.com/office/drawing/2014/main" id="{B4FEC430-793D-DDC7-76AA-A8C97FCF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877" y="4706246"/>
            <a:ext cx="418492" cy="87284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6" name="AutoShape 47">
            <a:extLst>
              <a:ext uri="{FF2B5EF4-FFF2-40B4-BE49-F238E27FC236}">
                <a16:creationId xmlns:a16="http://schemas.microsoft.com/office/drawing/2014/main" id="{DE689F1D-8BD5-E435-58D9-9E5098596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208" y="5214263"/>
            <a:ext cx="1656315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7" name="AutoShape 46">
            <a:extLst>
              <a:ext uri="{FF2B5EF4-FFF2-40B4-BE49-F238E27FC236}">
                <a16:creationId xmlns:a16="http://schemas.microsoft.com/office/drawing/2014/main" id="{EFD1CDE2-7102-550B-7FDA-FC571FC7B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208" y="5586940"/>
            <a:ext cx="1656315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8" name="AutoShape 45">
            <a:extLst>
              <a:ext uri="{FF2B5EF4-FFF2-40B4-BE49-F238E27FC236}">
                <a16:creationId xmlns:a16="http://schemas.microsoft.com/office/drawing/2014/main" id="{4F8B9F66-1C80-E1CA-385B-C06F6AE6D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823" y="4368221"/>
            <a:ext cx="60616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59" name="AutoShape 44">
            <a:extLst>
              <a:ext uri="{FF2B5EF4-FFF2-40B4-BE49-F238E27FC236}">
                <a16:creationId xmlns:a16="http://schemas.microsoft.com/office/drawing/2014/main" id="{4BE18069-B33A-8859-FB99-DE5F12E0A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1180" y="4157037"/>
            <a:ext cx="207938" cy="198761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0" name="AutoShape 43">
            <a:extLst>
              <a:ext uri="{FF2B5EF4-FFF2-40B4-BE49-F238E27FC236}">
                <a16:creationId xmlns:a16="http://schemas.microsoft.com/office/drawing/2014/main" id="{E619CD68-1A65-924A-41C8-AF697F2B9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9681" y="4355798"/>
            <a:ext cx="185706" cy="206607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61" name="Group 40">
            <a:extLst>
              <a:ext uri="{FF2B5EF4-FFF2-40B4-BE49-F238E27FC236}">
                <a16:creationId xmlns:a16="http://schemas.microsoft.com/office/drawing/2014/main" id="{048F51D2-AF98-91EC-D231-B7E6D4979B7A}"/>
              </a:ext>
            </a:extLst>
          </p:cNvPr>
          <p:cNvGrpSpPr>
            <a:grpSpLocks/>
          </p:cNvGrpSpPr>
          <p:nvPr/>
        </p:nvGrpSpPr>
        <p:grpSpPr bwMode="auto">
          <a:xfrm>
            <a:off x="5800348" y="5061923"/>
            <a:ext cx="719938" cy="296834"/>
            <a:chOff x="6870" y="8036"/>
            <a:chExt cx="1179" cy="454"/>
          </a:xfrm>
        </p:grpSpPr>
        <p:sp>
          <p:nvSpPr>
            <p:cNvPr id="2083" name="Rectangle 42">
              <a:extLst>
                <a:ext uri="{FF2B5EF4-FFF2-40B4-BE49-F238E27FC236}">
                  <a16:creationId xmlns:a16="http://schemas.microsoft.com/office/drawing/2014/main" id="{67A0C6F0-1091-3A44-2055-DF9B14CE0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" y="8036"/>
              <a:ext cx="1179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P’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X’</a:t>
              </a: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4" name="AutoShape 41">
              <a:extLst>
                <a:ext uri="{FF2B5EF4-FFF2-40B4-BE49-F238E27FC236}">
                  <a16:creationId xmlns:a16="http://schemas.microsoft.com/office/drawing/2014/main" id="{100904A2-3A91-D31A-3724-14F14E4E0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3" y="8092"/>
              <a:ext cx="354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62" name="Group 37">
            <a:extLst>
              <a:ext uri="{FF2B5EF4-FFF2-40B4-BE49-F238E27FC236}">
                <a16:creationId xmlns:a16="http://schemas.microsoft.com/office/drawing/2014/main" id="{003536FF-4209-4DEA-5A4D-675054038880}"/>
              </a:ext>
            </a:extLst>
          </p:cNvPr>
          <p:cNvGrpSpPr>
            <a:grpSpLocks/>
          </p:cNvGrpSpPr>
          <p:nvPr/>
        </p:nvGrpSpPr>
        <p:grpSpPr bwMode="auto">
          <a:xfrm>
            <a:off x="5800348" y="5450292"/>
            <a:ext cx="719938" cy="296834"/>
            <a:chOff x="6870" y="8963"/>
            <a:chExt cx="1179" cy="454"/>
          </a:xfrm>
        </p:grpSpPr>
        <p:sp>
          <p:nvSpPr>
            <p:cNvPr id="2081" name="Rectangle 39">
              <a:extLst>
                <a:ext uri="{FF2B5EF4-FFF2-40B4-BE49-F238E27FC236}">
                  <a16:creationId xmlns:a16="http://schemas.microsoft.com/office/drawing/2014/main" id="{426E1F3F-856E-17DA-02BC-486A3211B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" y="8963"/>
              <a:ext cx="1179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P”X</a:t>
              </a: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”</a:t>
              </a:r>
              <a:r>
                <a:rPr kumimoji="0" lang="it-IT" altLang="it-IT" sz="12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”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2" name="AutoShape 38">
              <a:extLst>
                <a:ext uri="{FF2B5EF4-FFF2-40B4-BE49-F238E27FC236}">
                  <a16:creationId xmlns:a16="http://schemas.microsoft.com/office/drawing/2014/main" id="{2ABBD3B3-3F45-0EBA-E2F8-6BF02BB261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3" y="9009"/>
              <a:ext cx="41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63" name="AutoShape 36">
            <a:extLst>
              <a:ext uri="{FF2B5EF4-FFF2-40B4-BE49-F238E27FC236}">
                <a16:creationId xmlns:a16="http://schemas.microsoft.com/office/drawing/2014/main" id="{4DB94E41-7C1B-E49C-959F-778696FC7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592" y="3250190"/>
            <a:ext cx="4254892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48" name="AutoShape 35">
            <a:extLst>
              <a:ext uri="{FF2B5EF4-FFF2-40B4-BE49-F238E27FC236}">
                <a16:creationId xmlns:a16="http://schemas.microsoft.com/office/drawing/2014/main" id="{5213F4A7-3B3C-FDBA-6493-921FFA382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5516" y="3613059"/>
            <a:ext cx="4254892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49" name="AutoShape 34">
            <a:extLst>
              <a:ext uri="{FF2B5EF4-FFF2-40B4-BE49-F238E27FC236}">
                <a16:creationId xmlns:a16="http://schemas.microsoft.com/office/drawing/2014/main" id="{748CB3AF-5776-5E52-FF38-487336CA2C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6334" y="3277650"/>
            <a:ext cx="449879" cy="1933998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2" name="AutoShape 33">
            <a:extLst>
              <a:ext uri="{FF2B5EF4-FFF2-40B4-BE49-F238E27FC236}">
                <a16:creationId xmlns:a16="http://schemas.microsoft.com/office/drawing/2014/main" id="{523D3035-EC6D-FFE3-777C-93579C05E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76142" y="3603252"/>
            <a:ext cx="469496" cy="1983688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3" name="AutoShape 32">
            <a:extLst>
              <a:ext uri="{FF2B5EF4-FFF2-40B4-BE49-F238E27FC236}">
                <a16:creationId xmlns:a16="http://schemas.microsoft.com/office/drawing/2014/main" id="{2E156324-99CF-C0EC-8E75-CC0755C510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85514" y="3465950"/>
            <a:ext cx="270712" cy="18633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4" name="AutoShape 31">
            <a:extLst>
              <a:ext uri="{FF2B5EF4-FFF2-40B4-BE49-F238E27FC236}">
                <a16:creationId xmlns:a16="http://schemas.microsoft.com/office/drawing/2014/main" id="{BFB21CA1-299C-32AF-F013-81A42313D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5514" y="3258035"/>
            <a:ext cx="270712" cy="20529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5" name="AutoShape 30">
            <a:extLst>
              <a:ext uri="{FF2B5EF4-FFF2-40B4-BE49-F238E27FC236}">
                <a16:creationId xmlns:a16="http://schemas.microsoft.com/office/drawing/2014/main" id="{0D9B010F-D853-DFE8-00BA-43C798A40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7155" y="3613713"/>
            <a:ext cx="21643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6" name="AutoShape 29">
            <a:extLst>
              <a:ext uri="{FF2B5EF4-FFF2-40B4-BE49-F238E27FC236}">
                <a16:creationId xmlns:a16="http://schemas.microsoft.com/office/drawing/2014/main" id="{B1D57C68-67CA-5C67-0315-4D8759213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830" y="5214263"/>
            <a:ext cx="24521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7" name="AutoShape 28">
            <a:extLst>
              <a:ext uri="{FF2B5EF4-FFF2-40B4-BE49-F238E27FC236}">
                <a16:creationId xmlns:a16="http://schemas.microsoft.com/office/drawing/2014/main" id="{E2D2800C-5CAB-BA6F-300B-3C879E3ED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830" y="5586940"/>
            <a:ext cx="24521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8" name="AutoShape 27">
            <a:extLst>
              <a:ext uri="{FF2B5EF4-FFF2-40B4-BE49-F238E27FC236}">
                <a16:creationId xmlns:a16="http://schemas.microsoft.com/office/drawing/2014/main" id="{B5C28DD0-EB2C-3DD9-68AF-DB7D1FE4E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4863" y="5211648"/>
            <a:ext cx="25174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9" name="AutoShape 26">
            <a:extLst>
              <a:ext uri="{FF2B5EF4-FFF2-40B4-BE49-F238E27FC236}">
                <a16:creationId xmlns:a16="http://schemas.microsoft.com/office/drawing/2014/main" id="{73ABEC67-F781-203F-317E-A402AE520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3556" y="5586940"/>
            <a:ext cx="251749" cy="654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0" name="AutoShape 25">
            <a:extLst>
              <a:ext uri="{FF2B5EF4-FFF2-40B4-BE49-F238E27FC236}">
                <a16:creationId xmlns:a16="http://schemas.microsoft.com/office/drawing/2014/main" id="{4EAA3A49-2120-07E3-F855-ED70CE3F6D0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007160" y="4859225"/>
            <a:ext cx="939539" cy="241941"/>
          </a:xfrm>
          <a:prstGeom prst="bentConnector3">
            <a:avLst>
              <a:gd name="adj1" fmla="val 9992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1" name="AutoShape 24">
            <a:extLst>
              <a:ext uri="{FF2B5EF4-FFF2-40B4-BE49-F238E27FC236}">
                <a16:creationId xmlns:a16="http://schemas.microsoft.com/office/drawing/2014/main" id="{AC9BDD7E-A0B0-1D20-78EE-016C63590DE0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1812962" y="3506468"/>
            <a:ext cx="1093186" cy="320408"/>
          </a:xfrm>
          <a:prstGeom prst="bentConnector3">
            <a:avLst>
              <a:gd name="adj1" fmla="val 10023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2" name="AutoShape 23">
            <a:extLst>
              <a:ext uri="{FF2B5EF4-FFF2-40B4-BE49-F238E27FC236}">
                <a16:creationId xmlns:a16="http://schemas.microsoft.com/office/drawing/2014/main" id="{14E9435B-B287-39AF-CDE3-FCA7D7680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7155" y="3263266"/>
            <a:ext cx="21643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3" name="AutoShape 22">
            <a:extLst>
              <a:ext uri="{FF2B5EF4-FFF2-40B4-BE49-F238E27FC236}">
                <a16:creationId xmlns:a16="http://schemas.microsoft.com/office/drawing/2014/main" id="{544F1B03-9425-EA1F-251B-AC3867D205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3566" y="1876252"/>
            <a:ext cx="9808" cy="230400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4" name="AutoShape 21">
            <a:extLst>
              <a:ext uri="{FF2B5EF4-FFF2-40B4-BE49-F238E27FC236}">
                <a16:creationId xmlns:a16="http://schemas.microsoft.com/office/drawing/2014/main" id="{0F58F2A7-E21C-92F0-319B-47F908335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226" y="1876253"/>
            <a:ext cx="0" cy="1800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5" name="AutoShape 20">
            <a:extLst>
              <a:ext uri="{FF2B5EF4-FFF2-40B4-BE49-F238E27FC236}">
                <a16:creationId xmlns:a16="http://schemas.microsoft.com/office/drawing/2014/main" id="{91467D0A-166A-67AE-BEDF-28125BD6684B}"/>
              </a:ext>
            </a:extLst>
          </p:cNvPr>
          <p:cNvSpPr>
            <a:spLocks/>
          </p:cNvSpPr>
          <p:nvPr/>
        </p:nvSpPr>
        <p:spPr bwMode="auto">
          <a:xfrm rot="16200000">
            <a:off x="4030924" y="3178853"/>
            <a:ext cx="241913" cy="1224091"/>
          </a:xfrm>
          <a:prstGeom prst="rightBrace">
            <a:avLst>
              <a:gd name="adj1" fmla="val 4216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6" name="AutoShape 19">
            <a:extLst>
              <a:ext uri="{FF2B5EF4-FFF2-40B4-BE49-F238E27FC236}">
                <a16:creationId xmlns:a16="http://schemas.microsoft.com/office/drawing/2014/main" id="{4667311C-EA11-3D89-CBB3-3B7E4EAEB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8620" y="1877108"/>
            <a:ext cx="0" cy="3168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7" name="AutoShape 18">
            <a:extLst>
              <a:ext uri="{FF2B5EF4-FFF2-40B4-BE49-F238E27FC236}">
                <a16:creationId xmlns:a16="http://schemas.microsoft.com/office/drawing/2014/main" id="{1550A309-4803-9830-E231-5DD3E9C46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994" y="1874718"/>
            <a:ext cx="0" cy="3168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8" name="AutoShape 17">
            <a:extLst>
              <a:ext uri="{FF2B5EF4-FFF2-40B4-BE49-F238E27FC236}">
                <a16:creationId xmlns:a16="http://schemas.microsoft.com/office/drawing/2014/main" id="{9569CC70-00DD-4EE5-91DC-0CBC655B0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6051" y="1876252"/>
            <a:ext cx="0" cy="32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9" name="AutoShape 16">
            <a:extLst>
              <a:ext uri="{FF2B5EF4-FFF2-40B4-BE49-F238E27FC236}">
                <a16:creationId xmlns:a16="http://schemas.microsoft.com/office/drawing/2014/main" id="{E93D9FFB-ED62-A933-59FA-693D29F80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892" y="1873007"/>
            <a:ext cx="0" cy="122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0" name="AutoShape 15">
            <a:extLst>
              <a:ext uri="{FF2B5EF4-FFF2-40B4-BE49-F238E27FC236}">
                <a16:creationId xmlns:a16="http://schemas.microsoft.com/office/drawing/2014/main" id="{34131DF8-864E-1B87-A123-CEBCBC390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650" y="1868632"/>
            <a:ext cx="0" cy="122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1" name="AutoShape 14">
            <a:extLst>
              <a:ext uri="{FF2B5EF4-FFF2-40B4-BE49-F238E27FC236}">
                <a16:creationId xmlns:a16="http://schemas.microsoft.com/office/drawing/2014/main" id="{D028F7CD-0A0D-FECC-017D-6CB73DBEE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57810" y="1869488"/>
            <a:ext cx="0" cy="14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2" name="AutoShape 13">
            <a:extLst>
              <a:ext uri="{FF2B5EF4-FFF2-40B4-BE49-F238E27FC236}">
                <a16:creationId xmlns:a16="http://schemas.microsoft.com/office/drawing/2014/main" id="{03C173F2-39E7-0197-FEB8-839722950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81946" y="1876252"/>
            <a:ext cx="0" cy="14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3" name="AutoShape 12">
            <a:extLst>
              <a:ext uri="{FF2B5EF4-FFF2-40B4-BE49-F238E27FC236}">
                <a16:creationId xmlns:a16="http://schemas.microsoft.com/office/drawing/2014/main" id="{3B45A342-3C6B-B767-BAF4-C79E4DE19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52200" y="3426721"/>
            <a:ext cx="280521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4" name="AutoShape 11">
            <a:extLst>
              <a:ext uri="{FF2B5EF4-FFF2-40B4-BE49-F238E27FC236}">
                <a16:creationId xmlns:a16="http://schemas.microsoft.com/office/drawing/2014/main" id="{71F75D3B-50E0-35ED-3D5F-1C0C3C564F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9165" y="1871788"/>
            <a:ext cx="9808" cy="360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5" name="AutoShape 10">
            <a:extLst>
              <a:ext uri="{FF2B5EF4-FFF2-40B4-BE49-F238E27FC236}">
                <a16:creationId xmlns:a16="http://schemas.microsoft.com/office/drawing/2014/main" id="{CB1E1F7C-9ACF-1F26-F2E4-E57BE85C6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946" y="6153148"/>
            <a:ext cx="9360000" cy="654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6" name="AutoShape 9">
            <a:extLst>
              <a:ext uri="{FF2B5EF4-FFF2-40B4-BE49-F238E27FC236}">
                <a16:creationId xmlns:a16="http://schemas.microsoft.com/office/drawing/2014/main" id="{32D8F1FD-BFEC-023D-9949-2253FAAB0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6812" y="3594099"/>
            <a:ext cx="0" cy="2559703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7" name="AutoShape 8">
            <a:extLst>
              <a:ext uri="{FF2B5EF4-FFF2-40B4-BE49-F238E27FC236}">
                <a16:creationId xmlns:a16="http://schemas.microsoft.com/office/drawing/2014/main" id="{46208114-3C2E-F17B-B044-7420E137FB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8771" y="4510100"/>
            <a:ext cx="0" cy="1643048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01F60C3C-4F31-9FC4-8E7D-9AA67184D32B}"/>
              </a:ext>
            </a:extLst>
          </p:cNvPr>
          <p:cNvGrpSpPr/>
          <p:nvPr/>
        </p:nvGrpSpPr>
        <p:grpSpPr>
          <a:xfrm>
            <a:off x="7645639" y="3103080"/>
            <a:ext cx="741516" cy="296834"/>
            <a:chOff x="7645639" y="3103080"/>
            <a:chExt cx="741516" cy="296834"/>
          </a:xfrm>
        </p:grpSpPr>
        <p:sp>
          <p:nvSpPr>
            <p:cNvPr id="36" name="Rectangle 67">
              <a:extLst>
                <a:ext uri="{FF2B5EF4-FFF2-40B4-BE49-F238E27FC236}">
                  <a16:creationId xmlns:a16="http://schemas.microsoft.com/office/drawing/2014/main" id="{7ADC068F-C994-4D2A-69C7-B4F1FFF73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639" y="3103080"/>
              <a:ext cx="741516" cy="29683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 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8" name="AutoShape 7">
              <a:extLst>
                <a:ext uri="{FF2B5EF4-FFF2-40B4-BE49-F238E27FC236}">
                  <a16:creationId xmlns:a16="http://schemas.microsoft.com/office/drawing/2014/main" id="{47B5DACF-FD10-C07E-D4DB-482342809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682" y="3135117"/>
              <a:ext cx="58654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3F2B5F4E-6811-AE82-DFF9-3D69A8DF0F17}"/>
              </a:ext>
            </a:extLst>
          </p:cNvPr>
          <p:cNvGrpSpPr/>
          <p:nvPr/>
        </p:nvGrpSpPr>
        <p:grpSpPr>
          <a:xfrm>
            <a:off x="7645639" y="3456143"/>
            <a:ext cx="741516" cy="296834"/>
            <a:chOff x="7645639" y="3456143"/>
            <a:chExt cx="741516" cy="296834"/>
          </a:xfrm>
        </p:grpSpPr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73B17C69-6418-E705-78E0-749F08D48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639" y="3456143"/>
              <a:ext cx="741516" cy="29683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+T</a:t>
              </a:r>
              <a:r>
                <a:rPr kumimoji="0" lang="it-IT" altLang="it-IT" sz="1000" b="0" i="0" u="none" strike="noStrike" cap="none" normalizeH="0" baseline="-3000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9" name="AutoShape 6">
              <a:extLst>
                <a:ext uri="{FF2B5EF4-FFF2-40B4-BE49-F238E27FC236}">
                  <a16:creationId xmlns:a16="http://schemas.microsoft.com/office/drawing/2014/main" id="{4B17F65B-9666-1009-1C26-84455FB3D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682" y="3481642"/>
              <a:ext cx="58654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080" name="AutoShape 5">
            <a:extLst>
              <a:ext uri="{FF2B5EF4-FFF2-40B4-BE49-F238E27FC236}">
                <a16:creationId xmlns:a16="http://schemas.microsoft.com/office/drawing/2014/main" id="{EF685BFF-C92F-BA4E-D400-E702E5596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0442" y="1494880"/>
            <a:ext cx="9725373" cy="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92933FF-3EE4-2028-DECD-08BC7839AC26}"/>
              </a:ext>
            </a:extLst>
          </p:cNvPr>
          <p:cNvSpPr txBox="1"/>
          <p:nvPr/>
        </p:nvSpPr>
        <p:spPr>
          <a:xfrm>
            <a:off x="10788100" y="1631800"/>
            <a:ext cx="967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Risultato</a:t>
            </a:r>
            <a:endParaRPr lang="it-IT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F7DE98CD-E991-4663-19B6-C48378FE6D34}"/>
              </a:ext>
            </a:extLst>
          </p:cNvPr>
          <p:cNvSpPr/>
          <p:nvPr/>
        </p:nvSpPr>
        <p:spPr>
          <a:xfrm>
            <a:off x="1567550" y="894945"/>
            <a:ext cx="10479353" cy="558367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AutoShape 21">
            <a:extLst>
              <a:ext uri="{FF2B5EF4-FFF2-40B4-BE49-F238E27FC236}">
                <a16:creationId xmlns:a16="http://schemas.microsoft.com/office/drawing/2014/main" id="{27459335-624E-6533-B452-B45BB7CD7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9143" y="3767240"/>
            <a:ext cx="0" cy="1296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9F2285-7228-EF7D-4718-0121489884D0}"/>
              </a:ext>
            </a:extLst>
          </p:cNvPr>
          <p:cNvSpPr txBox="1"/>
          <p:nvPr/>
        </p:nvSpPr>
        <p:spPr>
          <a:xfrm>
            <a:off x="1534825" y="1628199"/>
            <a:ext cx="93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Problema</a:t>
            </a:r>
            <a:endParaRPr lang="it-IT" sz="1400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D5E4467-81BD-D66C-41D3-1818EDAA9691}"/>
              </a:ext>
            </a:extLst>
          </p:cNvPr>
          <p:cNvSpPr txBox="1"/>
          <p:nvPr/>
        </p:nvSpPr>
        <p:spPr>
          <a:xfrm>
            <a:off x="2748723" y="1631038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Dati</a:t>
            </a:r>
            <a:endParaRPr lang="it-IT" sz="14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375949B-7DC5-71AB-8D6A-03B25E46CCFE}"/>
              </a:ext>
            </a:extLst>
          </p:cNvPr>
          <p:cNvSpPr txBox="1"/>
          <p:nvPr/>
        </p:nvSpPr>
        <p:spPr>
          <a:xfrm>
            <a:off x="3717725" y="1627574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1° Passo</a:t>
            </a:r>
            <a:endParaRPr lang="it-IT" sz="14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C92C544-4276-61CD-3E5C-715B3C7422F3}"/>
              </a:ext>
            </a:extLst>
          </p:cNvPr>
          <p:cNvSpPr txBox="1"/>
          <p:nvPr/>
        </p:nvSpPr>
        <p:spPr>
          <a:xfrm>
            <a:off x="4888667" y="1628429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2°Passo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C7DCF208-E0AD-6597-F4E9-1C7AE0C4DE32}"/>
              </a:ext>
            </a:extLst>
          </p:cNvPr>
          <p:cNvSpPr txBox="1"/>
          <p:nvPr/>
        </p:nvSpPr>
        <p:spPr>
          <a:xfrm>
            <a:off x="5800949" y="1628809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3°Passo</a:t>
            </a:r>
            <a:endParaRPr lang="it-IT" sz="1400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4C8817A-1156-BA22-A41D-F405D72F44BD}"/>
              </a:ext>
            </a:extLst>
          </p:cNvPr>
          <p:cNvSpPr txBox="1"/>
          <p:nvPr/>
        </p:nvSpPr>
        <p:spPr>
          <a:xfrm>
            <a:off x="6562386" y="16327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4°Passo</a:t>
            </a:r>
            <a:endParaRPr lang="it-IT" sz="14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EE934AE-D39D-301D-2E91-244F480EF529}"/>
              </a:ext>
            </a:extLst>
          </p:cNvPr>
          <p:cNvSpPr txBox="1"/>
          <p:nvPr/>
        </p:nvSpPr>
        <p:spPr>
          <a:xfrm>
            <a:off x="7532293" y="16276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5°Passo</a:t>
            </a:r>
            <a:endParaRPr lang="it-IT" sz="1400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9854CE38-963A-E9A5-47F2-7C8369A5CADD}"/>
              </a:ext>
            </a:extLst>
          </p:cNvPr>
          <p:cNvSpPr txBox="1"/>
          <p:nvPr/>
        </p:nvSpPr>
        <p:spPr>
          <a:xfrm>
            <a:off x="8421196" y="16327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6°Passo</a:t>
            </a:r>
            <a:endParaRPr lang="it-IT" sz="14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5151232-CC7B-B46C-4082-75F5E6867B96}"/>
              </a:ext>
            </a:extLst>
          </p:cNvPr>
          <p:cNvSpPr txBox="1"/>
          <p:nvPr/>
        </p:nvSpPr>
        <p:spPr>
          <a:xfrm>
            <a:off x="9523866" y="1631517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Verifica</a:t>
            </a:r>
            <a:endParaRPr lang="it-IT" sz="1400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CE20580-4135-7BBA-6E3A-97F9FA0196A8}"/>
              </a:ext>
            </a:extLst>
          </p:cNvPr>
          <p:cNvCxnSpPr/>
          <p:nvPr/>
        </p:nvCxnSpPr>
        <p:spPr>
          <a:xfrm>
            <a:off x="7632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58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4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0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0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9" grpId="0" animBg="1"/>
      <p:bldP spid="20" grpId="0" animBg="1"/>
      <p:bldP spid="21" grpId="0" animBg="1"/>
      <p:bldP spid="30" grpId="0" animBg="1"/>
      <p:bldP spid="3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2048" grpId="0" animBg="1"/>
      <p:bldP spid="2049" grpId="0" animBg="1"/>
      <p:bldP spid="2052" grpId="0" animBg="1"/>
      <p:bldP spid="2053" grpId="0" animBg="1"/>
      <p:bldP spid="2054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2" grpId="0" animBg="1"/>
      <p:bldP spid="2063" grpId="0" animBg="1"/>
      <p:bldP spid="2064" grpId="0" animBg="1"/>
      <p:bldP spid="2065" grpId="0" animBg="1"/>
      <p:bldP spid="2066" grpId="0" animBg="1"/>
      <p:bldP spid="2067" grpId="0" animBg="1"/>
      <p:bldP spid="2068" grpId="0" animBg="1"/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80" grpId="0" animBg="1"/>
      <p:bldP spid="5" grpId="0"/>
      <p:bldP spid="17" grpId="0" animBg="1"/>
      <p:bldP spid="4" grpId="0" animBg="1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Dati del problema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3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3" name="Group 5">
            <a:extLst>
              <a:ext uri="{FF2B5EF4-FFF2-40B4-BE49-F238E27FC236}">
                <a16:creationId xmlns:a16="http://schemas.microsoft.com/office/drawing/2014/main" id="{7F494824-BEE8-F688-E290-3EF5EAF0E5DA}"/>
              </a:ext>
            </a:extLst>
          </p:cNvPr>
          <p:cNvGrpSpPr>
            <a:grpSpLocks/>
          </p:cNvGrpSpPr>
          <p:nvPr/>
        </p:nvGrpSpPr>
        <p:grpSpPr bwMode="auto">
          <a:xfrm>
            <a:off x="3216052" y="1622979"/>
            <a:ext cx="8820000" cy="5040000"/>
            <a:chOff x="1984" y="1183"/>
            <a:chExt cx="5592" cy="279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D5BC8149-FCA1-963D-E383-FC805E07D62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84" y="1183"/>
              <a:ext cx="5592" cy="279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107DFDF2-16F0-C2C1-4629-BC4C04876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7" y="2367"/>
              <a:ext cx="194" cy="27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F401019D-5E49-B37B-2AD3-C266F9E85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265"/>
              <a:ext cx="140" cy="1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E1552CAF-AC3B-C533-2023-3221311B5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1" y="2213"/>
              <a:ext cx="145" cy="1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199AF4E2-BFDB-F962-9517-DF486E898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" y="1374"/>
              <a:ext cx="105" cy="1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F1347152-0366-8872-FD8D-CF6CBB06F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" y="1437"/>
              <a:ext cx="69" cy="1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78C9591C-F267-62A7-E994-3885995E4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1442"/>
              <a:ext cx="55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320FFB53-0AAA-04E0-A5CB-41007D6D3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8" y="3015"/>
              <a:ext cx="105" cy="1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7" name="Rectangle 13">
              <a:extLst>
                <a:ext uri="{FF2B5EF4-FFF2-40B4-BE49-F238E27FC236}">
                  <a16:creationId xmlns:a16="http://schemas.microsoft.com/office/drawing/2014/main" id="{2573D00A-BF76-DBE4-AF7D-CC386E876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3084"/>
              <a:ext cx="51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2" name="Rectangle 14">
              <a:extLst>
                <a:ext uri="{FF2B5EF4-FFF2-40B4-BE49-F238E27FC236}">
                  <a16:creationId xmlns:a16="http://schemas.microsoft.com/office/drawing/2014/main" id="{67642C75-7DED-7CC7-EEFB-EC2CD7C0F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" y="3067"/>
              <a:ext cx="55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3" name="Rectangle 15">
              <a:extLst>
                <a:ext uri="{FF2B5EF4-FFF2-40B4-BE49-F238E27FC236}">
                  <a16:creationId xmlns:a16="http://schemas.microsoft.com/office/drawing/2014/main" id="{4FDABF3E-200F-A2BF-5EDE-F10F59DF7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2763"/>
              <a:ext cx="134" cy="1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9" name="Rectangle 16">
              <a:extLst>
                <a:ext uri="{FF2B5EF4-FFF2-40B4-BE49-F238E27FC236}">
                  <a16:creationId xmlns:a16="http://schemas.microsoft.com/office/drawing/2014/main" id="{8C95E2DD-4AA3-F01A-7C6B-3504C0ECF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1890"/>
              <a:ext cx="183" cy="1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56367C48-2EEC-9705-86F3-690CC95F3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4" y="3961"/>
              <a:ext cx="5507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731BB647-12CF-5926-F1E6-383D4D7A54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1" y="1198"/>
              <a:ext cx="0" cy="2763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" name="Line 19">
              <a:extLst>
                <a:ext uri="{FF2B5EF4-FFF2-40B4-BE49-F238E27FC236}">
                  <a16:creationId xmlns:a16="http://schemas.microsoft.com/office/drawing/2014/main" id="{30729F35-F7EE-0D23-73A7-FB5076704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4" y="1198"/>
              <a:ext cx="5507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5" name="Line 20">
              <a:extLst>
                <a:ext uri="{FF2B5EF4-FFF2-40B4-BE49-F238E27FC236}">
                  <a16:creationId xmlns:a16="http://schemas.microsoft.com/office/drawing/2014/main" id="{93D07E90-AED5-8DA9-658D-DB1A90158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4" y="1198"/>
              <a:ext cx="0" cy="2763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6" name="Line 21">
              <a:extLst>
                <a:ext uri="{FF2B5EF4-FFF2-40B4-BE49-F238E27FC236}">
                  <a16:creationId xmlns:a16="http://schemas.microsoft.com/office/drawing/2014/main" id="{5FAE10FD-B536-CCBF-C52D-56A5D7C5D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2571"/>
              <a:ext cx="5148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" name="Line 22">
              <a:extLst>
                <a:ext uri="{FF2B5EF4-FFF2-40B4-BE49-F238E27FC236}">
                  <a16:creationId xmlns:a16="http://schemas.microsoft.com/office/drawing/2014/main" id="{4E1DB7A9-A58D-70E8-074F-A79544170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4" y="2571"/>
              <a:ext cx="0" cy="535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" name="Line 23">
              <a:extLst>
                <a:ext uri="{FF2B5EF4-FFF2-40B4-BE49-F238E27FC236}">
                  <a16:creationId xmlns:a16="http://schemas.microsoft.com/office/drawing/2014/main" id="{1EC7F1E7-99D5-49CB-FDA9-45CC26FCC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79" y="1423"/>
              <a:ext cx="0" cy="1148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" name="Line 24">
              <a:extLst>
                <a:ext uri="{FF2B5EF4-FFF2-40B4-BE49-F238E27FC236}">
                  <a16:creationId xmlns:a16="http://schemas.microsoft.com/office/drawing/2014/main" id="{ECBEF35C-0FB3-F47D-D312-D8A9BAE01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1423"/>
              <a:ext cx="3015" cy="1148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0" name="Line 25">
              <a:extLst>
                <a:ext uri="{FF2B5EF4-FFF2-40B4-BE49-F238E27FC236}">
                  <a16:creationId xmlns:a16="http://schemas.microsoft.com/office/drawing/2014/main" id="{43648BEB-E3E0-DF85-B942-2F2D884FD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64" y="2571"/>
              <a:ext cx="3015" cy="535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" name="Line 26">
              <a:extLst>
                <a:ext uri="{FF2B5EF4-FFF2-40B4-BE49-F238E27FC236}">
                  <a16:creationId xmlns:a16="http://schemas.microsoft.com/office/drawing/2014/main" id="{8CDF672F-BFFB-358F-A574-639AA8ECB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1" y="2282"/>
              <a:ext cx="0" cy="1058"/>
            </a:xfrm>
            <a:prstGeom prst="line">
              <a:avLst/>
            </a:prstGeom>
            <a:grp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F053D0B-622F-D9E2-3D58-37819650AA3E}"/>
              </a:ext>
            </a:extLst>
          </p:cNvPr>
          <p:cNvSpPr txBox="1"/>
          <p:nvPr/>
        </p:nvSpPr>
        <p:spPr>
          <a:xfrm>
            <a:off x="3328371" y="763178"/>
            <a:ext cx="871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 la retta generica r(r’; r”;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collocata nel primo diedro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(P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it-IT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sempre nel primo diedro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9" name="Rectangle 76">
            <a:extLst>
              <a:ext uri="{FF2B5EF4-FFF2-40B4-BE49-F238E27FC236}">
                <a16:creationId xmlns:a16="http://schemas.microsoft.com/office/drawing/2014/main" id="{D201342E-D0E9-8251-B2B6-3C22DFB1A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8" y="3486616"/>
            <a:ext cx="435399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75">
            <a:extLst>
              <a:ext uri="{FF2B5EF4-FFF2-40B4-BE49-F238E27FC236}">
                <a16:creationId xmlns:a16="http://schemas.microsoft.com/office/drawing/2014/main" id="{128FF8CA-52F5-2FD3-420A-C78A254D1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3713613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2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74">
            <a:extLst>
              <a:ext uri="{FF2B5EF4-FFF2-40B4-BE49-F238E27FC236}">
                <a16:creationId xmlns:a16="http://schemas.microsoft.com/office/drawing/2014/main" id="{9ADEE133-5DFB-999D-F57C-44F96A6A6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4322225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2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73">
            <a:extLst>
              <a:ext uri="{FF2B5EF4-FFF2-40B4-BE49-F238E27FC236}">
                <a16:creationId xmlns:a16="http://schemas.microsoft.com/office/drawing/2014/main" id="{23273FEC-0CE0-6BD2-42B7-BFF40DF3F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549" y="2545735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72">
            <a:extLst>
              <a:ext uri="{FF2B5EF4-FFF2-40B4-BE49-F238E27FC236}">
                <a16:creationId xmlns:a16="http://schemas.microsoft.com/office/drawing/2014/main" id="{31FF4270-C0A7-9FFE-A5F8-541B8C64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3137899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4" name="AutoShape 71">
            <a:extLst>
              <a:ext uri="{FF2B5EF4-FFF2-40B4-BE49-F238E27FC236}">
                <a16:creationId xmlns:a16="http://schemas.microsoft.com/office/drawing/2014/main" id="{C3DE84BF-F02F-B5A1-0665-A16A2DFA7A38}"/>
              </a:ext>
            </a:extLst>
          </p:cNvPr>
          <p:cNvSpPr>
            <a:spLocks/>
          </p:cNvSpPr>
          <p:nvPr/>
        </p:nvSpPr>
        <p:spPr bwMode="auto">
          <a:xfrm>
            <a:off x="548209" y="2529287"/>
            <a:ext cx="290632" cy="2294082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 dirty="0"/>
          </a:p>
        </p:txBody>
      </p: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E8FC6348-7678-5445-3BB9-AFC1E13FF262}"/>
              </a:ext>
            </a:extLst>
          </p:cNvPr>
          <p:cNvSpPr txBox="1"/>
          <p:nvPr/>
        </p:nvSpPr>
        <p:spPr>
          <a:xfrm>
            <a:off x="47998" y="2082237"/>
            <a:ext cx="31266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>
                <a:solidFill>
                  <a:srgbClr val="C00000"/>
                </a:solidFill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1028" name="AutoShape 68">
            <a:extLst>
              <a:ext uri="{FF2B5EF4-FFF2-40B4-BE49-F238E27FC236}">
                <a16:creationId xmlns:a16="http://schemas.microsoft.com/office/drawing/2014/main" id="{64B0749B-7E77-5765-35E7-75EE1901DFD5}"/>
              </a:ext>
            </a:extLst>
          </p:cNvPr>
          <p:cNvSpPr>
            <a:spLocks/>
          </p:cNvSpPr>
          <p:nvPr/>
        </p:nvSpPr>
        <p:spPr bwMode="auto">
          <a:xfrm>
            <a:off x="794154" y="5622627"/>
            <a:ext cx="172897" cy="1152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/>
          </a:p>
        </p:txBody>
      </p:sp>
      <p:sp>
        <p:nvSpPr>
          <p:cNvPr id="1029" name="Rectangle 60">
            <a:extLst>
              <a:ext uri="{FF2B5EF4-FFF2-40B4-BE49-F238E27FC236}">
                <a16:creationId xmlns:a16="http://schemas.microsoft.com/office/drawing/2014/main" id="{3D90D2AF-E5BF-344E-C480-8462B1645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321" y="5663822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P’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0" name="Rectangle 59">
            <a:extLst>
              <a:ext uri="{FF2B5EF4-FFF2-40B4-BE49-F238E27FC236}">
                <a16:creationId xmlns:a16="http://schemas.microsoft.com/office/drawing/2014/main" id="{290CFB80-85C2-CDE6-A58A-2342788A2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740" y="6268943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P”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1" name="Rectangle 58">
            <a:extLst>
              <a:ext uri="{FF2B5EF4-FFF2-40B4-BE49-F238E27FC236}">
                <a16:creationId xmlns:a16="http://schemas.microsoft.com/office/drawing/2014/main" id="{5F718E8B-D715-1670-CAE0-8F5ABEC6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35" y="5967210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CasellaDiTesto 1033">
            <a:extLst>
              <a:ext uri="{FF2B5EF4-FFF2-40B4-BE49-F238E27FC236}">
                <a16:creationId xmlns:a16="http://schemas.microsoft.com/office/drawing/2014/main" id="{8645C7CB-1CAB-2132-7032-BDB87A425184}"/>
              </a:ext>
            </a:extLst>
          </p:cNvPr>
          <p:cNvSpPr txBox="1"/>
          <p:nvPr/>
        </p:nvSpPr>
        <p:spPr>
          <a:xfrm>
            <a:off x="48000" y="5076832"/>
            <a:ext cx="315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Punto P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</a:t>
            </a:r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endParaRPr lang="it-IT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9FD0DA-FAE9-9A1F-E686-20A69F0E8349}"/>
              </a:ext>
            </a:extLst>
          </p:cNvPr>
          <p:cNvSpPr txBox="1"/>
          <p:nvPr/>
        </p:nvSpPr>
        <p:spPr>
          <a:xfrm>
            <a:off x="1534164" y="266549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601E90E-CF16-FADA-8514-F11C888677BE}"/>
              </a:ext>
            </a:extLst>
          </p:cNvPr>
          <p:cNvSpPr txBox="1"/>
          <p:nvPr/>
        </p:nvSpPr>
        <p:spPr>
          <a:xfrm>
            <a:off x="1529941" y="3247351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55074D-86B9-75E8-C3D4-836CBA535985}"/>
              </a:ext>
            </a:extLst>
          </p:cNvPr>
          <p:cNvSpPr txBox="1"/>
          <p:nvPr/>
        </p:nvSpPr>
        <p:spPr>
          <a:xfrm>
            <a:off x="1517324" y="383636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EE2003-C3AE-9D35-3508-1C0F992A3230}"/>
              </a:ext>
            </a:extLst>
          </p:cNvPr>
          <p:cNvSpPr txBox="1"/>
          <p:nvPr/>
        </p:nvSpPr>
        <p:spPr>
          <a:xfrm>
            <a:off x="1518462" y="4397761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B47A3B-12EF-A9EF-CA92-4E160645E970}"/>
              </a:ext>
            </a:extLst>
          </p:cNvPr>
          <p:cNvSpPr txBox="1"/>
          <p:nvPr/>
        </p:nvSpPr>
        <p:spPr>
          <a:xfrm>
            <a:off x="1545877" y="5746305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D335333-99A8-4227-9BE4-7A2438DC1115}"/>
              </a:ext>
            </a:extLst>
          </p:cNvPr>
          <p:cNvSpPr txBox="1"/>
          <p:nvPr/>
        </p:nvSpPr>
        <p:spPr>
          <a:xfrm>
            <a:off x="1541654" y="632816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5659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/>
      <p:bldP spid="59" grpId="0" animBg="1"/>
      <p:bldP spid="60" grpId="0" animBg="1"/>
      <p:bldP spid="61" grpId="0" animBg="1"/>
      <p:bldP spid="62" grpId="0" animBg="1"/>
      <p:bldP spid="63" grpId="0" animBg="1"/>
      <p:bldP spid="1024" grpId="0" animBg="1"/>
      <p:bldP spid="1027" grpId="0"/>
      <p:bldP spid="1028" grpId="0" animBg="1"/>
      <p:bldP spid="1029" grpId="0" animBg="1"/>
      <p:bldP spid="1030" grpId="0" animBg="1"/>
      <p:bldP spid="1031" grpId="0" animBg="1"/>
      <p:bldP spid="1034" grpId="0"/>
      <p:bldP spid="2" grpId="0"/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C666E3B4-1E9F-9DBE-E66D-CA06BBDE4CD5}"/>
              </a:ext>
            </a:extLst>
          </p:cNvPr>
          <p:cNvGrpSpPr/>
          <p:nvPr/>
        </p:nvGrpSpPr>
        <p:grpSpPr>
          <a:xfrm>
            <a:off x="3241675" y="1652588"/>
            <a:ext cx="8820150" cy="5040312"/>
            <a:chOff x="3241675" y="1652588"/>
            <a:chExt cx="8820150" cy="5040312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0BBEDE14-187C-6349-29D6-C2A717D15D3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652588"/>
              <a:ext cx="8820150" cy="50403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6BCB93AE-5DA6-D66A-6FBE-1A6FE3E96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038" y="3787775"/>
              <a:ext cx="295275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C628E78-ABC4-9DF3-EA1F-EA1856DBE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25" y="5407025"/>
              <a:ext cx="2571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CAE7B28A-0C37-6045-C666-B6097BA39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0500" y="3509963"/>
              <a:ext cx="2682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49692D20-7BF9-0164-D24E-D3F8ACB36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7238" y="6665913"/>
              <a:ext cx="86979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00A8812A-A389-0EC9-9909-6044D3157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995150" y="1679575"/>
              <a:ext cx="0" cy="49863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Line 11">
              <a:extLst>
                <a:ext uri="{FF2B5EF4-FFF2-40B4-BE49-F238E27FC236}">
                  <a16:creationId xmlns:a16="http://schemas.microsoft.com/office/drawing/2014/main" id="{3E2B676F-750C-32F7-785C-724954904F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7238" y="1679575"/>
              <a:ext cx="86979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Line 12">
              <a:extLst>
                <a:ext uri="{FF2B5EF4-FFF2-40B4-BE49-F238E27FC236}">
                  <a16:creationId xmlns:a16="http://schemas.microsoft.com/office/drawing/2014/main" id="{9FF0CD17-4286-BC46-F3FC-364F53BED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7238" y="1679575"/>
              <a:ext cx="0" cy="49863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9" name="Line 13">
              <a:extLst>
                <a:ext uri="{FF2B5EF4-FFF2-40B4-BE49-F238E27FC236}">
                  <a16:creationId xmlns:a16="http://schemas.microsoft.com/office/drawing/2014/main" id="{93DF6823-44F9-A04D-AAE7-F157D407A7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625" y="4156075"/>
              <a:ext cx="81311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7A840EF5-2428-EBEE-DE70-36D329576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56288" y="4156075"/>
              <a:ext cx="0" cy="966787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871302C5-AF70-DE60-2CA6-26EC01A84B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17200" y="2085975"/>
              <a:ext cx="0" cy="2070100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16">
              <a:extLst>
                <a:ext uri="{FF2B5EF4-FFF2-40B4-BE49-F238E27FC236}">
                  <a16:creationId xmlns:a16="http://schemas.microsoft.com/office/drawing/2014/main" id="{027307D9-2327-231F-D248-96CB6A54F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2085975"/>
              <a:ext cx="4760913" cy="2070100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17">
              <a:extLst>
                <a:ext uri="{FF2B5EF4-FFF2-40B4-BE49-F238E27FC236}">
                  <a16:creationId xmlns:a16="http://schemas.microsoft.com/office/drawing/2014/main" id="{342712B1-6243-600D-CB04-79EBE7726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56288" y="4156075"/>
              <a:ext cx="4760913" cy="966787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18">
              <a:extLst>
                <a:ext uri="{FF2B5EF4-FFF2-40B4-BE49-F238E27FC236}">
                  <a16:creationId xmlns:a16="http://schemas.microsoft.com/office/drawing/2014/main" id="{A03F0EFE-8421-00A5-1B19-495F018E5D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8750" y="3636963"/>
              <a:ext cx="0" cy="1908175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5" name="Rectangle 21">
              <a:extLst>
                <a:ext uri="{FF2B5EF4-FFF2-40B4-BE49-F238E27FC236}">
                  <a16:creationId xmlns:a16="http://schemas.microsoft.com/office/drawing/2014/main" id="{20DA4E0D-E99D-EBCF-CD2F-A0D3A8DCE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2600" y="1995488"/>
              <a:ext cx="1920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6" name="Rectangle 22">
              <a:extLst>
                <a:ext uri="{FF2B5EF4-FFF2-40B4-BE49-F238E27FC236}">
                  <a16:creationId xmlns:a16="http://schemas.microsoft.com/office/drawing/2014/main" id="{0DA1598B-3E7A-A7D3-3814-B01649752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7063" y="2111375"/>
              <a:ext cx="1254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5600492F-8AF6-32DC-FDB8-3629F97D9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5650" y="2120900"/>
              <a:ext cx="1000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86A7DEE7-94E3-719F-58CD-554A92303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475" y="4957763"/>
              <a:ext cx="1920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FC16147-8080-8F6D-C821-E2C59C017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1663" y="5084763"/>
              <a:ext cx="936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3" name="Rectangle 26">
              <a:extLst>
                <a:ext uri="{FF2B5EF4-FFF2-40B4-BE49-F238E27FC236}">
                  <a16:creationId xmlns:a16="http://schemas.microsoft.com/office/drawing/2014/main" id="{06BE4FE2-C0CC-EBD0-A96F-A620D84D1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8975" y="5053013"/>
              <a:ext cx="1000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6E033C0F-B340-7623-29E5-440217E24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4741863"/>
              <a:ext cx="2444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6D3EABA9-0443-5D3C-9788-0513E5B03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1675" y="3530600"/>
              <a:ext cx="3540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B0DA624F-D107-E050-73C6-D96E9FFC41AB}"/>
              </a:ext>
            </a:extLst>
          </p:cNvPr>
          <p:cNvSpPr txBox="1"/>
          <p:nvPr/>
        </p:nvSpPr>
        <p:spPr>
          <a:xfrm>
            <a:off x="3400425" y="765110"/>
            <a:ext cx="87536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sceglie, anzitutto, un punto 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X( X’; X”)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qualsiasi sulla retta r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tale che sia (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r)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26" name="CasellaDiTesto 1025">
            <a:extLst>
              <a:ext uri="{FF2B5EF4-FFF2-40B4-BE49-F238E27FC236}">
                <a16:creationId xmlns:a16="http://schemas.microsoft.com/office/drawing/2014/main" id="{1F83D7BB-5BA0-65D9-6599-C87FA78B31B9}"/>
              </a:ext>
            </a:extLst>
          </p:cNvPr>
          <p:cNvSpPr txBox="1"/>
          <p:nvPr/>
        </p:nvSpPr>
        <p:spPr>
          <a:xfrm>
            <a:off x="485777" y="4749156"/>
            <a:ext cx="9842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033" name="CasellaDiTesto 1032">
            <a:extLst>
              <a:ext uri="{FF2B5EF4-FFF2-40B4-BE49-F238E27FC236}">
                <a16:creationId xmlns:a16="http://schemas.microsoft.com/office/drawing/2014/main" id="{142F939C-91E9-6531-E42D-EADBA9FD9046}"/>
              </a:ext>
            </a:extLst>
          </p:cNvPr>
          <p:cNvSpPr txBox="1"/>
          <p:nvPr/>
        </p:nvSpPr>
        <p:spPr>
          <a:xfrm>
            <a:off x="1769270" y="5521325"/>
            <a:ext cx="115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 ‘’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r’’)</a:t>
            </a:r>
          </a:p>
        </p:txBody>
      </p:sp>
      <p:sp>
        <p:nvSpPr>
          <p:cNvPr id="1035" name="CasellaDiTesto 1034">
            <a:extLst>
              <a:ext uri="{FF2B5EF4-FFF2-40B4-BE49-F238E27FC236}">
                <a16:creationId xmlns:a16="http://schemas.microsoft.com/office/drawing/2014/main" id="{FFD2805D-2D24-2E0F-BB96-68544FDFBA1D}"/>
              </a:ext>
            </a:extLst>
          </p:cNvPr>
          <p:cNvSpPr txBox="1"/>
          <p:nvPr/>
        </p:nvSpPr>
        <p:spPr>
          <a:xfrm>
            <a:off x="1785938" y="4044951"/>
            <a:ext cx="115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(X’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r’)</a:t>
            </a:r>
          </a:p>
        </p:txBody>
      </p:sp>
      <p:cxnSp>
        <p:nvCxnSpPr>
          <p:cNvPr id="1037" name="Connettore 2 1036">
            <a:extLst>
              <a:ext uri="{FF2B5EF4-FFF2-40B4-BE49-F238E27FC236}">
                <a16:creationId xmlns:a16="http://schemas.microsoft.com/office/drawing/2014/main" id="{93453F44-003C-5C6B-910F-C898B8B6AFED}"/>
              </a:ext>
            </a:extLst>
          </p:cNvPr>
          <p:cNvCxnSpPr>
            <a:cxnSpLocks/>
            <a:stCxn id="1026" idx="3"/>
            <a:endCxn id="1035" idx="2"/>
          </p:cNvCxnSpPr>
          <p:nvPr/>
        </p:nvCxnSpPr>
        <p:spPr>
          <a:xfrm flipV="1">
            <a:off x="1470028" y="4506616"/>
            <a:ext cx="891910" cy="47337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Connettore 2 1041">
            <a:extLst>
              <a:ext uri="{FF2B5EF4-FFF2-40B4-BE49-F238E27FC236}">
                <a16:creationId xmlns:a16="http://schemas.microsoft.com/office/drawing/2014/main" id="{A729CDE3-DFC4-D3B5-B7FC-E0BD19C6345F}"/>
              </a:ext>
            </a:extLst>
          </p:cNvPr>
          <p:cNvCxnSpPr>
            <a:cxnSpLocks/>
            <a:stCxn id="1026" idx="3"/>
          </p:cNvCxnSpPr>
          <p:nvPr/>
        </p:nvCxnSpPr>
        <p:spPr>
          <a:xfrm>
            <a:off x="1470028" y="4979989"/>
            <a:ext cx="875242" cy="56356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CasellaDiTesto 1043">
            <a:extLst>
              <a:ext uri="{FF2B5EF4-FFF2-40B4-BE49-F238E27FC236}">
                <a16:creationId xmlns:a16="http://schemas.microsoft.com/office/drawing/2014/main" id="{D02675A0-5947-CE5C-2F02-5F8FCAECB1B5}"/>
              </a:ext>
            </a:extLst>
          </p:cNvPr>
          <p:cNvSpPr txBox="1"/>
          <p:nvPr/>
        </p:nvSpPr>
        <p:spPr>
          <a:xfrm>
            <a:off x="48001" y="2420442"/>
            <a:ext cx="3090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Scelta di un punto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X(X’;X’’)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appartenente alla retta data</a:t>
            </a:r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A9EF94D3-067D-802B-3F7E-F412677FD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9900" y="2538413"/>
            <a:ext cx="39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X"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0">
            <a:extLst>
              <a:ext uri="{FF2B5EF4-FFF2-40B4-BE49-F238E27FC236}">
                <a16:creationId xmlns:a16="http://schemas.microsoft.com/office/drawing/2014/main" id="{92B83E32-25A6-9AFA-043D-7ACC76C6B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800" y="4329113"/>
            <a:ext cx="3857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X'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Line 29">
            <a:extLst>
              <a:ext uri="{FF2B5EF4-FFF2-40B4-BE49-F238E27FC236}">
                <a16:creationId xmlns:a16="http://schemas.microsoft.com/office/drawing/2014/main" id="{2AD2825A-58DB-160B-E412-89F13046B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2275" y="2657475"/>
            <a:ext cx="0" cy="1766887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456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6" grpId="0"/>
      <p:bldP spid="1026" grpId="0" animBg="1"/>
      <p:bldP spid="1033" grpId="0" animBg="1"/>
      <p:bldP spid="1035" grpId="0" animBg="1"/>
      <p:bldP spid="1044" grpId="0"/>
      <p:bldP spid="31" grpId="0"/>
      <p:bldP spid="34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00DA30AE-AB82-131B-06D6-50EB3F7748A5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AA010C27-E4BD-787F-92AC-28BD1B859E7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22638" y="1720850"/>
              <a:ext cx="8820150" cy="50403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0582B0EC-FDF9-203E-10DA-246CDECB8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563" y="3856038"/>
              <a:ext cx="295275" cy="4699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E72B2AC7-464F-C1DE-63F4-2687FFD0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991" y="5628647"/>
              <a:ext cx="232436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9F799FBD-F970-495C-C187-A7461F76B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6388" y="3654425"/>
              <a:ext cx="242054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2" name="Line 9">
              <a:extLst>
                <a:ext uri="{FF2B5EF4-FFF2-40B4-BE49-F238E27FC236}">
                  <a16:creationId xmlns:a16="http://schemas.microsoft.com/office/drawing/2014/main" id="{4EDDB9D4-89A5-1FC7-6B6C-3003181EF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6734175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10">
              <a:extLst>
                <a:ext uri="{FF2B5EF4-FFF2-40B4-BE49-F238E27FC236}">
                  <a16:creationId xmlns:a16="http://schemas.microsoft.com/office/drawing/2014/main" id="{54A73857-45FC-96ED-8162-B2299461FF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91988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11">
              <a:extLst>
                <a:ext uri="{FF2B5EF4-FFF2-40B4-BE49-F238E27FC236}">
                  <a16:creationId xmlns:a16="http://schemas.microsoft.com/office/drawing/2014/main" id="{540D3E4D-2ED7-A95C-F273-196F606FFC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763" y="1747838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12">
              <a:extLst>
                <a:ext uri="{FF2B5EF4-FFF2-40B4-BE49-F238E27FC236}">
                  <a16:creationId xmlns:a16="http://schemas.microsoft.com/office/drawing/2014/main" id="{187AA020-4EC9-24E5-7746-442C5E6D0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13">
              <a:extLst>
                <a:ext uri="{FF2B5EF4-FFF2-40B4-BE49-F238E27FC236}">
                  <a16:creationId xmlns:a16="http://schemas.microsoft.com/office/drawing/2014/main" id="{A245784E-4AB4-C34E-2521-DA7845AD9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0151" y="4224338"/>
              <a:ext cx="8091488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" name="Line 14">
              <a:extLst>
                <a:ext uri="{FF2B5EF4-FFF2-40B4-BE49-F238E27FC236}">
                  <a16:creationId xmlns:a16="http://schemas.microsoft.com/office/drawing/2014/main" id="{796A6D29-E322-A74C-4C8D-17A6AB2C6F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1" y="4224338"/>
              <a:ext cx="0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E5464605-4C20-3C0A-C036-2F01F69B2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0388" y="2154238"/>
              <a:ext cx="0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9" name="Line 16">
              <a:extLst>
                <a:ext uri="{FF2B5EF4-FFF2-40B4-BE49-F238E27FC236}">
                  <a16:creationId xmlns:a16="http://schemas.microsoft.com/office/drawing/2014/main" id="{9D8F7027-0A1D-2F87-54F8-967B5C7904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2154238"/>
              <a:ext cx="4738688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00EB2723-4B3C-24EE-7BA8-4AB69FC188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81701" y="4224338"/>
              <a:ext cx="4738688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ACA2C38-35E3-47F6-ADDF-521D250E5D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4638" y="3705225"/>
              <a:ext cx="0" cy="19081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" name="Rectangle 19">
              <a:extLst>
                <a:ext uri="{FF2B5EF4-FFF2-40B4-BE49-F238E27FC236}">
                  <a16:creationId xmlns:a16="http://schemas.microsoft.com/office/drawing/2014/main" id="{72F2CEB4-F218-E62F-7CD1-0090B0239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9913" y="2732088"/>
              <a:ext cx="295275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5" name="Rectangle 20">
              <a:extLst>
                <a:ext uri="{FF2B5EF4-FFF2-40B4-BE49-F238E27FC236}">
                  <a16:creationId xmlns:a16="http://schemas.microsoft.com/office/drawing/2014/main" id="{24FF3795-3D99-89E2-9C9B-700EF9BBF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813" y="4540250"/>
              <a:ext cx="285750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6" name="Line 21">
              <a:extLst>
                <a:ext uri="{FF2B5EF4-FFF2-40B4-BE49-F238E27FC236}">
                  <a16:creationId xmlns:a16="http://schemas.microsoft.com/office/drawing/2014/main" id="{94BC389E-2975-98D1-EAE2-42FB8DFBB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10701" y="2725738"/>
              <a:ext cx="0" cy="17668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C6F5EABB-C50B-B55D-85EA-26A149DEAB25}"/>
                </a:ext>
              </a:extLst>
            </p:cNvPr>
            <p:cNvGrpSpPr/>
            <p:nvPr/>
          </p:nvGrpSpPr>
          <p:grpSpPr>
            <a:xfrm>
              <a:off x="10745788" y="2065338"/>
              <a:ext cx="371476" cy="371475"/>
              <a:chOff x="10745788" y="2065338"/>
              <a:chExt cx="371476" cy="371475"/>
            </a:xfrm>
          </p:grpSpPr>
          <p:sp>
            <p:nvSpPr>
              <p:cNvPr id="47" name="Rectangle 22">
                <a:extLst>
                  <a:ext uri="{FF2B5EF4-FFF2-40B4-BE49-F238E27FC236}">
                    <a16:creationId xmlns:a16="http://schemas.microsoft.com/office/drawing/2014/main" id="{AF2E55DA-3E2A-C3C5-A297-4F400AC79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5788" y="2065338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8" name="Rectangle 23">
                <a:extLst>
                  <a:ext uri="{FF2B5EF4-FFF2-40B4-BE49-F238E27FC236}">
                    <a16:creationId xmlns:a16="http://schemas.microsoft.com/office/drawing/2014/main" id="{BAABC389-1AFF-132C-5BCE-61EC5E067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8663" y="2181225"/>
                <a:ext cx="1254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9" name="Rectangle 24">
                <a:extLst>
                  <a:ext uri="{FF2B5EF4-FFF2-40B4-BE49-F238E27FC236}">
                    <a16:creationId xmlns:a16="http://schemas.microsoft.com/office/drawing/2014/main" id="{DF3EBA7A-80E2-34A5-73FB-E80487999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7251" y="2190750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50" name="Rectangle 25">
              <a:extLst>
                <a:ext uri="{FF2B5EF4-FFF2-40B4-BE49-F238E27FC236}">
                  <a16:creationId xmlns:a16="http://schemas.microsoft.com/office/drawing/2014/main" id="{1267B71B-6641-18C5-8718-06A80FD37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090" y="5026025"/>
              <a:ext cx="192088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1" name="Rectangle 26">
              <a:extLst>
                <a:ext uri="{FF2B5EF4-FFF2-40B4-BE49-F238E27FC236}">
                  <a16:creationId xmlns:a16="http://schemas.microsoft.com/office/drawing/2014/main" id="{0FA794ED-0C61-C89D-2414-773DECCE0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915" y="5153025"/>
              <a:ext cx="9366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2" name="Rectangle 27">
              <a:extLst>
                <a:ext uri="{FF2B5EF4-FFF2-40B4-BE49-F238E27FC236}">
                  <a16:creationId xmlns:a16="http://schemas.microsoft.com/office/drawing/2014/main" id="{02F653DB-6135-D4E6-A40B-CE925C7FC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8640" y="5122863"/>
              <a:ext cx="10001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043FE3FE-2F9B-3D1A-4DA1-2EA082C4E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6" y="4924425"/>
              <a:ext cx="244475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4CE5B46C-7B2D-F831-F3BC-06BEE3B2D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2326" y="3734183"/>
              <a:ext cx="354013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977514A6-0AA5-BC20-94BD-A667DF838A6A}"/>
              </a:ext>
            </a:extLst>
          </p:cNvPr>
          <p:cNvSpPr txBox="1"/>
          <p:nvPr/>
        </p:nvSpPr>
        <p:spPr>
          <a:xfrm>
            <a:off x="100011" y="2190750"/>
            <a:ext cx="3101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modo si legano la retta r ed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assegnati. </a:t>
            </a:r>
          </a:p>
        </p:txBody>
      </p:sp>
      <p:sp>
        <p:nvSpPr>
          <p:cNvPr id="1028" name="CasellaDiTesto 1027">
            <a:extLst>
              <a:ext uri="{FF2B5EF4-FFF2-40B4-BE49-F238E27FC236}">
                <a16:creationId xmlns:a16="http://schemas.microsoft.com/office/drawing/2014/main" id="{41BE52CB-B37F-3209-25D0-FBBEDB148A12}"/>
              </a:ext>
            </a:extLst>
          </p:cNvPr>
          <p:cNvSpPr txBox="1"/>
          <p:nvPr/>
        </p:nvSpPr>
        <p:spPr>
          <a:xfrm>
            <a:off x="48000" y="3143568"/>
            <a:ext cx="321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Mediante questo segmento di retta la rappresentazione descrittiva viene così sintetizzata:</a:t>
            </a:r>
            <a:endParaRPr lang="it-IT" dirty="0"/>
          </a:p>
        </p:txBody>
      </p:sp>
      <p:cxnSp>
        <p:nvCxnSpPr>
          <p:cNvPr id="1034" name="Connettore 2 1033">
            <a:extLst>
              <a:ext uri="{FF2B5EF4-FFF2-40B4-BE49-F238E27FC236}">
                <a16:creationId xmlns:a16="http://schemas.microsoft.com/office/drawing/2014/main" id="{73B924A7-5A61-2026-1047-086ECC76DD88}"/>
              </a:ext>
            </a:extLst>
          </p:cNvPr>
          <p:cNvCxnSpPr>
            <a:stCxn id="1029" idx="3"/>
            <a:endCxn id="1031" idx="2"/>
          </p:cNvCxnSpPr>
          <p:nvPr/>
        </p:nvCxnSpPr>
        <p:spPr>
          <a:xfrm flipV="1">
            <a:off x="1334883" y="5011741"/>
            <a:ext cx="789019" cy="45483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nettore 2 1037">
            <a:extLst>
              <a:ext uri="{FF2B5EF4-FFF2-40B4-BE49-F238E27FC236}">
                <a16:creationId xmlns:a16="http://schemas.microsoft.com/office/drawing/2014/main" id="{79D7918E-C1A0-A1C8-1C97-8489C3CA6A7D}"/>
              </a:ext>
            </a:extLst>
          </p:cNvPr>
          <p:cNvCxnSpPr>
            <a:stCxn id="1029" idx="3"/>
            <a:endCxn id="1030" idx="0"/>
          </p:cNvCxnSpPr>
          <p:nvPr/>
        </p:nvCxnSpPr>
        <p:spPr>
          <a:xfrm>
            <a:off x="1334883" y="5466571"/>
            <a:ext cx="780901" cy="67215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87781F84-1570-51A1-A484-F99F048DA7FE}"/>
              </a:ext>
            </a:extLst>
          </p:cNvPr>
          <p:cNvGrpSpPr/>
          <p:nvPr/>
        </p:nvGrpSpPr>
        <p:grpSpPr>
          <a:xfrm>
            <a:off x="3322348" y="895350"/>
            <a:ext cx="8820149" cy="369332"/>
            <a:chOff x="3322348" y="895350"/>
            <a:chExt cx="8820149" cy="369332"/>
          </a:xfrm>
        </p:grpSpPr>
        <p:sp>
          <p:nvSpPr>
            <p:cNvPr id="1025" name="CasellaDiTesto 1024">
              <a:extLst>
                <a:ext uri="{FF2B5EF4-FFF2-40B4-BE49-F238E27FC236}">
                  <a16:creationId xmlns:a16="http://schemas.microsoft.com/office/drawing/2014/main" id="{8E5FA22B-BEDE-1888-F2FC-FBD0F10B2677}"/>
                </a:ext>
              </a:extLst>
            </p:cNvPr>
            <p:cNvSpPr txBox="1"/>
            <p:nvPr/>
          </p:nvSpPr>
          <p:spPr>
            <a:xfrm>
              <a:off x="3322348" y="895350"/>
              <a:ext cx="8820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 definisce, quindi, il segmento 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; 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X”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). 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7C61DB57-41BA-02E7-B738-640FF9E9BFE6}"/>
                </a:ext>
              </a:extLst>
            </p:cNvPr>
            <p:cNvCxnSpPr/>
            <p:nvPr/>
          </p:nvCxnSpPr>
          <p:spPr>
            <a:xfrm>
              <a:off x="8624888" y="944008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18E9C45E-B243-BE38-9D66-B3297B1E0EBA}"/>
                </a:ext>
              </a:extLst>
            </p:cNvPr>
            <p:cNvCxnSpPr/>
            <p:nvPr/>
          </p:nvCxnSpPr>
          <p:spPr>
            <a:xfrm>
              <a:off x="9085258" y="950170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4ED331ED-CAF4-0D39-54C9-140C0B098185}"/>
                </a:ext>
              </a:extLst>
            </p:cNvPr>
            <p:cNvCxnSpPr/>
            <p:nvPr/>
          </p:nvCxnSpPr>
          <p:spPr>
            <a:xfrm>
              <a:off x="9668242" y="944008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BC144FC3-9472-B78C-5B16-4637457D8C51}"/>
              </a:ext>
            </a:extLst>
          </p:cNvPr>
          <p:cNvGrpSpPr/>
          <p:nvPr/>
        </p:nvGrpSpPr>
        <p:grpSpPr>
          <a:xfrm>
            <a:off x="542883" y="5281905"/>
            <a:ext cx="792000" cy="369332"/>
            <a:chOff x="542883" y="5281905"/>
            <a:chExt cx="792000" cy="369332"/>
          </a:xfrm>
        </p:grpSpPr>
        <p:sp>
          <p:nvSpPr>
            <p:cNvPr id="1029" name="CasellaDiTesto 1028">
              <a:extLst>
                <a:ext uri="{FF2B5EF4-FFF2-40B4-BE49-F238E27FC236}">
                  <a16:creationId xmlns:a16="http://schemas.microsoft.com/office/drawing/2014/main" id="{D68E6375-A8A9-7E44-C901-30960186D654}"/>
                </a:ext>
              </a:extLst>
            </p:cNvPr>
            <p:cNvSpPr txBox="1"/>
            <p:nvPr/>
          </p:nvSpPr>
          <p:spPr>
            <a:xfrm>
              <a:off x="542883" y="5281905"/>
              <a:ext cx="792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 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00FF"/>
                  </a:solidFill>
                </a:rPr>
                <a:t>X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61371074-B0A1-45F9-2EC1-1FDF7695047D}"/>
                </a:ext>
              </a:extLst>
            </p:cNvPr>
            <p:cNvCxnSpPr/>
            <p:nvPr/>
          </p:nvCxnSpPr>
          <p:spPr>
            <a:xfrm>
              <a:off x="917078" y="5326488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8A4D0C51-A16D-6B75-025D-5AD0D8AE96A4}"/>
              </a:ext>
            </a:extLst>
          </p:cNvPr>
          <p:cNvGrpSpPr/>
          <p:nvPr/>
        </p:nvGrpSpPr>
        <p:grpSpPr>
          <a:xfrm>
            <a:off x="1575784" y="6138723"/>
            <a:ext cx="1080000" cy="369332"/>
            <a:chOff x="1575784" y="6138723"/>
            <a:chExt cx="1080000" cy="369332"/>
          </a:xfrm>
        </p:grpSpPr>
        <p:sp>
          <p:nvSpPr>
            <p:cNvPr id="1030" name="CasellaDiTesto 1029">
              <a:extLst>
                <a:ext uri="{FF2B5EF4-FFF2-40B4-BE49-F238E27FC236}">
                  <a16:creationId xmlns:a16="http://schemas.microsoft.com/office/drawing/2014/main" id="{E5BB756E-5B23-F37D-98E0-47F8A064881F}"/>
                </a:ext>
              </a:extLst>
            </p:cNvPr>
            <p:cNvSpPr txBox="1"/>
            <p:nvPr/>
          </p:nvSpPr>
          <p:spPr>
            <a:xfrm>
              <a:off x="1575784" y="6138723"/>
              <a:ext cx="108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s’’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B050"/>
                  </a:solidFill>
                </a:rPr>
                <a:t>’’</a:t>
              </a:r>
              <a:r>
                <a:rPr lang="it-IT" dirty="0">
                  <a:solidFill>
                    <a:srgbClr val="0000FF"/>
                  </a:solidFill>
                </a:rPr>
                <a:t>X’’</a:t>
              </a:r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84FCCEDE-1C00-D5F3-9382-2C022EFE043E}"/>
                </a:ext>
              </a:extLst>
            </p:cNvPr>
            <p:cNvCxnSpPr/>
            <p:nvPr/>
          </p:nvCxnSpPr>
          <p:spPr>
            <a:xfrm>
              <a:off x="2076452" y="6170955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B0097E2-B8EC-4DB1-A907-BD6DE479CA34}"/>
              </a:ext>
            </a:extLst>
          </p:cNvPr>
          <p:cNvGrpSpPr/>
          <p:nvPr/>
        </p:nvGrpSpPr>
        <p:grpSpPr>
          <a:xfrm>
            <a:off x="1583902" y="4642409"/>
            <a:ext cx="1080000" cy="369332"/>
            <a:chOff x="1583902" y="4642409"/>
            <a:chExt cx="1080000" cy="369332"/>
          </a:xfrm>
        </p:grpSpPr>
        <p:sp>
          <p:nvSpPr>
            <p:cNvPr id="1031" name="CasellaDiTesto 1030">
              <a:extLst>
                <a:ext uri="{FF2B5EF4-FFF2-40B4-BE49-F238E27FC236}">
                  <a16:creationId xmlns:a16="http://schemas.microsoft.com/office/drawing/2014/main" id="{83F6BEAB-B741-F75B-5989-E89F46AFDB97}"/>
                </a:ext>
              </a:extLst>
            </p:cNvPr>
            <p:cNvSpPr txBox="1"/>
            <p:nvPr/>
          </p:nvSpPr>
          <p:spPr>
            <a:xfrm>
              <a:off x="1583902" y="4642409"/>
              <a:ext cx="108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s’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B050"/>
                  </a:solidFill>
                </a:rPr>
                <a:t>’</a:t>
              </a:r>
              <a:r>
                <a:rPr lang="it-IT" dirty="0">
                  <a:solidFill>
                    <a:srgbClr val="0000FF"/>
                  </a:solidFill>
                </a:rPr>
                <a:t>X’</a:t>
              </a:r>
            </a:p>
          </p:txBody>
        </p: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9B7F9C6D-48CB-42EC-EC06-8723994F6B04}"/>
                </a:ext>
              </a:extLst>
            </p:cNvPr>
            <p:cNvCxnSpPr/>
            <p:nvPr/>
          </p:nvCxnSpPr>
          <p:spPr>
            <a:xfrm>
              <a:off x="2076452" y="4694808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30">
            <a:extLst>
              <a:ext uri="{FF2B5EF4-FFF2-40B4-BE49-F238E27FC236}">
                <a16:creationId xmlns:a16="http://schemas.microsoft.com/office/drawing/2014/main" id="{A0BFE255-D436-96B8-17E1-21B562164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4244" y="3176588"/>
            <a:ext cx="355867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anose="030F0702030302020204" pitchFamily="66" charset="0"/>
              </a:rPr>
              <a:t>s''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0" name="Rectangle 31">
            <a:extLst>
              <a:ext uri="{FF2B5EF4-FFF2-40B4-BE49-F238E27FC236}">
                <a16:creationId xmlns:a16="http://schemas.microsoft.com/office/drawing/2014/main" id="{2390B761-B9F6-ACD8-4040-A14B7BE28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0444" y="4965700"/>
            <a:ext cx="24686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anose="030F0702030302020204" pitchFamily="66" charset="0"/>
              </a:rPr>
              <a:t>s'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1" name="Line 32">
            <a:extLst>
              <a:ext uri="{FF2B5EF4-FFF2-40B4-BE49-F238E27FC236}">
                <a16:creationId xmlns:a16="http://schemas.microsoft.com/office/drawing/2014/main" id="{5A33A9AB-748C-EED3-AD2D-B0969FDA6C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1728" y="2728560"/>
            <a:ext cx="1516063" cy="979488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62" name="Line 33">
            <a:extLst>
              <a:ext uri="{FF2B5EF4-FFF2-40B4-BE49-F238E27FC236}">
                <a16:creationId xmlns:a16="http://schemas.microsoft.com/office/drawing/2014/main" id="{E4EFB4A3-0178-4616-7D21-7D6E4EA0A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4550" y="4492625"/>
            <a:ext cx="1516063" cy="1120775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040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7" grpId="0"/>
      <p:bldP spid="1028" grpId="0"/>
      <p:bldP spid="59" grpId="0" animBg="1"/>
      <p:bldP spid="60" grpId="0" animBg="1"/>
      <p:bldP spid="61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FBB88548-3FFB-A0CB-E04E-8A3925B3F663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sp>
          <p:nvSpPr>
            <p:cNvPr id="17" name="AutoShape 4">
              <a:extLst>
                <a:ext uri="{FF2B5EF4-FFF2-40B4-BE49-F238E27FC236}">
                  <a16:creationId xmlns:a16="http://schemas.microsoft.com/office/drawing/2014/main" id="{E2C46A8E-F462-99CC-213C-E6251213F67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22638" y="1720850"/>
              <a:ext cx="8820150" cy="50403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E034EDB1-0B35-8417-B5F2-773F24BCF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563" y="3856038"/>
              <a:ext cx="295275" cy="4699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80AA3AFD-9B0D-F748-4F41-D78B11F57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7813" y="5580063"/>
              <a:ext cx="232436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AB4D21BB-E94E-6A95-D606-6F62D4F96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6388" y="3654425"/>
              <a:ext cx="242054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3" name="Line 9">
              <a:extLst>
                <a:ext uri="{FF2B5EF4-FFF2-40B4-BE49-F238E27FC236}">
                  <a16:creationId xmlns:a16="http://schemas.microsoft.com/office/drawing/2014/main" id="{22A00AC4-BE46-A617-10A0-E0EAC346F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6734175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EABD67C-2C33-8F6F-573C-828524A2D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91988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7F9D3F12-8DE9-E1EB-E260-BAAF556D5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763" y="1747838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9F393B2D-2199-2671-2771-6A581F6A1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816245B6-B1E1-3F1B-B74A-D45A1F3EE6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0151" y="4224338"/>
              <a:ext cx="8091488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" name="Line 14">
              <a:extLst>
                <a:ext uri="{FF2B5EF4-FFF2-40B4-BE49-F238E27FC236}">
                  <a16:creationId xmlns:a16="http://schemas.microsoft.com/office/drawing/2014/main" id="{1BFCB03F-A87A-255B-BC7C-C97CED89A8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1" y="4224338"/>
              <a:ext cx="0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5" name="Line 15">
              <a:extLst>
                <a:ext uri="{FF2B5EF4-FFF2-40B4-BE49-F238E27FC236}">
                  <a16:creationId xmlns:a16="http://schemas.microsoft.com/office/drawing/2014/main" id="{3AFB5386-4140-AF22-D893-F72C7D6AE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0388" y="2154238"/>
              <a:ext cx="0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CBC6D5BE-CB47-FEB7-0F55-8315BCB25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2154238"/>
              <a:ext cx="4738688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7" name="Line 17">
              <a:extLst>
                <a:ext uri="{FF2B5EF4-FFF2-40B4-BE49-F238E27FC236}">
                  <a16:creationId xmlns:a16="http://schemas.microsoft.com/office/drawing/2014/main" id="{8FA5F1C0-EDB9-6543-C5A0-637D7347B4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81701" y="4224338"/>
              <a:ext cx="4738688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" name="Line 18">
              <a:extLst>
                <a:ext uri="{FF2B5EF4-FFF2-40B4-BE49-F238E27FC236}">
                  <a16:creationId xmlns:a16="http://schemas.microsoft.com/office/drawing/2014/main" id="{7BFC42A1-11B6-5AF3-F9B9-DAEF7671B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4638" y="3705225"/>
              <a:ext cx="0" cy="19081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2" name="Rectangle 19">
              <a:extLst>
                <a:ext uri="{FF2B5EF4-FFF2-40B4-BE49-F238E27FC236}">
                  <a16:creationId xmlns:a16="http://schemas.microsoft.com/office/drawing/2014/main" id="{43F109BD-8E0A-38EB-10AE-E0266F3EC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9913" y="2732088"/>
              <a:ext cx="295275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3" name="Rectangle 20">
              <a:extLst>
                <a:ext uri="{FF2B5EF4-FFF2-40B4-BE49-F238E27FC236}">
                  <a16:creationId xmlns:a16="http://schemas.microsoft.com/office/drawing/2014/main" id="{051799ED-CC10-9625-B14A-22929E717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813" y="4540250"/>
              <a:ext cx="285750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3" name="Line 21">
              <a:extLst>
                <a:ext uri="{FF2B5EF4-FFF2-40B4-BE49-F238E27FC236}">
                  <a16:creationId xmlns:a16="http://schemas.microsoft.com/office/drawing/2014/main" id="{5EDCD67D-9E95-3EDC-408E-475ECDC45F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10701" y="2725738"/>
              <a:ext cx="0" cy="17668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54" name="Gruppo 53">
              <a:extLst>
                <a:ext uri="{FF2B5EF4-FFF2-40B4-BE49-F238E27FC236}">
                  <a16:creationId xmlns:a16="http://schemas.microsoft.com/office/drawing/2014/main" id="{817AD274-882B-F9B4-5160-49E32AACDFF9}"/>
                </a:ext>
              </a:extLst>
            </p:cNvPr>
            <p:cNvGrpSpPr/>
            <p:nvPr/>
          </p:nvGrpSpPr>
          <p:grpSpPr>
            <a:xfrm>
              <a:off x="10745788" y="2065338"/>
              <a:ext cx="371476" cy="371475"/>
              <a:chOff x="10745788" y="2065338"/>
              <a:chExt cx="371476" cy="371475"/>
            </a:xfrm>
          </p:grpSpPr>
          <p:sp>
            <p:nvSpPr>
              <p:cNvPr id="1039" name="Rectangle 22">
                <a:extLst>
                  <a:ext uri="{FF2B5EF4-FFF2-40B4-BE49-F238E27FC236}">
                    <a16:creationId xmlns:a16="http://schemas.microsoft.com/office/drawing/2014/main" id="{B83B24AC-89A8-8CD0-20FF-4B839BC9D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5788" y="2065338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0" name="Rectangle 23">
                <a:extLst>
                  <a:ext uri="{FF2B5EF4-FFF2-40B4-BE49-F238E27FC236}">
                    <a16:creationId xmlns:a16="http://schemas.microsoft.com/office/drawing/2014/main" id="{67087914-90E3-3C7F-12D0-DB987BC5E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8663" y="2181225"/>
                <a:ext cx="1254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24">
                <a:extLst>
                  <a:ext uri="{FF2B5EF4-FFF2-40B4-BE49-F238E27FC236}">
                    <a16:creationId xmlns:a16="http://schemas.microsoft.com/office/drawing/2014/main" id="{4102C83A-AD98-F982-3CC6-E4F1F4A44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7251" y="2190750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55" name="Rectangle 25">
              <a:extLst>
                <a:ext uri="{FF2B5EF4-FFF2-40B4-BE49-F238E27FC236}">
                  <a16:creationId xmlns:a16="http://schemas.microsoft.com/office/drawing/2014/main" id="{C60668B7-8D11-D4A6-00B8-09D939C1B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090" y="5026025"/>
              <a:ext cx="192088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6" name="Rectangle 26">
              <a:extLst>
                <a:ext uri="{FF2B5EF4-FFF2-40B4-BE49-F238E27FC236}">
                  <a16:creationId xmlns:a16="http://schemas.microsoft.com/office/drawing/2014/main" id="{F343679C-81F3-26FA-BDF7-82369AB69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915" y="5153025"/>
              <a:ext cx="9366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24" name="Rectangle 27">
              <a:extLst>
                <a:ext uri="{FF2B5EF4-FFF2-40B4-BE49-F238E27FC236}">
                  <a16:creationId xmlns:a16="http://schemas.microsoft.com/office/drawing/2014/main" id="{1EB0E3E4-1FFE-34FD-79F0-864BEFACF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8640" y="5122863"/>
              <a:ext cx="10001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26" name="Rectangle 28">
              <a:extLst>
                <a:ext uri="{FF2B5EF4-FFF2-40B4-BE49-F238E27FC236}">
                  <a16:creationId xmlns:a16="http://schemas.microsoft.com/office/drawing/2014/main" id="{037A0C2F-7184-9B81-D772-68A61934D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6" y="4924425"/>
              <a:ext cx="244475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32" name="Rectangle 29">
              <a:extLst>
                <a:ext uri="{FF2B5EF4-FFF2-40B4-BE49-F238E27FC236}">
                  <a16:creationId xmlns:a16="http://schemas.microsoft.com/office/drawing/2014/main" id="{57E23B98-E0FC-8271-A240-7B1A8A532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2326" y="3713163"/>
              <a:ext cx="354013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33" name="Rectangle 30">
              <a:extLst>
                <a:ext uri="{FF2B5EF4-FFF2-40B4-BE49-F238E27FC236}">
                  <a16:creationId xmlns:a16="http://schemas.microsoft.com/office/drawing/2014/main" id="{0548400C-CBC0-F40E-72B1-5319066CE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8688" y="3176588"/>
              <a:ext cx="355867" cy="3385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endParaRPr>
            </a:p>
          </p:txBody>
        </p:sp>
        <p:sp>
          <p:nvSpPr>
            <p:cNvPr id="1035" name="Rectangle 31">
              <a:extLst>
                <a:ext uri="{FF2B5EF4-FFF2-40B4-BE49-F238E27FC236}">
                  <a16:creationId xmlns:a16="http://schemas.microsoft.com/office/drawing/2014/main" id="{9161CDF5-7390-05F1-AE55-6434EBD99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4888" y="4965700"/>
              <a:ext cx="246862" cy="3385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endParaRPr>
            </a:p>
          </p:txBody>
        </p:sp>
        <p:sp>
          <p:nvSpPr>
            <p:cNvPr id="1036" name="Line 32">
              <a:extLst>
                <a:ext uri="{FF2B5EF4-FFF2-40B4-BE49-F238E27FC236}">
                  <a16:creationId xmlns:a16="http://schemas.microsoft.com/office/drawing/2014/main" id="{B52CD617-411F-6E0B-E64A-CDCE0131E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4638" y="2725738"/>
              <a:ext cx="1516063" cy="9794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37" name="Line 33">
              <a:extLst>
                <a:ext uri="{FF2B5EF4-FFF2-40B4-BE49-F238E27FC236}">
                  <a16:creationId xmlns:a16="http://schemas.microsoft.com/office/drawing/2014/main" id="{F8D2C6F9-D279-61A7-E1E1-D746D6557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4638" y="4492625"/>
              <a:ext cx="1516063" cy="11207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</p:grp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id="{F733F700-ED17-613D-A46C-2DF3D5D8C9D1}"/>
              </a:ext>
            </a:extLst>
          </p:cNvPr>
          <p:cNvSpPr txBox="1"/>
          <p:nvPr/>
        </p:nvSpPr>
        <p:spPr>
          <a:xfrm>
            <a:off x="3324747" y="807421"/>
            <a:ext cx="878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estende il segmento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all’infinito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trasformandolo nella retta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definita mediante le relative proiezioni (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s’; s”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44" name="Line 32">
            <a:extLst>
              <a:ext uri="{FF2B5EF4-FFF2-40B4-BE49-F238E27FC236}">
                <a16:creationId xmlns:a16="http://schemas.microsoft.com/office/drawing/2014/main" id="{D119B38C-312D-CE25-AFCB-D140F0FAFE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8592" y="1769663"/>
            <a:ext cx="3799376" cy="2454675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45" name="Line 33">
            <a:extLst>
              <a:ext uri="{FF2B5EF4-FFF2-40B4-BE49-F238E27FC236}">
                <a16:creationId xmlns:a16="http://schemas.microsoft.com/office/drawing/2014/main" id="{DFCE61F2-EBA2-3B76-4CDA-A16A439D09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6651" y="4224337"/>
            <a:ext cx="3303480" cy="2442153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A023DAC-4428-29BD-AE7D-27DFA8EF3F16}"/>
              </a:ext>
            </a:extLst>
          </p:cNvPr>
          <p:cNvCxnSpPr/>
          <p:nvPr/>
        </p:nvCxnSpPr>
        <p:spPr>
          <a:xfrm>
            <a:off x="1352985" y="3004728"/>
            <a:ext cx="576000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48C546D-A02B-8E93-CE37-51F5C637E0F4}"/>
              </a:ext>
            </a:extLst>
          </p:cNvPr>
          <p:cNvCxnSpPr/>
          <p:nvPr/>
        </p:nvCxnSpPr>
        <p:spPr>
          <a:xfrm>
            <a:off x="1352986" y="2464992"/>
            <a:ext cx="576000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BCA67ACF-A9BD-C382-3DD4-C31526A31218}"/>
              </a:ext>
            </a:extLst>
          </p:cNvPr>
          <p:cNvGrpSpPr/>
          <p:nvPr/>
        </p:nvGrpSpPr>
        <p:grpSpPr>
          <a:xfrm>
            <a:off x="1944013" y="2801704"/>
            <a:ext cx="1260000" cy="389787"/>
            <a:chOff x="1944013" y="2801704"/>
            <a:chExt cx="1260000" cy="389787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D08735C-A473-2D1D-1700-1287D0F4B487}"/>
                </a:ext>
              </a:extLst>
            </p:cNvPr>
            <p:cNvSpPr txBox="1"/>
            <p:nvPr/>
          </p:nvSpPr>
          <p:spPr>
            <a:xfrm>
              <a:off x="1944013" y="2801704"/>
              <a:ext cx="1260000" cy="3897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s”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EFA7ED13-D4C9-3D2F-6281-3A41158BB922}"/>
                </a:ext>
              </a:extLst>
            </p:cNvPr>
            <p:cNvCxnSpPr/>
            <p:nvPr/>
          </p:nvCxnSpPr>
          <p:spPr>
            <a:xfrm>
              <a:off x="2088820" y="2896944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BC2BAFD5-955E-4A48-CA33-A398C9C0D88E}"/>
              </a:ext>
            </a:extLst>
          </p:cNvPr>
          <p:cNvGrpSpPr/>
          <p:nvPr/>
        </p:nvGrpSpPr>
        <p:grpSpPr>
          <a:xfrm>
            <a:off x="92985" y="2781604"/>
            <a:ext cx="1260000" cy="389787"/>
            <a:chOff x="92985" y="2781604"/>
            <a:chExt cx="1260000" cy="389787"/>
          </a:xfrm>
        </p:grpSpPr>
        <p:sp>
          <p:nvSpPr>
            <p:cNvPr id="1046" name="CasellaDiTesto 1045">
              <a:extLst>
                <a:ext uri="{FF2B5EF4-FFF2-40B4-BE49-F238E27FC236}">
                  <a16:creationId xmlns:a16="http://schemas.microsoft.com/office/drawing/2014/main" id="{92EBDF89-9220-3C80-2849-6D91678F02B6}"/>
                </a:ext>
              </a:extLst>
            </p:cNvPr>
            <p:cNvSpPr txBox="1"/>
            <p:nvPr/>
          </p:nvSpPr>
          <p:spPr>
            <a:xfrm>
              <a:off x="92985" y="2781604"/>
              <a:ext cx="1260000" cy="3897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s”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049" name="Connettore 2 1048">
              <a:extLst>
                <a:ext uri="{FF2B5EF4-FFF2-40B4-BE49-F238E27FC236}">
                  <a16:creationId xmlns:a16="http://schemas.microsoft.com/office/drawing/2014/main" id="{B269614A-6D30-4197-7DED-74E603318B41}"/>
                </a:ext>
              </a:extLst>
            </p:cNvPr>
            <p:cNvCxnSpPr/>
            <p:nvPr/>
          </p:nvCxnSpPr>
          <p:spPr>
            <a:xfrm>
              <a:off x="645554" y="2982856"/>
              <a:ext cx="360000" cy="0"/>
            </a:xfrm>
            <a:prstGeom prst="straightConnector1">
              <a:avLst/>
            </a:prstGeom>
            <a:ln w="3175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C5BF087F-B31A-A969-7D1F-6ED4C75B9D70}"/>
                </a:ext>
              </a:extLst>
            </p:cNvPr>
            <p:cNvCxnSpPr/>
            <p:nvPr/>
          </p:nvCxnSpPr>
          <p:spPr>
            <a:xfrm>
              <a:off x="222885" y="2816690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D4EFDFD2-BDE0-4ACA-D92F-941129CAAAD1}"/>
              </a:ext>
            </a:extLst>
          </p:cNvPr>
          <p:cNvGrpSpPr/>
          <p:nvPr/>
        </p:nvGrpSpPr>
        <p:grpSpPr>
          <a:xfrm>
            <a:off x="92985" y="2252931"/>
            <a:ext cx="1260000" cy="369332"/>
            <a:chOff x="92985" y="2252931"/>
            <a:chExt cx="1260000" cy="369332"/>
          </a:xfrm>
        </p:grpSpPr>
        <p:sp>
          <p:nvSpPr>
            <p:cNvPr id="1047" name="CasellaDiTesto 1046">
              <a:extLst>
                <a:ext uri="{FF2B5EF4-FFF2-40B4-BE49-F238E27FC236}">
                  <a16:creationId xmlns:a16="http://schemas.microsoft.com/office/drawing/2014/main" id="{19572030-DB1A-595C-7700-5794253F6D77}"/>
                </a:ext>
              </a:extLst>
            </p:cNvPr>
            <p:cNvSpPr txBox="1"/>
            <p:nvPr/>
          </p:nvSpPr>
          <p:spPr>
            <a:xfrm>
              <a:off x="92985" y="2252931"/>
              <a:ext cx="126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050" name="Connettore 2 1049">
              <a:extLst>
                <a:ext uri="{FF2B5EF4-FFF2-40B4-BE49-F238E27FC236}">
                  <a16:creationId xmlns:a16="http://schemas.microsoft.com/office/drawing/2014/main" id="{2764894C-DA45-09AF-2053-B1E3E9D52243}"/>
                </a:ext>
              </a:extLst>
            </p:cNvPr>
            <p:cNvCxnSpPr/>
            <p:nvPr/>
          </p:nvCxnSpPr>
          <p:spPr>
            <a:xfrm>
              <a:off x="645555" y="2443120"/>
              <a:ext cx="360000" cy="0"/>
            </a:xfrm>
            <a:prstGeom prst="straightConnector1">
              <a:avLst/>
            </a:prstGeom>
            <a:ln w="3175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5D664C81-46F2-93E5-F7D3-53B0B0054746}"/>
                </a:ext>
              </a:extLst>
            </p:cNvPr>
            <p:cNvCxnSpPr/>
            <p:nvPr/>
          </p:nvCxnSpPr>
          <p:spPr>
            <a:xfrm>
              <a:off x="222885" y="2294344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1CBB0D8-FA9B-7687-4365-FE773BA40DE8}"/>
              </a:ext>
            </a:extLst>
          </p:cNvPr>
          <p:cNvGrpSpPr/>
          <p:nvPr/>
        </p:nvGrpSpPr>
        <p:grpSpPr>
          <a:xfrm>
            <a:off x="1944013" y="2275215"/>
            <a:ext cx="1260000" cy="369332"/>
            <a:chOff x="1944013" y="2275215"/>
            <a:chExt cx="1260000" cy="369332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871F4E06-7A63-A9B6-4F76-7BFE6D64DD60}"/>
                </a:ext>
              </a:extLst>
            </p:cNvPr>
            <p:cNvSpPr txBox="1"/>
            <p:nvPr/>
          </p:nvSpPr>
          <p:spPr>
            <a:xfrm>
              <a:off x="1944013" y="2275215"/>
              <a:ext cx="126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 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7D9887C2-E61A-114B-F418-24C9AB0C40AC}"/>
                </a:ext>
              </a:extLst>
            </p:cNvPr>
            <p:cNvCxnSpPr/>
            <p:nvPr/>
          </p:nvCxnSpPr>
          <p:spPr>
            <a:xfrm>
              <a:off x="2040121" y="2338111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218BBE7-0407-A3D1-321B-0EFBF74CDD2C}"/>
              </a:ext>
            </a:extLst>
          </p:cNvPr>
          <p:cNvSpPr txBox="1"/>
          <p:nvPr/>
        </p:nvSpPr>
        <p:spPr>
          <a:xfrm>
            <a:off x="82277" y="3309765"/>
            <a:ext cx="3237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 contengono anche il punto 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(già appartenente ad r) tanto da avere: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982EA01-50A6-9825-1AB9-09F0A14694C5}"/>
              </a:ext>
            </a:extLst>
          </p:cNvPr>
          <p:cNvSpPr txBox="1"/>
          <p:nvPr/>
        </p:nvSpPr>
        <p:spPr>
          <a:xfrm>
            <a:off x="126466" y="4741939"/>
            <a:ext cx="124887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(r,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8C9657B-9C57-9AD6-42D4-DC76A87B96A6}"/>
              </a:ext>
            </a:extLst>
          </p:cNvPr>
          <p:cNvSpPr txBox="1"/>
          <p:nvPr/>
        </p:nvSpPr>
        <p:spPr>
          <a:xfrm>
            <a:off x="1720575" y="4370332"/>
            <a:ext cx="147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X’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(r’;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s’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BD14645-CA0D-11A5-AC99-5BE1766E7CC9}"/>
              </a:ext>
            </a:extLst>
          </p:cNvPr>
          <p:cNvSpPr txBox="1"/>
          <p:nvPr/>
        </p:nvSpPr>
        <p:spPr>
          <a:xfrm>
            <a:off x="1720575" y="5108996"/>
            <a:ext cx="147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X’’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(r’’;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s’’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88B4791B-EE6B-1C30-6F1F-891EE799D022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375341" y="4554998"/>
            <a:ext cx="345234" cy="37160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3228AC79-9958-0C0C-71CC-E293A65858A1}"/>
              </a:ext>
            </a:extLst>
          </p:cNvPr>
          <p:cNvCxnSpPr>
            <a:stCxn id="25" idx="3"/>
            <a:endCxn id="27" idx="1"/>
          </p:cNvCxnSpPr>
          <p:nvPr/>
        </p:nvCxnSpPr>
        <p:spPr>
          <a:xfrm>
            <a:off x="1375341" y="4926605"/>
            <a:ext cx="345234" cy="36705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A0584A10-B58D-4077-2683-1D0159C7447C}"/>
              </a:ext>
            </a:extLst>
          </p:cNvPr>
          <p:cNvSpPr txBox="1"/>
          <p:nvPr/>
        </p:nvSpPr>
        <p:spPr>
          <a:xfrm>
            <a:off x="38487" y="5551135"/>
            <a:ext cx="3290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questa operazione si riporta il problema alla ricerca del piano passante per due rette incidenti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494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42" grpId="0"/>
      <p:bldP spid="1044" grpId="0" animBg="1"/>
      <p:bldP spid="1045" grpId="0" animBg="1"/>
      <p:bldP spid="24" grpId="0"/>
      <p:bldP spid="25" grpId="0" animBg="1"/>
      <p:bldP spid="26" grpId="0" animBg="1"/>
      <p:bldP spid="27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7DAA56C-2D9D-72B4-AF21-35CFF398B4D6}"/>
              </a:ext>
            </a:extLst>
          </p:cNvPr>
          <p:cNvSpPr txBox="1"/>
          <p:nvPr/>
        </p:nvSpPr>
        <p:spPr>
          <a:xfrm>
            <a:off x="3322638" y="895739"/>
            <a:ext cx="876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Si torna, quindi, alla ricerca e definizione del piano passante per due rette incidenti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146F4762-1593-1AC0-7A9C-3F73B342F764}"/>
              </a:ext>
            </a:extLst>
          </p:cNvPr>
          <p:cNvSpPr txBox="1"/>
          <p:nvPr/>
        </p:nvSpPr>
        <p:spPr>
          <a:xfrm>
            <a:off x="63358" y="2129968"/>
            <a:ext cx="3197619" cy="2618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 questo punto si completa la rappresentazione della retta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s(s’; s”)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assegnata mediante le proiezioni,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definendone anche le due tracce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e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punti reali per i quali condurre le tracce del piano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C3D3870C-D04E-5735-EA9F-CA5E8D35D924}"/>
              </a:ext>
            </a:extLst>
          </p:cNvPr>
          <p:cNvSpPr txBox="1"/>
          <p:nvPr/>
        </p:nvSpPr>
        <p:spPr>
          <a:xfrm>
            <a:off x="788891" y="5153025"/>
            <a:ext cx="3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23AB8CC0-D4FC-6B86-B8DA-50DAE73CA083}"/>
              </a:ext>
            </a:extLst>
          </p:cNvPr>
          <p:cNvSpPr txBox="1"/>
          <p:nvPr/>
        </p:nvSpPr>
        <p:spPr>
          <a:xfrm>
            <a:off x="1712624" y="5152214"/>
            <a:ext cx="60616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7C6929EC-A531-A3A0-CF98-5467700B930E}"/>
              </a:ext>
            </a:extLst>
          </p:cNvPr>
          <p:cNvCxnSpPr>
            <a:stCxn id="47" idx="3"/>
            <a:endCxn id="48" idx="1"/>
          </p:cNvCxnSpPr>
          <p:nvPr/>
        </p:nvCxnSpPr>
        <p:spPr>
          <a:xfrm flipV="1">
            <a:off x="1184891" y="5336880"/>
            <a:ext cx="527733" cy="81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BDCF35E-68A4-CB74-F2EC-F04876E671E9}"/>
              </a:ext>
            </a:extLst>
          </p:cNvPr>
          <p:cNvSpPr txBox="1"/>
          <p:nvPr/>
        </p:nvSpPr>
        <p:spPr>
          <a:xfrm>
            <a:off x="778915" y="5706212"/>
            <a:ext cx="3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A4EAEE46-5352-858F-7010-22CEFF7D4F51}"/>
              </a:ext>
            </a:extLst>
          </p:cNvPr>
          <p:cNvSpPr txBox="1"/>
          <p:nvPr/>
        </p:nvSpPr>
        <p:spPr>
          <a:xfrm>
            <a:off x="1702648" y="5705401"/>
            <a:ext cx="60616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496B2CA-DAC5-8BAE-65D1-B953DAF789B0}"/>
              </a:ext>
            </a:extLst>
          </p:cNvPr>
          <p:cNvCxnSpPr>
            <a:stCxn id="51" idx="3"/>
            <a:endCxn id="52" idx="1"/>
          </p:cNvCxnSpPr>
          <p:nvPr/>
        </p:nvCxnSpPr>
        <p:spPr>
          <a:xfrm flipV="1">
            <a:off x="1174915" y="5890067"/>
            <a:ext cx="527733" cy="81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id="{29BE343E-3949-7EA5-64BE-E64240190F18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038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2816"/>
              <a:ext cx="3794496" cy="2451522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6651" y="4224337"/>
              <a:ext cx="3303480" cy="244215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</p:grp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7C2C9B2-94FB-A13A-B1F4-A6D33E12061F}"/>
              </a:ext>
            </a:extLst>
          </p:cNvPr>
          <p:cNvCxnSpPr>
            <a:cxnSpLocks/>
          </p:cNvCxnSpPr>
          <p:nvPr/>
        </p:nvCxnSpPr>
        <p:spPr>
          <a:xfrm>
            <a:off x="7089068" y="4224337"/>
            <a:ext cx="0" cy="1988315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83E80E4-5C13-FDD8-51EF-838BEBFF2BC9}"/>
              </a:ext>
            </a:extLst>
          </p:cNvPr>
          <p:cNvCxnSpPr>
            <a:cxnSpLocks/>
          </p:cNvCxnSpPr>
          <p:nvPr/>
        </p:nvCxnSpPr>
        <p:spPr>
          <a:xfrm flipH="1" flipV="1">
            <a:off x="9755663" y="2509935"/>
            <a:ext cx="14943" cy="171440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7F231D3-52E4-E860-9733-7EF8E7B82273}"/>
              </a:ext>
            </a:extLst>
          </p:cNvPr>
          <p:cNvSpPr txBox="1"/>
          <p:nvPr/>
        </p:nvSpPr>
        <p:spPr>
          <a:xfrm>
            <a:off x="7095348" y="6081460"/>
            <a:ext cx="5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70C6C5-9659-0977-169E-105E078FF4DE}"/>
              </a:ext>
            </a:extLst>
          </p:cNvPr>
          <p:cNvSpPr txBox="1"/>
          <p:nvPr/>
        </p:nvSpPr>
        <p:spPr>
          <a:xfrm>
            <a:off x="9349264" y="2156897"/>
            <a:ext cx="5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94692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/>
      <p:bldP spid="46" grpId="0"/>
      <p:bldP spid="47" grpId="0" animBg="1"/>
      <p:bldP spid="48" grpId="0" animBg="1"/>
      <p:bldP spid="51" grpId="0" animBg="1"/>
      <p:bldP spid="52" grpId="0" animBg="1"/>
      <p:bldP spid="32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Quinto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IMPOSTATA SULL’INTERSEZIONE TRA DUE RETTE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7E1548BD-2835-418D-862C-9C467B2FEA23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038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4827"/>
              <a:ext cx="3791383" cy="244951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2175" y="4224337"/>
              <a:ext cx="3307955" cy="244546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7C2C9B2-94FB-A13A-B1F4-A6D33E12061F}"/>
                </a:ext>
              </a:extLst>
            </p:cNvPr>
            <p:cNvCxnSpPr>
              <a:cxnSpLocks/>
            </p:cNvCxnSpPr>
            <p:nvPr/>
          </p:nvCxnSpPr>
          <p:spPr>
            <a:xfrm>
              <a:off x="7088593" y="4224337"/>
              <a:ext cx="0" cy="1988315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C83E80E4-5C13-FDD8-51EF-838BEBFF2BC9}"/>
                </a:ext>
              </a:extLst>
            </p:cNvPr>
            <p:cNvCxnSpPr>
              <a:cxnSpLocks/>
              <a:stCxn id="1045" idx="0"/>
            </p:cNvCxnSpPr>
            <p:nvPr/>
          </p:nvCxnSpPr>
          <p:spPr>
            <a:xfrm flipH="1" flipV="1">
              <a:off x="9755188" y="2509935"/>
              <a:ext cx="14942" cy="1714402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77F231D3-52E4-E860-9733-7EF8E7B82273}"/>
                </a:ext>
              </a:extLst>
            </p:cNvPr>
            <p:cNvSpPr txBox="1"/>
            <p:nvPr/>
          </p:nvSpPr>
          <p:spPr>
            <a:xfrm>
              <a:off x="7094873" y="6081460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B770C6C5-9659-0977-169E-105E078FF4DE}"/>
                </a:ext>
              </a:extLst>
            </p:cNvPr>
            <p:cNvSpPr txBox="1"/>
            <p:nvPr/>
          </p:nvSpPr>
          <p:spPr>
            <a:xfrm>
              <a:off x="9420415" y="2149316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4BFBA3A-D558-B695-2791-7031A56050E5}"/>
              </a:ext>
            </a:extLst>
          </p:cNvPr>
          <p:cNvSpPr txBox="1"/>
          <p:nvPr/>
        </p:nvSpPr>
        <p:spPr>
          <a:xfrm>
            <a:off x="126460" y="2149316"/>
            <a:ext cx="31898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Ottenute le tracce della retta s  si collegano le due tracce prime per ottenere il segmento che definisce la direzione della </a:t>
            </a:r>
          </a:p>
          <a:p>
            <a:pPr algn="ctr"/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le due seconde tracce per ottenere il segmento che identifica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it-IT" sz="18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87712BB-87BC-F9EB-2867-6453D18A387A}"/>
              </a:ext>
            </a:extLst>
          </p:cNvPr>
          <p:cNvSpPr txBox="1"/>
          <p:nvPr/>
        </p:nvSpPr>
        <p:spPr>
          <a:xfrm>
            <a:off x="3316359" y="963038"/>
            <a:ext cx="877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E’ possibile, ora, individuare le direzioni delle tracce del piano ricercato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508B877E-C966-43B0-B26B-19E07A11FDC2}"/>
              </a:ext>
            </a:extLst>
          </p:cNvPr>
          <p:cNvGrpSpPr/>
          <p:nvPr/>
        </p:nvGrpSpPr>
        <p:grpSpPr>
          <a:xfrm>
            <a:off x="873235" y="6044705"/>
            <a:ext cx="1584000" cy="540000"/>
            <a:chOff x="873235" y="6044705"/>
            <a:chExt cx="1584000" cy="540000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32B077EC-3B49-744A-3D52-1850AD5B2E44}"/>
                </a:ext>
              </a:extLst>
            </p:cNvPr>
            <p:cNvSpPr txBox="1"/>
            <p:nvPr/>
          </p:nvSpPr>
          <p:spPr>
            <a:xfrm>
              <a:off x="873235" y="6044705"/>
              <a:ext cx="1584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it-IT" sz="24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it-IT" sz="2400" dirty="0">
                <a:solidFill>
                  <a:srgbClr val="7030A0"/>
                </a:solidFill>
              </a:endParaRPr>
            </a:p>
          </p:txBody>
        </p: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7FE6277C-1A75-D89E-8D02-F3CE8DFDF35D}"/>
                </a:ext>
              </a:extLst>
            </p:cNvPr>
            <p:cNvCxnSpPr/>
            <p:nvPr/>
          </p:nvCxnSpPr>
          <p:spPr>
            <a:xfrm>
              <a:off x="1051234" y="6165501"/>
              <a:ext cx="1305254" cy="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o 3">
            <a:extLst>
              <a:ext uri="{FF2B5EF4-FFF2-40B4-BE49-F238E27FC236}">
                <a16:creationId xmlns:a16="http://schemas.microsoft.com/office/drawing/2014/main" id="{61D572CF-B422-2712-15A8-82E6E23B9B05}"/>
              </a:ext>
            </a:extLst>
          </p:cNvPr>
          <p:cNvGrpSpPr/>
          <p:nvPr/>
        </p:nvGrpSpPr>
        <p:grpSpPr>
          <a:xfrm>
            <a:off x="896024" y="5419230"/>
            <a:ext cx="1584000" cy="540000"/>
            <a:chOff x="896024" y="5419230"/>
            <a:chExt cx="1584000" cy="540000"/>
          </a:xfrm>
        </p:grpSpPr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C8897898-6865-B882-8482-62EC57AD4023}"/>
                </a:ext>
              </a:extLst>
            </p:cNvPr>
            <p:cNvSpPr txBox="1"/>
            <p:nvPr/>
          </p:nvSpPr>
          <p:spPr>
            <a:xfrm>
              <a:off x="896024" y="5419230"/>
              <a:ext cx="1584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it-IT" sz="24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it-IT" sz="2400" dirty="0">
                <a:solidFill>
                  <a:srgbClr val="7030A0"/>
                </a:solidFill>
              </a:endParaRPr>
            </a:p>
          </p:txBody>
        </p: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CA524D29-85FA-EF9A-F64E-A83A9D282A33}"/>
                </a:ext>
              </a:extLst>
            </p:cNvPr>
            <p:cNvCxnSpPr/>
            <p:nvPr/>
          </p:nvCxnSpPr>
          <p:spPr>
            <a:xfrm>
              <a:off x="1051234" y="5545005"/>
              <a:ext cx="1305254" cy="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924A3060-0DF7-2474-5E1E-BD81A5771991}"/>
              </a:ext>
            </a:extLst>
          </p:cNvPr>
          <p:cNvCxnSpPr>
            <a:cxnSpLocks/>
          </p:cNvCxnSpPr>
          <p:nvPr/>
        </p:nvCxnSpPr>
        <p:spPr>
          <a:xfrm>
            <a:off x="5981701" y="5189538"/>
            <a:ext cx="1106892" cy="10231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3900588-5B42-D5AF-40FB-A1F5E39B9A2C}"/>
              </a:ext>
            </a:extLst>
          </p:cNvPr>
          <p:cNvCxnSpPr>
            <a:cxnSpLocks/>
          </p:cNvCxnSpPr>
          <p:nvPr/>
        </p:nvCxnSpPr>
        <p:spPr>
          <a:xfrm flipV="1">
            <a:off x="9752013" y="2154238"/>
            <a:ext cx="968376" cy="3556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2628A4E6-269C-C957-4483-36689C15C05C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480024" y="5613400"/>
            <a:ext cx="3931352" cy="7583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5238465-86E8-AE9C-65E1-3B838989C29F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2457235" y="2435720"/>
            <a:ext cx="7557308" cy="387898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265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1640</Words>
  <Application>Microsoft Office PowerPoint</Application>
  <PresentationFormat>Widescreen</PresentationFormat>
  <Paragraphs>332</Paragraphs>
  <Slides>12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Symbol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45</cp:revision>
  <dcterms:created xsi:type="dcterms:W3CDTF">2024-10-17T17:16:42Z</dcterms:created>
  <dcterms:modified xsi:type="dcterms:W3CDTF">2024-11-20T21:36:23Z</dcterms:modified>
</cp:coreProperties>
</file>