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60" r:id="rId3"/>
    <p:sldId id="261" r:id="rId4"/>
    <p:sldId id="262" r:id="rId5"/>
    <p:sldId id="263" r:id="rId6"/>
    <p:sldId id="265" r:id="rId7"/>
    <p:sldId id="26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187" y="58"/>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7B586-1193-4474-A65E-49556C00CBED}" type="datetimeFigureOut">
              <a:rPr lang="it-IT" smtClean="0"/>
              <a:pPr/>
              <a:t>07/11/2024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B2E38-6609-4667-B29A-7E41115667E2}" type="slidenum">
              <a:rPr lang="it-IT" smtClean="0"/>
              <a:pPr/>
              <a:t>‹N›</a:t>
            </a:fld>
            <a:endParaRPr lang="it-IT"/>
          </a:p>
        </p:txBody>
      </p:sp>
    </p:spTree>
    <p:extLst>
      <p:ext uri="{BB962C8B-B14F-4D97-AF65-F5344CB8AC3E}">
        <p14:creationId xmlns:p14="http://schemas.microsoft.com/office/powerpoint/2010/main" val="282145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43B90-A37D-4E87-9306-F6D4AE0E172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7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3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8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65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1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250106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170158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3435523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505242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980652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52781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96151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787867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025831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566593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929578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66CD-BBA3-4F8E-9AB3-C3621BF11256}" type="datetimeFigureOut">
              <a:rPr lang="it-IT" smtClean="0"/>
              <a:pPr/>
              <a:t>07/11/2024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AC350-4B2B-4589-B1B3-72C75D627903}" type="slidenum">
              <a:rPr lang="it-IT" smtClean="0"/>
              <a:pPr/>
              <a:t>‹N›</a:t>
            </a:fld>
            <a:endParaRPr lang="it-IT"/>
          </a:p>
        </p:txBody>
      </p:sp>
    </p:spTree>
    <p:extLst>
      <p:ext uri="{BB962C8B-B14F-4D97-AF65-F5344CB8AC3E}">
        <p14:creationId xmlns:p14="http://schemas.microsoft.com/office/powerpoint/2010/main" val="388642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2C28B-ACD0-456E-B237-4AD143714A82}"/>
              </a:ext>
            </a:extLst>
          </p:cNvPr>
          <p:cNvSpPr txBox="1">
            <a:spLocks noChangeArrowheads="1"/>
          </p:cNvSpPr>
          <p:nvPr/>
        </p:nvSpPr>
        <p:spPr>
          <a:xfrm>
            <a:off x="48000" y="529149"/>
            <a:ext cx="12096000" cy="385003"/>
          </a:xfrm>
          <a:prstGeom prst="rect">
            <a:avLst/>
          </a:prstGeom>
          <a:noFill/>
          <a:ln w="3175">
            <a:solidFill>
              <a:srgbClr val="C00000"/>
            </a:solidFill>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C00000"/>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endParaRPr>
          </a:p>
        </p:txBody>
      </p:sp>
      <p:sp>
        <p:nvSpPr>
          <p:cNvPr id="6" name="Titolo 12">
            <a:extLst>
              <a:ext uri="{FF2B5EF4-FFF2-40B4-BE49-F238E27FC236}">
                <a16:creationId xmlns:a16="http://schemas.microsoft.com/office/drawing/2014/main" id="{5228088B-0BA8-46AA-B589-31D74B8A7B82}"/>
              </a:ext>
            </a:extLst>
          </p:cNvPr>
          <p:cNvSpPr>
            <a:spLocks noGrp="1"/>
          </p:cNvSpPr>
          <p:nvPr/>
        </p:nvSpPr>
        <p:spPr>
          <a:xfrm>
            <a:off x="48000" y="30148"/>
            <a:ext cx="12096000" cy="469817"/>
          </a:xfrm>
          <a:prstGeom prst="rect">
            <a:avLst/>
          </a:prstGeom>
          <a:ln>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0" cap="none" spc="0" normalizeH="0" baseline="0" noProof="0" dirty="0">
                <a:ln>
                  <a:noFill/>
                </a:ln>
                <a:solidFill>
                  <a:srgbClr val="C00000"/>
                </a:solidFill>
                <a:effectLst/>
                <a:uLnTx/>
                <a:uFillTx/>
                <a:latin typeface="Comic Sans MS" pitchFamily="66" charset="0"/>
                <a:ea typeface="+mj-ea"/>
                <a:cs typeface="+mj-cs"/>
              </a:rPr>
              <a:t>Geometria descrittiva dinamica</a:t>
            </a:r>
            <a:endParaRPr kumimoji="0" lang="it-IT" sz="4400" b="0" i="0" u="none" strike="noStrike" kern="1200" cap="none" spc="0" normalizeH="0" baseline="0" noProof="0" dirty="0">
              <a:ln>
                <a:noFill/>
              </a:ln>
              <a:solidFill>
                <a:srgbClr val="C00000"/>
              </a:solidFill>
              <a:effectLst/>
              <a:uLnTx/>
              <a:uFillTx/>
              <a:latin typeface="Calibri Light"/>
              <a:ea typeface="+mj-ea"/>
              <a:cs typeface="+mj-cs"/>
            </a:endParaRPr>
          </a:p>
        </p:txBody>
      </p:sp>
      <p:sp>
        <p:nvSpPr>
          <p:cNvPr id="7"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27993" y="6457978"/>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0" cap="none" spc="0" normalizeH="0" baseline="0" noProof="0" dirty="0">
                <a:ln>
                  <a:noFill/>
                </a:ln>
                <a:solidFill>
                  <a:srgbClr val="FF0000"/>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8"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224007" y="6460676"/>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2" name="CasellaDiTesto 1">
            <a:extLst>
              <a:ext uri="{FF2B5EF4-FFF2-40B4-BE49-F238E27FC236}">
                <a16:creationId xmlns:a16="http://schemas.microsoft.com/office/drawing/2014/main" id="{754C6396-D4BA-D145-071D-A7DC30316389}"/>
              </a:ext>
            </a:extLst>
          </p:cNvPr>
          <p:cNvSpPr txBox="1"/>
          <p:nvPr/>
        </p:nvSpPr>
        <p:spPr>
          <a:xfrm>
            <a:off x="48000" y="943336"/>
            <a:ext cx="12096000" cy="707886"/>
          </a:xfrm>
          <a:prstGeom prst="rect">
            <a:avLst/>
          </a:prstGeom>
          <a:no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PIANO  PER  DUE  RETTE  PARALLELE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endParaRPr>
          </a:p>
        </p:txBody>
      </p:sp>
      <p:sp>
        <p:nvSpPr>
          <p:cNvPr id="3" name="Rectangle 5">
            <a:extLst>
              <a:ext uri="{FF2B5EF4-FFF2-40B4-BE49-F238E27FC236}">
                <a16:creationId xmlns:a16="http://schemas.microsoft.com/office/drawing/2014/main" id="{BCDCB798-6E65-434E-B020-C0252A6E6CEA}"/>
              </a:ext>
            </a:extLst>
          </p:cNvPr>
          <p:cNvSpPr>
            <a:spLocks noChangeArrowheads="1"/>
          </p:cNvSpPr>
          <p:nvPr/>
        </p:nvSpPr>
        <p:spPr bwMode="auto">
          <a:xfrm>
            <a:off x="9433249" y="1687235"/>
            <a:ext cx="2713135" cy="4752000"/>
          </a:xfrm>
          <a:prstGeom prst="rect">
            <a:avLst/>
          </a:prstGeom>
          <a:solidFill>
            <a:schemeClr val="accent4">
              <a:lumMod val="20000"/>
              <a:lumOff val="80000"/>
            </a:schemeClr>
          </a:solidFill>
          <a:ln w="3175" algn="ctr">
            <a:solidFill>
              <a:srgbClr val="C00000"/>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nell’a. s. 2007/08</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 Filippo Betty</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della classe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1C</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Liceo Artistico Statale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«G. </a:t>
            </a:r>
            <a:r>
              <a:rPr kumimoji="0" lang="it-IT" sz="1500" b="1" i="0" u="none" strike="noStrike" kern="1200" cap="none" spc="0" normalizeH="0" baseline="0" noProof="0" dirty="0" err="1">
                <a:ln>
                  <a:noFill/>
                </a:ln>
                <a:solidFill>
                  <a:srgbClr val="C00000"/>
                </a:solidFill>
                <a:effectLst/>
                <a:uLnTx/>
                <a:uFillTx/>
                <a:latin typeface="Comic Sans MS" pitchFamily="66" charset="0"/>
                <a:ea typeface="+mn-ea"/>
                <a:cs typeface="Times New Roman" pitchFamily="18" charset="0"/>
              </a:rPr>
              <a:t>Misticoni</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a:t>
            </a: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di Pescara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a:t>
            </a: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Discipline geometriche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corso sperimentale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«Progetto Leonardo»</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prof. Elio </a:t>
            </a:r>
            <a:r>
              <a:rPr kumimoji="0" lang="it-IT" sz="1500" b="0" i="0" u="none" strike="noStrike" kern="1200" cap="none" spc="0" normalizeH="0" baseline="0" noProof="0" dirty="0" err="1">
                <a:ln>
                  <a:noFill/>
                </a:ln>
                <a:solidFill>
                  <a:srgbClr val="C00000"/>
                </a:solidFill>
                <a:effectLst/>
                <a:uLnTx/>
                <a:uFillTx/>
                <a:latin typeface="Comic Sans MS" pitchFamily="66" charset="0"/>
                <a:cs typeface="Times New Roman" pitchFamily="18" charset="0"/>
              </a:rPr>
              <a:t>Fragassi</a:t>
            </a:r>
            <a:endParaRPr kumimoji="0" lang="it-IT" sz="15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321BD1A6-4A80-4550-2E5B-E665F829148E}"/>
              </a:ext>
            </a:extLst>
          </p:cNvPr>
          <p:cNvSpPr txBox="1"/>
          <p:nvPr/>
        </p:nvSpPr>
        <p:spPr>
          <a:xfrm>
            <a:off x="3223706" y="1743635"/>
            <a:ext cx="620205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Indice</a:t>
            </a:r>
          </a:p>
        </p:txBody>
      </p:sp>
      <p:sp>
        <p:nvSpPr>
          <p:cNvPr id="10" name="CasellaDiTesto 9">
            <a:extLst>
              <a:ext uri="{FF2B5EF4-FFF2-40B4-BE49-F238E27FC236}">
                <a16:creationId xmlns:a16="http://schemas.microsoft.com/office/drawing/2014/main" id="{454C7C01-8C10-D6B4-B6BA-7B1B933480F6}"/>
              </a:ext>
            </a:extLst>
          </p:cNvPr>
          <p:cNvSpPr txBox="1"/>
          <p:nvPr/>
        </p:nvSpPr>
        <p:spPr>
          <a:xfrm>
            <a:off x="3208738" y="5821923"/>
            <a:ext cx="6209543"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Per accedere alle pagine selezionare il numero</a:t>
            </a:r>
          </a:p>
        </p:txBody>
      </p:sp>
      <p:sp>
        <p:nvSpPr>
          <p:cNvPr id="12" name="CasellaDiTesto 11">
            <a:hlinkClick r:id="rId3" action="ppaction://hlinksldjump"/>
            <a:extLst>
              <a:ext uri="{FF2B5EF4-FFF2-40B4-BE49-F238E27FC236}">
                <a16:creationId xmlns:a16="http://schemas.microsoft.com/office/drawing/2014/main" id="{C10DC523-C654-BC6D-3CD1-2580CFB6918C}"/>
              </a:ext>
            </a:extLst>
          </p:cNvPr>
          <p:cNvSpPr txBox="1"/>
          <p:nvPr/>
        </p:nvSpPr>
        <p:spPr>
          <a:xfrm>
            <a:off x="3295566" y="2892580"/>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2</a:t>
            </a:r>
          </a:p>
        </p:txBody>
      </p:sp>
      <p:sp>
        <p:nvSpPr>
          <p:cNvPr id="13" name="CasellaDiTesto 12">
            <a:hlinkClick r:id="rId4" action="ppaction://hlinksldjump"/>
            <a:extLst>
              <a:ext uri="{FF2B5EF4-FFF2-40B4-BE49-F238E27FC236}">
                <a16:creationId xmlns:a16="http://schemas.microsoft.com/office/drawing/2014/main" id="{1CDE8858-CEDF-9815-CA2E-80AFC54A001D}"/>
              </a:ext>
            </a:extLst>
          </p:cNvPr>
          <p:cNvSpPr txBox="1"/>
          <p:nvPr/>
        </p:nvSpPr>
        <p:spPr>
          <a:xfrm>
            <a:off x="3284395" y="3316094"/>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3</a:t>
            </a:r>
          </a:p>
        </p:txBody>
      </p:sp>
      <p:sp>
        <p:nvSpPr>
          <p:cNvPr id="14" name="CasellaDiTesto 13">
            <a:hlinkClick r:id="rId5" action="ppaction://hlinksldjump"/>
            <a:extLst>
              <a:ext uri="{FF2B5EF4-FFF2-40B4-BE49-F238E27FC236}">
                <a16:creationId xmlns:a16="http://schemas.microsoft.com/office/drawing/2014/main" id="{E9E36F7E-17C7-7117-3EEC-1CE7D9C2B09B}"/>
              </a:ext>
            </a:extLst>
          </p:cNvPr>
          <p:cNvSpPr txBox="1"/>
          <p:nvPr/>
        </p:nvSpPr>
        <p:spPr>
          <a:xfrm>
            <a:off x="3284395" y="375991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4</a:t>
            </a:r>
          </a:p>
        </p:txBody>
      </p:sp>
      <p:sp>
        <p:nvSpPr>
          <p:cNvPr id="15" name="CasellaDiTesto 14">
            <a:hlinkClick r:id="rId6" action="ppaction://hlinksldjump"/>
            <a:extLst>
              <a:ext uri="{FF2B5EF4-FFF2-40B4-BE49-F238E27FC236}">
                <a16:creationId xmlns:a16="http://schemas.microsoft.com/office/drawing/2014/main" id="{60B3C1B3-2A42-4E08-686E-8D902399C43D}"/>
              </a:ext>
            </a:extLst>
          </p:cNvPr>
          <p:cNvSpPr txBox="1"/>
          <p:nvPr/>
        </p:nvSpPr>
        <p:spPr>
          <a:xfrm>
            <a:off x="3290234" y="4200923"/>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5</a:t>
            </a:r>
          </a:p>
        </p:txBody>
      </p:sp>
      <p:sp>
        <p:nvSpPr>
          <p:cNvPr id="19" name="CasellaDiTesto 18">
            <a:extLst>
              <a:ext uri="{FF2B5EF4-FFF2-40B4-BE49-F238E27FC236}">
                <a16:creationId xmlns:a16="http://schemas.microsoft.com/office/drawing/2014/main" id="{F3E17FAF-9E8F-71D4-817A-B23E17CDCCB6}"/>
              </a:ext>
            </a:extLst>
          </p:cNvPr>
          <p:cNvSpPr txBox="1"/>
          <p:nvPr/>
        </p:nvSpPr>
        <p:spPr>
          <a:xfrm>
            <a:off x="3718271" y="2467538"/>
            <a:ext cx="3269258"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geometrici del problema</a:t>
            </a:r>
          </a:p>
        </p:txBody>
      </p:sp>
      <p:sp>
        <p:nvSpPr>
          <p:cNvPr id="20" name="CasellaDiTesto 19">
            <a:extLst>
              <a:ext uri="{FF2B5EF4-FFF2-40B4-BE49-F238E27FC236}">
                <a16:creationId xmlns:a16="http://schemas.microsoft.com/office/drawing/2014/main" id="{C2DB7792-7960-486D-5E45-0FF588EA1DA2}"/>
              </a:ext>
            </a:extLst>
          </p:cNvPr>
          <p:cNvSpPr txBox="1"/>
          <p:nvPr/>
        </p:nvSpPr>
        <p:spPr>
          <a:xfrm>
            <a:off x="3719999" y="2903538"/>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Primo passo</a:t>
            </a:r>
          </a:p>
        </p:txBody>
      </p:sp>
      <p:sp>
        <p:nvSpPr>
          <p:cNvPr id="21" name="CasellaDiTesto 20">
            <a:extLst>
              <a:ext uri="{FF2B5EF4-FFF2-40B4-BE49-F238E27FC236}">
                <a16:creationId xmlns:a16="http://schemas.microsoft.com/office/drawing/2014/main" id="{D8B10354-B4CB-B9C6-EB11-276743521672}"/>
              </a:ext>
            </a:extLst>
          </p:cNvPr>
          <p:cNvSpPr txBox="1"/>
          <p:nvPr/>
        </p:nvSpPr>
        <p:spPr>
          <a:xfrm>
            <a:off x="3719999" y="3324634"/>
            <a:ext cx="158669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Secondo passo</a:t>
            </a:r>
          </a:p>
        </p:txBody>
      </p:sp>
      <p:sp>
        <p:nvSpPr>
          <p:cNvPr id="23" name="CasellaDiTesto 22">
            <a:extLst>
              <a:ext uri="{FF2B5EF4-FFF2-40B4-BE49-F238E27FC236}">
                <a16:creationId xmlns:a16="http://schemas.microsoft.com/office/drawing/2014/main" id="{D513CB5E-4196-91A3-247D-94D5DB441793}"/>
              </a:ext>
            </a:extLst>
          </p:cNvPr>
          <p:cNvSpPr txBox="1"/>
          <p:nvPr/>
        </p:nvSpPr>
        <p:spPr>
          <a:xfrm>
            <a:off x="3720215" y="3776226"/>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Terzo passo</a:t>
            </a:r>
          </a:p>
        </p:txBody>
      </p:sp>
      <p:sp>
        <p:nvSpPr>
          <p:cNvPr id="24" name="CasellaDiTesto 23">
            <a:extLst>
              <a:ext uri="{FF2B5EF4-FFF2-40B4-BE49-F238E27FC236}">
                <a16:creationId xmlns:a16="http://schemas.microsoft.com/office/drawing/2014/main" id="{A9509801-1BCC-E973-5E16-FF22EC03812C}"/>
              </a:ext>
            </a:extLst>
          </p:cNvPr>
          <p:cNvSpPr txBox="1"/>
          <p:nvPr/>
        </p:nvSpPr>
        <p:spPr>
          <a:xfrm>
            <a:off x="3721722" y="4210702"/>
            <a:ext cx="202816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 e risultato</a:t>
            </a:r>
          </a:p>
        </p:txBody>
      </p:sp>
      <p:cxnSp>
        <p:nvCxnSpPr>
          <p:cNvPr id="25" name="Connettore diritto 24">
            <a:extLst>
              <a:ext uri="{FF2B5EF4-FFF2-40B4-BE49-F238E27FC236}">
                <a16:creationId xmlns:a16="http://schemas.microsoft.com/office/drawing/2014/main" id="{DE0DFF26-C080-0369-2628-1215F56DB163}"/>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CasellaDiTesto 15">
            <a:hlinkClick r:id="rId7" action="ppaction://hlinksldjump"/>
            <a:extLst>
              <a:ext uri="{FF2B5EF4-FFF2-40B4-BE49-F238E27FC236}">
                <a16:creationId xmlns:a16="http://schemas.microsoft.com/office/drawing/2014/main" id="{48F8FA7A-F291-6755-4547-9CAE5371EA68}"/>
              </a:ext>
            </a:extLst>
          </p:cNvPr>
          <p:cNvSpPr txBox="1"/>
          <p:nvPr/>
        </p:nvSpPr>
        <p:spPr>
          <a:xfrm>
            <a:off x="3293108" y="245403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1</a:t>
            </a:r>
          </a:p>
        </p:txBody>
      </p:sp>
      <p:cxnSp>
        <p:nvCxnSpPr>
          <p:cNvPr id="9" name="Connettore diritto 8">
            <a:extLst>
              <a:ext uri="{FF2B5EF4-FFF2-40B4-BE49-F238E27FC236}">
                <a16:creationId xmlns:a16="http://schemas.microsoft.com/office/drawing/2014/main" id="{A3FA86F8-C69C-2235-DE45-D81AB41D30AC}"/>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79CF0AF-23F8-A25D-97AC-79DA08BD69F7}"/>
              </a:ext>
            </a:extLst>
          </p:cNvPr>
          <p:cNvSpPr txBox="1"/>
          <p:nvPr/>
        </p:nvSpPr>
        <p:spPr>
          <a:xfrm>
            <a:off x="49344" y="1284826"/>
            <a:ext cx="12094655"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Esercizio 4 – Piano per due rette generiche parallele collocate nel secondo e quarto diedro</a:t>
            </a:r>
            <a:endParaRPr lang="it-IT" dirty="0"/>
          </a:p>
        </p:txBody>
      </p:sp>
      <p:pic>
        <p:nvPicPr>
          <p:cNvPr id="27" name="Immagine 26">
            <a:extLst>
              <a:ext uri="{FF2B5EF4-FFF2-40B4-BE49-F238E27FC236}">
                <a16:creationId xmlns:a16="http://schemas.microsoft.com/office/drawing/2014/main" id="{A9325AD7-905B-505D-0DBB-A7E317A8430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6574" y="1691918"/>
            <a:ext cx="3152164" cy="4712208"/>
          </a:xfrm>
          <a:prstGeom prst="rect">
            <a:avLst/>
          </a:prstGeom>
          <a:ln>
            <a:solidFill>
              <a:srgbClr val="0066FF"/>
            </a:solidFill>
          </a:ln>
        </p:spPr>
      </p:pic>
    </p:spTree>
    <p:extLst>
      <p:ext uri="{BB962C8B-B14F-4D97-AF65-F5344CB8AC3E}">
        <p14:creationId xmlns:p14="http://schemas.microsoft.com/office/powerpoint/2010/main" val="274966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anim calcmode="lin" valueType="num">
                                      <p:cBhvr>
                                        <p:cTn id="69" dur="500" fill="hold"/>
                                        <p:tgtEl>
                                          <p:spTgt spid="21"/>
                                        </p:tgtEl>
                                        <p:attrNameLst>
                                          <p:attrName>ppt_x</p:attrName>
                                        </p:attrNameLst>
                                      </p:cBhvr>
                                      <p:tavLst>
                                        <p:tav tm="0">
                                          <p:val>
                                            <p:strVal val="#ppt_x"/>
                                          </p:val>
                                        </p:tav>
                                        <p:tav tm="100000">
                                          <p:val>
                                            <p:strVal val="#ppt_x"/>
                                          </p:val>
                                        </p:tav>
                                      </p:tavLst>
                                    </p:anim>
                                    <p:anim calcmode="lin" valueType="num">
                                      <p:cBhvr>
                                        <p:cTn id="70" dur="500" fill="hold"/>
                                        <p:tgtEl>
                                          <p:spTgt spid="21"/>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anim calcmode="lin" valueType="num">
                                      <p:cBhvr>
                                        <p:cTn id="87" dur="500" fill="hold"/>
                                        <p:tgtEl>
                                          <p:spTgt spid="15"/>
                                        </p:tgtEl>
                                        <p:attrNameLst>
                                          <p:attrName>ppt_x</p:attrName>
                                        </p:attrNameLst>
                                      </p:cBhvr>
                                      <p:tavLst>
                                        <p:tav tm="0">
                                          <p:val>
                                            <p:strVal val="#ppt_x"/>
                                          </p:val>
                                        </p:tav>
                                        <p:tav tm="100000">
                                          <p:val>
                                            <p:strVal val="#ppt_x"/>
                                          </p:val>
                                        </p:tav>
                                      </p:tavLst>
                                    </p:anim>
                                    <p:anim calcmode="lin" valueType="num">
                                      <p:cBhvr>
                                        <p:cTn id="88" dur="50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53" presetClass="entr" presetSubtype="16"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0" grpId="0"/>
      <p:bldP spid="12" grpId="0" animBg="1"/>
      <p:bldP spid="13" grpId="0" animBg="1"/>
      <p:bldP spid="14" grpId="0" animBg="1"/>
      <p:bldP spid="15" grpId="0" animBg="1"/>
      <p:bldP spid="19" grpId="0"/>
      <p:bldP spid="20" grpId="0"/>
      <p:bldP spid="21" grpId="0"/>
      <p:bldP spid="23" grpId="0"/>
      <p:bldP spid="24" grpId="0"/>
      <p:bldP spid="1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PARALLELE  NEL  SECONDO E QUARTO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del problema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227116" y="457855"/>
            <a:ext cx="88535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parallele collocate nel secondo e quarto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 name="Gruppo 2">
            <a:extLst>
              <a:ext uri="{FF2B5EF4-FFF2-40B4-BE49-F238E27FC236}">
                <a16:creationId xmlns:a16="http://schemas.microsoft.com/office/drawing/2014/main" id="{74C1E899-1B45-524F-C8A6-8E02C13D486C}"/>
              </a:ext>
            </a:extLst>
          </p:cNvPr>
          <p:cNvGrpSpPr/>
          <p:nvPr/>
        </p:nvGrpSpPr>
        <p:grpSpPr>
          <a:xfrm>
            <a:off x="3235223" y="1271129"/>
            <a:ext cx="8820000" cy="5400000"/>
            <a:chOff x="3235223" y="1271129"/>
            <a:chExt cx="8831559"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35225" y="1271129"/>
              <a:ext cx="8820000"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59663" y="1290629"/>
              <a:ext cx="8487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generiche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II e IV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240505" y="3478312"/>
              <a:ext cx="196850"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5406846" y="4263408"/>
              <a:ext cx="188913" cy="27097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8410481" y="5851508"/>
              <a:ext cx="198438"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759052" y="5016484"/>
              <a:ext cx="190500"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35223" y="2617767"/>
              <a:ext cx="8820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10170" y="4544117"/>
              <a:ext cx="161925"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491107" y="4810160"/>
              <a:ext cx="85756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Connettore diritto 10">
              <a:extLst>
                <a:ext uri="{FF2B5EF4-FFF2-40B4-BE49-F238E27FC236}">
                  <a16:creationId xmlns:a16="http://schemas.microsoft.com/office/drawing/2014/main" id="{ED558D87-9701-234F-11DC-CFABAB944220}"/>
                </a:ext>
              </a:extLst>
            </p:cNvPr>
            <p:cNvCxnSpPr/>
            <p:nvPr/>
          </p:nvCxnSpPr>
          <p:spPr>
            <a:xfrm flipV="1">
              <a:off x="4432041" y="3984171"/>
              <a:ext cx="2985796" cy="82598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22FDC-92DF-7A5D-086E-21FFCAC67885}"/>
                </a:ext>
              </a:extLst>
            </p:cNvPr>
            <p:cNvCxnSpPr>
              <a:cxnSpLocks/>
            </p:cNvCxnSpPr>
            <p:nvPr/>
          </p:nvCxnSpPr>
          <p:spPr>
            <a:xfrm flipH="1" flipV="1">
              <a:off x="3610170" y="2812161"/>
              <a:ext cx="3807668" cy="199799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8A43683C-9F67-2590-010B-C0D12854062B}"/>
                </a:ext>
              </a:extLst>
            </p:cNvPr>
            <p:cNvCxnSpPr>
              <a:cxnSpLocks/>
            </p:cNvCxnSpPr>
            <p:nvPr/>
          </p:nvCxnSpPr>
          <p:spPr>
            <a:xfrm flipV="1">
              <a:off x="3772095" y="4810160"/>
              <a:ext cx="5904048" cy="16332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9201B098-7A10-63CD-243A-A45FA49B4EFF}"/>
                </a:ext>
              </a:extLst>
            </p:cNvPr>
            <p:cNvCxnSpPr>
              <a:cxnSpLocks/>
            </p:cNvCxnSpPr>
            <p:nvPr/>
          </p:nvCxnSpPr>
          <p:spPr>
            <a:xfrm flipH="1" flipV="1">
              <a:off x="6627559" y="4810160"/>
              <a:ext cx="3280564" cy="172141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 name="CasellaDiTesto 5">
            <a:extLst>
              <a:ext uri="{FF2B5EF4-FFF2-40B4-BE49-F238E27FC236}">
                <a16:creationId xmlns:a16="http://schemas.microsoft.com/office/drawing/2014/main" id="{0BCC2D1B-6191-6803-2986-D9CFDED0AE48}"/>
              </a:ext>
            </a:extLst>
          </p:cNvPr>
          <p:cNvSpPr txBox="1"/>
          <p:nvPr/>
        </p:nvSpPr>
        <p:spPr>
          <a:xfrm>
            <a:off x="66000" y="1163020"/>
            <a:ext cx="313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Siano assegnati i seguenti elementi geometrici</a:t>
            </a:r>
            <a:endParaRPr kumimoji="0" lang="it-IT" sz="1700" b="0"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CasellaDiTesto 6">
            <a:extLst>
              <a:ext uri="{FF2B5EF4-FFF2-40B4-BE49-F238E27FC236}">
                <a16:creationId xmlns:a16="http://schemas.microsoft.com/office/drawing/2014/main" id="{2D14B482-B3FE-21B2-2EBD-315FCE966732}"/>
              </a:ext>
            </a:extLst>
          </p:cNvPr>
          <p:cNvSpPr txBox="1"/>
          <p:nvPr/>
        </p:nvSpPr>
        <p:spPr>
          <a:xfrm>
            <a:off x="108347" y="1722051"/>
            <a:ext cx="3060000"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Retta generica r (r’; 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nel secondo diedro</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8" name="CasellaDiTesto 7">
            <a:extLst>
              <a:ext uri="{FF2B5EF4-FFF2-40B4-BE49-F238E27FC236}">
                <a16:creationId xmlns:a16="http://schemas.microsoft.com/office/drawing/2014/main" id="{0F373D04-2461-32B2-F4AA-27DE5F597631}"/>
              </a:ext>
            </a:extLst>
          </p:cNvPr>
          <p:cNvSpPr txBox="1"/>
          <p:nvPr/>
        </p:nvSpPr>
        <p:spPr>
          <a:xfrm>
            <a:off x="108347" y="2394189"/>
            <a:ext cx="3060000"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Retta generica 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 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 nel quarto diedro</a:t>
            </a:r>
            <a:endParaRPr kumimoji="0" lang="it-IT" sz="1800" b="0" i="0" u="none" strike="noStrike" kern="1200" cap="none" spc="0" normalizeH="0" baseline="0" noProof="0" dirty="0">
              <a:ln>
                <a:noFill/>
              </a:ln>
              <a:solidFill>
                <a:srgbClr val="00B050"/>
              </a:solidFill>
              <a:effectLst/>
              <a:uLnTx/>
              <a:uFillTx/>
              <a:latin typeface="Calibri"/>
              <a:ea typeface="+mn-ea"/>
              <a:cs typeface="+mn-cs"/>
            </a:endParaRPr>
          </a:p>
        </p:txBody>
      </p:sp>
      <p:sp>
        <p:nvSpPr>
          <p:cNvPr id="10" name="CasellaDiTesto 9">
            <a:extLst>
              <a:ext uri="{FF2B5EF4-FFF2-40B4-BE49-F238E27FC236}">
                <a16:creationId xmlns:a16="http://schemas.microsoft.com/office/drawing/2014/main" id="{CC803DA3-6692-A4D4-325F-E9EA599B8F7D}"/>
              </a:ext>
            </a:extLst>
          </p:cNvPr>
          <p:cNvSpPr txBox="1"/>
          <p:nvPr/>
        </p:nvSpPr>
        <p:spPr>
          <a:xfrm>
            <a:off x="66000" y="3046766"/>
            <a:ext cx="313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Si ricorda che una retta si definisce generica quando non ha alcun rapporto geometrico di ortogonalità o parallelismo con i semipiani del diedro</a:t>
            </a:r>
            <a:endParaRPr kumimoji="0" lang="it-IT" sz="1600" b="0" i="0" u="none" strike="noStrike" kern="1200" cap="none" spc="0" normalizeH="0" baseline="0" noProof="0" dirty="0">
              <a:ln>
                <a:noFill/>
              </a:ln>
              <a:solidFill>
                <a:srgbClr val="C00000"/>
              </a:solidFill>
              <a:effectLst/>
              <a:uLnTx/>
              <a:uFillTx/>
              <a:latin typeface="Calibri"/>
            </a:endParaRPr>
          </a:p>
        </p:txBody>
      </p:sp>
      <p:sp>
        <p:nvSpPr>
          <p:cNvPr id="18" name="CasellaDiTesto 17">
            <a:extLst>
              <a:ext uri="{FF2B5EF4-FFF2-40B4-BE49-F238E27FC236}">
                <a16:creationId xmlns:a16="http://schemas.microsoft.com/office/drawing/2014/main" id="{C1433E92-21BB-76C6-4F2E-CA32A21484E2}"/>
              </a:ext>
            </a:extLst>
          </p:cNvPr>
          <p:cNvSpPr txBox="1"/>
          <p:nvPr/>
        </p:nvSpPr>
        <p:spPr>
          <a:xfrm>
            <a:off x="514385" y="6162240"/>
            <a:ext cx="684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3" name="CasellaDiTesto 22">
            <a:extLst>
              <a:ext uri="{FF2B5EF4-FFF2-40B4-BE49-F238E27FC236}">
                <a16:creationId xmlns:a16="http://schemas.microsoft.com/office/drawing/2014/main" id="{DA28DF9A-46E7-2FC8-328E-E9ED34E9B595}"/>
              </a:ext>
            </a:extLst>
          </p:cNvPr>
          <p:cNvSpPr txBox="1"/>
          <p:nvPr/>
        </p:nvSpPr>
        <p:spPr>
          <a:xfrm>
            <a:off x="1786212" y="5937812"/>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4" name="CasellaDiTesto 23">
            <a:extLst>
              <a:ext uri="{FF2B5EF4-FFF2-40B4-BE49-F238E27FC236}">
                <a16:creationId xmlns:a16="http://schemas.microsoft.com/office/drawing/2014/main" id="{781633CE-E151-CD7F-BB9D-58BDE45F677C}"/>
              </a:ext>
            </a:extLst>
          </p:cNvPr>
          <p:cNvSpPr txBox="1"/>
          <p:nvPr/>
        </p:nvSpPr>
        <p:spPr>
          <a:xfrm>
            <a:off x="1786212" y="6360511"/>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cxnSp>
        <p:nvCxnSpPr>
          <p:cNvPr id="25" name="Connettore 2 24">
            <a:extLst>
              <a:ext uri="{FF2B5EF4-FFF2-40B4-BE49-F238E27FC236}">
                <a16:creationId xmlns:a16="http://schemas.microsoft.com/office/drawing/2014/main" id="{3CC7F5BC-0C61-0F8C-FDF9-AC5E505959A2}"/>
              </a:ext>
            </a:extLst>
          </p:cNvPr>
          <p:cNvCxnSpPr>
            <a:cxnSpLocks/>
            <a:stCxn id="18" idx="3"/>
            <a:endCxn id="23" idx="1"/>
          </p:cNvCxnSpPr>
          <p:nvPr/>
        </p:nvCxnSpPr>
        <p:spPr>
          <a:xfrm flipV="1">
            <a:off x="1198385" y="6122478"/>
            <a:ext cx="587827" cy="22442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BD5CCF36-364D-27B2-E293-76C9D7E03F76}"/>
              </a:ext>
            </a:extLst>
          </p:cNvPr>
          <p:cNvCxnSpPr>
            <a:cxnSpLocks/>
            <a:stCxn id="18" idx="3"/>
            <a:endCxn id="24" idx="1"/>
          </p:cNvCxnSpPr>
          <p:nvPr/>
        </p:nvCxnSpPr>
        <p:spPr>
          <a:xfrm>
            <a:off x="1198385" y="6346906"/>
            <a:ext cx="587827" cy="198271"/>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4B16BC99-DC1A-BBFC-D156-1D7827516015}"/>
              </a:ext>
            </a:extLst>
          </p:cNvPr>
          <p:cNvSpPr txBox="1"/>
          <p:nvPr/>
        </p:nvSpPr>
        <p:spPr>
          <a:xfrm>
            <a:off x="95116" y="4264205"/>
            <a:ext cx="3132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La formalizzazione geometrico-descrittiva della retta frontale assume il seguente aspetto</a:t>
            </a:r>
            <a:endParaRPr kumimoji="0" lang="it-IT" sz="1600" b="0" i="0" u="none" strike="noStrike" kern="1200" cap="none" spc="0" normalizeH="0" baseline="0" noProof="0" dirty="0">
              <a:ln>
                <a:noFill/>
              </a:ln>
              <a:solidFill>
                <a:srgbClr val="C00000"/>
              </a:solidFill>
              <a:effectLst/>
              <a:uLnTx/>
              <a:uFillTx/>
              <a:latin typeface="Calibri"/>
            </a:endParaRPr>
          </a:p>
        </p:txBody>
      </p:sp>
      <p:sp>
        <p:nvSpPr>
          <p:cNvPr id="29" name="CasellaDiTesto 28">
            <a:extLst>
              <a:ext uri="{FF2B5EF4-FFF2-40B4-BE49-F238E27FC236}">
                <a16:creationId xmlns:a16="http://schemas.microsoft.com/office/drawing/2014/main" id="{B4C0873D-4BD2-E0C0-F0C8-5FE4D68E5AA0}"/>
              </a:ext>
            </a:extLst>
          </p:cNvPr>
          <p:cNvSpPr txBox="1"/>
          <p:nvPr/>
        </p:nvSpPr>
        <p:spPr>
          <a:xfrm>
            <a:off x="89685" y="5467068"/>
            <a:ext cx="3024000" cy="369332"/>
          </a:xfrm>
          <a:prstGeom prst="rect">
            <a:avLst/>
          </a:prstGeom>
          <a:solidFill>
            <a:schemeClr val="accent4">
              <a:lumMod val="20000"/>
              <a:lumOff val="80000"/>
            </a:schemeClr>
          </a:solidFill>
          <a:ln w="3175">
            <a:solidFill>
              <a:srgbClr val="C00000"/>
            </a:solidFill>
          </a:ln>
        </p:spPr>
        <p:txBody>
          <a:bodyPr wrap="square" rtlCol="0">
            <a:spAutoFit/>
          </a:bodyPr>
          <a:lstStyle/>
          <a:p>
            <a:pPr lvl="0"/>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(r</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1</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2</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1</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lang="it-IT" baseline="30000" dirty="0">
                <a:solidFill>
                  <a:prstClr val="black"/>
                </a:solidFill>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2</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endPar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9778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22" presetClass="entr" presetSubtype="8"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6" grpId="0"/>
      <p:bldP spid="7" grpId="0" animBg="1"/>
      <p:bldP spid="8" grpId="0" animBg="1"/>
      <p:bldP spid="10" grpId="0"/>
      <p:bldP spid="18" grpId="0" animBg="1"/>
      <p:bldP spid="23" grpId="0" animBg="1"/>
      <p:bldP spid="24" grpId="0" animBg="1"/>
      <p:bldP spid="28"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PARALLELE  NEL  SECONDO E QUARTO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1243861"/>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1</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227116" y="457855"/>
            <a:ext cx="88535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parallele collocate nel secondo e quarto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0" name="Gruppo 49">
            <a:extLst>
              <a:ext uri="{FF2B5EF4-FFF2-40B4-BE49-F238E27FC236}">
                <a16:creationId xmlns:a16="http://schemas.microsoft.com/office/drawing/2014/main" id="{403534DE-5AD5-21C7-CF7C-EA167F24F0EC}"/>
              </a:ext>
            </a:extLst>
          </p:cNvPr>
          <p:cNvGrpSpPr/>
          <p:nvPr/>
        </p:nvGrpSpPr>
        <p:grpSpPr>
          <a:xfrm>
            <a:off x="3235223" y="1271129"/>
            <a:ext cx="8820000" cy="5400000"/>
            <a:chOff x="3235223" y="1271129"/>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35225" y="1271129"/>
              <a:ext cx="8808457"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59500" y="1290629"/>
              <a:ext cx="84767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generiche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II e IV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237881" y="3478312"/>
              <a:ext cx="196592"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5404004" y="4263408"/>
              <a:ext cx="188666" cy="27097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8485012" y="5870949"/>
              <a:ext cx="198178"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751823" y="5016484"/>
              <a:ext cx="190251"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35223" y="2617767"/>
              <a:ext cx="88084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09679" y="4544117"/>
              <a:ext cx="161713"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490772" y="4810160"/>
              <a:ext cx="8564451"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Connettore diritto 10">
              <a:extLst>
                <a:ext uri="{FF2B5EF4-FFF2-40B4-BE49-F238E27FC236}">
                  <a16:creationId xmlns:a16="http://schemas.microsoft.com/office/drawing/2014/main" id="{ED558D87-9701-234F-11DC-CFABAB944220}"/>
                </a:ext>
              </a:extLst>
            </p:cNvPr>
            <p:cNvCxnSpPr/>
            <p:nvPr/>
          </p:nvCxnSpPr>
          <p:spPr>
            <a:xfrm flipV="1">
              <a:off x="4430475" y="3984171"/>
              <a:ext cx="2981888" cy="82598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22FDC-92DF-7A5D-086E-21FFCAC67885}"/>
                </a:ext>
              </a:extLst>
            </p:cNvPr>
            <p:cNvCxnSpPr>
              <a:cxnSpLocks/>
            </p:cNvCxnSpPr>
            <p:nvPr/>
          </p:nvCxnSpPr>
          <p:spPr>
            <a:xfrm flipH="1" flipV="1">
              <a:off x="3490199" y="2749384"/>
              <a:ext cx="3922164" cy="206077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8A43683C-9F67-2590-010B-C0D12854062B}"/>
                </a:ext>
              </a:extLst>
            </p:cNvPr>
            <p:cNvCxnSpPr>
              <a:cxnSpLocks/>
            </p:cNvCxnSpPr>
            <p:nvPr/>
          </p:nvCxnSpPr>
          <p:spPr>
            <a:xfrm flipV="1">
              <a:off x="3506531" y="4810160"/>
              <a:ext cx="6161182" cy="17066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9201B098-7A10-63CD-243A-A45FA49B4EFF}"/>
                </a:ext>
              </a:extLst>
            </p:cNvPr>
            <p:cNvCxnSpPr>
              <a:cxnSpLocks/>
            </p:cNvCxnSpPr>
            <p:nvPr/>
          </p:nvCxnSpPr>
          <p:spPr>
            <a:xfrm flipH="1" flipV="1">
              <a:off x="6623119" y="4810160"/>
              <a:ext cx="3369967" cy="17706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4" name="CasellaDiTesto 33">
            <a:extLst>
              <a:ext uri="{FF2B5EF4-FFF2-40B4-BE49-F238E27FC236}">
                <a16:creationId xmlns:a16="http://schemas.microsoft.com/office/drawing/2014/main" id="{BC11A615-B5B2-373A-1FA0-E547F2C74B44}"/>
              </a:ext>
            </a:extLst>
          </p:cNvPr>
          <p:cNvSpPr txBox="1"/>
          <p:nvPr/>
        </p:nvSpPr>
        <p:spPr>
          <a:xfrm>
            <a:off x="95115" y="2054127"/>
            <a:ext cx="3009411" cy="1923604"/>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Individuati i piedi delle tracce si determinano le tracce delle rette come punti reali uniti ai piani di proiezione e appartenenti alle rispettive proiezioni delle  due rette</a:t>
            </a:r>
            <a:endParaRPr lang="it-IT" sz="1700" dirty="0">
              <a:solidFill>
                <a:srgbClr val="C00000"/>
              </a:solidFill>
            </a:endParaRPr>
          </a:p>
        </p:txBody>
      </p:sp>
      <p:sp>
        <p:nvSpPr>
          <p:cNvPr id="35" name="CasellaDiTesto 34">
            <a:extLst>
              <a:ext uri="{FF2B5EF4-FFF2-40B4-BE49-F238E27FC236}">
                <a16:creationId xmlns:a16="http://schemas.microsoft.com/office/drawing/2014/main" id="{E0CF1759-7CC9-7702-A3C4-E3EB869283D8}"/>
              </a:ext>
            </a:extLst>
          </p:cNvPr>
          <p:cNvSpPr txBox="1"/>
          <p:nvPr/>
        </p:nvSpPr>
        <p:spPr>
          <a:xfrm>
            <a:off x="402126" y="5262658"/>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00B050"/>
                </a:solidFill>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00B050"/>
                </a:solidFill>
                <a:latin typeface="Comic Sans MS" panose="030F0702030302020204" pitchFamily="66" charset="0"/>
                <a:ea typeface="Times New Roman" panose="02020603050405020304" pitchFamily="18" charset="0"/>
                <a:cs typeface="Symbol" panose="05050102010706020507" pitchFamily="18" charset="2"/>
              </a:rPr>
              <a:t>s’)</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00B050"/>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endParaRPr lang="it-IT" dirty="0">
              <a:solidFill>
                <a:srgbClr val="00B050"/>
              </a:solidFill>
            </a:endParaRPr>
          </a:p>
        </p:txBody>
      </p:sp>
      <p:sp>
        <p:nvSpPr>
          <p:cNvPr id="36" name="CasellaDiTesto 35">
            <a:extLst>
              <a:ext uri="{FF2B5EF4-FFF2-40B4-BE49-F238E27FC236}">
                <a16:creationId xmlns:a16="http://schemas.microsoft.com/office/drawing/2014/main" id="{11D929F2-4C2F-7BCF-F5EE-E63995AE5F0F}"/>
              </a:ext>
            </a:extLst>
          </p:cNvPr>
          <p:cNvSpPr txBox="1"/>
          <p:nvPr/>
        </p:nvSpPr>
        <p:spPr>
          <a:xfrm>
            <a:off x="450337" y="4300476"/>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r</a:t>
            </a:r>
            <a:r>
              <a:rPr lang="it-IT" dirty="0">
                <a:solidFill>
                  <a:srgbClr val="C00000"/>
                </a:solidFill>
                <a:latin typeface="Symbol" panose="05050102010706020507" pitchFamily="18" charset="2"/>
                <a:ea typeface="Times New Roman" panose="02020603050405020304" pitchFamily="18" charset="0"/>
                <a:cs typeface="Symbol" panose="05050102010706020507" pitchFamily="18" charset="2"/>
              </a:rPr>
              <a:t>Î</a:t>
            </a:r>
            <a:r>
              <a:rPr lang="it-IT" dirty="0">
                <a:solidFill>
                  <a:srgbClr val="C00000"/>
                </a:solidFill>
                <a:latin typeface="Comic Sans MS" panose="030F0702030302020204" pitchFamily="66" charset="0"/>
                <a:ea typeface="Times New Roman" panose="02020603050405020304" pitchFamily="18" charset="0"/>
                <a:cs typeface="Symbol" panose="05050102010706020507" pitchFamily="18" charset="2"/>
              </a:rPr>
              <a:t>r’’)</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 </a:t>
            </a:r>
            <a:endParaRPr lang="it-IT" dirty="0">
              <a:solidFill>
                <a:srgbClr val="00B050"/>
              </a:solidFill>
            </a:endParaRPr>
          </a:p>
        </p:txBody>
      </p:sp>
      <p:sp>
        <p:nvSpPr>
          <p:cNvPr id="20" name="CasellaDiTesto 19">
            <a:extLst>
              <a:ext uri="{FF2B5EF4-FFF2-40B4-BE49-F238E27FC236}">
                <a16:creationId xmlns:a16="http://schemas.microsoft.com/office/drawing/2014/main" id="{516BCD54-C1D7-82EE-533D-8ACAEF4C3DC2}"/>
              </a:ext>
            </a:extLst>
          </p:cNvPr>
          <p:cNvSpPr txBox="1"/>
          <p:nvPr/>
        </p:nvSpPr>
        <p:spPr>
          <a:xfrm>
            <a:off x="4224429" y="2932702"/>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r</a:t>
            </a:r>
          </a:p>
        </p:txBody>
      </p:sp>
      <p:sp>
        <p:nvSpPr>
          <p:cNvPr id="21" name="CasellaDiTesto 20">
            <a:extLst>
              <a:ext uri="{FF2B5EF4-FFF2-40B4-BE49-F238E27FC236}">
                <a16:creationId xmlns:a16="http://schemas.microsoft.com/office/drawing/2014/main" id="{86742314-E02E-B10A-FE2D-BE2459928880}"/>
              </a:ext>
            </a:extLst>
          </p:cNvPr>
          <p:cNvSpPr txBox="1"/>
          <p:nvPr/>
        </p:nvSpPr>
        <p:spPr>
          <a:xfrm>
            <a:off x="7081987" y="3614507"/>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44" name="CasellaDiTesto 43">
            <a:extLst>
              <a:ext uri="{FF2B5EF4-FFF2-40B4-BE49-F238E27FC236}">
                <a16:creationId xmlns:a16="http://schemas.microsoft.com/office/drawing/2014/main" id="{7053BB3F-4F76-F520-8C15-0B6728ECCE9D}"/>
              </a:ext>
            </a:extLst>
          </p:cNvPr>
          <p:cNvSpPr txBox="1"/>
          <p:nvPr/>
        </p:nvSpPr>
        <p:spPr>
          <a:xfrm>
            <a:off x="9510145" y="6062155"/>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2</a:t>
            </a:r>
            <a:r>
              <a:rPr lang="it-IT" dirty="0">
                <a:solidFill>
                  <a:srgbClr val="00B050"/>
                </a:solidFill>
                <a:latin typeface="Comic Sans MS" panose="030F0702030302020204" pitchFamily="66" charset="0"/>
              </a:rPr>
              <a:t>s</a:t>
            </a:r>
          </a:p>
        </p:txBody>
      </p:sp>
      <p:sp>
        <p:nvSpPr>
          <p:cNvPr id="53" name="CasellaDiTesto 52">
            <a:extLst>
              <a:ext uri="{FF2B5EF4-FFF2-40B4-BE49-F238E27FC236}">
                <a16:creationId xmlns:a16="http://schemas.microsoft.com/office/drawing/2014/main" id="{F4FE0001-FA3C-C88B-3DEE-7D990D4CB058}"/>
              </a:ext>
            </a:extLst>
          </p:cNvPr>
          <p:cNvSpPr txBox="1"/>
          <p:nvPr/>
        </p:nvSpPr>
        <p:spPr>
          <a:xfrm>
            <a:off x="6171432" y="5371312"/>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49" name="Rectangle 12">
            <a:extLst>
              <a:ext uri="{FF2B5EF4-FFF2-40B4-BE49-F238E27FC236}">
                <a16:creationId xmlns:a16="http://schemas.microsoft.com/office/drawing/2014/main" id="{57366A85-44D7-07C4-71B4-199F8092BB41}"/>
              </a:ext>
            </a:extLst>
          </p:cNvPr>
          <p:cNvSpPr>
            <a:spLocks noChangeArrowheads="1"/>
          </p:cNvSpPr>
          <p:nvPr/>
        </p:nvSpPr>
        <p:spPr bwMode="auto">
          <a:xfrm>
            <a:off x="3279447"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C00000"/>
                </a:solidFill>
                <a:effectLst/>
                <a:latin typeface="Comic Sans MS" panose="030F0702030302020204" pitchFamily="66" charset="0"/>
              </a:rPr>
              <a:t>Passo 1 -Partendo dai piedi delle tracce si definiscono le tracce delle due rette (T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r;T</a:t>
            </a:r>
            <a:r>
              <a:rPr kumimoji="0" lang="it-IT" altLang="it-IT" sz="1400" b="0" i="0" u="none" strike="noStrike" cap="none" normalizeH="0" baseline="-25000" dirty="0">
                <a:ln>
                  <a:noFill/>
                </a:ln>
                <a:solidFill>
                  <a:srgbClr val="C00000"/>
                </a:solidFill>
                <a:effectLst/>
                <a:latin typeface="Comic Sans MS" panose="030F0702030302020204" pitchFamily="66" charset="0"/>
              </a:rPr>
              <a:t>2</a:t>
            </a:r>
            <a:r>
              <a:rPr kumimoji="0" lang="it-IT" altLang="it-IT" sz="1400" b="0" i="0" u="none" strike="noStrike" cap="none" normalizeH="0" baseline="0" dirty="0">
                <a:ln>
                  <a:noFill/>
                </a:ln>
                <a:solidFill>
                  <a:srgbClr val="C00000"/>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s;T</a:t>
            </a:r>
            <a:r>
              <a:rPr kumimoji="0" lang="it-IT" altLang="it-IT" sz="1400" b="0" i="0" u="none" strike="noStrike" cap="none" normalizeH="0" baseline="-25000" dirty="0">
                <a:ln>
                  <a:noFill/>
                </a:ln>
                <a:solidFill>
                  <a:srgbClr val="00B050"/>
                </a:solidFill>
                <a:effectLst/>
                <a:latin typeface="Comic Sans MS" panose="030F0702030302020204" pitchFamily="66" charset="0"/>
              </a:rPr>
              <a:t>2</a:t>
            </a:r>
            <a:r>
              <a:rPr kumimoji="0" lang="it-IT" altLang="it-IT" sz="1400" b="0" i="0" u="none" strike="noStrike" cap="none" normalizeH="0" baseline="0" dirty="0">
                <a:ln>
                  <a:noFill/>
                </a:ln>
                <a:solidFill>
                  <a:srgbClr val="00B050"/>
                </a:solidFill>
                <a:effectLst/>
                <a:latin typeface="Comic Sans MS" panose="030F0702030302020204" pitchFamily="66" charset="0"/>
              </a:rPr>
              <a:t>s)</a:t>
            </a:r>
            <a:endParaRPr kumimoji="0" lang="it-IT" altLang="it-IT" sz="1400" b="0" i="0" u="none" strike="noStrike" cap="none" normalizeH="0" baseline="0" dirty="0">
              <a:ln>
                <a:noFill/>
              </a:ln>
              <a:solidFill>
                <a:srgbClr val="00B050"/>
              </a:solidFill>
              <a:effectLst/>
            </a:endParaRPr>
          </a:p>
        </p:txBody>
      </p:sp>
      <p:cxnSp>
        <p:nvCxnSpPr>
          <p:cNvPr id="55" name="Connettore diritto 54">
            <a:extLst>
              <a:ext uri="{FF2B5EF4-FFF2-40B4-BE49-F238E27FC236}">
                <a16:creationId xmlns:a16="http://schemas.microsoft.com/office/drawing/2014/main" id="{084E0183-8D09-CFD4-2ED4-1D7B0FFF4153}"/>
              </a:ext>
            </a:extLst>
          </p:cNvPr>
          <p:cNvCxnSpPr/>
          <p:nvPr/>
        </p:nvCxnSpPr>
        <p:spPr>
          <a:xfrm flipV="1">
            <a:off x="4430475" y="3255259"/>
            <a:ext cx="0" cy="155490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E6F6C11B-539B-AE24-16B0-1FDDDB879B31}"/>
              </a:ext>
            </a:extLst>
          </p:cNvPr>
          <p:cNvCxnSpPr/>
          <p:nvPr/>
        </p:nvCxnSpPr>
        <p:spPr>
          <a:xfrm flipV="1">
            <a:off x="7412363" y="3971129"/>
            <a:ext cx="0" cy="83903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7A94BD61-3A32-8E05-BCCF-D4AB21C46D4D}"/>
              </a:ext>
            </a:extLst>
          </p:cNvPr>
          <p:cNvCxnSpPr/>
          <p:nvPr/>
        </p:nvCxnSpPr>
        <p:spPr>
          <a:xfrm>
            <a:off x="6623119" y="4810160"/>
            <a:ext cx="0" cy="8533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A359B268-144F-7A77-C43B-0A56EE9522CB}"/>
              </a:ext>
            </a:extLst>
          </p:cNvPr>
          <p:cNvCxnSpPr/>
          <p:nvPr/>
        </p:nvCxnSpPr>
        <p:spPr>
          <a:xfrm>
            <a:off x="9667713" y="4810160"/>
            <a:ext cx="0" cy="15996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Ovale 62">
            <a:extLst>
              <a:ext uri="{FF2B5EF4-FFF2-40B4-BE49-F238E27FC236}">
                <a16:creationId xmlns:a16="http://schemas.microsoft.com/office/drawing/2014/main" id="{3046740A-55A1-1DEF-7D04-BFEB5B3E3C1F}"/>
              </a:ext>
            </a:extLst>
          </p:cNvPr>
          <p:cNvSpPr/>
          <p:nvPr/>
        </p:nvSpPr>
        <p:spPr>
          <a:xfrm>
            <a:off x="7099280" y="3546821"/>
            <a:ext cx="540000" cy="540000"/>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77113B7F-5093-CD37-BD88-6A7CDAD06F49}"/>
              </a:ext>
            </a:extLst>
          </p:cNvPr>
          <p:cNvSpPr/>
          <p:nvPr/>
        </p:nvSpPr>
        <p:spPr>
          <a:xfrm>
            <a:off x="4203558" y="2833500"/>
            <a:ext cx="540000" cy="540000"/>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a:extLst>
              <a:ext uri="{FF2B5EF4-FFF2-40B4-BE49-F238E27FC236}">
                <a16:creationId xmlns:a16="http://schemas.microsoft.com/office/drawing/2014/main" id="{F9A2E2D1-C551-D677-308A-6D0A35E20CB2}"/>
              </a:ext>
            </a:extLst>
          </p:cNvPr>
          <p:cNvSpPr/>
          <p:nvPr/>
        </p:nvSpPr>
        <p:spPr>
          <a:xfrm>
            <a:off x="6210103" y="5340002"/>
            <a:ext cx="540000" cy="540000"/>
          </a:xfrm>
          <a:prstGeom prst="ellipse">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a:extLst>
              <a:ext uri="{FF2B5EF4-FFF2-40B4-BE49-F238E27FC236}">
                <a16:creationId xmlns:a16="http://schemas.microsoft.com/office/drawing/2014/main" id="{7D5F2142-9688-86A1-C665-9348B2016500}"/>
              </a:ext>
            </a:extLst>
          </p:cNvPr>
          <p:cNvSpPr/>
          <p:nvPr/>
        </p:nvSpPr>
        <p:spPr>
          <a:xfrm>
            <a:off x="9528412" y="6038579"/>
            <a:ext cx="540000" cy="540000"/>
          </a:xfrm>
          <a:prstGeom prst="ellipse">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9" name="Connettore 2 68">
            <a:extLst>
              <a:ext uri="{FF2B5EF4-FFF2-40B4-BE49-F238E27FC236}">
                <a16:creationId xmlns:a16="http://schemas.microsoft.com/office/drawing/2014/main" id="{3CC513F1-786D-01BA-F37B-C6C2681C04AF}"/>
              </a:ext>
            </a:extLst>
          </p:cNvPr>
          <p:cNvCxnSpPr>
            <a:stCxn id="36" idx="3"/>
            <a:endCxn id="65" idx="3"/>
          </p:cNvCxnSpPr>
          <p:nvPr/>
        </p:nvCxnSpPr>
        <p:spPr>
          <a:xfrm flipV="1">
            <a:off x="2790337" y="3294419"/>
            <a:ext cx="1492302" cy="1190723"/>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id="{ED740E83-1A50-49EC-98E0-56FCFD878C10}"/>
              </a:ext>
            </a:extLst>
          </p:cNvPr>
          <p:cNvCxnSpPr>
            <a:stCxn id="36" idx="3"/>
            <a:endCxn id="21" idx="1"/>
          </p:cNvCxnSpPr>
          <p:nvPr/>
        </p:nvCxnSpPr>
        <p:spPr>
          <a:xfrm flipV="1">
            <a:off x="2790337" y="3799173"/>
            <a:ext cx="4291650" cy="685969"/>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3" name="Connettore 2 72">
            <a:extLst>
              <a:ext uri="{FF2B5EF4-FFF2-40B4-BE49-F238E27FC236}">
                <a16:creationId xmlns:a16="http://schemas.microsoft.com/office/drawing/2014/main" id="{EE8A763F-0A77-60E7-632C-AA2519B6AD11}"/>
              </a:ext>
            </a:extLst>
          </p:cNvPr>
          <p:cNvCxnSpPr>
            <a:cxnSpLocks/>
            <a:stCxn id="35" idx="3"/>
            <a:endCxn id="66" idx="2"/>
          </p:cNvCxnSpPr>
          <p:nvPr/>
        </p:nvCxnSpPr>
        <p:spPr>
          <a:xfrm>
            <a:off x="2742126" y="5447324"/>
            <a:ext cx="3467977" cy="16267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B9CE7764-09BD-E158-5BC1-06615B276803}"/>
              </a:ext>
            </a:extLst>
          </p:cNvPr>
          <p:cNvCxnSpPr>
            <a:stCxn id="35" idx="3"/>
            <a:endCxn id="67" idx="2"/>
          </p:cNvCxnSpPr>
          <p:nvPr/>
        </p:nvCxnSpPr>
        <p:spPr>
          <a:xfrm>
            <a:off x="2742126" y="5447324"/>
            <a:ext cx="6786286" cy="861255"/>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143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par>
                                <p:cTn id="43" presetID="22" presetClass="entr" presetSubtype="4"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anim calcmode="lin" valueType="num">
                                      <p:cBhvr>
                                        <p:cTn id="56" dur="500" fill="hold"/>
                                        <p:tgtEl>
                                          <p:spTgt spid="20"/>
                                        </p:tgtEl>
                                        <p:attrNameLst>
                                          <p:attrName>ppt_x</p:attrName>
                                        </p:attrNameLst>
                                      </p:cBhvr>
                                      <p:tavLst>
                                        <p:tav tm="0">
                                          <p:val>
                                            <p:strVal val="#ppt_x"/>
                                          </p:val>
                                        </p:tav>
                                        <p:tav tm="100000">
                                          <p:val>
                                            <p:strVal val="#ppt_x"/>
                                          </p:val>
                                        </p:tav>
                                      </p:tavLst>
                                    </p:anim>
                                    <p:anim calcmode="lin" valueType="num">
                                      <p:cBhvr>
                                        <p:cTn id="5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down)">
                                      <p:cBhvr>
                                        <p:cTn id="62" dur="500"/>
                                        <p:tgtEl>
                                          <p:spTgt spid="69"/>
                                        </p:tgtEl>
                                      </p:cBhvr>
                                    </p:animEffect>
                                  </p:childTnLst>
                                </p:cTn>
                              </p:par>
                              <p:par>
                                <p:cTn id="63" presetID="22" presetClass="entr" presetSubtype="4"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par>
                                <p:cTn id="84" presetID="22" presetClass="entr" presetSubtype="1"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up)">
                                      <p:cBhvr>
                                        <p:cTn id="86" dur="500"/>
                                        <p:tgtEl>
                                          <p:spTgt spid="61"/>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anim calcmode="lin" valueType="num">
                                      <p:cBhvr>
                                        <p:cTn id="92" dur="500" fill="hold"/>
                                        <p:tgtEl>
                                          <p:spTgt spid="53"/>
                                        </p:tgtEl>
                                        <p:attrNameLst>
                                          <p:attrName>ppt_x</p:attrName>
                                        </p:attrNameLst>
                                      </p:cBhvr>
                                      <p:tavLst>
                                        <p:tav tm="0">
                                          <p:val>
                                            <p:strVal val="#ppt_x"/>
                                          </p:val>
                                        </p:tav>
                                        <p:tav tm="100000">
                                          <p:val>
                                            <p:strVal val="#ppt_x"/>
                                          </p:val>
                                        </p:tav>
                                      </p:tavLst>
                                    </p:anim>
                                    <p:anim calcmode="lin" valueType="num">
                                      <p:cBhvr>
                                        <p:cTn id="93" dur="500" fill="hold"/>
                                        <p:tgtEl>
                                          <p:spTgt spid="5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anim calcmode="lin" valueType="num">
                                      <p:cBhvr>
                                        <p:cTn id="97" dur="500" fill="hold"/>
                                        <p:tgtEl>
                                          <p:spTgt spid="44"/>
                                        </p:tgtEl>
                                        <p:attrNameLst>
                                          <p:attrName>ppt_x</p:attrName>
                                        </p:attrNameLst>
                                      </p:cBhvr>
                                      <p:tavLst>
                                        <p:tav tm="0">
                                          <p:val>
                                            <p:strVal val="#ppt_x"/>
                                          </p:val>
                                        </p:tav>
                                        <p:tav tm="100000">
                                          <p:val>
                                            <p:strVal val="#ppt_x"/>
                                          </p:val>
                                        </p:tav>
                                      </p:tavLst>
                                    </p:anim>
                                    <p:anim calcmode="lin" valueType="num">
                                      <p:cBhvr>
                                        <p:cTn id="9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par>
                                <p:cTn id="104" presetID="22" presetClass="entr" presetSubtype="8"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wipe(left)">
                                      <p:cBhvr>
                                        <p:cTn id="106" dur="500"/>
                                        <p:tgtEl>
                                          <p:spTgt spid="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35" grpId="0" animBg="1"/>
      <p:bldP spid="36" grpId="0" animBg="1"/>
      <p:bldP spid="20" grpId="0"/>
      <p:bldP spid="21" grpId="0"/>
      <p:bldP spid="44" grpId="0"/>
      <p:bldP spid="53" grpId="0"/>
      <p:bldP spid="49" grpId="0"/>
      <p:bldP spid="63"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PARALLELE  NEL  SECONDO E QUARTO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882813"/>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2</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227116" y="457855"/>
            <a:ext cx="88535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parallele collocate nel secondo e quarto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2" name="Gruppo 71">
            <a:extLst>
              <a:ext uri="{FF2B5EF4-FFF2-40B4-BE49-F238E27FC236}">
                <a16:creationId xmlns:a16="http://schemas.microsoft.com/office/drawing/2014/main" id="{D38326BB-9A0F-5252-3BCB-69B47C832603}"/>
              </a:ext>
            </a:extLst>
          </p:cNvPr>
          <p:cNvGrpSpPr/>
          <p:nvPr/>
        </p:nvGrpSpPr>
        <p:grpSpPr>
          <a:xfrm>
            <a:off x="3235223" y="1271129"/>
            <a:ext cx="8820000" cy="5400000"/>
            <a:chOff x="3235223" y="1271129"/>
            <a:chExt cx="8820000" cy="5400000"/>
          </a:xfrm>
        </p:grpSpPr>
        <p:grpSp>
          <p:nvGrpSpPr>
            <p:cNvPr id="50" name="Gruppo 49">
              <a:extLst>
                <a:ext uri="{FF2B5EF4-FFF2-40B4-BE49-F238E27FC236}">
                  <a16:creationId xmlns:a16="http://schemas.microsoft.com/office/drawing/2014/main" id="{403534DE-5AD5-21C7-CF7C-EA167F24F0EC}"/>
                </a:ext>
              </a:extLst>
            </p:cNvPr>
            <p:cNvGrpSpPr/>
            <p:nvPr/>
          </p:nvGrpSpPr>
          <p:grpSpPr>
            <a:xfrm>
              <a:off x="3235223" y="1271129"/>
              <a:ext cx="8820000" cy="5400000"/>
              <a:chOff x="3235223" y="1271129"/>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35225" y="1271129"/>
                <a:ext cx="8808457"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59500" y="1290629"/>
                <a:ext cx="84767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generiche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II e IV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237881" y="3478312"/>
                <a:ext cx="196592"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5404004" y="4263408"/>
                <a:ext cx="188666" cy="27097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8485012" y="5870949"/>
                <a:ext cx="198178"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751823" y="5016484"/>
                <a:ext cx="190251"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35223" y="2617767"/>
                <a:ext cx="88084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09679" y="4544117"/>
                <a:ext cx="161713"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490772" y="4810160"/>
                <a:ext cx="8564451"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Connettore diritto 10">
                <a:extLst>
                  <a:ext uri="{FF2B5EF4-FFF2-40B4-BE49-F238E27FC236}">
                    <a16:creationId xmlns:a16="http://schemas.microsoft.com/office/drawing/2014/main" id="{ED558D87-9701-234F-11DC-CFABAB944220}"/>
                  </a:ext>
                </a:extLst>
              </p:cNvPr>
              <p:cNvCxnSpPr/>
              <p:nvPr/>
            </p:nvCxnSpPr>
            <p:spPr>
              <a:xfrm flipV="1">
                <a:off x="4430475" y="3984171"/>
                <a:ext cx="2981888" cy="82598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22FDC-92DF-7A5D-086E-21FFCAC67885}"/>
                  </a:ext>
                </a:extLst>
              </p:cNvPr>
              <p:cNvCxnSpPr>
                <a:cxnSpLocks/>
              </p:cNvCxnSpPr>
              <p:nvPr/>
            </p:nvCxnSpPr>
            <p:spPr>
              <a:xfrm flipH="1" flipV="1">
                <a:off x="3490199" y="2749384"/>
                <a:ext cx="3922164" cy="206077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8A43683C-9F67-2590-010B-C0D12854062B}"/>
                  </a:ext>
                </a:extLst>
              </p:cNvPr>
              <p:cNvCxnSpPr>
                <a:cxnSpLocks/>
              </p:cNvCxnSpPr>
              <p:nvPr/>
            </p:nvCxnSpPr>
            <p:spPr>
              <a:xfrm flipV="1">
                <a:off x="3506531" y="4810160"/>
                <a:ext cx="6161182" cy="17066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9201B098-7A10-63CD-243A-A45FA49B4EFF}"/>
                  </a:ext>
                </a:extLst>
              </p:cNvPr>
              <p:cNvCxnSpPr>
                <a:cxnSpLocks/>
              </p:cNvCxnSpPr>
              <p:nvPr/>
            </p:nvCxnSpPr>
            <p:spPr>
              <a:xfrm flipH="1" flipV="1">
                <a:off x="6623119" y="4810160"/>
                <a:ext cx="3369967" cy="17706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CasellaDiTesto 19">
              <a:extLst>
                <a:ext uri="{FF2B5EF4-FFF2-40B4-BE49-F238E27FC236}">
                  <a16:creationId xmlns:a16="http://schemas.microsoft.com/office/drawing/2014/main" id="{516BCD54-C1D7-82EE-533D-8ACAEF4C3DC2}"/>
                </a:ext>
              </a:extLst>
            </p:cNvPr>
            <p:cNvSpPr txBox="1"/>
            <p:nvPr/>
          </p:nvSpPr>
          <p:spPr>
            <a:xfrm>
              <a:off x="4316942" y="2944115"/>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r</a:t>
              </a:r>
            </a:p>
          </p:txBody>
        </p:sp>
        <p:sp>
          <p:nvSpPr>
            <p:cNvPr id="21" name="CasellaDiTesto 20">
              <a:extLst>
                <a:ext uri="{FF2B5EF4-FFF2-40B4-BE49-F238E27FC236}">
                  <a16:creationId xmlns:a16="http://schemas.microsoft.com/office/drawing/2014/main" id="{86742314-E02E-B10A-FE2D-BE2459928880}"/>
                </a:ext>
              </a:extLst>
            </p:cNvPr>
            <p:cNvSpPr txBox="1"/>
            <p:nvPr/>
          </p:nvSpPr>
          <p:spPr>
            <a:xfrm>
              <a:off x="7068554" y="3644865"/>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44" name="CasellaDiTesto 43">
              <a:extLst>
                <a:ext uri="{FF2B5EF4-FFF2-40B4-BE49-F238E27FC236}">
                  <a16:creationId xmlns:a16="http://schemas.microsoft.com/office/drawing/2014/main" id="{7053BB3F-4F76-F520-8C15-0B6728ECCE9D}"/>
                </a:ext>
              </a:extLst>
            </p:cNvPr>
            <p:cNvSpPr txBox="1"/>
            <p:nvPr/>
          </p:nvSpPr>
          <p:spPr>
            <a:xfrm>
              <a:off x="9510145" y="6062155"/>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2</a:t>
              </a:r>
              <a:r>
                <a:rPr lang="it-IT" dirty="0">
                  <a:solidFill>
                    <a:srgbClr val="00B050"/>
                  </a:solidFill>
                  <a:latin typeface="Comic Sans MS" panose="030F0702030302020204" pitchFamily="66" charset="0"/>
                </a:rPr>
                <a:t>s</a:t>
              </a:r>
            </a:p>
          </p:txBody>
        </p:sp>
        <p:sp>
          <p:nvSpPr>
            <p:cNvPr id="53" name="CasellaDiTesto 52">
              <a:extLst>
                <a:ext uri="{FF2B5EF4-FFF2-40B4-BE49-F238E27FC236}">
                  <a16:creationId xmlns:a16="http://schemas.microsoft.com/office/drawing/2014/main" id="{F4FE0001-FA3C-C88B-3DEE-7D990D4CB058}"/>
                </a:ext>
              </a:extLst>
            </p:cNvPr>
            <p:cNvSpPr txBox="1"/>
            <p:nvPr/>
          </p:nvSpPr>
          <p:spPr>
            <a:xfrm>
              <a:off x="6171432" y="5371312"/>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49" name="Rectangle 12">
              <a:extLst>
                <a:ext uri="{FF2B5EF4-FFF2-40B4-BE49-F238E27FC236}">
                  <a16:creationId xmlns:a16="http://schemas.microsoft.com/office/drawing/2014/main" id="{57366A85-44D7-07C4-71B4-199F8092BB41}"/>
                </a:ext>
              </a:extLst>
            </p:cNvPr>
            <p:cNvSpPr>
              <a:spLocks noChangeArrowheads="1"/>
            </p:cNvSpPr>
            <p:nvPr/>
          </p:nvSpPr>
          <p:spPr bwMode="auto">
            <a:xfrm>
              <a:off x="3270211"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C00000"/>
                  </a:solidFill>
                  <a:effectLst/>
                  <a:latin typeface="Comic Sans MS" panose="030F0702030302020204" pitchFamily="66" charset="0"/>
                </a:rPr>
                <a:t>Passo 1 -Partendo dai piedi delle tracce si definiscono le tracce delle due rette (T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r;T</a:t>
              </a:r>
              <a:r>
                <a:rPr kumimoji="0" lang="it-IT" altLang="it-IT" sz="1400" b="0" i="0" u="none" strike="noStrike" cap="none" normalizeH="0" baseline="-25000" dirty="0">
                  <a:ln>
                    <a:noFill/>
                  </a:ln>
                  <a:solidFill>
                    <a:srgbClr val="C00000"/>
                  </a:solidFill>
                  <a:effectLst/>
                  <a:latin typeface="Comic Sans MS" panose="030F0702030302020204" pitchFamily="66" charset="0"/>
                </a:rPr>
                <a:t>2</a:t>
              </a:r>
              <a:r>
                <a:rPr kumimoji="0" lang="it-IT" altLang="it-IT" sz="1400" b="0" i="0" u="none" strike="noStrike" cap="none" normalizeH="0" baseline="0" dirty="0">
                  <a:ln>
                    <a:noFill/>
                  </a:ln>
                  <a:solidFill>
                    <a:srgbClr val="C00000"/>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s;T</a:t>
              </a:r>
              <a:r>
                <a:rPr kumimoji="0" lang="it-IT" altLang="it-IT" sz="1400" b="0" i="0" u="none" strike="noStrike" cap="none" normalizeH="0" baseline="-25000" dirty="0">
                  <a:ln>
                    <a:noFill/>
                  </a:ln>
                  <a:solidFill>
                    <a:srgbClr val="00B050"/>
                  </a:solidFill>
                  <a:effectLst/>
                  <a:latin typeface="Comic Sans MS" panose="030F0702030302020204" pitchFamily="66" charset="0"/>
                </a:rPr>
                <a:t>2</a:t>
              </a:r>
              <a:r>
                <a:rPr kumimoji="0" lang="it-IT" altLang="it-IT" sz="1400" b="0" i="0" u="none" strike="noStrike" cap="none" normalizeH="0" baseline="0" dirty="0">
                  <a:ln>
                    <a:noFill/>
                  </a:ln>
                  <a:solidFill>
                    <a:srgbClr val="00B050"/>
                  </a:solidFill>
                  <a:effectLst/>
                  <a:latin typeface="Comic Sans MS" panose="030F0702030302020204" pitchFamily="66" charset="0"/>
                </a:rPr>
                <a:t>s)</a:t>
              </a:r>
              <a:endParaRPr kumimoji="0" lang="it-IT" altLang="it-IT" sz="1400" b="0" i="0" u="none" strike="noStrike" cap="none" normalizeH="0" baseline="0" dirty="0">
                <a:ln>
                  <a:noFill/>
                </a:ln>
                <a:solidFill>
                  <a:srgbClr val="00B050"/>
                </a:solidFill>
                <a:effectLst/>
              </a:endParaRPr>
            </a:p>
          </p:txBody>
        </p:sp>
        <p:cxnSp>
          <p:nvCxnSpPr>
            <p:cNvPr id="55" name="Connettore diritto 54">
              <a:extLst>
                <a:ext uri="{FF2B5EF4-FFF2-40B4-BE49-F238E27FC236}">
                  <a16:creationId xmlns:a16="http://schemas.microsoft.com/office/drawing/2014/main" id="{084E0183-8D09-CFD4-2ED4-1D7B0FFF4153}"/>
                </a:ext>
              </a:extLst>
            </p:cNvPr>
            <p:cNvCxnSpPr>
              <a:cxnSpLocks/>
            </p:cNvCxnSpPr>
            <p:nvPr/>
          </p:nvCxnSpPr>
          <p:spPr>
            <a:xfrm flipV="1">
              <a:off x="4430475" y="3243444"/>
              <a:ext cx="0" cy="15629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E6F6C11B-539B-AE24-16B0-1FDDDB879B31}"/>
                </a:ext>
              </a:extLst>
            </p:cNvPr>
            <p:cNvCxnSpPr>
              <a:cxnSpLocks/>
            </p:cNvCxnSpPr>
            <p:nvPr/>
          </p:nvCxnSpPr>
          <p:spPr>
            <a:xfrm flipV="1">
              <a:off x="7412363" y="3983839"/>
              <a:ext cx="0" cy="82632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7A94BD61-3A32-8E05-BCCF-D4AB21C46D4D}"/>
                </a:ext>
              </a:extLst>
            </p:cNvPr>
            <p:cNvCxnSpPr/>
            <p:nvPr/>
          </p:nvCxnSpPr>
          <p:spPr>
            <a:xfrm>
              <a:off x="6623119" y="4810160"/>
              <a:ext cx="0" cy="8533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A359B268-144F-7A77-C43B-0A56EE9522CB}"/>
                </a:ext>
              </a:extLst>
            </p:cNvPr>
            <p:cNvCxnSpPr/>
            <p:nvPr/>
          </p:nvCxnSpPr>
          <p:spPr>
            <a:xfrm>
              <a:off x="9667713" y="4810160"/>
              <a:ext cx="0" cy="15996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CasellaDiTesto 6">
            <a:extLst>
              <a:ext uri="{FF2B5EF4-FFF2-40B4-BE49-F238E27FC236}">
                <a16:creationId xmlns:a16="http://schemas.microsoft.com/office/drawing/2014/main" id="{7AEB6C11-F215-F567-8EDD-CAAD20B11462}"/>
              </a:ext>
            </a:extLst>
          </p:cNvPr>
          <p:cNvSpPr txBox="1"/>
          <p:nvPr/>
        </p:nvSpPr>
        <p:spPr>
          <a:xfrm>
            <a:off x="150046" y="1878603"/>
            <a:ext cx="3162379" cy="318316"/>
          </a:xfrm>
          <a:prstGeom prst="rect">
            <a:avLst/>
          </a:prstGeom>
          <a:noFill/>
        </p:spPr>
        <p:txBody>
          <a:bodyPr wrap="square" rtlCol="0">
            <a:spAutoFit/>
          </a:bodyPr>
          <a:lstStyle/>
          <a:p>
            <a:pPr algn="ctr"/>
            <a:endParaRPr lang="it-IT" dirty="0"/>
          </a:p>
        </p:txBody>
      </p:sp>
      <p:sp>
        <p:nvSpPr>
          <p:cNvPr id="18" name="Rectangle 21">
            <a:extLst>
              <a:ext uri="{FF2B5EF4-FFF2-40B4-BE49-F238E27FC236}">
                <a16:creationId xmlns:a16="http://schemas.microsoft.com/office/drawing/2014/main" id="{FB604198-DAE9-02BE-510C-34ECC7E3689E}"/>
              </a:ext>
            </a:extLst>
          </p:cNvPr>
          <p:cNvSpPr>
            <a:spLocks noChangeArrowheads="1"/>
          </p:cNvSpPr>
          <p:nvPr/>
        </p:nvSpPr>
        <p:spPr bwMode="auto">
          <a:xfrm>
            <a:off x="3288995" y="1718289"/>
            <a:ext cx="8729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300" dirty="0">
                <a:solidFill>
                  <a:srgbClr val="C00000"/>
                </a:solidFill>
                <a:latin typeface="Comic Sans MS" panose="030F0702030302020204" pitchFamily="66" charset="0"/>
              </a:rPr>
              <a:t>Passo 2-</a:t>
            </a:r>
            <a:r>
              <a:rPr kumimoji="0" lang="it-IT" altLang="it-IT" sz="1300" b="0" i="0" u="none" strike="noStrike" cap="none" normalizeH="0" baseline="0" dirty="0">
                <a:ln>
                  <a:noFill/>
                </a:ln>
                <a:solidFill>
                  <a:srgbClr val="C00000"/>
                </a:solidFill>
                <a:effectLst/>
                <a:latin typeface="Comic Sans MS" panose="030F0702030302020204" pitchFamily="66" charset="0"/>
              </a:rPr>
              <a:t> Collegando le prime due tracce (T</a:t>
            </a:r>
            <a:r>
              <a:rPr kumimoji="0" lang="it-IT" altLang="it-IT" sz="1300" b="0" i="0" u="none" strike="noStrike" cap="none" normalizeH="0" baseline="-25000" dirty="0">
                <a:ln>
                  <a:noFill/>
                </a:ln>
                <a:solidFill>
                  <a:srgbClr val="C00000"/>
                </a:solidFill>
                <a:effectLst/>
                <a:latin typeface="Comic Sans MS" panose="030F0702030302020204" pitchFamily="66" charset="0"/>
              </a:rPr>
              <a:t>1</a:t>
            </a:r>
            <a:r>
              <a:rPr kumimoji="0" lang="it-IT" altLang="it-IT" sz="1300" b="0" i="0" u="none" strike="noStrike" cap="none" normalizeH="0" baseline="0" dirty="0">
                <a:ln>
                  <a:noFill/>
                </a:ln>
                <a:solidFill>
                  <a:srgbClr val="C00000"/>
                </a:solidFill>
                <a:effectLst/>
                <a:latin typeface="Comic Sans MS" panose="030F0702030302020204" pitchFamily="66" charset="0"/>
              </a:rPr>
              <a:t>r+</a:t>
            </a:r>
            <a:r>
              <a:rPr kumimoji="0" lang="it-IT" altLang="it-IT" sz="1300" b="0" i="0" u="none" strike="noStrike" cap="none" normalizeH="0" baseline="0" dirty="0">
                <a:ln>
                  <a:noFill/>
                </a:ln>
                <a:solidFill>
                  <a:srgbClr val="00B050"/>
                </a:solidFill>
                <a:effectLst/>
                <a:latin typeface="Comic Sans MS" panose="030F0702030302020204" pitchFamily="66" charset="0"/>
              </a:rPr>
              <a:t>T</a:t>
            </a:r>
            <a:r>
              <a:rPr kumimoji="0" lang="it-IT" altLang="it-IT" sz="1300" b="0" i="0" u="none" strike="noStrike" cap="none" normalizeH="0" baseline="-25000" dirty="0">
                <a:ln>
                  <a:noFill/>
                </a:ln>
                <a:solidFill>
                  <a:srgbClr val="00B050"/>
                </a:solidFill>
                <a:effectLst/>
                <a:latin typeface="Comic Sans MS" panose="030F0702030302020204" pitchFamily="66" charset="0"/>
              </a:rPr>
              <a:t>1</a:t>
            </a:r>
            <a:r>
              <a:rPr kumimoji="0" lang="it-IT" altLang="it-IT" sz="1300" b="0" i="0" u="none" strike="noStrike" cap="none" normalizeH="0" baseline="0" dirty="0">
                <a:ln>
                  <a:noFill/>
                </a:ln>
                <a:solidFill>
                  <a:srgbClr val="00B050"/>
                </a:solidFill>
                <a:effectLst/>
                <a:latin typeface="Comic Sans MS" panose="030F0702030302020204" pitchFamily="66" charset="0"/>
              </a:rPr>
              <a:t>s</a:t>
            </a:r>
            <a:r>
              <a:rPr kumimoji="0" lang="it-IT" altLang="it-IT" sz="1300" b="0" i="0" u="none" strike="noStrike" cap="none" normalizeH="0" baseline="0" dirty="0">
                <a:ln>
                  <a:noFill/>
                </a:ln>
                <a:solidFill>
                  <a:srgbClr val="C00000"/>
                </a:solidFill>
                <a:effectLst/>
                <a:latin typeface="Comic Sans MS" panose="030F0702030302020204" pitchFamily="66" charset="0"/>
              </a:rPr>
              <a:t>) si ottiene il segmento che costituisce la traccia del piano </a:t>
            </a:r>
            <a:r>
              <a:rPr kumimoji="0" lang="it-IT" altLang="it-IT" sz="1300" b="0" i="0" u="none" strike="noStrike" cap="none" normalizeH="0" baseline="0" dirty="0">
                <a:ln>
                  <a:noFill/>
                </a:ln>
                <a:solidFill>
                  <a:srgbClr val="C00000"/>
                </a:solidFill>
                <a:effectLst/>
                <a:latin typeface="Symbol" panose="05050102010706020507" pitchFamily="18" charset="2"/>
              </a:rPr>
              <a:t>a </a:t>
            </a:r>
            <a:r>
              <a:rPr kumimoji="0" lang="it-IT" altLang="it-IT" sz="1300" b="0" i="0" u="none" strike="noStrike" cap="none" normalizeH="0" baseline="0" dirty="0">
                <a:ln>
                  <a:noFill/>
                </a:ln>
                <a:solidFill>
                  <a:srgbClr val="C00000"/>
                </a:solidFill>
                <a:effectLst/>
                <a:latin typeface="Comic Sans MS" panose="030F0702030302020204" pitchFamily="66" charset="0"/>
              </a:rPr>
              <a:t>su</a:t>
            </a:r>
            <a:r>
              <a:rPr kumimoji="0" lang="it-IT" altLang="it-IT" sz="1300" b="0" i="0" u="none" strike="noStrike" cap="none" normalizeH="0" baseline="0" dirty="0">
                <a:ln>
                  <a:noFill/>
                </a:ln>
                <a:solidFill>
                  <a:srgbClr val="C00000"/>
                </a:solidFill>
                <a:effectLst/>
                <a:latin typeface="Symbol" panose="05050102010706020507" pitchFamily="18" charset="2"/>
              </a:rPr>
              <a:t> p</a:t>
            </a:r>
            <a:r>
              <a:rPr kumimoji="0" lang="it-IT" altLang="it-IT" sz="1300" b="0" i="0" u="none" strike="noStrike" cap="none" normalizeH="0" baseline="-25000" dirty="0">
                <a:ln>
                  <a:noFill/>
                </a:ln>
                <a:solidFill>
                  <a:srgbClr val="C00000"/>
                </a:solidFill>
                <a:effectLst/>
                <a:latin typeface="Comic Sans MS" panose="030F0702030302020204" pitchFamily="66" charset="0"/>
              </a:rPr>
              <a:t>1</a:t>
            </a:r>
            <a:r>
              <a:rPr kumimoji="0" lang="it-IT" altLang="it-IT" sz="1300" b="0" i="0" u="none" strike="noStrike" cap="none" normalizeH="0" baseline="0" dirty="0">
                <a:ln>
                  <a:noFill/>
                </a:ln>
                <a:solidFill>
                  <a:srgbClr val="C00000"/>
                </a:solidFill>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              mentre collegando T</a:t>
            </a:r>
            <a:r>
              <a:rPr kumimoji="0" lang="it-IT" altLang="it-IT" sz="1300" b="0" i="0" u="none" strike="noStrike" cap="none" normalizeH="0" baseline="-25000" dirty="0">
                <a:ln>
                  <a:noFill/>
                </a:ln>
                <a:solidFill>
                  <a:srgbClr val="C00000"/>
                </a:solidFill>
                <a:effectLst/>
                <a:latin typeface="Comic Sans MS" panose="030F0702030302020204" pitchFamily="66" charset="0"/>
              </a:rPr>
              <a:t>2</a:t>
            </a:r>
            <a:r>
              <a:rPr kumimoji="0" lang="it-IT" altLang="it-IT" sz="1300" b="0" i="0" u="none" strike="noStrike" cap="none" normalizeH="0" baseline="0" dirty="0">
                <a:ln>
                  <a:noFill/>
                </a:ln>
                <a:solidFill>
                  <a:srgbClr val="C00000"/>
                </a:solidFill>
                <a:effectLst/>
                <a:latin typeface="Comic Sans MS" panose="030F0702030302020204" pitchFamily="66" charset="0"/>
              </a:rPr>
              <a:t>r+</a:t>
            </a:r>
            <a:r>
              <a:rPr kumimoji="0" lang="it-IT" altLang="it-IT" sz="1300" b="0" i="0" u="none" strike="noStrike" cap="none" normalizeH="0" baseline="0" dirty="0">
                <a:ln>
                  <a:noFill/>
                </a:ln>
                <a:solidFill>
                  <a:srgbClr val="00B050"/>
                </a:solidFill>
                <a:effectLst/>
                <a:latin typeface="Comic Sans MS" panose="030F0702030302020204" pitchFamily="66" charset="0"/>
              </a:rPr>
              <a:t>T</a:t>
            </a:r>
            <a:r>
              <a:rPr kumimoji="0" lang="it-IT" altLang="it-IT" sz="1300" b="0" i="0" u="none" strike="noStrike" cap="none" normalizeH="0" baseline="-25000" dirty="0">
                <a:ln>
                  <a:noFill/>
                </a:ln>
                <a:solidFill>
                  <a:srgbClr val="00B050"/>
                </a:solidFill>
                <a:effectLst/>
                <a:latin typeface="Comic Sans MS" panose="030F0702030302020204" pitchFamily="66" charset="0"/>
              </a:rPr>
              <a:t>2</a:t>
            </a:r>
            <a:r>
              <a:rPr kumimoji="0" lang="it-IT" altLang="it-IT" sz="1300" b="0" i="0" u="none" strike="noStrike" cap="none" normalizeH="0" baseline="0" dirty="0">
                <a:ln>
                  <a:noFill/>
                </a:ln>
                <a:solidFill>
                  <a:srgbClr val="00B050"/>
                </a:solidFill>
                <a:effectLst/>
                <a:latin typeface="Comic Sans MS" panose="030F0702030302020204" pitchFamily="66" charset="0"/>
              </a:rPr>
              <a:t>s</a:t>
            </a:r>
            <a:r>
              <a:rPr kumimoji="0" lang="it-IT" altLang="it-IT" sz="1300" b="0" i="0" u="none" strike="noStrike" cap="none" normalizeH="0" dirty="0">
                <a:ln>
                  <a:noFill/>
                </a:ln>
                <a:solidFill>
                  <a:srgbClr val="C00000"/>
                </a:solidFill>
                <a:effectLst/>
                <a:latin typeface="Comic Sans MS" panose="030F0702030302020204" pitchFamily="66" charset="0"/>
              </a:rPr>
              <a:t> si ottiene il segmento del piano </a:t>
            </a:r>
            <a:r>
              <a:rPr kumimoji="0" lang="it-IT" altLang="it-IT" sz="1300" b="0" i="0" u="none" strike="noStrike" cap="none" normalizeH="0" dirty="0">
                <a:ln>
                  <a:noFill/>
                </a:ln>
                <a:solidFill>
                  <a:srgbClr val="C00000"/>
                </a:solidFill>
                <a:effectLst/>
                <a:latin typeface="Symbol" panose="05050102010706020507" pitchFamily="18" charset="2"/>
              </a:rPr>
              <a:t>a</a:t>
            </a:r>
            <a:r>
              <a:rPr kumimoji="0" lang="it-IT" altLang="it-IT" sz="1300" b="0" i="0" u="none" strike="noStrike" cap="none" normalizeH="0" dirty="0">
                <a:ln>
                  <a:noFill/>
                </a:ln>
                <a:solidFill>
                  <a:srgbClr val="C00000"/>
                </a:solidFill>
                <a:effectLst/>
                <a:latin typeface="Comic Sans MS" panose="030F0702030302020204" pitchFamily="66" charset="0"/>
              </a:rPr>
              <a:t> su </a:t>
            </a:r>
            <a:r>
              <a:rPr kumimoji="0" lang="it-IT" altLang="it-IT" sz="1300" b="0" i="0" u="none" strike="noStrike" cap="none" normalizeH="0" dirty="0">
                <a:ln>
                  <a:noFill/>
                </a:ln>
                <a:solidFill>
                  <a:srgbClr val="C00000"/>
                </a:solidFill>
                <a:effectLst/>
                <a:latin typeface="Symbol" panose="05050102010706020507" pitchFamily="18" charset="2"/>
              </a:rPr>
              <a:t>p</a:t>
            </a:r>
            <a:r>
              <a:rPr kumimoji="0" lang="it-IT" altLang="it-IT" sz="1300" b="0" i="0" u="none" strike="noStrike" cap="none" normalizeH="0" baseline="-25000" dirty="0">
                <a:ln>
                  <a:noFill/>
                </a:ln>
                <a:solidFill>
                  <a:srgbClr val="C00000"/>
                </a:solidFill>
                <a:effectLst/>
                <a:latin typeface="Comic Sans MS" panose="030F0702030302020204" pitchFamily="66" charset="0"/>
              </a:rPr>
              <a:t>2</a:t>
            </a:r>
            <a:r>
              <a:rPr kumimoji="0" lang="it-IT" altLang="it-IT" sz="1300" b="0" i="0" u="none" strike="noStrike" cap="none" normalizeH="0" baseline="0" dirty="0">
                <a:ln>
                  <a:noFill/>
                </a:ln>
                <a:solidFill>
                  <a:srgbClr val="C00000"/>
                </a:solidFill>
                <a:effectLst/>
                <a:latin typeface="Symbol" panose="05050102010706020507" pitchFamily="18" charset="2"/>
              </a:rPr>
              <a:t>.</a:t>
            </a:r>
            <a:r>
              <a:rPr kumimoji="0" lang="it-IT" altLang="it-IT" sz="1300" b="0" i="0" u="none" strike="noStrike" cap="none" normalizeH="0" baseline="0" dirty="0">
                <a:ln>
                  <a:noFill/>
                </a:ln>
                <a:solidFill>
                  <a:srgbClr val="C00000"/>
                </a:solidFill>
                <a:effectLst/>
                <a:latin typeface="Comic Sans MS" panose="030F0702030302020204" pitchFamily="66" charset="0"/>
              </a:rPr>
              <a:t> </a:t>
            </a:r>
            <a:endParaRPr kumimoji="0" lang="it-IT" altLang="it-IT" sz="1300" b="0" i="0" u="none" strike="noStrike" cap="none" normalizeH="0" baseline="0" dirty="0">
              <a:ln>
                <a:noFill/>
              </a:ln>
              <a:solidFill>
                <a:srgbClr val="C00000"/>
              </a:solidFill>
              <a:effectLst/>
            </a:endParaRPr>
          </a:p>
        </p:txBody>
      </p:sp>
      <p:sp>
        <p:nvSpPr>
          <p:cNvPr id="23" name="CasellaDiTesto 22">
            <a:extLst>
              <a:ext uri="{FF2B5EF4-FFF2-40B4-BE49-F238E27FC236}">
                <a16:creationId xmlns:a16="http://schemas.microsoft.com/office/drawing/2014/main" id="{E953AA12-2DC2-05FA-4884-4C0502777730}"/>
              </a:ext>
            </a:extLst>
          </p:cNvPr>
          <p:cNvSpPr txBox="1"/>
          <p:nvPr/>
        </p:nvSpPr>
        <p:spPr>
          <a:xfrm>
            <a:off x="47130" y="1873687"/>
            <a:ext cx="3143479" cy="1477328"/>
          </a:xfrm>
          <a:prstGeom prst="rect">
            <a:avLst/>
          </a:prstGeom>
          <a:noFill/>
        </p:spPr>
        <p:txBody>
          <a:bodyPr wrap="square" rtlCol="0">
            <a:spAutoFit/>
          </a:bodyPr>
          <a:lstStyle/>
          <a:p>
            <a:pPr algn="ctr"/>
            <a:r>
              <a:rPr lang="it-IT"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 </a:t>
            </a:r>
            <a:endParaRPr lang="it-IT" dirty="0">
              <a:solidFill>
                <a:srgbClr val="FF0000"/>
              </a:solidFill>
              <a:latin typeface="Symbol" panose="05050102010706020507" pitchFamily="18" charset="2"/>
              <a:ea typeface="Times New Roman" panose="02020603050405020304" pitchFamily="18" charset="0"/>
              <a:cs typeface="Arial" panose="020B0604020202020204" pitchFamily="34" charset="0"/>
            </a:endParaRPr>
          </a:p>
          <a:p>
            <a:pPr algn="ctr"/>
            <a:endParaRPr lang="it-IT" dirty="0">
              <a:solidFill>
                <a:srgbClr val="FF0000"/>
              </a:solidFill>
              <a:effectLst/>
              <a:latin typeface="Symbol" panose="05050102010706020507" pitchFamily="18" charset="2"/>
              <a:ea typeface="Times New Roman" panose="02020603050405020304" pitchFamily="18" charset="0"/>
              <a:cs typeface="Arial" panose="020B0604020202020204" pitchFamily="34" charset="0"/>
            </a:endParaRPr>
          </a:p>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ottiene il segmento di retta relativo alla traccia del piano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 </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su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it-IT" dirty="0">
              <a:solidFill>
                <a:srgbClr val="C00000"/>
              </a:solidFill>
              <a:latin typeface="Comic Sans MS" panose="030F0702030302020204" pitchFamily="66" charset="0"/>
            </a:endParaRPr>
          </a:p>
        </p:txBody>
      </p:sp>
      <p:sp>
        <p:nvSpPr>
          <p:cNvPr id="24" name="CasellaDiTesto 23">
            <a:extLst>
              <a:ext uri="{FF2B5EF4-FFF2-40B4-BE49-F238E27FC236}">
                <a16:creationId xmlns:a16="http://schemas.microsoft.com/office/drawing/2014/main" id="{4B6AF8AB-EA75-C2F2-03C2-321287A7D40E}"/>
              </a:ext>
            </a:extLst>
          </p:cNvPr>
          <p:cNvSpPr txBox="1"/>
          <p:nvPr/>
        </p:nvSpPr>
        <p:spPr>
          <a:xfrm>
            <a:off x="29893" y="4898235"/>
            <a:ext cx="3240000" cy="1754326"/>
          </a:xfrm>
          <a:prstGeom prst="rect">
            <a:avLst/>
          </a:prstGeom>
          <a:noFill/>
        </p:spPr>
        <p:txBody>
          <a:bodyPr wrap="square" rtlCol="0">
            <a:spAutoFit/>
          </a:bodyPr>
          <a:lstStyle/>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 questo modo si determinano le direzioni delle due tracce del piano che, per essere tali, devono intersecare la lt nello stesso punto (</a:t>
            </a:r>
            <a:r>
              <a:rPr lang="it-IT" b="1" u="sng"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punto unito alla lt</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p>
        </p:txBody>
      </p:sp>
      <p:cxnSp>
        <p:nvCxnSpPr>
          <p:cNvPr id="27" name="Connettore diritto 26">
            <a:extLst>
              <a:ext uri="{FF2B5EF4-FFF2-40B4-BE49-F238E27FC236}">
                <a16:creationId xmlns:a16="http://schemas.microsoft.com/office/drawing/2014/main" id="{776B8B4C-25BC-480D-4619-A6DB2DD975BA}"/>
              </a:ext>
            </a:extLst>
          </p:cNvPr>
          <p:cNvCxnSpPr>
            <a:cxnSpLocks/>
          </p:cNvCxnSpPr>
          <p:nvPr/>
        </p:nvCxnSpPr>
        <p:spPr>
          <a:xfrm>
            <a:off x="4430475" y="3243444"/>
            <a:ext cx="5245216" cy="31664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C02FAFB0-3922-F843-74CC-6E002F02B203}"/>
              </a:ext>
            </a:extLst>
          </p:cNvPr>
          <p:cNvCxnSpPr>
            <a:cxnSpLocks/>
          </p:cNvCxnSpPr>
          <p:nvPr/>
        </p:nvCxnSpPr>
        <p:spPr>
          <a:xfrm flipV="1">
            <a:off x="6623119" y="3982569"/>
            <a:ext cx="789245" cy="168025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D7E9995E-99AF-D9C9-5096-7D204E42DF51}"/>
              </a:ext>
            </a:extLst>
          </p:cNvPr>
          <p:cNvSpPr txBox="1"/>
          <p:nvPr/>
        </p:nvSpPr>
        <p:spPr>
          <a:xfrm>
            <a:off x="1339844" y="2031731"/>
            <a:ext cx="1800000" cy="369332"/>
          </a:xfrm>
          <a:prstGeom prst="rect">
            <a:avLst/>
          </a:prstGeom>
          <a:solidFill>
            <a:schemeClr val="accent4">
              <a:lumMod val="20000"/>
              <a:lumOff val="80000"/>
            </a:schemeClr>
          </a:solidFill>
          <a:ln>
            <a:solidFill>
              <a:srgbClr val="C00000"/>
            </a:solidFill>
          </a:ln>
        </p:spPr>
        <p:txBody>
          <a:bodyPr wrap="square" rtlCol="0">
            <a:spAutoFit/>
          </a:bodyPr>
          <a:lstStyle/>
          <a:p>
            <a:pPr algn="ct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r +</a:t>
            </a:r>
            <a:r>
              <a:rPr lang="it-IT"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 =</a:t>
            </a:r>
            <a:r>
              <a:rPr lang="it-IT" dirty="0">
                <a:solidFill>
                  <a:srgbClr val="0000FF"/>
                </a:solidFill>
                <a:latin typeface="Comic Sans MS" panose="030F0702030302020204" pitchFamily="66" charset="0"/>
                <a:ea typeface="Times New Roman" panose="02020603050405020304" pitchFamily="18" charset="0"/>
                <a:cs typeface="Arial" panose="020B0604020202020204" pitchFamily="34" charset="0"/>
              </a:rPr>
              <a:t> </a:t>
            </a:r>
            <a:r>
              <a:rPr lang="it-IT" dirty="0">
                <a:solidFill>
                  <a:srgbClr val="FF0000"/>
                </a:solidFill>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FF0000"/>
                </a:solidFill>
                <a:latin typeface="Comic Sans MS" panose="030F0702030302020204" pitchFamily="66" charset="0"/>
                <a:ea typeface="Times New Roman" panose="02020603050405020304" pitchFamily="18" charset="0"/>
                <a:cs typeface="Arial" panose="020B0604020202020204" pitchFamily="34" charset="0"/>
              </a:rPr>
              <a:t>1</a:t>
            </a:r>
            <a:r>
              <a:rPr lang="it-IT" dirty="0">
                <a:solidFill>
                  <a:srgbClr val="FF0000"/>
                </a:solidFill>
                <a:latin typeface="Symbol" panose="05050102010706020507" pitchFamily="18" charset="2"/>
                <a:ea typeface="Times New Roman" panose="02020603050405020304" pitchFamily="18" charset="0"/>
                <a:cs typeface="Arial" panose="020B0604020202020204" pitchFamily="34" charset="0"/>
              </a:rPr>
              <a:t>a</a:t>
            </a:r>
            <a:endParaRPr lang="it-IT" dirty="0"/>
          </a:p>
        </p:txBody>
      </p:sp>
      <p:sp>
        <p:nvSpPr>
          <p:cNvPr id="46" name="CasellaDiTesto 45">
            <a:extLst>
              <a:ext uri="{FF2B5EF4-FFF2-40B4-BE49-F238E27FC236}">
                <a16:creationId xmlns:a16="http://schemas.microsoft.com/office/drawing/2014/main" id="{1917B1C0-ED6F-FB5C-35AB-F26D69960B27}"/>
              </a:ext>
            </a:extLst>
          </p:cNvPr>
          <p:cNvSpPr txBox="1"/>
          <p:nvPr/>
        </p:nvSpPr>
        <p:spPr>
          <a:xfrm>
            <a:off x="1257334" y="3506401"/>
            <a:ext cx="18720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 +T</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 = </a:t>
            </a:r>
            <a:r>
              <a:rPr lang="it-IT"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endParaRPr lang="it-IT" dirty="0">
              <a:solidFill>
                <a:srgbClr val="FF0000"/>
              </a:solidFill>
            </a:endParaRPr>
          </a:p>
        </p:txBody>
      </p:sp>
      <p:sp>
        <p:nvSpPr>
          <p:cNvPr id="56" name="Ovale 55">
            <a:extLst>
              <a:ext uri="{FF2B5EF4-FFF2-40B4-BE49-F238E27FC236}">
                <a16:creationId xmlns:a16="http://schemas.microsoft.com/office/drawing/2014/main" id="{E4843658-5944-CB20-D480-A870B1EEE3E5}"/>
              </a:ext>
            </a:extLst>
          </p:cNvPr>
          <p:cNvSpPr/>
          <p:nvPr/>
        </p:nvSpPr>
        <p:spPr>
          <a:xfrm>
            <a:off x="6895111" y="4682294"/>
            <a:ext cx="252000" cy="252000"/>
          </a:xfrm>
          <a:prstGeom prst="ellipse">
            <a:avLst/>
          </a:prstGeom>
          <a:solidFill>
            <a:srgbClr val="FF0000">
              <a:alpha val="20000"/>
            </a:srgb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0" name="Connettore 2 69">
            <a:extLst>
              <a:ext uri="{FF2B5EF4-FFF2-40B4-BE49-F238E27FC236}">
                <a16:creationId xmlns:a16="http://schemas.microsoft.com/office/drawing/2014/main" id="{E178E006-82B2-6336-1888-AF9EF3AF0380}"/>
              </a:ext>
            </a:extLst>
          </p:cNvPr>
          <p:cNvCxnSpPr>
            <a:endCxn id="56" idx="3"/>
          </p:cNvCxnSpPr>
          <p:nvPr/>
        </p:nvCxnSpPr>
        <p:spPr>
          <a:xfrm flipV="1">
            <a:off x="2924176" y="4897389"/>
            <a:ext cx="4007840" cy="1683413"/>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A7854904-47D4-A461-8E61-E7B18F0A542F}"/>
              </a:ext>
            </a:extLst>
          </p:cNvPr>
          <p:cNvSpPr txBox="1"/>
          <p:nvPr/>
        </p:nvSpPr>
        <p:spPr>
          <a:xfrm>
            <a:off x="60817" y="3909276"/>
            <a:ext cx="3129791" cy="923330"/>
          </a:xfrm>
          <a:prstGeom prst="rect">
            <a:avLst/>
          </a:prstGeom>
          <a:noFill/>
        </p:spPr>
        <p:txBody>
          <a:bodyPr wrap="square" rtlCol="0">
            <a:spAutoFit/>
          </a:bodyPr>
          <a:lstStyle/>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si ottiene il segmento di retta relativo alla traccia del piano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su </a:t>
            </a:r>
            <a:r>
              <a:rPr lang="it-IT"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endParaRPr lang="it-IT" dirty="0">
              <a:solidFill>
                <a:srgbClr val="C00000"/>
              </a:solidFill>
              <a:latin typeface="Comic Sans MS" panose="030F0702030302020204" pitchFamily="66" charset="0"/>
            </a:endParaRPr>
          </a:p>
        </p:txBody>
      </p:sp>
      <p:sp>
        <p:nvSpPr>
          <p:cNvPr id="6" name="CasellaDiTesto 5">
            <a:extLst>
              <a:ext uri="{FF2B5EF4-FFF2-40B4-BE49-F238E27FC236}">
                <a16:creationId xmlns:a16="http://schemas.microsoft.com/office/drawing/2014/main" id="{34FC425E-9E03-3E38-ECDA-92FF476F4BD1}"/>
              </a:ext>
            </a:extLst>
          </p:cNvPr>
          <p:cNvSpPr txBox="1"/>
          <p:nvPr/>
        </p:nvSpPr>
        <p:spPr>
          <a:xfrm>
            <a:off x="60818" y="1310652"/>
            <a:ext cx="3146732" cy="646331"/>
          </a:xfrm>
          <a:prstGeom prst="rect">
            <a:avLst/>
          </a:prstGeom>
          <a:noFill/>
        </p:spPr>
        <p:txBody>
          <a:bodyPr wrap="square" rtlCol="0">
            <a:spAutoFit/>
          </a:bodyPr>
          <a:lstStyle/>
          <a:p>
            <a:pPr algn="ct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Definite le tracce delle due rette r ed </a:t>
            </a:r>
            <a:r>
              <a:rPr lang="it-IT"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parallele</a:t>
            </a:r>
            <a:endParaRPr lang="it-IT" dirty="0"/>
          </a:p>
        </p:txBody>
      </p:sp>
      <p:sp>
        <p:nvSpPr>
          <p:cNvPr id="8" name="CasellaDiTesto 7">
            <a:extLst>
              <a:ext uri="{FF2B5EF4-FFF2-40B4-BE49-F238E27FC236}">
                <a16:creationId xmlns:a16="http://schemas.microsoft.com/office/drawing/2014/main" id="{9BBC2086-37F3-8BAC-8D28-B1CFF8D5A1FA}"/>
              </a:ext>
            </a:extLst>
          </p:cNvPr>
          <p:cNvSpPr txBox="1"/>
          <p:nvPr/>
        </p:nvSpPr>
        <p:spPr>
          <a:xfrm>
            <a:off x="95116" y="2033283"/>
            <a:ext cx="1296000" cy="369332"/>
          </a:xfrm>
          <a:prstGeom prst="rect">
            <a:avLst/>
          </a:prstGeom>
          <a:noFill/>
        </p:spPr>
        <p:txBody>
          <a:bodyPr wrap="square" rtlCol="0">
            <a:spAutoFit/>
          </a:bodyPr>
          <a:lstStyle/>
          <a:p>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collegando</a:t>
            </a:r>
            <a:endParaRPr lang="it-IT" dirty="0"/>
          </a:p>
        </p:txBody>
      </p:sp>
      <p:sp>
        <p:nvSpPr>
          <p:cNvPr id="10" name="CasellaDiTesto 9">
            <a:extLst>
              <a:ext uri="{FF2B5EF4-FFF2-40B4-BE49-F238E27FC236}">
                <a16:creationId xmlns:a16="http://schemas.microsoft.com/office/drawing/2014/main" id="{131C40C8-07C8-624D-BB54-37FD3781775C}"/>
              </a:ext>
            </a:extLst>
          </p:cNvPr>
          <p:cNvSpPr txBox="1"/>
          <p:nvPr/>
        </p:nvSpPr>
        <p:spPr>
          <a:xfrm>
            <a:off x="11790" y="3497117"/>
            <a:ext cx="1296000" cy="369332"/>
          </a:xfrm>
          <a:prstGeom prst="rect">
            <a:avLst/>
          </a:prstGeom>
          <a:noFill/>
        </p:spPr>
        <p:txBody>
          <a:bodyPr wrap="square" rtlCol="0">
            <a:spAutoFit/>
          </a:bodyPr>
          <a:lstStyle/>
          <a:p>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collegando</a:t>
            </a:r>
            <a:endParaRPr lang="it-IT" dirty="0"/>
          </a:p>
        </p:txBody>
      </p:sp>
    </p:spTree>
    <p:extLst>
      <p:ext uri="{BB962C8B-B14F-4D97-AF65-F5344CB8AC3E}">
        <p14:creationId xmlns:p14="http://schemas.microsoft.com/office/powerpoint/2010/main" val="4071965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p:cTn id="14" dur="500" fill="hold"/>
                                        <p:tgtEl>
                                          <p:spTgt spid="72"/>
                                        </p:tgtEl>
                                        <p:attrNameLst>
                                          <p:attrName>ppt_w</p:attrName>
                                        </p:attrNameLst>
                                      </p:cBhvr>
                                      <p:tavLst>
                                        <p:tav tm="0">
                                          <p:val>
                                            <p:fltVal val="0"/>
                                          </p:val>
                                        </p:tav>
                                        <p:tav tm="100000">
                                          <p:val>
                                            <p:strVal val="#ppt_w"/>
                                          </p:val>
                                        </p:tav>
                                      </p:tavLst>
                                    </p:anim>
                                    <p:anim calcmode="lin" valueType="num">
                                      <p:cBhvr>
                                        <p:cTn id="15" dur="500" fill="hold"/>
                                        <p:tgtEl>
                                          <p:spTgt spid="72"/>
                                        </p:tgtEl>
                                        <p:attrNameLst>
                                          <p:attrName>ppt_h</p:attrName>
                                        </p:attrNameLst>
                                      </p:cBhvr>
                                      <p:tavLst>
                                        <p:tav tm="0">
                                          <p:val>
                                            <p:fltVal val="0"/>
                                          </p:val>
                                        </p:tav>
                                        <p:tav tm="100000">
                                          <p:val>
                                            <p:strVal val="#ppt_h"/>
                                          </p:val>
                                        </p:tav>
                                      </p:tavLst>
                                    </p:anim>
                                    <p:animEffect transition="in" filter="fade">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anim calcmode="lin" valueType="num">
                                      <p:cBhvr>
                                        <p:cTn id="74" dur="500" fill="hold"/>
                                        <p:tgtEl>
                                          <p:spTgt spid="27"/>
                                        </p:tgtEl>
                                        <p:attrNameLst>
                                          <p:attrName>ppt_x</p:attrName>
                                        </p:attrNameLst>
                                      </p:cBhvr>
                                      <p:tavLst>
                                        <p:tav tm="0">
                                          <p:val>
                                            <p:strVal val="#ppt_x"/>
                                          </p:val>
                                        </p:tav>
                                        <p:tav tm="100000">
                                          <p:val>
                                            <p:strVal val="#ppt_x"/>
                                          </p:val>
                                        </p:tav>
                                      </p:tavLst>
                                    </p:anim>
                                    <p:anim calcmode="lin" valueType="num">
                                      <p:cBhvr>
                                        <p:cTn id="7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500" fill="hold"/>
                                        <p:tgtEl>
                                          <p:spTgt spid="3"/>
                                        </p:tgtEl>
                                        <p:attrNameLst>
                                          <p:attrName>ppt_w</p:attrName>
                                        </p:attrNameLst>
                                      </p:cBhvr>
                                      <p:tavLst>
                                        <p:tav tm="0">
                                          <p:val>
                                            <p:fltVal val="0"/>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animEffect transition="in" filter="fade">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22" presetClass="entr" presetSubtype="4" fill="hold"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down)">
                                      <p:cBhvr>
                                        <p:cTn id="9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3" grpId="0"/>
      <p:bldP spid="24" grpId="0"/>
      <p:bldP spid="45" grpId="0" animBg="1"/>
      <p:bldP spid="46" grpId="0" animBg="1"/>
      <p:bldP spid="56" grpId="0" animBg="1"/>
      <p:bldP spid="3"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GENERICHE PARALLELE  NEL  SECONDO E QUARTO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882813"/>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3</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227116" y="457855"/>
            <a:ext cx="88535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parallele collocate nel secondo e quarto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4" name="Gruppo 73">
            <a:extLst>
              <a:ext uri="{FF2B5EF4-FFF2-40B4-BE49-F238E27FC236}">
                <a16:creationId xmlns:a16="http://schemas.microsoft.com/office/drawing/2014/main" id="{A9ED51C9-2655-32CD-E7DB-2B3B46690EFE}"/>
              </a:ext>
            </a:extLst>
          </p:cNvPr>
          <p:cNvGrpSpPr/>
          <p:nvPr/>
        </p:nvGrpSpPr>
        <p:grpSpPr>
          <a:xfrm>
            <a:off x="3235223" y="1271129"/>
            <a:ext cx="8820000" cy="5400000"/>
            <a:chOff x="3235223" y="1271129"/>
            <a:chExt cx="8820000" cy="5400000"/>
          </a:xfrm>
        </p:grpSpPr>
        <p:grpSp>
          <p:nvGrpSpPr>
            <p:cNvPr id="72" name="Gruppo 71">
              <a:extLst>
                <a:ext uri="{FF2B5EF4-FFF2-40B4-BE49-F238E27FC236}">
                  <a16:creationId xmlns:a16="http://schemas.microsoft.com/office/drawing/2014/main" id="{D38326BB-9A0F-5252-3BCB-69B47C832603}"/>
                </a:ext>
              </a:extLst>
            </p:cNvPr>
            <p:cNvGrpSpPr/>
            <p:nvPr/>
          </p:nvGrpSpPr>
          <p:grpSpPr>
            <a:xfrm>
              <a:off x="3235223" y="1271129"/>
              <a:ext cx="8820000" cy="5400000"/>
              <a:chOff x="3235223" y="1271129"/>
              <a:chExt cx="8820000" cy="5400000"/>
            </a:xfrm>
          </p:grpSpPr>
          <p:grpSp>
            <p:nvGrpSpPr>
              <p:cNvPr id="50" name="Gruppo 49">
                <a:extLst>
                  <a:ext uri="{FF2B5EF4-FFF2-40B4-BE49-F238E27FC236}">
                    <a16:creationId xmlns:a16="http://schemas.microsoft.com/office/drawing/2014/main" id="{403534DE-5AD5-21C7-CF7C-EA167F24F0EC}"/>
                  </a:ext>
                </a:extLst>
              </p:cNvPr>
              <p:cNvGrpSpPr/>
              <p:nvPr/>
            </p:nvGrpSpPr>
            <p:grpSpPr>
              <a:xfrm>
                <a:off x="3235223" y="1271129"/>
                <a:ext cx="8820000" cy="5400000"/>
                <a:chOff x="3235223" y="1271129"/>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35225" y="1271129"/>
                  <a:ext cx="8808457"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59500" y="1290629"/>
                  <a:ext cx="84767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generiche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II e IV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237881" y="3478312"/>
                  <a:ext cx="196592"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5404004" y="4263408"/>
                  <a:ext cx="188666" cy="27097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8485012" y="5870949"/>
                  <a:ext cx="198178"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751823" y="5016484"/>
                  <a:ext cx="190251"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35223" y="2617767"/>
                  <a:ext cx="88084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09679" y="4544117"/>
                  <a:ext cx="161713" cy="2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490772" y="4810160"/>
                  <a:ext cx="8564451"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Connettore diritto 10">
                  <a:extLst>
                    <a:ext uri="{FF2B5EF4-FFF2-40B4-BE49-F238E27FC236}">
                      <a16:creationId xmlns:a16="http://schemas.microsoft.com/office/drawing/2014/main" id="{ED558D87-9701-234F-11DC-CFABAB944220}"/>
                    </a:ext>
                  </a:extLst>
                </p:cNvPr>
                <p:cNvCxnSpPr/>
                <p:nvPr/>
              </p:nvCxnSpPr>
              <p:spPr>
                <a:xfrm flipV="1">
                  <a:off x="4430475" y="3984171"/>
                  <a:ext cx="2981888" cy="82598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22FDC-92DF-7A5D-086E-21FFCAC67885}"/>
                    </a:ext>
                  </a:extLst>
                </p:cNvPr>
                <p:cNvCxnSpPr>
                  <a:cxnSpLocks/>
                </p:cNvCxnSpPr>
                <p:nvPr/>
              </p:nvCxnSpPr>
              <p:spPr>
                <a:xfrm flipH="1" flipV="1">
                  <a:off x="4304663" y="3177318"/>
                  <a:ext cx="3107700" cy="163284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8A43683C-9F67-2590-010B-C0D12854062B}"/>
                    </a:ext>
                  </a:extLst>
                </p:cNvPr>
                <p:cNvCxnSpPr>
                  <a:cxnSpLocks/>
                </p:cNvCxnSpPr>
                <p:nvPr/>
              </p:nvCxnSpPr>
              <p:spPr>
                <a:xfrm flipV="1">
                  <a:off x="3506531" y="4810160"/>
                  <a:ext cx="6161182" cy="17066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9201B098-7A10-63CD-243A-A45FA49B4EFF}"/>
                    </a:ext>
                  </a:extLst>
                </p:cNvPr>
                <p:cNvCxnSpPr>
                  <a:cxnSpLocks/>
                </p:cNvCxnSpPr>
                <p:nvPr/>
              </p:nvCxnSpPr>
              <p:spPr>
                <a:xfrm flipH="1" flipV="1">
                  <a:off x="6623119" y="4810160"/>
                  <a:ext cx="3085784" cy="16213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CasellaDiTesto 19">
                <a:extLst>
                  <a:ext uri="{FF2B5EF4-FFF2-40B4-BE49-F238E27FC236}">
                    <a16:creationId xmlns:a16="http://schemas.microsoft.com/office/drawing/2014/main" id="{516BCD54-C1D7-82EE-533D-8ACAEF4C3DC2}"/>
                  </a:ext>
                </a:extLst>
              </p:cNvPr>
              <p:cNvSpPr txBox="1"/>
              <p:nvPr/>
            </p:nvSpPr>
            <p:spPr>
              <a:xfrm>
                <a:off x="4316942" y="2944115"/>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r</a:t>
                </a:r>
              </a:p>
            </p:txBody>
          </p:sp>
          <p:sp>
            <p:nvSpPr>
              <p:cNvPr id="21" name="CasellaDiTesto 20">
                <a:extLst>
                  <a:ext uri="{FF2B5EF4-FFF2-40B4-BE49-F238E27FC236}">
                    <a16:creationId xmlns:a16="http://schemas.microsoft.com/office/drawing/2014/main" id="{86742314-E02E-B10A-FE2D-BE2459928880}"/>
                  </a:ext>
                </a:extLst>
              </p:cNvPr>
              <p:cNvSpPr txBox="1"/>
              <p:nvPr/>
            </p:nvSpPr>
            <p:spPr>
              <a:xfrm>
                <a:off x="7068554" y="3644865"/>
                <a:ext cx="58535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44" name="CasellaDiTesto 43">
                <a:extLst>
                  <a:ext uri="{FF2B5EF4-FFF2-40B4-BE49-F238E27FC236}">
                    <a16:creationId xmlns:a16="http://schemas.microsoft.com/office/drawing/2014/main" id="{7053BB3F-4F76-F520-8C15-0B6728ECCE9D}"/>
                  </a:ext>
                </a:extLst>
              </p:cNvPr>
              <p:cNvSpPr txBox="1"/>
              <p:nvPr/>
            </p:nvSpPr>
            <p:spPr>
              <a:xfrm>
                <a:off x="9510145" y="6062155"/>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2</a:t>
                </a:r>
                <a:r>
                  <a:rPr lang="it-IT" dirty="0">
                    <a:solidFill>
                      <a:srgbClr val="00B050"/>
                    </a:solidFill>
                    <a:latin typeface="Comic Sans MS" panose="030F0702030302020204" pitchFamily="66" charset="0"/>
                  </a:rPr>
                  <a:t>s</a:t>
                </a:r>
              </a:p>
            </p:txBody>
          </p:sp>
          <p:sp>
            <p:nvSpPr>
              <p:cNvPr id="53" name="CasellaDiTesto 52">
                <a:extLst>
                  <a:ext uri="{FF2B5EF4-FFF2-40B4-BE49-F238E27FC236}">
                    <a16:creationId xmlns:a16="http://schemas.microsoft.com/office/drawing/2014/main" id="{F4FE0001-FA3C-C88B-3DEE-7D990D4CB058}"/>
                  </a:ext>
                </a:extLst>
              </p:cNvPr>
              <p:cNvSpPr txBox="1"/>
              <p:nvPr/>
            </p:nvSpPr>
            <p:spPr>
              <a:xfrm>
                <a:off x="6171432" y="5371312"/>
                <a:ext cx="58535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49" name="Rectangle 12">
                <a:extLst>
                  <a:ext uri="{FF2B5EF4-FFF2-40B4-BE49-F238E27FC236}">
                    <a16:creationId xmlns:a16="http://schemas.microsoft.com/office/drawing/2014/main" id="{57366A85-44D7-07C4-71B4-199F8092BB41}"/>
                  </a:ext>
                </a:extLst>
              </p:cNvPr>
              <p:cNvSpPr>
                <a:spLocks noChangeArrowheads="1"/>
              </p:cNvSpPr>
              <p:nvPr/>
            </p:nvSpPr>
            <p:spPr bwMode="auto">
              <a:xfrm>
                <a:off x="3270211"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C00000"/>
                    </a:solidFill>
                    <a:effectLst/>
                    <a:latin typeface="Comic Sans MS" panose="030F0702030302020204" pitchFamily="66" charset="0"/>
                  </a:rPr>
                  <a:t>Passo 1 -Partendo dai piedi delle tracce si definiscono le tracce delle due rette (T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r;T</a:t>
                </a:r>
                <a:r>
                  <a:rPr kumimoji="0" lang="it-IT" altLang="it-IT" sz="1400" b="0" i="0" u="none" strike="noStrike" cap="none" normalizeH="0" baseline="-25000" dirty="0">
                    <a:ln>
                      <a:noFill/>
                    </a:ln>
                    <a:solidFill>
                      <a:srgbClr val="C00000"/>
                    </a:solidFill>
                    <a:effectLst/>
                    <a:latin typeface="Comic Sans MS" panose="030F0702030302020204" pitchFamily="66" charset="0"/>
                  </a:rPr>
                  <a:t>2</a:t>
                </a:r>
                <a:r>
                  <a:rPr kumimoji="0" lang="it-IT" altLang="it-IT" sz="1400" b="0" i="0" u="none" strike="noStrike" cap="none" normalizeH="0" baseline="0" dirty="0">
                    <a:ln>
                      <a:noFill/>
                    </a:ln>
                    <a:solidFill>
                      <a:srgbClr val="C00000"/>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s;T</a:t>
                </a:r>
                <a:r>
                  <a:rPr kumimoji="0" lang="it-IT" altLang="it-IT" sz="1400" b="0" i="0" u="none" strike="noStrike" cap="none" normalizeH="0" baseline="-25000" dirty="0">
                    <a:ln>
                      <a:noFill/>
                    </a:ln>
                    <a:solidFill>
                      <a:srgbClr val="00B050"/>
                    </a:solidFill>
                    <a:effectLst/>
                    <a:latin typeface="Comic Sans MS" panose="030F0702030302020204" pitchFamily="66" charset="0"/>
                  </a:rPr>
                  <a:t>2</a:t>
                </a:r>
                <a:r>
                  <a:rPr kumimoji="0" lang="it-IT" altLang="it-IT" sz="1400" b="0" i="0" u="none" strike="noStrike" cap="none" normalizeH="0" baseline="0" dirty="0">
                    <a:ln>
                      <a:noFill/>
                    </a:ln>
                    <a:solidFill>
                      <a:srgbClr val="00B050"/>
                    </a:solidFill>
                    <a:effectLst/>
                    <a:latin typeface="Comic Sans MS" panose="030F0702030302020204" pitchFamily="66" charset="0"/>
                  </a:rPr>
                  <a:t>s)</a:t>
                </a:r>
                <a:endParaRPr kumimoji="0" lang="it-IT" altLang="it-IT" sz="1400" b="0" i="0" u="none" strike="noStrike" cap="none" normalizeH="0" baseline="0" dirty="0">
                  <a:ln>
                    <a:noFill/>
                  </a:ln>
                  <a:solidFill>
                    <a:srgbClr val="00B050"/>
                  </a:solidFill>
                  <a:effectLst/>
                </a:endParaRPr>
              </a:p>
            </p:txBody>
          </p:sp>
          <p:cxnSp>
            <p:nvCxnSpPr>
              <p:cNvPr id="55" name="Connettore diritto 54">
                <a:extLst>
                  <a:ext uri="{FF2B5EF4-FFF2-40B4-BE49-F238E27FC236}">
                    <a16:creationId xmlns:a16="http://schemas.microsoft.com/office/drawing/2014/main" id="{084E0183-8D09-CFD4-2ED4-1D7B0FFF4153}"/>
                  </a:ext>
                </a:extLst>
              </p:cNvPr>
              <p:cNvCxnSpPr>
                <a:cxnSpLocks/>
              </p:cNvCxnSpPr>
              <p:nvPr/>
            </p:nvCxnSpPr>
            <p:spPr>
              <a:xfrm flipV="1">
                <a:off x="4430475" y="3243444"/>
                <a:ext cx="0" cy="15629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E6F6C11B-539B-AE24-16B0-1FDDDB879B31}"/>
                  </a:ext>
                </a:extLst>
              </p:cNvPr>
              <p:cNvCxnSpPr>
                <a:cxnSpLocks/>
              </p:cNvCxnSpPr>
              <p:nvPr/>
            </p:nvCxnSpPr>
            <p:spPr>
              <a:xfrm flipV="1">
                <a:off x="7412363" y="3983839"/>
                <a:ext cx="0" cy="82632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7A94BD61-3A32-8E05-BCCF-D4AB21C46D4D}"/>
                  </a:ext>
                </a:extLst>
              </p:cNvPr>
              <p:cNvCxnSpPr/>
              <p:nvPr/>
            </p:nvCxnSpPr>
            <p:spPr>
              <a:xfrm>
                <a:off x="6623119" y="4810160"/>
                <a:ext cx="0" cy="8533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A359B268-144F-7A77-C43B-0A56EE9522CB}"/>
                  </a:ext>
                </a:extLst>
              </p:cNvPr>
              <p:cNvCxnSpPr/>
              <p:nvPr/>
            </p:nvCxnSpPr>
            <p:spPr>
              <a:xfrm>
                <a:off x="9667713" y="4810160"/>
                <a:ext cx="0" cy="15996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Rectangle 21">
              <a:extLst>
                <a:ext uri="{FF2B5EF4-FFF2-40B4-BE49-F238E27FC236}">
                  <a16:creationId xmlns:a16="http://schemas.microsoft.com/office/drawing/2014/main" id="{FB604198-DAE9-02BE-510C-34ECC7E3689E}"/>
                </a:ext>
              </a:extLst>
            </p:cNvPr>
            <p:cNvSpPr>
              <a:spLocks noChangeArrowheads="1"/>
            </p:cNvSpPr>
            <p:nvPr/>
          </p:nvSpPr>
          <p:spPr bwMode="auto">
            <a:xfrm>
              <a:off x="3288995" y="1718289"/>
              <a:ext cx="8729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300" dirty="0">
                  <a:solidFill>
                    <a:srgbClr val="C00000"/>
                  </a:solidFill>
                  <a:latin typeface="Comic Sans MS" panose="030F0702030302020204" pitchFamily="66" charset="0"/>
                </a:rPr>
                <a:t>Passo 2-</a:t>
              </a:r>
              <a:r>
                <a:rPr kumimoji="0" lang="it-IT" altLang="it-IT" sz="1300" b="0" i="0" u="none" strike="noStrike" cap="none" normalizeH="0" baseline="0" dirty="0">
                  <a:ln>
                    <a:noFill/>
                  </a:ln>
                  <a:solidFill>
                    <a:srgbClr val="C00000"/>
                  </a:solidFill>
                  <a:effectLst/>
                  <a:latin typeface="Comic Sans MS" panose="030F0702030302020204" pitchFamily="66" charset="0"/>
                </a:rPr>
                <a:t> Collegando le prime due tracce (T</a:t>
              </a:r>
              <a:r>
                <a:rPr kumimoji="0" lang="it-IT" altLang="it-IT" sz="1300" b="0" i="0" u="none" strike="noStrike" cap="none" normalizeH="0" baseline="-25000" dirty="0">
                  <a:ln>
                    <a:noFill/>
                  </a:ln>
                  <a:solidFill>
                    <a:srgbClr val="C00000"/>
                  </a:solidFill>
                  <a:effectLst/>
                  <a:latin typeface="Comic Sans MS" panose="030F0702030302020204" pitchFamily="66" charset="0"/>
                </a:rPr>
                <a:t>1</a:t>
              </a:r>
              <a:r>
                <a:rPr kumimoji="0" lang="it-IT" altLang="it-IT" sz="1300" b="0" i="0" u="none" strike="noStrike" cap="none" normalizeH="0" baseline="0" dirty="0">
                  <a:ln>
                    <a:noFill/>
                  </a:ln>
                  <a:solidFill>
                    <a:srgbClr val="C00000"/>
                  </a:solidFill>
                  <a:effectLst/>
                  <a:latin typeface="Comic Sans MS" panose="030F0702030302020204" pitchFamily="66" charset="0"/>
                </a:rPr>
                <a:t>r+</a:t>
              </a:r>
              <a:r>
                <a:rPr kumimoji="0" lang="it-IT" altLang="it-IT" sz="1300" b="0" i="0" u="none" strike="noStrike" cap="none" normalizeH="0" baseline="0" dirty="0">
                  <a:ln>
                    <a:noFill/>
                  </a:ln>
                  <a:solidFill>
                    <a:srgbClr val="00B050"/>
                  </a:solidFill>
                  <a:effectLst/>
                  <a:latin typeface="Comic Sans MS" panose="030F0702030302020204" pitchFamily="66" charset="0"/>
                </a:rPr>
                <a:t>T</a:t>
              </a:r>
              <a:r>
                <a:rPr kumimoji="0" lang="it-IT" altLang="it-IT" sz="1300" b="0" i="0" u="none" strike="noStrike" cap="none" normalizeH="0" baseline="-25000" dirty="0">
                  <a:ln>
                    <a:noFill/>
                  </a:ln>
                  <a:solidFill>
                    <a:srgbClr val="00B050"/>
                  </a:solidFill>
                  <a:effectLst/>
                  <a:latin typeface="Comic Sans MS" panose="030F0702030302020204" pitchFamily="66" charset="0"/>
                </a:rPr>
                <a:t>1</a:t>
              </a:r>
              <a:r>
                <a:rPr kumimoji="0" lang="it-IT" altLang="it-IT" sz="1300" b="0" i="0" u="none" strike="noStrike" cap="none" normalizeH="0" baseline="0" dirty="0">
                  <a:ln>
                    <a:noFill/>
                  </a:ln>
                  <a:solidFill>
                    <a:srgbClr val="00B050"/>
                  </a:solidFill>
                  <a:effectLst/>
                  <a:latin typeface="Comic Sans MS" panose="030F0702030302020204" pitchFamily="66" charset="0"/>
                </a:rPr>
                <a:t>s</a:t>
              </a:r>
              <a:r>
                <a:rPr kumimoji="0" lang="it-IT" altLang="it-IT" sz="1300" b="0" i="0" u="none" strike="noStrike" cap="none" normalizeH="0" baseline="0" dirty="0">
                  <a:ln>
                    <a:noFill/>
                  </a:ln>
                  <a:solidFill>
                    <a:srgbClr val="C00000"/>
                  </a:solidFill>
                  <a:effectLst/>
                  <a:latin typeface="Comic Sans MS" panose="030F0702030302020204" pitchFamily="66" charset="0"/>
                </a:rPr>
                <a:t>) si ottiene il segmento che costituisce la traccia del piano </a:t>
              </a:r>
              <a:r>
                <a:rPr kumimoji="0" lang="it-IT" altLang="it-IT" sz="1300" b="0" i="0" u="none" strike="noStrike" cap="none" normalizeH="0" baseline="0" dirty="0">
                  <a:ln>
                    <a:noFill/>
                  </a:ln>
                  <a:solidFill>
                    <a:srgbClr val="C00000"/>
                  </a:solidFill>
                  <a:effectLst/>
                  <a:latin typeface="Symbol" panose="05050102010706020507" pitchFamily="18" charset="2"/>
                </a:rPr>
                <a:t>a </a:t>
              </a:r>
              <a:r>
                <a:rPr kumimoji="0" lang="it-IT" altLang="it-IT" sz="1300" b="0" i="0" u="none" strike="noStrike" cap="none" normalizeH="0" baseline="0" dirty="0">
                  <a:ln>
                    <a:noFill/>
                  </a:ln>
                  <a:solidFill>
                    <a:srgbClr val="C00000"/>
                  </a:solidFill>
                  <a:effectLst/>
                  <a:latin typeface="Comic Sans MS" panose="030F0702030302020204" pitchFamily="66" charset="0"/>
                </a:rPr>
                <a:t>su</a:t>
              </a:r>
              <a:r>
                <a:rPr kumimoji="0" lang="it-IT" altLang="it-IT" sz="1300" b="0" i="0" u="none" strike="noStrike" cap="none" normalizeH="0" baseline="0" dirty="0">
                  <a:ln>
                    <a:noFill/>
                  </a:ln>
                  <a:solidFill>
                    <a:srgbClr val="C00000"/>
                  </a:solidFill>
                  <a:effectLst/>
                  <a:latin typeface="Symbol" panose="05050102010706020507" pitchFamily="18" charset="2"/>
                </a:rPr>
                <a:t> p</a:t>
              </a:r>
              <a:r>
                <a:rPr kumimoji="0" lang="it-IT" altLang="it-IT" sz="1300" b="0" i="0" u="none" strike="noStrike" cap="none" normalizeH="0" baseline="-25000" dirty="0">
                  <a:ln>
                    <a:noFill/>
                  </a:ln>
                  <a:solidFill>
                    <a:srgbClr val="C00000"/>
                  </a:solidFill>
                  <a:effectLst/>
                  <a:latin typeface="Comic Sans MS" panose="030F0702030302020204" pitchFamily="66" charset="0"/>
                </a:rPr>
                <a:t>1</a:t>
              </a:r>
              <a:r>
                <a:rPr kumimoji="0" lang="it-IT" altLang="it-IT" sz="1300" b="0" i="0" u="none" strike="noStrike" cap="none" normalizeH="0" baseline="0" dirty="0">
                  <a:ln>
                    <a:noFill/>
                  </a:ln>
                  <a:solidFill>
                    <a:srgbClr val="C00000"/>
                  </a:solidFill>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              mentre collegando T</a:t>
              </a:r>
              <a:r>
                <a:rPr kumimoji="0" lang="it-IT" altLang="it-IT" sz="1300" b="0" i="0" u="none" strike="noStrike" cap="none" normalizeH="0" baseline="-25000" dirty="0">
                  <a:ln>
                    <a:noFill/>
                  </a:ln>
                  <a:solidFill>
                    <a:srgbClr val="C00000"/>
                  </a:solidFill>
                  <a:effectLst/>
                  <a:latin typeface="Comic Sans MS" panose="030F0702030302020204" pitchFamily="66" charset="0"/>
                </a:rPr>
                <a:t>2</a:t>
              </a:r>
              <a:r>
                <a:rPr kumimoji="0" lang="it-IT" altLang="it-IT" sz="1300" b="0" i="0" u="none" strike="noStrike" cap="none" normalizeH="0" baseline="0" dirty="0">
                  <a:ln>
                    <a:noFill/>
                  </a:ln>
                  <a:solidFill>
                    <a:srgbClr val="C00000"/>
                  </a:solidFill>
                  <a:effectLst/>
                  <a:latin typeface="Comic Sans MS" panose="030F0702030302020204" pitchFamily="66" charset="0"/>
                </a:rPr>
                <a:t>r+</a:t>
              </a:r>
              <a:r>
                <a:rPr kumimoji="0" lang="it-IT" altLang="it-IT" sz="1300" b="0" i="0" u="none" strike="noStrike" cap="none" normalizeH="0" baseline="0" dirty="0">
                  <a:ln>
                    <a:noFill/>
                  </a:ln>
                  <a:solidFill>
                    <a:srgbClr val="00B050"/>
                  </a:solidFill>
                  <a:effectLst/>
                  <a:latin typeface="Comic Sans MS" panose="030F0702030302020204" pitchFamily="66" charset="0"/>
                </a:rPr>
                <a:t>T</a:t>
              </a:r>
              <a:r>
                <a:rPr kumimoji="0" lang="it-IT" altLang="it-IT" sz="1300" b="0" i="0" u="none" strike="noStrike" cap="none" normalizeH="0" baseline="-25000" dirty="0">
                  <a:ln>
                    <a:noFill/>
                  </a:ln>
                  <a:solidFill>
                    <a:srgbClr val="00B050"/>
                  </a:solidFill>
                  <a:effectLst/>
                  <a:latin typeface="Comic Sans MS" panose="030F0702030302020204" pitchFamily="66" charset="0"/>
                </a:rPr>
                <a:t>2</a:t>
              </a:r>
              <a:r>
                <a:rPr kumimoji="0" lang="it-IT" altLang="it-IT" sz="1300" b="0" i="0" u="none" strike="noStrike" cap="none" normalizeH="0" baseline="0" dirty="0">
                  <a:ln>
                    <a:noFill/>
                  </a:ln>
                  <a:solidFill>
                    <a:srgbClr val="00B050"/>
                  </a:solidFill>
                  <a:effectLst/>
                  <a:latin typeface="Comic Sans MS" panose="030F0702030302020204" pitchFamily="66" charset="0"/>
                </a:rPr>
                <a:t>s</a:t>
              </a:r>
              <a:r>
                <a:rPr kumimoji="0" lang="it-IT" altLang="it-IT" sz="1300" b="0" i="0" u="none" strike="noStrike" cap="none" normalizeH="0" dirty="0">
                  <a:ln>
                    <a:noFill/>
                  </a:ln>
                  <a:solidFill>
                    <a:srgbClr val="C00000"/>
                  </a:solidFill>
                  <a:effectLst/>
                  <a:latin typeface="Comic Sans MS" panose="030F0702030302020204" pitchFamily="66" charset="0"/>
                </a:rPr>
                <a:t> si ottiene il segmento del piano </a:t>
              </a:r>
              <a:r>
                <a:rPr kumimoji="0" lang="it-IT" altLang="it-IT" sz="1300" b="0" i="0" u="none" strike="noStrike" cap="none" normalizeH="0" dirty="0">
                  <a:ln>
                    <a:noFill/>
                  </a:ln>
                  <a:solidFill>
                    <a:srgbClr val="C00000"/>
                  </a:solidFill>
                  <a:effectLst/>
                  <a:latin typeface="Symbol" panose="05050102010706020507" pitchFamily="18" charset="2"/>
                </a:rPr>
                <a:t>a</a:t>
              </a:r>
              <a:r>
                <a:rPr kumimoji="0" lang="it-IT" altLang="it-IT" sz="1300" b="0" i="0" u="none" strike="noStrike" cap="none" normalizeH="0" dirty="0">
                  <a:ln>
                    <a:noFill/>
                  </a:ln>
                  <a:solidFill>
                    <a:srgbClr val="C00000"/>
                  </a:solidFill>
                  <a:effectLst/>
                  <a:latin typeface="Comic Sans MS" panose="030F0702030302020204" pitchFamily="66" charset="0"/>
                </a:rPr>
                <a:t> su </a:t>
              </a:r>
              <a:r>
                <a:rPr kumimoji="0" lang="it-IT" altLang="it-IT" sz="1300" b="0" i="0" u="none" strike="noStrike" cap="none" normalizeH="0" dirty="0">
                  <a:ln>
                    <a:noFill/>
                  </a:ln>
                  <a:solidFill>
                    <a:srgbClr val="C00000"/>
                  </a:solidFill>
                  <a:effectLst/>
                  <a:latin typeface="Symbol" panose="05050102010706020507" pitchFamily="18" charset="2"/>
                </a:rPr>
                <a:t>p</a:t>
              </a:r>
              <a:r>
                <a:rPr kumimoji="0" lang="it-IT" altLang="it-IT" sz="1300" b="0" i="0" u="none" strike="noStrike" cap="none" normalizeH="0" baseline="-25000" dirty="0">
                  <a:ln>
                    <a:noFill/>
                  </a:ln>
                  <a:solidFill>
                    <a:srgbClr val="C00000"/>
                  </a:solidFill>
                  <a:effectLst/>
                  <a:latin typeface="Comic Sans MS" panose="030F0702030302020204" pitchFamily="66" charset="0"/>
                </a:rPr>
                <a:t>2</a:t>
              </a:r>
              <a:r>
                <a:rPr kumimoji="0" lang="it-IT" altLang="it-IT" sz="1300" b="0" i="0" u="none" strike="noStrike" cap="none" normalizeH="0" baseline="0" dirty="0">
                  <a:ln>
                    <a:noFill/>
                  </a:ln>
                  <a:solidFill>
                    <a:srgbClr val="C00000"/>
                  </a:solidFill>
                  <a:effectLst/>
                  <a:latin typeface="Symbol" panose="05050102010706020507" pitchFamily="18" charset="2"/>
                </a:rPr>
                <a:t>.</a:t>
              </a:r>
              <a:r>
                <a:rPr kumimoji="0" lang="it-IT" altLang="it-IT" sz="1300" b="0" i="0" u="none" strike="noStrike" cap="none" normalizeH="0" baseline="0" dirty="0">
                  <a:ln>
                    <a:noFill/>
                  </a:ln>
                  <a:solidFill>
                    <a:srgbClr val="C00000"/>
                  </a:solidFill>
                  <a:effectLst/>
                  <a:latin typeface="Comic Sans MS" panose="030F0702030302020204" pitchFamily="66" charset="0"/>
                </a:rPr>
                <a:t> </a:t>
              </a:r>
              <a:endParaRPr kumimoji="0" lang="it-IT" altLang="it-IT" sz="1300" b="0" i="0" u="none" strike="noStrike" cap="none" normalizeH="0" baseline="0" dirty="0">
                <a:ln>
                  <a:noFill/>
                </a:ln>
                <a:solidFill>
                  <a:srgbClr val="C00000"/>
                </a:solidFill>
                <a:effectLst/>
              </a:endParaRPr>
            </a:p>
          </p:txBody>
        </p:sp>
        <p:cxnSp>
          <p:nvCxnSpPr>
            <p:cNvPr id="27" name="Connettore diritto 26">
              <a:extLst>
                <a:ext uri="{FF2B5EF4-FFF2-40B4-BE49-F238E27FC236}">
                  <a16:creationId xmlns:a16="http://schemas.microsoft.com/office/drawing/2014/main" id="{776B8B4C-25BC-480D-4619-A6DB2DD975BA}"/>
                </a:ext>
              </a:extLst>
            </p:cNvPr>
            <p:cNvCxnSpPr>
              <a:cxnSpLocks/>
            </p:cNvCxnSpPr>
            <p:nvPr/>
          </p:nvCxnSpPr>
          <p:spPr>
            <a:xfrm>
              <a:off x="4430475" y="3243444"/>
              <a:ext cx="5245216" cy="31664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C02FAFB0-3922-F843-74CC-6E002F02B203}"/>
                </a:ext>
              </a:extLst>
            </p:cNvPr>
            <p:cNvCxnSpPr>
              <a:cxnSpLocks/>
            </p:cNvCxnSpPr>
            <p:nvPr/>
          </p:nvCxnSpPr>
          <p:spPr>
            <a:xfrm flipV="1">
              <a:off x="6623119" y="3982569"/>
              <a:ext cx="789245" cy="168025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CasellaDiTesto 2">
            <a:extLst>
              <a:ext uri="{FF2B5EF4-FFF2-40B4-BE49-F238E27FC236}">
                <a16:creationId xmlns:a16="http://schemas.microsoft.com/office/drawing/2014/main" id="{28159827-2D7A-C7BE-4ADC-F0D62322B62A}"/>
              </a:ext>
            </a:extLst>
          </p:cNvPr>
          <p:cNvSpPr txBox="1"/>
          <p:nvPr/>
        </p:nvSpPr>
        <p:spPr>
          <a:xfrm>
            <a:off x="56613" y="3904055"/>
            <a:ext cx="3060000" cy="1477328"/>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Che le due rette siano tracce del piano è provato dalla intersezione di queste con la lt nel medesimo punto</a:t>
            </a:r>
            <a:endParaRPr lang="it-IT" dirty="0"/>
          </a:p>
        </p:txBody>
      </p:sp>
      <p:sp>
        <p:nvSpPr>
          <p:cNvPr id="6" name="CasellaDiTesto 5">
            <a:extLst>
              <a:ext uri="{FF2B5EF4-FFF2-40B4-BE49-F238E27FC236}">
                <a16:creationId xmlns:a16="http://schemas.microsoft.com/office/drawing/2014/main" id="{6DAA3F39-070C-57DA-EC5B-D6CDA4CE4ADF}"/>
              </a:ext>
            </a:extLst>
          </p:cNvPr>
          <p:cNvSpPr txBox="1"/>
          <p:nvPr/>
        </p:nvSpPr>
        <p:spPr>
          <a:xfrm>
            <a:off x="169359" y="3037141"/>
            <a:ext cx="7560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it-IT" dirty="0"/>
          </a:p>
        </p:txBody>
      </p:sp>
      <p:sp>
        <p:nvSpPr>
          <p:cNvPr id="8" name="CasellaDiTesto 7">
            <a:extLst>
              <a:ext uri="{FF2B5EF4-FFF2-40B4-BE49-F238E27FC236}">
                <a16:creationId xmlns:a16="http://schemas.microsoft.com/office/drawing/2014/main" id="{38E673F1-B6C8-8347-93C7-1016D509A83C}"/>
              </a:ext>
            </a:extLst>
          </p:cNvPr>
          <p:cNvSpPr txBox="1"/>
          <p:nvPr/>
        </p:nvSpPr>
        <p:spPr>
          <a:xfrm>
            <a:off x="181823" y="3478312"/>
            <a:ext cx="7560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p>
        </p:txBody>
      </p:sp>
      <p:sp>
        <p:nvSpPr>
          <p:cNvPr id="28" name="CasellaDiTesto 27">
            <a:extLst>
              <a:ext uri="{FF2B5EF4-FFF2-40B4-BE49-F238E27FC236}">
                <a16:creationId xmlns:a16="http://schemas.microsoft.com/office/drawing/2014/main" id="{22C9F8AC-DA42-285B-B60B-48C47F40A6FC}"/>
              </a:ext>
            </a:extLst>
          </p:cNvPr>
          <p:cNvSpPr txBox="1"/>
          <p:nvPr/>
        </p:nvSpPr>
        <p:spPr>
          <a:xfrm>
            <a:off x="111308" y="2721679"/>
            <a:ext cx="2133231" cy="369332"/>
          </a:xfrm>
          <a:prstGeom prst="rect">
            <a:avLst/>
          </a:prstGeom>
          <a:noFill/>
        </p:spPr>
        <p:txBody>
          <a:bodyPr wrap="square" rtlCol="0">
            <a:spAutoFit/>
          </a:bodyPr>
          <a:lstStyle/>
          <a:p>
            <a:endParaRPr lang="it-IT" dirty="0">
              <a:solidFill>
                <a:srgbClr val="C00000"/>
              </a:solidFill>
            </a:endParaRPr>
          </a:p>
        </p:txBody>
      </p:sp>
      <p:sp>
        <p:nvSpPr>
          <p:cNvPr id="30" name="CasellaDiTesto 29">
            <a:extLst>
              <a:ext uri="{FF2B5EF4-FFF2-40B4-BE49-F238E27FC236}">
                <a16:creationId xmlns:a16="http://schemas.microsoft.com/office/drawing/2014/main" id="{7EA06398-9A82-6A6A-9505-609E5EBDDAA6}"/>
              </a:ext>
            </a:extLst>
          </p:cNvPr>
          <p:cNvSpPr txBox="1"/>
          <p:nvPr/>
        </p:nvSpPr>
        <p:spPr>
          <a:xfrm>
            <a:off x="56613" y="5324621"/>
            <a:ext cx="3160654" cy="923330"/>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Il controllo si conclude con la verifica di appartenenza delle rette al piano</a:t>
            </a:r>
            <a:endParaRPr lang="it-IT" dirty="0">
              <a:solidFill>
                <a:srgbClr val="C00000"/>
              </a:solidFill>
            </a:endParaRPr>
          </a:p>
        </p:txBody>
      </p:sp>
      <p:sp>
        <p:nvSpPr>
          <p:cNvPr id="31" name="CasellaDiTesto 30">
            <a:extLst>
              <a:ext uri="{FF2B5EF4-FFF2-40B4-BE49-F238E27FC236}">
                <a16:creationId xmlns:a16="http://schemas.microsoft.com/office/drawing/2014/main" id="{413DBD09-C286-5021-7E87-6571C48103F1}"/>
              </a:ext>
            </a:extLst>
          </p:cNvPr>
          <p:cNvSpPr txBox="1"/>
          <p:nvPr/>
        </p:nvSpPr>
        <p:spPr>
          <a:xfrm>
            <a:off x="655045" y="6258071"/>
            <a:ext cx="17280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C00000"/>
                </a:solidFill>
                <a:latin typeface="Comic Sans MS" panose="030F0702030302020204" pitchFamily="66" charset="0"/>
              </a:rPr>
              <a:t>(r//</a:t>
            </a:r>
            <a:r>
              <a:rPr lang="it-IT" sz="2400" dirty="0">
                <a:solidFill>
                  <a:srgbClr val="00B050"/>
                </a:solidFill>
                <a:latin typeface="Comic Sans MS" panose="030F0702030302020204" pitchFamily="66" charset="0"/>
              </a:rPr>
              <a:t>s</a:t>
            </a:r>
            <a:r>
              <a:rPr lang="it-IT" sz="2400" dirty="0">
                <a:solidFill>
                  <a:srgbClr val="C00000"/>
                </a:solidFill>
                <a:latin typeface="Comic Sans MS" panose="030F0702030302020204" pitchFamily="66" charset="0"/>
              </a:rPr>
              <a:t>) </a:t>
            </a:r>
            <a:r>
              <a:rPr lang="it-IT" sz="2400" b="1"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a:t>
            </a:r>
            <a:r>
              <a:rPr lang="it-IT" sz="2400" dirty="0">
                <a:solidFill>
                  <a:srgbClr val="C00000"/>
                </a:solidFill>
              </a:rPr>
              <a:t> </a:t>
            </a:r>
            <a:r>
              <a:rPr lang="it-IT" sz="2400" dirty="0">
                <a:solidFill>
                  <a:srgbClr val="FF0000"/>
                </a:solidFill>
                <a:latin typeface="Symbol" panose="05050102010706020507" pitchFamily="18" charset="2"/>
              </a:rPr>
              <a:t>a</a:t>
            </a:r>
          </a:p>
        </p:txBody>
      </p:sp>
      <p:sp>
        <p:nvSpPr>
          <p:cNvPr id="35" name="CasellaDiTesto 34">
            <a:extLst>
              <a:ext uri="{FF2B5EF4-FFF2-40B4-BE49-F238E27FC236}">
                <a16:creationId xmlns:a16="http://schemas.microsoft.com/office/drawing/2014/main" id="{977B7018-C81A-1551-0051-6B19D2BF7705}"/>
              </a:ext>
            </a:extLst>
          </p:cNvPr>
          <p:cNvSpPr txBox="1"/>
          <p:nvPr/>
        </p:nvSpPr>
        <p:spPr>
          <a:xfrm>
            <a:off x="148317" y="1297161"/>
            <a:ext cx="3016453" cy="1754326"/>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Estendendo i due segmenti </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compresi tra le tracce</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e 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fissano le rette come tracce del piano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passante per le due </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rette parallele (r//</a:t>
            </a:r>
            <a:r>
              <a:rPr lang="it-IT" dirty="0">
                <a:solidFill>
                  <a:srgbClr val="00B050"/>
                </a:solidFill>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a:t>
            </a:r>
            <a:endParaRPr lang="it-IT" dirty="0"/>
          </a:p>
        </p:txBody>
      </p:sp>
      <p:sp>
        <p:nvSpPr>
          <p:cNvPr id="36" name="CasellaDiTesto 35">
            <a:extLst>
              <a:ext uri="{FF2B5EF4-FFF2-40B4-BE49-F238E27FC236}">
                <a16:creationId xmlns:a16="http://schemas.microsoft.com/office/drawing/2014/main" id="{7E7A1198-5A2C-AC30-3414-62A2099E2741}"/>
              </a:ext>
            </a:extLst>
          </p:cNvPr>
          <p:cNvSpPr txBox="1"/>
          <p:nvPr/>
        </p:nvSpPr>
        <p:spPr>
          <a:xfrm>
            <a:off x="976334" y="3044956"/>
            <a:ext cx="1701308"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Traccia su </a:t>
            </a:r>
            <a:r>
              <a:rPr lang="it-IT" dirty="0">
                <a:solidFill>
                  <a:srgbClr val="C00000"/>
                </a:solidFill>
                <a:latin typeface="Symbol" panose="05050102010706020507" pitchFamily="18" charset="2"/>
              </a:rPr>
              <a:t>p</a:t>
            </a:r>
            <a:r>
              <a:rPr lang="it-IT" baseline="-25000" dirty="0">
                <a:solidFill>
                  <a:srgbClr val="C00000"/>
                </a:solidFill>
                <a:latin typeface="Comic Sans MS" panose="030F0702030302020204" pitchFamily="66" charset="0"/>
              </a:rPr>
              <a:t>1</a:t>
            </a:r>
          </a:p>
        </p:txBody>
      </p:sp>
      <p:sp>
        <p:nvSpPr>
          <p:cNvPr id="38" name="CasellaDiTesto 37">
            <a:extLst>
              <a:ext uri="{FF2B5EF4-FFF2-40B4-BE49-F238E27FC236}">
                <a16:creationId xmlns:a16="http://schemas.microsoft.com/office/drawing/2014/main" id="{245EC50C-0166-9643-AC43-0D8977BBC288}"/>
              </a:ext>
            </a:extLst>
          </p:cNvPr>
          <p:cNvSpPr txBox="1"/>
          <p:nvPr/>
        </p:nvSpPr>
        <p:spPr>
          <a:xfrm>
            <a:off x="975502" y="3480685"/>
            <a:ext cx="1942328"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Traccia su </a:t>
            </a:r>
            <a:r>
              <a:rPr lang="it-IT" dirty="0">
                <a:solidFill>
                  <a:srgbClr val="C00000"/>
                </a:solidFill>
                <a:latin typeface="Symbol" panose="05050102010706020507" pitchFamily="18" charset="2"/>
              </a:rPr>
              <a:t>p</a:t>
            </a:r>
            <a:r>
              <a:rPr lang="it-IT" baseline="-25000" dirty="0">
                <a:solidFill>
                  <a:srgbClr val="C00000"/>
                </a:solidFill>
                <a:latin typeface="Comic Sans MS" panose="030F0702030302020204" pitchFamily="66" charset="0"/>
              </a:rPr>
              <a:t>2</a:t>
            </a:r>
          </a:p>
        </p:txBody>
      </p:sp>
      <p:sp>
        <p:nvSpPr>
          <p:cNvPr id="73" name="Rectangle 34">
            <a:extLst>
              <a:ext uri="{FF2B5EF4-FFF2-40B4-BE49-F238E27FC236}">
                <a16:creationId xmlns:a16="http://schemas.microsoft.com/office/drawing/2014/main" id="{11C3D8B2-1E5B-C90E-55BC-6E102D249A7F}"/>
              </a:ext>
            </a:extLst>
          </p:cNvPr>
          <p:cNvSpPr>
            <a:spLocks noChangeArrowheads="1"/>
          </p:cNvSpPr>
          <p:nvPr/>
        </p:nvSpPr>
        <p:spPr bwMode="auto">
          <a:xfrm>
            <a:off x="3217267" y="2115393"/>
            <a:ext cx="8729818" cy="430887"/>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Comic Sans MS" panose="030F0702030302020204" pitchFamily="66" charset="0"/>
              </a:rPr>
              <a:t> Passo 3-Estendendo  i segmenti così definiti si ottengono le tracce 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Symbol" panose="05050102010706020507" pitchFamily="18" charset="2"/>
              </a:rPr>
              <a:t>a</a:t>
            </a:r>
            <a:r>
              <a:rPr kumimoji="0" lang="it-IT" altLang="it-IT" sz="1400" b="0" i="0" u="none" strike="noStrike" cap="none" normalizeH="0" baseline="0" dirty="0">
                <a:ln>
                  <a:noFill/>
                </a:ln>
                <a:solidFill>
                  <a:srgbClr val="C00000"/>
                </a:solidFill>
                <a:effectLst/>
                <a:latin typeface="Comic Sans MS" panose="030F0702030302020204" pitchFamily="66" charset="0"/>
              </a:rPr>
              <a:t> e t</a:t>
            </a:r>
            <a:r>
              <a:rPr kumimoji="0" lang="it-IT" altLang="it-IT" sz="1400" b="0" i="0" u="none" strike="noStrike" cap="none" normalizeH="0" baseline="-25000" dirty="0">
                <a:ln>
                  <a:noFill/>
                </a:ln>
                <a:solidFill>
                  <a:srgbClr val="C00000"/>
                </a:solidFill>
                <a:effectLst/>
                <a:latin typeface="Comic Sans MS" panose="030F0702030302020204" pitchFamily="66" charset="0"/>
              </a:rPr>
              <a:t>2</a:t>
            </a:r>
            <a:r>
              <a:rPr kumimoji="0" lang="it-IT" altLang="it-IT" sz="1400" b="0" i="0" u="none" strike="noStrike" cap="none" normalizeH="0" baseline="0" dirty="0">
                <a:ln>
                  <a:noFill/>
                </a:ln>
                <a:solidFill>
                  <a:srgbClr val="C00000"/>
                </a:solidFill>
                <a:effectLst/>
                <a:latin typeface="Symbol" panose="05050102010706020507" pitchFamily="18" charset="2"/>
              </a:rPr>
              <a:t>a</a:t>
            </a:r>
            <a:r>
              <a:rPr kumimoji="0" lang="it-IT" altLang="it-IT" sz="1400" b="0" i="0" u="none" strike="noStrike" cap="none" normalizeH="0" baseline="0" dirty="0">
                <a:ln>
                  <a:noFill/>
                </a:ln>
                <a:solidFill>
                  <a:srgbClr val="C00000"/>
                </a:solidFill>
                <a:effectLst/>
                <a:latin typeface="Comic Sans MS" panose="030F0702030302020204" pitchFamily="66" charset="0"/>
              </a:rPr>
              <a:t> del piano passante per la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Comic Sans MS" panose="030F0702030302020204" pitchFamily="66" charset="0"/>
              </a:rPr>
              <a:t>              retta r</a:t>
            </a:r>
            <a:r>
              <a:rPr lang="it-IT" altLang="it-IT" sz="1400" dirty="0">
                <a:solidFill>
                  <a:srgbClr val="C00000"/>
                </a:solidFill>
                <a:latin typeface="Comic Sans MS" panose="030F0702030302020204" pitchFamily="66" charset="0"/>
              </a:rPr>
              <a:t> </a:t>
            </a:r>
            <a:r>
              <a:rPr kumimoji="0" lang="it-IT" altLang="it-IT" sz="1400" b="0" i="0" u="none" strike="noStrike" cap="none" normalizeH="0" baseline="0" dirty="0">
                <a:ln>
                  <a:noFill/>
                </a:ln>
                <a:solidFill>
                  <a:srgbClr val="C00000"/>
                </a:solidFill>
                <a:effectLst/>
                <a:latin typeface="Comic Sans MS" panose="030F0702030302020204" pitchFamily="66" charset="0"/>
              </a:rPr>
              <a:t>collocata nel secondo diedro parallela alla retta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C00000"/>
                </a:solidFill>
                <a:effectLst/>
                <a:latin typeface="Comic Sans MS" panose="030F0702030302020204" pitchFamily="66" charset="0"/>
              </a:rPr>
              <a:t> collocata nel quarto diedro</a:t>
            </a:r>
            <a:endParaRPr kumimoji="0" lang="it-IT" altLang="it-IT" sz="1400" b="0" i="0" u="none" strike="noStrike" cap="none" normalizeH="0" baseline="0" dirty="0">
              <a:ln>
                <a:noFill/>
              </a:ln>
              <a:solidFill>
                <a:srgbClr val="00B050"/>
              </a:solidFill>
              <a:effectLst/>
              <a:latin typeface="Symbol" panose="05050102010706020507" pitchFamily="18" charset="2"/>
            </a:endParaRPr>
          </a:p>
        </p:txBody>
      </p:sp>
      <p:cxnSp>
        <p:nvCxnSpPr>
          <p:cNvPr id="32" name="Connettore diritto 31">
            <a:extLst>
              <a:ext uri="{FF2B5EF4-FFF2-40B4-BE49-F238E27FC236}">
                <a16:creationId xmlns:a16="http://schemas.microsoft.com/office/drawing/2014/main" id="{E970E8AC-5019-4C97-A4D7-818B2B21C0E6}"/>
              </a:ext>
            </a:extLst>
          </p:cNvPr>
          <p:cNvCxnSpPr>
            <a:cxnSpLocks/>
          </p:cNvCxnSpPr>
          <p:nvPr/>
        </p:nvCxnSpPr>
        <p:spPr>
          <a:xfrm flipV="1">
            <a:off x="6187814" y="4815620"/>
            <a:ext cx="840160" cy="178864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92E4550A-FFFD-4510-D07B-534E33F125FF}"/>
              </a:ext>
            </a:extLst>
          </p:cNvPr>
          <p:cNvCxnSpPr>
            <a:cxnSpLocks/>
          </p:cNvCxnSpPr>
          <p:nvPr/>
        </p:nvCxnSpPr>
        <p:spPr>
          <a:xfrm flipV="1">
            <a:off x="7019199" y="2643228"/>
            <a:ext cx="1029471" cy="219167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0A8F4E47-9C8E-7B76-F2D7-0B1A08121AAA}"/>
              </a:ext>
            </a:extLst>
          </p:cNvPr>
          <p:cNvCxnSpPr>
            <a:cxnSpLocks/>
          </p:cNvCxnSpPr>
          <p:nvPr/>
        </p:nvCxnSpPr>
        <p:spPr>
          <a:xfrm>
            <a:off x="3435168" y="2643005"/>
            <a:ext cx="3590113" cy="216725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39107F40-FCC6-F0A9-A84B-6C32FA2BAE02}"/>
              </a:ext>
            </a:extLst>
          </p:cNvPr>
          <p:cNvCxnSpPr>
            <a:cxnSpLocks/>
          </p:cNvCxnSpPr>
          <p:nvPr/>
        </p:nvCxnSpPr>
        <p:spPr>
          <a:xfrm>
            <a:off x="7025173" y="4809092"/>
            <a:ext cx="3047174" cy="18395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689C33BF-961F-7929-87C9-396D0B24DA44}"/>
              </a:ext>
            </a:extLst>
          </p:cNvPr>
          <p:cNvSpPr txBox="1"/>
          <p:nvPr/>
        </p:nvSpPr>
        <p:spPr>
          <a:xfrm>
            <a:off x="7815081" y="2864386"/>
            <a:ext cx="733679" cy="461665"/>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1</a:t>
            </a:r>
            <a:r>
              <a:rPr lang="it-IT" sz="2400" dirty="0">
                <a:solidFill>
                  <a:srgbClr val="FF0000"/>
                </a:solidFill>
                <a:latin typeface="Symbol" panose="05050102010706020507" pitchFamily="18" charset="2"/>
              </a:rPr>
              <a:t>a</a:t>
            </a:r>
          </a:p>
        </p:txBody>
      </p:sp>
      <p:sp>
        <p:nvSpPr>
          <p:cNvPr id="69" name="CasellaDiTesto 68">
            <a:extLst>
              <a:ext uri="{FF2B5EF4-FFF2-40B4-BE49-F238E27FC236}">
                <a16:creationId xmlns:a16="http://schemas.microsoft.com/office/drawing/2014/main" id="{C2601401-EE59-8E0B-AD7A-9E25F4ABF4C3}"/>
              </a:ext>
            </a:extLst>
          </p:cNvPr>
          <p:cNvSpPr txBox="1"/>
          <p:nvPr/>
        </p:nvSpPr>
        <p:spPr>
          <a:xfrm>
            <a:off x="3432475" y="2754324"/>
            <a:ext cx="733679" cy="461665"/>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2</a:t>
            </a:r>
            <a:r>
              <a:rPr lang="it-IT" sz="2400" dirty="0">
                <a:solidFill>
                  <a:srgbClr val="FF0000"/>
                </a:solidFill>
                <a:latin typeface="Symbol" panose="05050102010706020507" pitchFamily="18" charset="2"/>
              </a:rPr>
              <a:t>a</a:t>
            </a:r>
          </a:p>
        </p:txBody>
      </p:sp>
    </p:spTree>
    <p:extLst>
      <p:ext uri="{BB962C8B-B14F-4D97-AF65-F5344CB8AC3E}">
        <p14:creationId xmlns:p14="http://schemas.microsoft.com/office/powerpoint/2010/main" val="3705237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Effect transition="in" filter="fade">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22" presetClass="entr" presetSubtype="4"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1"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anim calcmode="lin" valueType="num">
                                      <p:cBhvr>
                                        <p:cTn id="52" dur="500" fill="hold"/>
                                        <p:tgtEl>
                                          <p:spTgt spid="68"/>
                                        </p:tgtEl>
                                        <p:attrNameLst>
                                          <p:attrName>ppt_x</p:attrName>
                                        </p:attrNameLst>
                                      </p:cBhvr>
                                      <p:tavLst>
                                        <p:tav tm="0">
                                          <p:val>
                                            <p:strVal val="#ppt_x"/>
                                          </p:val>
                                        </p:tav>
                                        <p:tav tm="100000">
                                          <p:val>
                                            <p:strVal val="#ppt_x"/>
                                          </p:val>
                                        </p:tav>
                                      </p:tavLst>
                                    </p:anim>
                                    <p:anim calcmode="lin" valueType="num">
                                      <p:cBhvr>
                                        <p:cTn id="53"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par>
                                <p:cTn id="66" presetID="22" presetClass="entr" presetSubtype="4"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1"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anim calcmode="lin" valueType="num">
                                      <p:cBhvr>
                                        <p:cTn id="75" dur="500" fill="hold"/>
                                        <p:tgtEl>
                                          <p:spTgt spid="69"/>
                                        </p:tgtEl>
                                        <p:attrNameLst>
                                          <p:attrName>ppt_x</p:attrName>
                                        </p:attrNameLst>
                                      </p:cBhvr>
                                      <p:tavLst>
                                        <p:tav tm="0">
                                          <p:val>
                                            <p:strVal val="#ppt_x"/>
                                          </p:val>
                                        </p:tav>
                                        <p:tav tm="100000">
                                          <p:val>
                                            <p:strVal val="#ppt_x"/>
                                          </p:val>
                                        </p:tav>
                                      </p:tavLst>
                                    </p:anim>
                                    <p:anim calcmode="lin" valueType="num">
                                      <p:cBhvr>
                                        <p:cTn id="76"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0">
                                          <p:val>
                                            <p:fltVal val="0"/>
                                          </p:val>
                                        </p:tav>
                                        <p:tav tm="100000">
                                          <p:val>
                                            <p:strVal val="#ppt_w"/>
                                          </p:val>
                                        </p:tav>
                                      </p:tavLst>
                                    </p:anim>
                                    <p:anim calcmode="lin" valueType="num">
                                      <p:cBhvr>
                                        <p:cTn id="82" dur="500" fill="hold"/>
                                        <p:tgtEl>
                                          <p:spTgt spid="3"/>
                                        </p:tgtEl>
                                        <p:attrNameLst>
                                          <p:attrName>ppt_h</p:attrName>
                                        </p:attrNameLst>
                                      </p:cBhvr>
                                      <p:tavLst>
                                        <p:tav tm="0">
                                          <p:val>
                                            <p:fltVal val="0"/>
                                          </p:val>
                                        </p:tav>
                                        <p:tav tm="100000">
                                          <p:val>
                                            <p:strVal val="#ppt_h"/>
                                          </p:val>
                                        </p:tav>
                                      </p:tavLst>
                                    </p:anim>
                                    <p:animEffect transition="in" filter="fade">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8" grpId="0" animBg="1"/>
      <p:bldP spid="30" grpId="0"/>
      <p:bldP spid="31" grpId="0" animBg="1"/>
      <p:bldP spid="35" grpId="0"/>
      <p:bldP spid="36" grpId="0"/>
      <p:bldP spid="38" grpId="0"/>
      <p:bldP spid="73"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rot="16200000">
            <a:off x="-1435342" y="1955447"/>
            <a:ext cx="4190691" cy="1188000"/>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48" name="Rectangle 40">
            <a:extLst>
              <a:ext uri="{FF2B5EF4-FFF2-40B4-BE49-F238E27FC236}">
                <a16:creationId xmlns:a16="http://schemas.microsoft.com/office/drawing/2014/main" id="{D7A6A52D-408C-3A64-FEB9-F5FFA4310F22}"/>
              </a:ext>
            </a:extLst>
          </p:cNvPr>
          <p:cNvSpPr>
            <a:spLocks noChangeArrowheads="1"/>
          </p:cNvSpPr>
          <p:nvPr/>
        </p:nvSpPr>
        <p:spPr bwMode="auto">
          <a:xfrm>
            <a:off x="9551987" y="-965727"/>
            <a:ext cx="5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Callout: freccia in giù 6">
            <a:extLst>
              <a:ext uri="{FF2B5EF4-FFF2-40B4-BE49-F238E27FC236}">
                <a16:creationId xmlns:a16="http://schemas.microsoft.com/office/drawing/2014/main" id="{8554AB09-A00F-F36D-6496-650AE2333520}"/>
              </a:ext>
            </a:extLst>
          </p:cNvPr>
          <p:cNvSpPr/>
          <p:nvPr/>
        </p:nvSpPr>
        <p:spPr>
          <a:xfrm rot="16200000">
            <a:off x="-357104" y="5163061"/>
            <a:ext cx="2025650"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Risultato</a:t>
            </a:r>
          </a:p>
        </p:txBody>
      </p:sp>
      <p:sp>
        <p:nvSpPr>
          <p:cNvPr id="3" name="CasellaDiTesto 2">
            <a:extLst>
              <a:ext uri="{FF2B5EF4-FFF2-40B4-BE49-F238E27FC236}">
                <a16:creationId xmlns:a16="http://schemas.microsoft.com/office/drawing/2014/main" id="{FB41D967-B059-B8F7-66CC-9C5B9CD7258B}"/>
              </a:ext>
            </a:extLst>
          </p:cNvPr>
          <p:cNvSpPr txBox="1"/>
          <p:nvPr/>
        </p:nvSpPr>
        <p:spPr>
          <a:xfrm>
            <a:off x="1245433" y="1043436"/>
            <a:ext cx="10860467" cy="92333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La verifica grafica, eseguita mediante la condizione di appartenenza, risulta essere congruente sia con il problema geometrico (piano per due rette generiche parallele), sia con l’aspetto descrittivo (ricerca del tipo di piano), sia con l’aspetto rappresentativo (determinazione delle tracce del piano)</a:t>
            </a:r>
            <a:endParaRPr lang="it-IT" dirty="0">
              <a:solidFill>
                <a:srgbClr val="C00000"/>
              </a:solidFill>
            </a:endParaRPr>
          </a:p>
        </p:txBody>
      </p:sp>
      <p:sp>
        <p:nvSpPr>
          <p:cNvPr id="13" name="CasellaDiTesto 12">
            <a:extLst>
              <a:ext uri="{FF2B5EF4-FFF2-40B4-BE49-F238E27FC236}">
                <a16:creationId xmlns:a16="http://schemas.microsoft.com/office/drawing/2014/main" id="{D9CB9289-92CC-98DB-72CE-965AC0FD91BB}"/>
              </a:ext>
            </a:extLst>
          </p:cNvPr>
          <p:cNvSpPr txBox="1"/>
          <p:nvPr/>
        </p:nvSpPr>
        <p:spPr>
          <a:xfrm>
            <a:off x="1245433" y="2011909"/>
            <a:ext cx="10860467" cy="92333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Le due rette assegnate r ed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infatti, appartengono al piano perché le rispettive tracce (due tracce prime e due tracce seconde) appartengono alle omonime tracce del piano (traccia prima di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e traccia seconda di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dirty="0">
              <a:solidFill>
                <a:srgbClr val="C00000"/>
              </a:solidFill>
            </a:endParaRPr>
          </a:p>
        </p:txBody>
      </p:sp>
      <p:sp>
        <p:nvSpPr>
          <p:cNvPr id="14" name="CasellaDiTesto 13">
            <a:extLst>
              <a:ext uri="{FF2B5EF4-FFF2-40B4-BE49-F238E27FC236}">
                <a16:creationId xmlns:a16="http://schemas.microsoft.com/office/drawing/2014/main" id="{70449A28-B352-878A-10D8-30573E2F5353}"/>
              </a:ext>
            </a:extLst>
          </p:cNvPr>
          <p:cNvSpPr txBox="1"/>
          <p:nvPr/>
        </p:nvSpPr>
        <p:spPr>
          <a:xfrm>
            <a:off x="1245433" y="3005062"/>
            <a:ext cx="10860467" cy="646331"/>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Inoltre le due rette (r,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sono parallele perché le proiezioni della </a:t>
            </a:r>
            <a:r>
              <a:rPr lang="it-IT" sz="180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retta r(</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 r”) sono parallele alle rispettive omonime proiezioni della retta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s(s’, s”)</a:t>
            </a:r>
            <a:endParaRPr lang="it-IT" dirty="0">
              <a:solidFill>
                <a:srgbClr val="00B050"/>
              </a:solidFill>
            </a:endParaRPr>
          </a:p>
        </p:txBody>
      </p:sp>
      <p:sp>
        <p:nvSpPr>
          <p:cNvPr id="16" name="CasellaDiTesto 15">
            <a:extLst>
              <a:ext uri="{FF2B5EF4-FFF2-40B4-BE49-F238E27FC236}">
                <a16:creationId xmlns:a16="http://schemas.microsoft.com/office/drawing/2014/main" id="{EF884056-D59B-2F24-25AC-11D72638AC4D}"/>
              </a:ext>
            </a:extLst>
          </p:cNvPr>
          <p:cNvSpPr txBox="1"/>
          <p:nvPr/>
        </p:nvSpPr>
        <p:spPr>
          <a:xfrm>
            <a:off x="1252639" y="3708792"/>
            <a:ext cx="10860467" cy="93600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Quindi resta completamente verificata la condizione</a:t>
            </a:r>
          </a:p>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p>
          <a:p>
            <a:endParaRPr lang="it-IT" dirty="0">
              <a:solidFill>
                <a:srgbClr val="C00000"/>
              </a:solidFill>
            </a:endParaRPr>
          </a:p>
        </p:txBody>
      </p:sp>
      <p:sp>
        <p:nvSpPr>
          <p:cNvPr id="20" name="CasellaDiTesto 19">
            <a:extLst>
              <a:ext uri="{FF2B5EF4-FFF2-40B4-BE49-F238E27FC236}">
                <a16:creationId xmlns:a16="http://schemas.microsoft.com/office/drawing/2014/main" id="{8726C8CA-5281-0A0E-3C64-619EEB55069E}"/>
              </a:ext>
            </a:extLst>
          </p:cNvPr>
          <p:cNvSpPr txBox="1"/>
          <p:nvPr/>
        </p:nvSpPr>
        <p:spPr>
          <a:xfrm>
            <a:off x="4943476" y="4064393"/>
            <a:ext cx="35640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2400" dirty="0">
                <a:effectLst/>
                <a:latin typeface="Symbol" panose="05050102010706020507" pitchFamily="18" charset="2"/>
                <a:ea typeface="Times New Roman" panose="02020603050405020304" pitchFamily="18" charset="0"/>
                <a:cs typeface="Arial" panose="020B0604020202020204" pitchFamily="34" charset="0"/>
              </a:rPr>
              <a:t> </a:t>
            </a:r>
            <a:r>
              <a:rPr lang="it-IT" sz="2400" b="1"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Ì</a:t>
            </a:r>
            <a:r>
              <a:rPr lang="it-IT" sz="2400" dirty="0">
                <a:effectLst/>
                <a:latin typeface="Symbol" panose="05050102010706020507" pitchFamily="18" charset="2"/>
                <a:ea typeface="Times New Roman" panose="02020603050405020304" pitchFamily="18" charset="0"/>
                <a:cs typeface="Symbol" panose="05050102010706020507" pitchFamily="18" charset="2"/>
              </a:rPr>
              <a:t> </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sz="24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endParaRPr lang="it-IT" sz="2400" dirty="0">
              <a:solidFill>
                <a:srgbClr val="C00000"/>
              </a:solidFill>
            </a:endParaRPr>
          </a:p>
        </p:txBody>
      </p:sp>
      <p:cxnSp>
        <p:nvCxnSpPr>
          <p:cNvPr id="6" name="Connettore diritto 5">
            <a:extLst>
              <a:ext uri="{FF2B5EF4-FFF2-40B4-BE49-F238E27FC236}">
                <a16:creationId xmlns:a16="http://schemas.microsoft.com/office/drawing/2014/main" id="{FCDB5E54-5AAA-7232-EEE0-C9C06DF4E416}"/>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08FA40F0-9422-14F2-867E-AA076A948312}"/>
              </a:ext>
            </a:extLst>
          </p:cNvPr>
          <p:cNvSpPr txBox="1"/>
          <p:nvPr/>
        </p:nvSpPr>
        <p:spPr>
          <a:xfrm>
            <a:off x="111308" y="38172"/>
            <a:ext cx="12060000" cy="369332"/>
          </a:xfrm>
          <a:prstGeom prst="rect">
            <a:avLst/>
          </a:prstGeom>
          <a:noFill/>
        </p:spPr>
        <p:txBody>
          <a:bodyPr wrap="square">
            <a:spAutoFit/>
          </a:bodyPr>
          <a:lstStyle/>
          <a:p>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PIANO  PER  DUE  RETTE  GENERICHE PARALLELE  NEL  SECONDO E QUARTO DIEDRO </a:t>
            </a:r>
            <a:endParaRPr lang="it-IT" dirty="0"/>
          </a:p>
        </p:txBody>
      </p:sp>
      <p:sp>
        <p:nvSpPr>
          <p:cNvPr id="11" name="CasellaDiTesto 10">
            <a:extLst>
              <a:ext uri="{FF2B5EF4-FFF2-40B4-BE49-F238E27FC236}">
                <a16:creationId xmlns:a16="http://schemas.microsoft.com/office/drawing/2014/main" id="{F34281EB-C5BE-66B9-DD8A-DA5CFAEBE40A}"/>
              </a:ext>
            </a:extLst>
          </p:cNvPr>
          <p:cNvSpPr txBox="1"/>
          <p:nvPr/>
        </p:nvSpPr>
        <p:spPr>
          <a:xfrm>
            <a:off x="1245433" y="429862"/>
            <a:ext cx="108352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generiche parallele collocate nel secondo e quarto diedro </a:t>
            </a:r>
          </a:p>
        </p:txBody>
      </p:sp>
      <p:grpSp>
        <p:nvGrpSpPr>
          <p:cNvPr id="12" name="Gruppo 11">
            <a:extLst>
              <a:ext uri="{FF2B5EF4-FFF2-40B4-BE49-F238E27FC236}">
                <a16:creationId xmlns:a16="http://schemas.microsoft.com/office/drawing/2014/main" id="{8DD79323-7A4B-7597-01F2-4D8F842B8572}"/>
              </a:ext>
            </a:extLst>
          </p:cNvPr>
          <p:cNvGrpSpPr/>
          <p:nvPr/>
        </p:nvGrpSpPr>
        <p:grpSpPr>
          <a:xfrm>
            <a:off x="7278363" y="5805342"/>
            <a:ext cx="1440000" cy="900000"/>
            <a:chOff x="8481527" y="643811"/>
            <a:chExt cx="1440000" cy="900000"/>
          </a:xfrm>
          <a:solidFill>
            <a:schemeClr val="accent4">
              <a:lumMod val="20000"/>
              <a:lumOff val="80000"/>
            </a:schemeClr>
          </a:solidFill>
        </p:grpSpPr>
        <p:sp>
          <p:nvSpPr>
            <p:cNvPr id="15" name="Rettangolo 14">
              <a:extLst>
                <a:ext uri="{FF2B5EF4-FFF2-40B4-BE49-F238E27FC236}">
                  <a16:creationId xmlns:a16="http://schemas.microsoft.com/office/drawing/2014/main" id="{744646D0-6869-A49C-202C-86D5C7F7DCED}"/>
                </a:ext>
              </a:extLst>
            </p:cNvPr>
            <p:cNvSpPr/>
            <p:nvPr/>
          </p:nvSpPr>
          <p:spPr>
            <a:xfrm>
              <a:off x="8481527" y="643811"/>
              <a:ext cx="1440000" cy="900000"/>
            </a:xfrm>
            <a:prstGeom prst="rect">
              <a:avLst/>
            </a:prstGeom>
            <a:grp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diritto 16">
              <a:extLst>
                <a:ext uri="{FF2B5EF4-FFF2-40B4-BE49-F238E27FC236}">
                  <a16:creationId xmlns:a16="http://schemas.microsoft.com/office/drawing/2014/main" id="{29DA9058-F860-D652-F8A8-5F46B1D0369A}"/>
                </a:ext>
              </a:extLst>
            </p:cNvPr>
            <p:cNvCxnSpPr>
              <a:cxnSpLocks/>
            </p:cNvCxnSpPr>
            <p:nvPr/>
          </p:nvCxnSpPr>
          <p:spPr>
            <a:xfrm flipV="1">
              <a:off x="9338886" y="653599"/>
              <a:ext cx="206203" cy="438991"/>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B4942500-F7A1-5CDF-26C2-03780268A25A}"/>
                </a:ext>
              </a:extLst>
            </p:cNvPr>
            <p:cNvCxnSpPr>
              <a:cxnSpLocks/>
            </p:cNvCxnSpPr>
            <p:nvPr/>
          </p:nvCxnSpPr>
          <p:spPr>
            <a:xfrm>
              <a:off x="8616948" y="656702"/>
              <a:ext cx="722189" cy="435967"/>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D4AB0F0-A699-778B-536C-AD7A86EA3EF4}"/>
                </a:ext>
              </a:extLst>
            </p:cNvPr>
            <p:cNvCxnSpPr>
              <a:cxnSpLocks/>
              <a:stCxn id="15" idx="1"/>
              <a:endCxn id="15" idx="3"/>
            </p:cNvCxnSpPr>
            <p:nvPr/>
          </p:nvCxnSpPr>
          <p:spPr>
            <a:xfrm>
              <a:off x="8481527" y="1093811"/>
              <a:ext cx="144000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DD4799B5-A10C-0CCA-0120-990A67F739A9}"/>
                </a:ext>
              </a:extLst>
            </p:cNvPr>
            <p:cNvSpPr txBox="1"/>
            <p:nvPr/>
          </p:nvSpPr>
          <p:spPr>
            <a:xfrm>
              <a:off x="8567016" y="699741"/>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2</a:t>
              </a:r>
              <a:r>
                <a:rPr lang="it-IT" sz="1200" dirty="0">
                  <a:solidFill>
                    <a:srgbClr val="FF0000"/>
                  </a:solidFill>
                  <a:latin typeface="Symbol" panose="05050102010706020507" pitchFamily="18" charset="2"/>
                </a:rPr>
                <a:t>a</a:t>
              </a:r>
            </a:p>
          </p:txBody>
        </p:sp>
        <p:sp>
          <p:nvSpPr>
            <p:cNvPr id="22" name="CasellaDiTesto 21">
              <a:extLst>
                <a:ext uri="{FF2B5EF4-FFF2-40B4-BE49-F238E27FC236}">
                  <a16:creationId xmlns:a16="http://schemas.microsoft.com/office/drawing/2014/main" id="{76CFE9EF-5F74-A775-11C4-08E393BEFB04}"/>
                </a:ext>
              </a:extLst>
            </p:cNvPr>
            <p:cNvSpPr txBox="1"/>
            <p:nvPr/>
          </p:nvSpPr>
          <p:spPr>
            <a:xfrm>
              <a:off x="9386413" y="700797"/>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1</a:t>
              </a:r>
              <a:r>
                <a:rPr lang="it-IT" sz="1200" dirty="0">
                  <a:solidFill>
                    <a:srgbClr val="FF0000"/>
                  </a:solidFill>
                  <a:latin typeface="Symbol" panose="05050102010706020507" pitchFamily="18" charset="2"/>
                </a:rPr>
                <a:t>a</a:t>
              </a:r>
            </a:p>
          </p:txBody>
        </p:sp>
        <p:sp>
          <p:nvSpPr>
            <p:cNvPr id="25" name="CasellaDiTesto 24">
              <a:extLst>
                <a:ext uri="{FF2B5EF4-FFF2-40B4-BE49-F238E27FC236}">
                  <a16:creationId xmlns:a16="http://schemas.microsoft.com/office/drawing/2014/main" id="{EED91DFB-7749-DF2C-6B33-A2FBE0F06DA4}"/>
                </a:ext>
              </a:extLst>
            </p:cNvPr>
            <p:cNvSpPr txBox="1"/>
            <p:nvPr/>
          </p:nvSpPr>
          <p:spPr>
            <a:xfrm>
              <a:off x="8481527" y="902512"/>
              <a:ext cx="312234" cy="276999"/>
            </a:xfrm>
            <a:prstGeom prst="rect">
              <a:avLst/>
            </a:prstGeom>
            <a:noFill/>
          </p:spPr>
          <p:txBody>
            <a:bodyPr wrap="square" rtlCol="0">
              <a:spAutoFit/>
            </a:bodyPr>
            <a:lstStyle/>
            <a:p>
              <a:r>
                <a:rPr lang="it-IT" sz="1200" dirty="0">
                  <a:latin typeface="Comic Sans MS" panose="030F0702030302020204" pitchFamily="66" charset="0"/>
                </a:rPr>
                <a:t>lt</a:t>
              </a:r>
            </a:p>
          </p:txBody>
        </p:sp>
      </p:grpSp>
      <p:grpSp>
        <p:nvGrpSpPr>
          <p:cNvPr id="26" name="Gruppo 25">
            <a:extLst>
              <a:ext uri="{FF2B5EF4-FFF2-40B4-BE49-F238E27FC236}">
                <a16:creationId xmlns:a16="http://schemas.microsoft.com/office/drawing/2014/main" id="{EC74801B-6A2C-4697-31EB-E767719500A1}"/>
              </a:ext>
            </a:extLst>
          </p:cNvPr>
          <p:cNvGrpSpPr/>
          <p:nvPr/>
        </p:nvGrpSpPr>
        <p:grpSpPr>
          <a:xfrm>
            <a:off x="7278363" y="4723889"/>
            <a:ext cx="1440000" cy="918244"/>
            <a:chOff x="8481527" y="625567"/>
            <a:chExt cx="1440000" cy="918244"/>
          </a:xfrm>
          <a:solidFill>
            <a:schemeClr val="accent4">
              <a:lumMod val="20000"/>
              <a:lumOff val="80000"/>
            </a:schemeClr>
          </a:solidFill>
        </p:grpSpPr>
        <p:sp>
          <p:nvSpPr>
            <p:cNvPr id="27" name="Rettangolo 26">
              <a:extLst>
                <a:ext uri="{FF2B5EF4-FFF2-40B4-BE49-F238E27FC236}">
                  <a16:creationId xmlns:a16="http://schemas.microsoft.com/office/drawing/2014/main" id="{E2CEA9DD-9230-A20A-1BCB-7A2341819331}"/>
                </a:ext>
              </a:extLst>
            </p:cNvPr>
            <p:cNvSpPr/>
            <p:nvPr/>
          </p:nvSpPr>
          <p:spPr>
            <a:xfrm>
              <a:off x="8481527" y="643811"/>
              <a:ext cx="1440000" cy="900000"/>
            </a:xfrm>
            <a:prstGeom prst="rect">
              <a:avLst/>
            </a:prstGeom>
            <a:grp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diritto 27">
              <a:extLst>
                <a:ext uri="{FF2B5EF4-FFF2-40B4-BE49-F238E27FC236}">
                  <a16:creationId xmlns:a16="http://schemas.microsoft.com/office/drawing/2014/main" id="{4AA7EA0A-CC89-3B40-105A-CB95DB8043BC}"/>
                </a:ext>
              </a:extLst>
            </p:cNvPr>
            <p:cNvCxnSpPr>
              <a:cxnSpLocks/>
            </p:cNvCxnSpPr>
            <p:nvPr/>
          </p:nvCxnSpPr>
          <p:spPr>
            <a:xfrm flipV="1">
              <a:off x="9420461" y="1091784"/>
              <a:ext cx="205214" cy="436886"/>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4CD66427-CF8E-7573-FEE6-7E43A2C12D18}"/>
                </a:ext>
              </a:extLst>
            </p:cNvPr>
            <p:cNvCxnSpPr>
              <a:cxnSpLocks/>
            </p:cNvCxnSpPr>
            <p:nvPr/>
          </p:nvCxnSpPr>
          <p:spPr>
            <a:xfrm>
              <a:off x="8903358" y="656702"/>
              <a:ext cx="722189" cy="435967"/>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45F2D6DE-0DFD-D01B-AC75-16990761C68B}"/>
                </a:ext>
              </a:extLst>
            </p:cNvPr>
            <p:cNvCxnSpPr>
              <a:cxnSpLocks/>
              <a:stCxn id="27" idx="1"/>
              <a:endCxn id="27" idx="3"/>
            </p:cNvCxnSpPr>
            <p:nvPr/>
          </p:nvCxnSpPr>
          <p:spPr>
            <a:xfrm>
              <a:off x="8481527" y="1093811"/>
              <a:ext cx="144000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3EA445BF-8E7B-152E-BE8B-9E8825D6A23D}"/>
                </a:ext>
              </a:extLst>
            </p:cNvPr>
            <p:cNvSpPr txBox="1"/>
            <p:nvPr/>
          </p:nvSpPr>
          <p:spPr>
            <a:xfrm>
              <a:off x="9066323" y="625567"/>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2</a:t>
              </a:r>
              <a:r>
                <a:rPr lang="it-IT" sz="1200" dirty="0">
                  <a:solidFill>
                    <a:srgbClr val="FF0000"/>
                  </a:solidFill>
                  <a:latin typeface="Symbol" panose="05050102010706020507" pitchFamily="18" charset="2"/>
                </a:rPr>
                <a:t>a</a:t>
              </a:r>
            </a:p>
          </p:txBody>
        </p:sp>
        <p:sp>
          <p:nvSpPr>
            <p:cNvPr id="32" name="CasellaDiTesto 31">
              <a:extLst>
                <a:ext uri="{FF2B5EF4-FFF2-40B4-BE49-F238E27FC236}">
                  <a16:creationId xmlns:a16="http://schemas.microsoft.com/office/drawing/2014/main" id="{BF03F241-51D5-C300-EDB6-E3F189A7E3B2}"/>
                </a:ext>
              </a:extLst>
            </p:cNvPr>
            <p:cNvSpPr txBox="1"/>
            <p:nvPr/>
          </p:nvSpPr>
          <p:spPr>
            <a:xfrm>
              <a:off x="9176357" y="1179767"/>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1</a:t>
              </a:r>
              <a:r>
                <a:rPr lang="it-IT" sz="1200" dirty="0">
                  <a:solidFill>
                    <a:srgbClr val="FF0000"/>
                  </a:solidFill>
                  <a:latin typeface="Symbol" panose="05050102010706020507" pitchFamily="18" charset="2"/>
                </a:rPr>
                <a:t>a</a:t>
              </a:r>
            </a:p>
          </p:txBody>
        </p:sp>
        <p:sp>
          <p:nvSpPr>
            <p:cNvPr id="33" name="CasellaDiTesto 32">
              <a:extLst>
                <a:ext uri="{FF2B5EF4-FFF2-40B4-BE49-F238E27FC236}">
                  <a16:creationId xmlns:a16="http://schemas.microsoft.com/office/drawing/2014/main" id="{3715B2FB-06BA-1BE5-BD6E-743FB94AACA2}"/>
                </a:ext>
              </a:extLst>
            </p:cNvPr>
            <p:cNvSpPr txBox="1"/>
            <p:nvPr/>
          </p:nvSpPr>
          <p:spPr>
            <a:xfrm>
              <a:off x="8481527" y="902512"/>
              <a:ext cx="312234" cy="276999"/>
            </a:xfrm>
            <a:prstGeom prst="rect">
              <a:avLst/>
            </a:prstGeom>
            <a:noFill/>
          </p:spPr>
          <p:txBody>
            <a:bodyPr wrap="square" rtlCol="0">
              <a:spAutoFit/>
            </a:bodyPr>
            <a:lstStyle/>
            <a:p>
              <a:r>
                <a:rPr lang="it-IT" sz="1200" dirty="0">
                  <a:latin typeface="Comic Sans MS" panose="030F0702030302020204" pitchFamily="66" charset="0"/>
                </a:rPr>
                <a:t>lt</a:t>
              </a:r>
            </a:p>
          </p:txBody>
        </p:sp>
      </p:grpSp>
      <p:grpSp>
        <p:nvGrpSpPr>
          <p:cNvPr id="34" name="Gruppo 33">
            <a:extLst>
              <a:ext uri="{FF2B5EF4-FFF2-40B4-BE49-F238E27FC236}">
                <a16:creationId xmlns:a16="http://schemas.microsoft.com/office/drawing/2014/main" id="{8DADDD7E-BEE7-8369-C836-12C19623341F}"/>
              </a:ext>
            </a:extLst>
          </p:cNvPr>
          <p:cNvGrpSpPr/>
          <p:nvPr/>
        </p:nvGrpSpPr>
        <p:grpSpPr>
          <a:xfrm>
            <a:off x="9604887" y="5807942"/>
            <a:ext cx="1440000" cy="900000"/>
            <a:chOff x="8481527" y="643811"/>
            <a:chExt cx="1440000" cy="900000"/>
          </a:xfrm>
          <a:solidFill>
            <a:schemeClr val="accent4">
              <a:lumMod val="20000"/>
              <a:lumOff val="80000"/>
            </a:schemeClr>
          </a:solidFill>
        </p:grpSpPr>
        <p:sp>
          <p:nvSpPr>
            <p:cNvPr id="35" name="Rettangolo 34">
              <a:extLst>
                <a:ext uri="{FF2B5EF4-FFF2-40B4-BE49-F238E27FC236}">
                  <a16:creationId xmlns:a16="http://schemas.microsoft.com/office/drawing/2014/main" id="{ED88B4E2-0760-0EF2-5A6B-F79435C4DFD5}"/>
                </a:ext>
              </a:extLst>
            </p:cNvPr>
            <p:cNvSpPr/>
            <p:nvPr/>
          </p:nvSpPr>
          <p:spPr>
            <a:xfrm>
              <a:off x="8481527" y="643811"/>
              <a:ext cx="1440000" cy="900000"/>
            </a:xfrm>
            <a:prstGeom prst="rect">
              <a:avLst/>
            </a:prstGeom>
            <a:grp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diritto 35">
              <a:extLst>
                <a:ext uri="{FF2B5EF4-FFF2-40B4-BE49-F238E27FC236}">
                  <a16:creationId xmlns:a16="http://schemas.microsoft.com/office/drawing/2014/main" id="{3E9449B6-2839-5124-4A35-4EEC79B73760}"/>
                </a:ext>
              </a:extLst>
            </p:cNvPr>
            <p:cNvCxnSpPr>
              <a:cxnSpLocks/>
            </p:cNvCxnSpPr>
            <p:nvPr/>
          </p:nvCxnSpPr>
          <p:spPr>
            <a:xfrm flipV="1">
              <a:off x="9058813" y="1091784"/>
              <a:ext cx="205214" cy="436886"/>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BB37F4B2-4F5C-5734-49EB-6C0B7C43B523}"/>
                </a:ext>
              </a:extLst>
            </p:cNvPr>
            <p:cNvCxnSpPr>
              <a:cxnSpLocks/>
            </p:cNvCxnSpPr>
            <p:nvPr/>
          </p:nvCxnSpPr>
          <p:spPr>
            <a:xfrm>
              <a:off x="9264027" y="1092746"/>
              <a:ext cx="614882" cy="371189"/>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E20781B5-278E-6B35-E80B-5E02853729EF}"/>
                </a:ext>
              </a:extLst>
            </p:cNvPr>
            <p:cNvCxnSpPr>
              <a:cxnSpLocks/>
              <a:stCxn id="35" idx="1"/>
              <a:endCxn id="35" idx="3"/>
            </p:cNvCxnSpPr>
            <p:nvPr/>
          </p:nvCxnSpPr>
          <p:spPr>
            <a:xfrm>
              <a:off x="8481527" y="1093811"/>
              <a:ext cx="144000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7735480A-71FB-865C-B844-F77BDAAF87AB}"/>
                </a:ext>
              </a:extLst>
            </p:cNvPr>
            <p:cNvSpPr txBox="1"/>
            <p:nvPr/>
          </p:nvSpPr>
          <p:spPr>
            <a:xfrm>
              <a:off x="9348357" y="1226874"/>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2</a:t>
              </a:r>
              <a:r>
                <a:rPr lang="it-IT" sz="1200" dirty="0">
                  <a:solidFill>
                    <a:srgbClr val="FF0000"/>
                  </a:solidFill>
                  <a:latin typeface="Symbol" panose="05050102010706020507" pitchFamily="18" charset="2"/>
                </a:rPr>
                <a:t>a</a:t>
              </a:r>
            </a:p>
          </p:txBody>
        </p:sp>
        <p:sp>
          <p:nvSpPr>
            <p:cNvPr id="41" name="CasellaDiTesto 40">
              <a:extLst>
                <a:ext uri="{FF2B5EF4-FFF2-40B4-BE49-F238E27FC236}">
                  <a16:creationId xmlns:a16="http://schemas.microsoft.com/office/drawing/2014/main" id="{584811B4-FE4F-AF9D-631E-2F655FEC5DB0}"/>
                </a:ext>
              </a:extLst>
            </p:cNvPr>
            <p:cNvSpPr txBox="1"/>
            <p:nvPr/>
          </p:nvSpPr>
          <p:spPr>
            <a:xfrm>
              <a:off x="8781709" y="1188697"/>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1</a:t>
              </a:r>
              <a:r>
                <a:rPr lang="it-IT" sz="1200" dirty="0">
                  <a:solidFill>
                    <a:srgbClr val="FF0000"/>
                  </a:solidFill>
                  <a:latin typeface="Symbol" panose="05050102010706020507" pitchFamily="18" charset="2"/>
                </a:rPr>
                <a:t>a</a:t>
              </a:r>
            </a:p>
          </p:txBody>
        </p:sp>
        <p:sp>
          <p:nvSpPr>
            <p:cNvPr id="42" name="CasellaDiTesto 41">
              <a:extLst>
                <a:ext uri="{FF2B5EF4-FFF2-40B4-BE49-F238E27FC236}">
                  <a16:creationId xmlns:a16="http://schemas.microsoft.com/office/drawing/2014/main" id="{40D63B03-A863-9C5D-C7EB-CFC21824D766}"/>
                </a:ext>
              </a:extLst>
            </p:cNvPr>
            <p:cNvSpPr txBox="1"/>
            <p:nvPr/>
          </p:nvSpPr>
          <p:spPr>
            <a:xfrm>
              <a:off x="8481527" y="902512"/>
              <a:ext cx="312234" cy="276999"/>
            </a:xfrm>
            <a:prstGeom prst="rect">
              <a:avLst/>
            </a:prstGeom>
            <a:noFill/>
          </p:spPr>
          <p:txBody>
            <a:bodyPr wrap="square" rtlCol="0">
              <a:spAutoFit/>
            </a:bodyPr>
            <a:lstStyle/>
            <a:p>
              <a:r>
                <a:rPr lang="it-IT" sz="1200" dirty="0">
                  <a:latin typeface="Comic Sans MS" panose="030F0702030302020204" pitchFamily="66" charset="0"/>
                </a:rPr>
                <a:t>lt</a:t>
              </a:r>
            </a:p>
          </p:txBody>
        </p:sp>
      </p:grpSp>
      <p:grpSp>
        <p:nvGrpSpPr>
          <p:cNvPr id="43" name="Gruppo 42">
            <a:extLst>
              <a:ext uri="{FF2B5EF4-FFF2-40B4-BE49-F238E27FC236}">
                <a16:creationId xmlns:a16="http://schemas.microsoft.com/office/drawing/2014/main" id="{E0375120-AF83-AB3E-151F-E215EBE77013}"/>
              </a:ext>
            </a:extLst>
          </p:cNvPr>
          <p:cNvGrpSpPr/>
          <p:nvPr/>
        </p:nvGrpSpPr>
        <p:grpSpPr>
          <a:xfrm>
            <a:off x="9604887" y="4733879"/>
            <a:ext cx="1440000" cy="905096"/>
            <a:chOff x="8481527" y="638715"/>
            <a:chExt cx="1440000" cy="905096"/>
          </a:xfrm>
          <a:solidFill>
            <a:schemeClr val="accent4">
              <a:lumMod val="20000"/>
              <a:lumOff val="80000"/>
            </a:schemeClr>
          </a:solidFill>
        </p:grpSpPr>
        <p:sp>
          <p:nvSpPr>
            <p:cNvPr id="44" name="Rettangolo 43">
              <a:extLst>
                <a:ext uri="{FF2B5EF4-FFF2-40B4-BE49-F238E27FC236}">
                  <a16:creationId xmlns:a16="http://schemas.microsoft.com/office/drawing/2014/main" id="{9D67FFBD-4C63-01B3-CDE8-8C2D72E8F5BD}"/>
                </a:ext>
              </a:extLst>
            </p:cNvPr>
            <p:cNvSpPr/>
            <p:nvPr/>
          </p:nvSpPr>
          <p:spPr>
            <a:xfrm>
              <a:off x="8481527" y="643811"/>
              <a:ext cx="1440000" cy="900000"/>
            </a:xfrm>
            <a:prstGeom prst="rect">
              <a:avLst/>
            </a:prstGeom>
            <a:grp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Connettore diritto 44">
              <a:extLst>
                <a:ext uri="{FF2B5EF4-FFF2-40B4-BE49-F238E27FC236}">
                  <a16:creationId xmlns:a16="http://schemas.microsoft.com/office/drawing/2014/main" id="{512EE6C8-CF74-5F58-6626-822FACEFC962}"/>
                </a:ext>
              </a:extLst>
            </p:cNvPr>
            <p:cNvCxnSpPr>
              <a:cxnSpLocks/>
            </p:cNvCxnSpPr>
            <p:nvPr/>
          </p:nvCxnSpPr>
          <p:spPr>
            <a:xfrm flipV="1">
              <a:off x="9284454" y="672742"/>
              <a:ext cx="196953" cy="419300"/>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ECF43ABA-BE93-A584-AE26-62C468F2F025}"/>
                </a:ext>
              </a:extLst>
            </p:cNvPr>
            <p:cNvCxnSpPr>
              <a:cxnSpLocks/>
            </p:cNvCxnSpPr>
            <p:nvPr/>
          </p:nvCxnSpPr>
          <p:spPr>
            <a:xfrm>
              <a:off x="9283409" y="1092042"/>
              <a:ext cx="595500" cy="359488"/>
            </a:xfrm>
            <a:prstGeom prst="line">
              <a:avLst/>
            </a:prstGeom>
            <a:grpFill/>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AE894F2A-AE62-2DED-26CC-49C4B0C67694}"/>
                </a:ext>
              </a:extLst>
            </p:cNvPr>
            <p:cNvCxnSpPr>
              <a:cxnSpLocks/>
              <a:stCxn id="44" idx="1"/>
              <a:endCxn id="44" idx="3"/>
            </p:cNvCxnSpPr>
            <p:nvPr/>
          </p:nvCxnSpPr>
          <p:spPr>
            <a:xfrm>
              <a:off x="8481527" y="1093811"/>
              <a:ext cx="144000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831D6A1C-F013-18B5-CFB1-9817A42B4EF4}"/>
                </a:ext>
              </a:extLst>
            </p:cNvPr>
            <p:cNvSpPr txBox="1"/>
            <p:nvPr/>
          </p:nvSpPr>
          <p:spPr>
            <a:xfrm>
              <a:off x="9283409" y="1174011"/>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2</a:t>
              </a:r>
              <a:r>
                <a:rPr lang="it-IT" sz="1200" dirty="0">
                  <a:solidFill>
                    <a:srgbClr val="FF0000"/>
                  </a:solidFill>
                  <a:latin typeface="Symbol" panose="05050102010706020507" pitchFamily="18" charset="2"/>
                </a:rPr>
                <a:t>a</a:t>
              </a:r>
            </a:p>
          </p:txBody>
        </p:sp>
        <p:sp>
          <p:nvSpPr>
            <p:cNvPr id="49" name="CasellaDiTesto 48">
              <a:extLst>
                <a:ext uri="{FF2B5EF4-FFF2-40B4-BE49-F238E27FC236}">
                  <a16:creationId xmlns:a16="http://schemas.microsoft.com/office/drawing/2014/main" id="{1ECB8840-6AD3-27B6-4E63-7B2F7D4F5191}"/>
                </a:ext>
              </a:extLst>
            </p:cNvPr>
            <p:cNvSpPr txBox="1"/>
            <p:nvPr/>
          </p:nvSpPr>
          <p:spPr>
            <a:xfrm>
              <a:off x="9348357" y="638715"/>
              <a:ext cx="419286" cy="276999"/>
            </a:xfrm>
            <a:prstGeom prst="rect">
              <a:avLst/>
            </a:prstGeom>
            <a:noFill/>
          </p:spPr>
          <p:txBody>
            <a:bodyPr wrap="square" rtlCol="0">
              <a:spAutoFit/>
            </a:bodyPr>
            <a:lstStyle/>
            <a:p>
              <a:r>
                <a:rPr lang="it-IT" sz="1200" dirty="0">
                  <a:solidFill>
                    <a:srgbClr val="FF0000"/>
                  </a:solidFill>
                  <a:latin typeface="Comic Sans MS" panose="030F0702030302020204" pitchFamily="66" charset="0"/>
                </a:rPr>
                <a:t>t</a:t>
              </a:r>
              <a:r>
                <a:rPr lang="it-IT" sz="1200" baseline="-25000" dirty="0">
                  <a:solidFill>
                    <a:srgbClr val="FF0000"/>
                  </a:solidFill>
                  <a:latin typeface="Comic Sans MS" panose="030F0702030302020204" pitchFamily="66" charset="0"/>
                </a:rPr>
                <a:t>1</a:t>
              </a:r>
              <a:r>
                <a:rPr lang="it-IT" sz="1200" dirty="0">
                  <a:solidFill>
                    <a:srgbClr val="FF0000"/>
                  </a:solidFill>
                  <a:latin typeface="Symbol" panose="05050102010706020507" pitchFamily="18" charset="2"/>
                </a:rPr>
                <a:t>a</a:t>
              </a:r>
            </a:p>
          </p:txBody>
        </p:sp>
        <p:sp>
          <p:nvSpPr>
            <p:cNvPr id="50" name="CasellaDiTesto 49">
              <a:extLst>
                <a:ext uri="{FF2B5EF4-FFF2-40B4-BE49-F238E27FC236}">
                  <a16:creationId xmlns:a16="http://schemas.microsoft.com/office/drawing/2014/main" id="{6EB6B593-29DE-DD4B-F012-5D3E208B0BA8}"/>
                </a:ext>
              </a:extLst>
            </p:cNvPr>
            <p:cNvSpPr txBox="1"/>
            <p:nvPr/>
          </p:nvSpPr>
          <p:spPr>
            <a:xfrm>
              <a:off x="8481527" y="902512"/>
              <a:ext cx="312234" cy="276999"/>
            </a:xfrm>
            <a:prstGeom prst="rect">
              <a:avLst/>
            </a:prstGeom>
            <a:noFill/>
          </p:spPr>
          <p:txBody>
            <a:bodyPr wrap="square" rtlCol="0">
              <a:spAutoFit/>
            </a:bodyPr>
            <a:lstStyle/>
            <a:p>
              <a:r>
                <a:rPr lang="it-IT" sz="1200" dirty="0">
                  <a:latin typeface="Comic Sans MS" panose="030F0702030302020204" pitchFamily="66" charset="0"/>
                </a:rPr>
                <a:t>lt</a:t>
              </a:r>
            </a:p>
          </p:txBody>
        </p:sp>
      </p:grpSp>
      <p:sp>
        <p:nvSpPr>
          <p:cNvPr id="61" name="CasellaDiTesto 60">
            <a:extLst>
              <a:ext uri="{FF2B5EF4-FFF2-40B4-BE49-F238E27FC236}">
                <a16:creationId xmlns:a16="http://schemas.microsoft.com/office/drawing/2014/main" id="{0A8E1B05-621D-C008-02FD-CD062A07AF6D}"/>
              </a:ext>
            </a:extLst>
          </p:cNvPr>
          <p:cNvSpPr txBox="1"/>
          <p:nvPr/>
        </p:nvSpPr>
        <p:spPr>
          <a:xfrm>
            <a:off x="8702270" y="5047074"/>
            <a:ext cx="972000" cy="276999"/>
          </a:xfrm>
          <a:prstGeom prst="rect">
            <a:avLst/>
          </a:prstGeom>
          <a:noFill/>
        </p:spPr>
        <p:txBody>
          <a:bodyPr wrap="square" rtlCol="0">
            <a:spAutoFit/>
          </a:bodyPr>
          <a:lstStyle/>
          <a:p>
            <a:r>
              <a:rPr lang="it-IT" sz="1200" dirty="0">
                <a:solidFill>
                  <a:srgbClr val="C00000"/>
                </a:solidFill>
                <a:latin typeface="Comic Sans MS" panose="030F0702030302020204" pitchFamily="66" charset="0"/>
              </a:rPr>
              <a:t>I diedro</a:t>
            </a:r>
          </a:p>
        </p:txBody>
      </p:sp>
      <p:sp>
        <p:nvSpPr>
          <p:cNvPr id="62" name="CasellaDiTesto 61">
            <a:extLst>
              <a:ext uri="{FF2B5EF4-FFF2-40B4-BE49-F238E27FC236}">
                <a16:creationId xmlns:a16="http://schemas.microsoft.com/office/drawing/2014/main" id="{180388DD-BE60-884D-4012-B0098E6637BB}"/>
              </a:ext>
            </a:extLst>
          </p:cNvPr>
          <p:cNvSpPr txBox="1"/>
          <p:nvPr/>
        </p:nvSpPr>
        <p:spPr>
          <a:xfrm>
            <a:off x="8716871" y="6111634"/>
            <a:ext cx="972000" cy="276999"/>
          </a:xfrm>
          <a:prstGeom prst="rect">
            <a:avLst/>
          </a:prstGeom>
          <a:noFill/>
        </p:spPr>
        <p:txBody>
          <a:bodyPr wrap="square" rtlCol="0">
            <a:spAutoFit/>
          </a:bodyPr>
          <a:lstStyle/>
          <a:p>
            <a:r>
              <a:rPr lang="it-IT" sz="1200" dirty="0">
                <a:solidFill>
                  <a:srgbClr val="C00000"/>
                </a:solidFill>
                <a:latin typeface="Comic Sans MS" panose="030F0702030302020204" pitchFamily="66" charset="0"/>
              </a:rPr>
              <a:t>II diedro</a:t>
            </a:r>
          </a:p>
        </p:txBody>
      </p:sp>
      <p:sp>
        <p:nvSpPr>
          <p:cNvPr id="63" name="CasellaDiTesto 62">
            <a:extLst>
              <a:ext uri="{FF2B5EF4-FFF2-40B4-BE49-F238E27FC236}">
                <a16:creationId xmlns:a16="http://schemas.microsoft.com/office/drawing/2014/main" id="{82D44AB8-773C-6258-0E42-4DF910B33C43}"/>
              </a:ext>
            </a:extLst>
          </p:cNvPr>
          <p:cNvSpPr txBox="1"/>
          <p:nvPr/>
        </p:nvSpPr>
        <p:spPr>
          <a:xfrm>
            <a:off x="11065301" y="5031387"/>
            <a:ext cx="972000" cy="276999"/>
          </a:xfrm>
          <a:prstGeom prst="rect">
            <a:avLst/>
          </a:prstGeom>
          <a:noFill/>
        </p:spPr>
        <p:txBody>
          <a:bodyPr wrap="square" rtlCol="0">
            <a:spAutoFit/>
          </a:bodyPr>
          <a:lstStyle/>
          <a:p>
            <a:r>
              <a:rPr lang="it-IT" sz="1200" dirty="0">
                <a:solidFill>
                  <a:srgbClr val="C00000"/>
                </a:solidFill>
                <a:latin typeface="Comic Sans MS" panose="030F0702030302020204" pitchFamily="66" charset="0"/>
              </a:rPr>
              <a:t>III diedro</a:t>
            </a:r>
          </a:p>
        </p:txBody>
      </p:sp>
      <p:sp>
        <p:nvSpPr>
          <p:cNvPr id="1024" name="CasellaDiTesto 1023">
            <a:extLst>
              <a:ext uri="{FF2B5EF4-FFF2-40B4-BE49-F238E27FC236}">
                <a16:creationId xmlns:a16="http://schemas.microsoft.com/office/drawing/2014/main" id="{3FFE9DCC-F4FB-8B14-40A7-019900F08181}"/>
              </a:ext>
            </a:extLst>
          </p:cNvPr>
          <p:cNvSpPr txBox="1"/>
          <p:nvPr/>
        </p:nvSpPr>
        <p:spPr>
          <a:xfrm>
            <a:off x="11065301" y="6104400"/>
            <a:ext cx="972000" cy="276999"/>
          </a:xfrm>
          <a:prstGeom prst="rect">
            <a:avLst/>
          </a:prstGeom>
          <a:noFill/>
        </p:spPr>
        <p:txBody>
          <a:bodyPr wrap="square" rtlCol="0">
            <a:spAutoFit/>
          </a:bodyPr>
          <a:lstStyle/>
          <a:p>
            <a:r>
              <a:rPr lang="it-IT" sz="1200" dirty="0">
                <a:solidFill>
                  <a:srgbClr val="C00000"/>
                </a:solidFill>
                <a:latin typeface="Comic Sans MS" panose="030F0702030302020204" pitchFamily="66" charset="0"/>
              </a:rPr>
              <a:t>IV diedro</a:t>
            </a:r>
          </a:p>
        </p:txBody>
      </p:sp>
      <p:sp>
        <p:nvSpPr>
          <p:cNvPr id="51" name="CasellaDiTesto 50">
            <a:extLst>
              <a:ext uri="{FF2B5EF4-FFF2-40B4-BE49-F238E27FC236}">
                <a16:creationId xmlns:a16="http://schemas.microsoft.com/office/drawing/2014/main" id="{5152932C-8D82-2095-EF3F-2FC1BB4111D6}"/>
              </a:ext>
            </a:extLst>
          </p:cNvPr>
          <p:cNvSpPr txBox="1"/>
          <p:nvPr/>
        </p:nvSpPr>
        <p:spPr>
          <a:xfrm>
            <a:off x="1265528" y="4733223"/>
            <a:ext cx="5872897" cy="2016000"/>
          </a:xfrm>
          <a:prstGeom prst="rect">
            <a:avLst/>
          </a:prstGeom>
          <a:no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Dallo studio delle tracce del piano possiamo risalire alla tipologia descrittiva del piano che si caratterizza come “</a:t>
            </a:r>
            <a:r>
              <a:rPr lang="it-IT" sz="1800" b="1"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piano generico nei quattro diedri</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in relazione alle scelte dello spazio operativo, avente le seguenti caratteristiche geometrico-descrittive</a:t>
            </a:r>
            <a:endParaRPr lang="it-IT" dirty="0"/>
          </a:p>
        </p:txBody>
      </p:sp>
      <p:sp>
        <p:nvSpPr>
          <p:cNvPr id="1026" name="CasellaDiTesto 1025">
            <a:extLst>
              <a:ext uri="{FF2B5EF4-FFF2-40B4-BE49-F238E27FC236}">
                <a16:creationId xmlns:a16="http://schemas.microsoft.com/office/drawing/2014/main" id="{4F3FCF6C-D5CD-6E64-C6B2-24E3D9A30F88}"/>
              </a:ext>
            </a:extLst>
          </p:cNvPr>
          <p:cNvSpPr txBox="1"/>
          <p:nvPr/>
        </p:nvSpPr>
        <p:spPr>
          <a:xfrm>
            <a:off x="2648074" y="6183294"/>
            <a:ext cx="31320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effectLst/>
                <a:latin typeface="Symbol" panose="05050102010706020507" pitchFamily="18" charset="2"/>
                <a:ea typeface="Times New Roman" panose="02020603050405020304" pitchFamily="18" charset="0"/>
                <a:cs typeface="Symbol" panose="05050102010706020507" pitchFamily="18" charset="2"/>
              </a:rPr>
              <a:t> </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a:t>
            </a:r>
            <a:r>
              <a:rPr lang="it-IT" sz="24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 </a:t>
            </a:r>
            <a:r>
              <a:rPr lang="it-IT" sz="24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24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 </a:t>
            </a:r>
            <a:r>
              <a:rPr lang="it-IT" sz="24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Ðp</a:t>
            </a:r>
            <a:r>
              <a:rPr lang="it-IT" sz="2400" baseline="-250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1</a:t>
            </a:r>
            <a:r>
              <a:rPr lang="it-IT" sz="24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 Ðp</a:t>
            </a:r>
            <a:r>
              <a:rPr lang="it-IT" sz="2400" baseline="-250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2</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sz="2400" dirty="0">
              <a:solidFill>
                <a:srgbClr val="C00000"/>
              </a:solidFill>
            </a:endParaRPr>
          </a:p>
        </p:txBody>
      </p:sp>
      <p:cxnSp>
        <p:nvCxnSpPr>
          <p:cNvPr id="8" name="Connettore diritto 7">
            <a:extLst>
              <a:ext uri="{FF2B5EF4-FFF2-40B4-BE49-F238E27FC236}">
                <a16:creationId xmlns:a16="http://schemas.microsoft.com/office/drawing/2014/main" id="{B91BFA2E-142D-D349-0CA6-8B5DDD2AF3CF}"/>
              </a:ext>
            </a:extLst>
          </p:cNvPr>
          <p:cNvCxnSpPr/>
          <p:nvPr/>
        </p:nvCxnSpPr>
        <p:spPr>
          <a:xfrm>
            <a:off x="-18662"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50920" y="41433"/>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spTree>
    <p:extLst>
      <p:ext uri="{BB962C8B-B14F-4D97-AF65-F5344CB8AC3E}">
        <p14:creationId xmlns:p14="http://schemas.microsoft.com/office/powerpoint/2010/main" val="3482928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p:cTn id="95" dur="500" fill="hold"/>
                                        <p:tgtEl>
                                          <p:spTgt spid="63"/>
                                        </p:tgtEl>
                                        <p:attrNameLst>
                                          <p:attrName>ppt_w</p:attrName>
                                        </p:attrNameLst>
                                      </p:cBhvr>
                                      <p:tavLst>
                                        <p:tav tm="0">
                                          <p:val>
                                            <p:fltVal val="0"/>
                                          </p:val>
                                        </p:tav>
                                        <p:tav tm="100000">
                                          <p:val>
                                            <p:strVal val="#ppt_w"/>
                                          </p:val>
                                        </p:tav>
                                      </p:tavLst>
                                    </p:anim>
                                    <p:anim calcmode="lin" valueType="num">
                                      <p:cBhvr>
                                        <p:cTn id="96" dur="500" fill="hold"/>
                                        <p:tgtEl>
                                          <p:spTgt spid="63"/>
                                        </p:tgtEl>
                                        <p:attrNameLst>
                                          <p:attrName>ppt_h</p:attrName>
                                        </p:attrNameLst>
                                      </p:cBhvr>
                                      <p:tavLst>
                                        <p:tav tm="0">
                                          <p:val>
                                            <p:fltVal val="0"/>
                                          </p:val>
                                        </p:tav>
                                        <p:tav tm="100000">
                                          <p:val>
                                            <p:strVal val="#ppt_h"/>
                                          </p:val>
                                        </p:tav>
                                      </p:tavLst>
                                    </p:anim>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024"/>
                                        </p:tgtEl>
                                        <p:attrNameLst>
                                          <p:attrName>style.visibility</p:attrName>
                                        </p:attrNameLst>
                                      </p:cBhvr>
                                      <p:to>
                                        <p:strVal val="visible"/>
                                      </p:to>
                                    </p:set>
                                    <p:anim calcmode="lin" valueType="num">
                                      <p:cBhvr>
                                        <p:cTn id="107" dur="500" fill="hold"/>
                                        <p:tgtEl>
                                          <p:spTgt spid="1024"/>
                                        </p:tgtEl>
                                        <p:attrNameLst>
                                          <p:attrName>ppt_w</p:attrName>
                                        </p:attrNameLst>
                                      </p:cBhvr>
                                      <p:tavLst>
                                        <p:tav tm="0">
                                          <p:val>
                                            <p:fltVal val="0"/>
                                          </p:val>
                                        </p:tav>
                                        <p:tav tm="100000">
                                          <p:val>
                                            <p:strVal val="#ppt_w"/>
                                          </p:val>
                                        </p:tav>
                                      </p:tavLst>
                                    </p:anim>
                                    <p:anim calcmode="lin" valueType="num">
                                      <p:cBhvr>
                                        <p:cTn id="108" dur="500" fill="hold"/>
                                        <p:tgtEl>
                                          <p:spTgt spid="1024"/>
                                        </p:tgtEl>
                                        <p:attrNameLst>
                                          <p:attrName>ppt_h</p:attrName>
                                        </p:attrNameLst>
                                      </p:cBhvr>
                                      <p:tavLst>
                                        <p:tav tm="0">
                                          <p:val>
                                            <p:fltVal val="0"/>
                                          </p:val>
                                        </p:tav>
                                        <p:tav tm="100000">
                                          <p:val>
                                            <p:strVal val="#ppt_h"/>
                                          </p:val>
                                        </p:tav>
                                      </p:tavLst>
                                    </p:anim>
                                    <p:animEffect transition="in" filter="fade">
                                      <p:cBhvr>
                                        <p:cTn id="109" dur="500"/>
                                        <p:tgtEl>
                                          <p:spTgt spid="1024"/>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p:cTn id="114" dur="500" fill="hold"/>
                                        <p:tgtEl>
                                          <p:spTgt spid="1026"/>
                                        </p:tgtEl>
                                        <p:attrNameLst>
                                          <p:attrName>ppt_w</p:attrName>
                                        </p:attrNameLst>
                                      </p:cBhvr>
                                      <p:tavLst>
                                        <p:tav tm="0">
                                          <p:val>
                                            <p:fltVal val="0"/>
                                          </p:val>
                                        </p:tav>
                                        <p:tav tm="100000">
                                          <p:val>
                                            <p:strVal val="#ppt_w"/>
                                          </p:val>
                                        </p:tav>
                                      </p:tavLst>
                                    </p:anim>
                                    <p:anim calcmode="lin" valueType="num">
                                      <p:cBhvr>
                                        <p:cTn id="115" dur="500" fill="hold"/>
                                        <p:tgtEl>
                                          <p:spTgt spid="1026"/>
                                        </p:tgtEl>
                                        <p:attrNameLst>
                                          <p:attrName>ppt_h</p:attrName>
                                        </p:attrNameLst>
                                      </p:cBhvr>
                                      <p:tavLst>
                                        <p:tav tm="0">
                                          <p:val>
                                            <p:fltVal val="0"/>
                                          </p:val>
                                        </p:tav>
                                        <p:tav tm="100000">
                                          <p:val>
                                            <p:strVal val="#ppt_h"/>
                                          </p:val>
                                        </p:tav>
                                      </p:tavLst>
                                    </p:anim>
                                    <p:animEffect transition="in" filter="fade">
                                      <p:cBhvr>
                                        <p:cTn id="1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3" grpId="0" animBg="1"/>
      <p:bldP spid="14" grpId="0" animBg="1"/>
      <p:bldP spid="16" grpId="0" animBg="1"/>
      <p:bldP spid="20" grpId="0" animBg="1"/>
      <p:bldP spid="11" grpId="0"/>
      <p:bldP spid="61" grpId="0"/>
      <p:bldP spid="62" grpId="0"/>
      <p:bldP spid="63" grpId="0"/>
      <p:bldP spid="1024" grpId="0"/>
      <p:bldP spid="51"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14EA2FA-4460-9D69-7F70-96B76683B060}"/>
              </a:ext>
            </a:extLst>
          </p:cNvPr>
          <p:cNvSpPr>
            <a:spLocks noChangeArrowheads="1"/>
          </p:cNvSpPr>
          <p:nvPr/>
        </p:nvSpPr>
        <p:spPr bwMode="auto">
          <a:xfrm>
            <a:off x="30000" y="2971800"/>
            <a:ext cx="12071804" cy="1132618"/>
          </a:xfrm>
          <a:prstGeom prst="rect">
            <a:avLst/>
          </a:prstGeom>
          <a:noFill/>
          <a:ln w="31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76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p:txBody>
      </p:sp>
      <p:sp>
        <p:nvSpPr>
          <p:cNvPr id="3" name="CasellaDiTesto 2">
            <a:hlinkClick r:id="rId3" action="ppaction://hlinksldjump"/>
            <a:extLst>
              <a:ext uri="{FF2B5EF4-FFF2-40B4-BE49-F238E27FC236}">
                <a16:creationId xmlns:a16="http://schemas.microsoft.com/office/drawing/2014/main" id="{FF0BE0B7-6544-0BF6-6E16-F3F68ACA25A8}"/>
              </a:ext>
            </a:extLst>
          </p:cNvPr>
          <p:cNvSpPr txBox="1"/>
          <p:nvPr/>
        </p:nvSpPr>
        <p:spPr>
          <a:xfrm>
            <a:off x="4940008" y="4377025"/>
            <a:ext cx="2311984"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5" name="Connettore diritto 4">
            <a:extLst>
              <a:ext uri="{FF2B5EF4-FFF2-40B4-BE49-F238E27FC236}">
                <a16:creationId xmlns:a16="http://schemas.microsoft.com/office/drawing/2014/main" id="{B1F72F59-71EA-07E1-2B17-3F141805D6A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8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Widescreen</PresentationFormat>
  <Paragraphs>173</Paragraphs>
  <Slides>7</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Comic Sans MS</vt:lpstr>
      <vt:lpstr>Symbol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23</cp:revision>
  <dcterms:created xsi:type="dcterms:W3CDTF">2024-11-05T10:16:52Z</dcterms:created>
  <dcterms:modified xsi:type="dcterms:W3CDTF">2024-11-07T11:04:38Z</dcterms:modified>
</cp:coreProperties>
</file>