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9" r:id="rId2"/>
    <p:sldId id="260" r:id="rId3"/>
    <p:sldId id="261" r:id="rId4"/>
    <p:sldId id="262" r:id="rId5"/>
    <p:sldId id="263" r:id="rId6"/>
    <p:sldId id="265" r:id="rId7"/>
    <p:sldId id="26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221" y="4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48A8C-BA52-4B46-AE21-4B801AD8C327}" type="datetimeFigureOut">
              <a:rPr lang="it-IT" smtClean="0"/>
              <a:t>07/11/2024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54B28-AAED-46B0-95F7-B0CB47002B2D}" type="slidenum">
              <a:rPr lang="it-IT" smtClean="0"/>
              <a:t>‹N›</a:t>
            </a:fld>
            <a:endParaRPr lang="it-IT"/>
          </a:p>
        </p:txBody>
      </p:sp>
    </p:spTree>
    <p:extLst>
      <p:ext uri="{BB962C8B-B14F-4D97-AF65-F5344CB8AC3E}">
        <p14:creationId xmlns:p14="http://schemas.microsoft.com/office/powerpoint/2010/main" val="143907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C43B90-A37D-4E87-9306-F6D4AE0E172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37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0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3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62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09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91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835707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261001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992901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716662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658397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644188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922727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189191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1571344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727627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07/11/2024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668602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66CD-BBA3-4F8E-9AB3-C3621BF11256}" type="datetimeFigureOut">
              <a:rPr lang="it-IT" smtClean="0"/>
              <a:pPr/>
              <a:t>07/11/2024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AC350-4B2B-4589-B1B3-72C75D627903}" type="slidenum">
              <a:rPr lang="it-IT" smtClean="0"/>
              <a:pPr/>
              <a:t>‹N›</a:t>
            </a:fld>
            <a:endParaRPr lang="it-IT"/>
          </a:p>
        </p:txBody>
      </p:sp>
    </p:spTree>
    <p:extLst>
      <p:ext uri="{BB962C8B-B14F-4D97-AF65-F5344CB8AC3E}">
        <p14:creationId xmlns:p14="http://schemas.microsoft.com/office/powerpoint/2010/main" val="2937252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eliofragassi.i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382C28B-ACD0-456E-B237-4AD143714A82}"/>
              </a:ext>
            </a:extLst>
          </p:cNvPr>
          <p:cNvSpPr txBox="1">
            <a:spLocks noChangeArrowheads="1"/>
          </p:cNvSpPr>
          <p:nvPr/>
        </p:nvSpPr>
        <p:spPr>
          <a:xfrm>
            <a:off x="48000" y="529149"/>
            <a:ext cx="12096000" cy="385003"/>
          </a:xfrm>
          <a:prstGeom prst="rect">
            <a:avLst/>
          </a:prstGeom>
          <a:noFill/>
          <a:ln w="3175">
            <a:solidFill>
              <a:srgbClr val="C00000"/>
            </a:solidFill>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noFill/>
                </a:ln>
                <a:solidFill>
                  <a:srgbClr val="C00000"/>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endParaRPr>
          </a:p>
        </p:txBody>
      </p:sp>
      <p:sp>
        <p:nvSpPr>
          <p:cNvPr id="6" name="Titolo 12">
            <a:extLst>
              <a:ext uri="{FF2B5EF4-FFF2-40B4-BE49-F238E27FC236}">
                <a16:creationId xmlns:a16="http://schemas.microsoft.com/office/drawing/2014/main" id="{5228088B-0BA8-46AA-B589-31D74B8A7B82}"/>
              </a:ext>
            </a:extLst>
          </p:cNvPr>
          <p:cNvSpPr>
            <a:spLocks noGrp="1"/>
          </p:cNvSpPr>
          <p:nvPr/>
        </p:nvSpPr>
        <p:spPr>
          <a:xfrm>
            <a:off x="48000" y="30148"/>
            <a:ext cx="12096000" cy="469817"/>
          </a:xfrm>
          <a:prstGeom prst="rect">
            <a:avLst/>
          </a:prstGeom>
          <a:ln>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0" cap="none" spc="0" normalizeH="0" baseline="0" noProof="0" dirty="0">
                <a:ln>
                  <a:noFill/>
                </a:ln>
                <a:solidFill>
                  <a:srgbClr val="C00000"/>
                </a:solidFill>
                <a:effectLst/>
                <a:uLnTx/>
                <a:uFillTx/>
                <a:latin typeface="Comic Sans MS" pitchFamily="66" charset="0"/>
                <a:ea typeface="+mj-ea"/>
                <a:cs typeface="+mj-cs"/>
              </a:rPr>
              <a:t>Geometria descrittiva dinamica</a:t>
            </a:r>
            <a:endParaRPr kumimoji="0" lang="it-IT" sz="4400" b="0" i="0" u="none" strike="noStrike" kern="1200" cap="none" spc="0" normalizeH="0" baseline="0" noProof="0" dirty="0">
              <a:ln>
                <a:noFill/>
              </a:ln>
              <a:solidFill>
                <a:srgbClr val="C00000"/>
              </a:solidFill>
              <a:effectLst/>
              <a:uLnTx/>
              <a:uFillTx/>
              <a:latin typeface="Calibri Light"/>
              <a:ea typeface="+mj-ea"/>
              <a:cs typeface="+mj-cs"/>
            </a:endParaRPr>
          </a:p>
        </p:txBody>
      </p:sp>
      <p:sp>
        <p:nvSpPr>
          <p:cNvPr id="7" name="Text Box 9">
            <a:extLst>
              <a:ext uri="{FF2B5EF4-FFF2-40B4-BE49-F238E27FC236}">
                <a16:creationId xmlns:a16="http://schemas.microsoft.com/office/drawing/2014/main" id="{9AD71F2D-FF28-4FAB-990D-809FFADB9282}"/>
              </a:ext>
            </a:extLst>
          </p:cNvPr>
          <p:cNvSpPr txBox="1">
            <a:spLocks noChangeArrowheads="1"/>
          </p:cNvSpPr>
          <p:nvPr/>
        </p:nvSpPr>
        <p:spPr bwMode="auto">
          <a:xfrm>
            <a:off x="27993" y="6457978"/>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1" i="0" u="none" strike="noStrike" kern="0" cap="none" spc="0" normalizeH="0" baseline="0" noProof="0" dirty="0">
                <a:ln>
                  <a:noFill/>
                </a:ln>
                <a:solidFill>
                  <a:srgbClr val="FF0000"/>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sp>
        <p:nvSpPr>
          <p:cNvPr id="8" name="Text Box 6">
            <a:extLst>
              <a:ext uri="{FF2B5EF4-FFF2-40B4-BE49-F238E27FC236}">
                <a16:creationId xmlns:a16="http://schemas.microsoft.com/office/drawing/2014/main" id="{D7E934DE-214E-491F-AE64-092AABB50E77}"/>
              </a:ext>
            </a:extLst>
          </p:cNvPr>
          <p:cNvSpPr txBox="1">
            <a:spLocks noChangeArrowheads="1"/>
          </p:cNvSpPr>
          <p:nvPr/>
        </p:nvSpPr>
        <p:spPr bwMode="auto">
          <a:xfrm>
            <a:off x="6224007" y="6460676"/>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0" cap="none" spc="0" normalizeH="0" baseline="0" noProof="0" dirty="0">
                <a:ln>
                  <a:noFill/>
                </a:ln>
                <a:solidFill>
                  <a:srgbClr val="C00000"/>
                </a:solidFill>
                <a:effectLst/>
                <a:uLnTx/>
                <a:uFillTx/>
                <a:latin typeface="Comic Sans MS" panose="030F0702030302020204" pitchFamily="66" charset="0"/>
                <a:ea typeface="+mn-ea"/>
                <a:cs typeface="Courier New" panose="02070309020205020404" pitchFamily="49" charset="0"/>
              </a:rPr>
              <a:t>Autore   Prof. Arch. Elio Fragassi</a:t>
            </a:r>
          </a:p>
        </p:txBody>
      </p:sp>
      <p:sp>
        <p:nvSpPr>
          <p:cNvPr id="2" name="CasellaDiTesto 1">
            <a:extLst>
              <a:ext uri="{FF2B5EF4-FFF2-40B4-BE49-F238E27FC236}">
                <a16:creationId xmlns:a16="http://schemas.microsoft.com/office/drawing/2014/main" id="{754C6396-D4BA-D145-071D-A7DC30316389}"/>
              </a:ext>
            </a:extLst>
          </p:cNvPr>
          <p:cNvSpPr txBox="1"/>
          <p:nvPr/>
        </p:nvSpPr>
        <p:spPr>
          <a:xfrm>
            <a:off x="48000" y="943336"/>
            <a:ext cx="12096000" cy="756000"/>
          </a:xfrm>
          <a:prstGeom prst="rect">
            <a:avLst/>
          </a:prstGeom>
          <a:no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PIANO  PER  DUE  RETTE  PARALLELE</a:t>
            </a:r>
          </a:p>
        </p:txBody>
      </p:sp>
      <p:sp>
        <p:nvSpPr>
          <p:cNvPr id="3" name="Rectangle 5">
            <a:extLst>
              <a:ext uri="{FF2B5EF4-FFF2-40B4-BE49-F238E27FC236}">
                <a16:creationId xmlns:a16="http://schemas.microsoft.com/office/drawing/2014/main" id="{BCDCB798-6E65-434E-B020-C0252A6E6CEA}"/>
              </a:ext>
            </a:extLst>
          </p:cNvPr>
          <p:cNvSpPr>
            <a:spLocks noChangeArrowheads="1"/>
          </p:cNvSpPr>
          <p:nvPr/>
        </p:nvSpPr>
        <p:spPr bwMode="auto">
          <a:xfrm>
            <a:off x="9433249" y="1733890"/>
            <a:ext cx="2713135" cy="4680000"/>
          </a:xfrm>
          <a:prstGeom prst="rect">
            <a:avLst/>
          </a:prstGeom>
          <a:solidFill>
            <a:schemeClr val="accent4">
              <a:lumMod val="20000"/>
              <a:lumOff val="80000"/>
            </a:schemeClr>
          </a:solidFill>
          <a:ln w="3175" algn="ctr">
            <a:solidFill>
              <a:srgbClr val="C00000"/>
            </a:solidFill>
            <a:miter lim="800000"/>
            <a:headEnd/>
            <a:tailEnd/>
          </a:ln>
        </p:spPr>
        <p:txBody>
          <a:bodyPr wrap="square" lIns="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Il disegno di copertina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è stato eseguito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nell’a. s. 2008/09</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Di Camillo Ilaria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della classe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2C</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Liceo Artistico Statale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«G. </a:t>
            </a:r>
            <a:r>
              <a:rPr kumimoji="0" lang="it-IT" sz="1500" b="1" i="0" u="none" strike="noStrike" kern="1200" cap="none" spc="0" normalizeH="0" baseline="0" noProof="0" dirty="0" err="1">
                <a:ln>
                  <a:noFill/>
                </a:ln>
                <a:solidFill>
                  <a:srgbClr val="C00000"/>
                </a:solidFill>
                <a:effectLst/>
                <a:uLnTx/>
                <a:uFillTx/>
                <a:latin typeface="Comic Sans MS" pitchFamily="66" charset="0"/>
                <a:ea typeface="+mn-ea"/>
                <a:cs typeface="Times New Roman" pitchFamily="18" charset="0"/>
              </a:rPr>
              <a:t>Misticoni</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a:t>
            </a: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di Pescara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a:t>
            </a: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per la materia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Discipline geometriche </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corso sperimentale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«Progetto Leonardo»</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Insegnante: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prof. Elio </a:t>
            </a:r>
            <a:r>
              <a:rPr kumimoji="0" lang="it-IT" sz="1500" b="0" i="0" u="none" strike="noStrike" kern="1200" cap="none" spc="0" normalizeH="0" baseline="0" noProof="0" dirty="0" err="1">
                <a:ln>
                  <a:noFill/>
                </a:ln>
                <a:solidFill>
                  <a:srgbClr val="C00000"/>
                </a:solidFill>
                <a:effectLst/>
                <a:uLnTx/>
                <a:uFillTx/>
                <a:latin typeface="Comic Sans MS" pitchFamily="66" charset="0"/>
                <a:cs typeface="Times New Roman" pitchFamily="18" charset="0"/>
              </a:rPr>
              <a:t>Fragassi</a:t>
            </a:r>
            <a:endParaRPr kumimoji="0" lang="it-IT" sz="15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321BD1A6-4A80-4550-2E5B-E665F829148E}"/>
              </a:ext>
            </a:extLst>
          </p:cNvPr>
          <p:cNvSpPr txBox="1"/>
          <p:nvPr/>
        </p:nvSpPr>
        <p:spPr>
          <a:xfrm>
            <a:off x="3626922" y="1743635"/>
            <a:ext cx="579884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Indice</a:t>
            </a:r>
          </a:p>
        </p:txBody>
      </p:sp>
      <p:sp>
        <p:nvSpPr>
          <p:cNvPr id="10" name="CasellaDiTesto 9">
            <a:extLst>
              <a:ext uri="{FF2B5EF4-FFF2-40B4-BE49-F238E27FC236}">
                <a16:creationId xmlns:a16="http://schemas.microsoft.com/office/drawing/2014/main" id="{454C7C01-8C10-D6B4-B6BA-7B1B933480F6}"/>
              </a:ext>
            </a:extLst>
          </p:cNvPr>
          <p:cNvSpPr txBox="1"/>
          <p:nvPr/>
        </p:nvSpPr>
        <p:spPr>
          <a:xfrm>
            <a:off x="3897187" y="5398714"/>
            <a:ext cx="5528577"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Per accedere alle pagine selezionare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 il numero</a:t>
            </a:r>
          </a:p>
        </p:txBody>
      </p:sp>
      <p:sp>
        <p:nvSpPr>
          <p:cNvPr id="12" name="CasellaDiTesto 11">
            <a:hlinkClick r:id="rId3" action="ppaction://hlinksldjump"/>
            <a:extLst>
              <a:ext uri="{FF2B5EF4-FFF2-40B4-BE49-F238E27FC236}">
                <a16:creationId xmlns:a16="http://schemas.microsoft.com/office/drawing/2014/main" id="{C10DC523-C654-BC6D-3CD1-2580CFB6918C}"/>
              </a:ext>
            </a:extLst>
          </p:cNvPr>
          <p:cNvSpPr txBox="1"/>
          <p:nvPr/>
        </p:nvSpPr>
        <p:spPr>
          <a:xfrm>
            <a:off x="3958033" y="2892580"/>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rPr>
              <a:t>2</a:t>
            </a:r>
          </a:p>
        </p:txBody>
      </p:sp>
      <p:sp>
        <p:nvSpPr>
          <p:cNvPr id="13" name="CasellaDiTesto 12">
            <a:hlinkClick r:id="rId4" action="ppaction://hlinksldjump"/>
            <a:extLst>
              <a:ext uri="{FF2B5EF4-FFF2-40B4-BE49-F238E27FC236}">
                <a16:creationId xmlns:a16="http://schemas.microsoft.com/office/drawing/2014/main" id="{1CDE8858-CEDF-9815-CA2E-80AFC54A001D}"/>
              </a:ext>
            </a:extLst>
          </p:cNvPr>
          <p:cNvSpPr txBox="1"/>
          <p:nvPr/>
        </p:nvSpPr>
        <p:spPr>
          <a:xfrm>
            <a:off x="3946862" y="3316094"/>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rPr>
              <a:t>3</a:t>
            </a:r>
          </a:p>
        </p:txBody>
      </p:sp>
      <p:sp>
        <p:nvSpPr>
          <p:cNvPr id="14" name="CasellaDiTesto 13">
            <a:hlinkClick r:id="rId5" action="ppaction://hlinksldjump"/>
            <a:extLst>
              <a:ext uri="{FF2B5EF4-FFF2-40B4-BE49-F238E27FC236}">
                <a16:creationId xmlns:a16="http://schemas.microsoft.com/office/drawing/2014/main" id="{E9E36F7E-17C7-7117-3EEC-1CE7D9C2B09B}"/>
              </a:ext>
            </a:extLst>
          </p:cNvPr>
          <p:cNvSpPr txBox="1"/>
          <p:nvPr/>
        </p:nvSpPr>
        <p:spPr>
          <a:xfrm>
            <a:off x="3946862" y="375991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rPr>
              <a:t>4</a:t>
            </a:r>
          </a:p>
        </p:txBody>
      </p:sp>
      <p:sp>
        <p:nvSpPr>
          <p:cNvPr id="15" name="CasellaDiTesto 14">
            <a:hlinkClick r:id="rId6" action="ppaction://hlinksldjump"/>
            <a:extLst>
              <a:ext uri="{FF2B5EF4-FFF2-40B4-BE49-F238E27FC236}">
                <a16:creationId xmlns:a16="http://schemas.microsoft.com/office/drawing/2014/main" id="{60B3C1B3-2A42-4E08-686E-8D902399C43D}"/>
              </a:ext>
            </a:extLst>
          </p:cNvPr>
          <p:cNvSpPr txBox="1"/>
          <p:nvPr/>
        </p:nvSpPr>
        <p:spPr>
          <a:xfrm>
            <a:off x="3952701" y="4200923"/>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rPr>
              <a:t>5</a:t>
            </a:r>
          </a:p>
        </p:txBody>
      </p:sp>
      <p:sp>
        <p:nvSpPr>
          <p:cNvPr id="19" name="CasellaDiTesto 18">
            <a:extLst>
              <a:ext uri="{FF2B5EF4-FFF2-40B4-BE49-F238E27FC236}">
                <a16:creationId xmlns:a16="http://schemas.microsoft.com/office/drawing/2014/main" id="{F3E17FAF-9E8F-71D4-817A-B23E17CDCCB6}"/>
              </a:ext>
            </a:extLst>
          </p:cNvPr>
          <p:cNvSpPr txBox="1"/>
          <p:nvPr/>
        </p:nvSpPr>
        <p:spPr>
          <a:xfrm>
            <a:off x="4380738" y="2467538"/>
            <a:ext cx="3269258"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geometrici del problema</a:t>
            </a:r>
          </a:p>
        </p:txBody>
      </p:sp>
      <p:sp>
        <p:nvSpPr>
          <p:cNvPr id="20" name="CasellaDiTesto 19">
            <a:extLst>
              <a:ext uri="{FF2B5EF4-FFF2-40B4-BE49-F238E27FC236}">
                <a16:creationId xmlns:a16="http://schemas.microsoft.com/office/drawing/2014/main" id="{C2DB7792-7960-486D-5E45-0FF588EA1DA2}"/>
              </a:ext>
            </a:extLst>
          </p:cNvPr>
          <p:cNvSpPr txBox="1"/>
          <p:nvPr/>
        </p:nvSpPr>
        <p:spPr>
          <a:xfrm>
            <a:off x="4382466" y="2903538"/>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Primo passo</a:t>
            </a:r>
          </a:p>
        </p:txBody>
      </p:sp>
      <p:sp>
        <p:nvSpPr>
          <p:cNvPr id="21" name="CasellaDiTesto 20">
            <a:extLst>
              <a:ext uri="{FF2B5EF4-FFF2-40B4-BE49-F238E27FC236}">
                <a16:creationId xmlns:a16="http://schemas.microsoft.com/office/drawing/2014/main" id="{D8B10354-B4CB-B9C6-EB11-276743521672}"/>
              </a:ext>
            </a:extLst>
          </p:cNvPr>
          <p:cNvSpPr txBox="1"/>
          <p:nvPr/>
        </p:nvSpPr>
        <p:spPr>
          <a:xfrm>
            <a:off x="4382466" y="3324634"/>
            <a:ext cx="158669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Secondo passo</a:t>
            </a:r>
          </a:p>
        </p:txBody>
      </p:sp>
      <p:sp>
        <p:nvSpPr>
          <p:cNvPr id="23" name="CasellaDiTesto 22">
            <a:extLst>
              <a:ext uri="{FF2B5EF4-FFF2-40B4-BE49-F238E27FC236}">
                <a16:creationId xmlns:a16="http://schemas.microsoft.com/office/drawing/2014/main" id="{D513CB5E-4196-91A3-247D-94D5DB441793}"/>
              </a:ext>
            </a:extLst>
          </p:cNvPr>
          <p:cNvSpPr txBox="1"/>
          <p:nvPr/>
        </p:nvSpPr>
        <p:spPr>
          <a:xfrm>
            <a:off x="4382682" y="3776226"/>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Terzo passo</a:t>
            </a:r>
          </a:p>
        </p:txBody>
      </p:sp>
      <p:sp>
        <p:nvSpPr>
          <p:cNvPr id="24" name="CasellaDiTesto 23">
            <a:extLst>
              <a:ext uri="{FF2B5EF4-FFF2-40B4-BE49-F238E27FC236}">
                <a16:creationId xmlns:a16="http://schemas.microsoft.com/office/drawing/2014/main" id="{A9509801-1BCC-E973-5E16-FF22EC03812C}"/>
              </a:ext>
            </a:extLst>
          </p:cNvPr>
          <p:cNvSpPr txBox="1"/>
          <p:nvPr/>
        </p:nvSpPr>
        <p:spPr>
          <a:xfrm>
            <a:off x="4384189" y="4210702"/>
            <a:ext cx="202816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 e risultato</a:t>
            </a:r>
          </a:p>
        </p:txBody>
      </p:sp>
      <p:cxnSp>
        <p:nvCxnSpPr>
          <p:cNvPr id="25" name="Connettore diritto 24">
            <a:extLst>
              <a:ext uri="{FF2B5EF4-FFF2-40B4-BE49-F238E27FC236}">
                <a16:creationId xmlns:a16="http://schemas.microsoft.com/office/drawing/2014/main" id="{DE0DFF26-C080-0369-2628-1215F56DB163}"/>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CasellaDiTesto 15">
            <a:hlinkClick r:id="rId7" action="ppaction://hlinksldjump"/>
            <a:extLst>
              <a:ext uri="{FF2B5EF4-FFF2-40B4-BE49-F238E27FC236}">
                <a16:creationId xmlns:a16="http://schemas.microsoft.com/office/drawing/2014/main" id="{48F8FA7A-F291-6755-4547-9CAE5371EA68}"/>
              </a:ext>
            </a:extLst>
          </p:cNvPr>
          <p:cNvSpPr txBox="1"/>
          <p:nvPr/>
        </p:nvSpPr>
        <p:spPr>
          <a:xfrm>
            <a:off x="3955575" y="245403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rPr>
              <a:t>1</a:t>
            </a:r>
          </a:p>
        </p:txBody>
      </p:sp>
      <p:cxnSp>
        <p:nvCxnSpPr>
          <p:cNvPr id="9" name="Connettore diritto 8">
            <a:extLst>
              <a:ext uri="{FF2B5EF4-FFF2-40B4-BE49-F238E27FC236}">
                <a16:creationId xmlns:a16="http://schemas.microsoft.com/office/drawing/2014/main" id="{A3FA86F8-C69C-2235-DE45-D81AB41D30AC}"/>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1D112D56-AB63-0262-5A10-D1F66AB279E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7704" y="1751266"/>
            <a:ext cx="3827530" cy="4680000"/>
          </a:xfrm>
          <a:prstGeom prst="rect">
            <a:avLst/>
          </a:prstGeom>
          <a:ln>
            <a:solidFill>
              <a:srgbClr val="5450EE"/>
            </a:solidFill>
          </a:ln>
        </p:spPr>
      </p:pic>
      <p:sp>
        <p:nvSpPr>
          <p:cNvPr id="11" name="CasellaDiTesto 10">
            <a:extLst>
              <a:ext uri="{FF2B5EF4-FFF2-40B4-BE49-F238E27FC236}">
                <a16:creationId xmlns:a16="http://schemas.microsoft.com/office/drawing/2014/main" id="{C1193557-655C-C2A4-1DAA-F1AE98B3F101}"/>
              </a:ext>
            </a:extLst>
          </p:cNvPr>
          <p:cNvSpPr txBox="1"/>
          <p:nvPr/>
        </p:nvSpPr>
        <p:spPr>
          <a:xfrm>
            <a:off x="48000" y="1324322"/>
            <a:ext cx="12096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Esercizio 3 – Piano per due rette orizzontali parallele collocate nel primo e terzo diedro</a:t>
            </a:r>
            <a:endParaRPr lang="it-IT" dirty="0"/>
          </a:p>
        </p:txBody>
      </p:sp>
    </p:spTree>
    <p:extLst>
      <p:ext uri="{BB962C8B-B14F-4D97-AF65-F5344CB8AC3E}">
        <p14:creationId xmlns:p14="http://schemas.microsoft.com/office/powerpoint/2010/main" val="2749669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anim calcmode="lin" valueType="num">
                                      <p:cBhvr>
                                        <p:cTn id="69" dur="500" fill="hold"/>
                                        <p:tgtEl>
                                          <p:spTgt spid="21"/>
                                        </p:tgtEl>
                                        <p:attrNameLst>
                                          <p:attrName>ppt_x</p:attrName>
                                        </p:attrNameLst>
                                      </p:cBhvr>
                                      <p:tavLst>
                                        <p:tav tm="0">
                                          <p:val>
                                            <p:strVal val="#ppt_x"/>
                                          </p:val>
                                        </p:tav>
                                        <p:tav tm="100000">
                                          <p:val>
                                            <p:strVal val="#ppt_x"/>
                                          </p:val>
                                        </p:tav>
                                      </p:tavLst>
                                    </p:anim>
                                    <p:anim calcmode="lin" valueType="num">
                                      <p:cBhvr>
                                        <p:cTn id="70" dur="500" fill="hold"/>
                                        <p:tgtEl>
                                          <p:spTgt spid="21"/>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42"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anim calcmode="lin" valueType="num">
                                      <p:cBhvr>
                                        <p:cTn id="75" dur="500" fill="hold"/>
                                        <p:tgtEl>
                                          <p:spTgt spid="14"/>
                                        </p:tgtEl>
                                        <p:attrNameLst>
                                          <p:attrName>ppt_x</p:attrName>
                                        </p:attrNameLst>
                                      </p:cBhvr>
                                      <p:tavLst>
                                        <p:tav tm="0">
                                          <p:val>
                                            <p:strVal val="#ppt_x"/>
                                          </p:val>
                                        </p:tav>
                                        <p:tav tm="100000">
                                          <p:val>
                                            <p:strVal val="#ppt_x"/>
                                          </p:val>
                                        </p:tav>
                                      </p:tavLst>
                                    </p:anim>
                                    <p:anim calcmode="lin" valueType="num">
                                      <p:cBhvr>
                                        <p:cTn id="76" dur="500" fill="hold"/>
                                        <p:tgtEl>
                                          <p:spTgt spid="14"/>
                                        </p:tgtEl>
                                        <p:attrNameLst>
                                          <p:attrName>ppt_y</p:attrName>
                                        </p:attrNameLst>
                                      </p:cBhvr>
                                      <p:tavLst>
                                        <p:tav tm="0">
                                          <p:val>
                                            <p:strVal val="#ppt_y+.1"/>
                                          </p:val>
                                        </p:tav>
                                        <p:tav tm="100000">
                                          <p:val>
                                            <p:strVal val="#ppt_y"/>
                                          </p:val>
                                        </p:tav>
                                      </p:tavLst>
                                    </p:anim>
                                  </p:childTnLst>
                                </p:cTn>
                              </p:par>
                            </p:childTnLst>
                          </p:cTn>
                        </p:par>
                        <p:par>
                          <p:cTn id="77" fill="hold">
                            <p:stCondLst>
                              <p:cond delay="400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anim calcmode="lin" valueType="num">
                                      <p:cBhvr>
                                        <p:cTn id="81" dur="500" fill="hold"/>
                                        <p:tgtEl>
                                          <p:spTgt spid="23"/>
                                        </p:tgtEl>
                                        <p:attrNameLst>
                                          <p:attrName>ppt_x</p:attrName>
                                        </p:attrNameLst>
                                      </p:cBhvr>
                                      <p:tavLst>
                                        <p:tav tm="0">
                                          <p:val>
                                            <p:strVal val="#ppt_x"/>
                                          </p:val>
                                        </p:tav>
                                        <p:tav tm="100000">
                                          <p:val>
                                            <p:strVal val="#ppt_x"/>
                                          </p:val>
                                        </p:tav>
                                      </p:tavLst>
                                    </p:anim>
                                    <p:anim calcmode="lin" valueType="num">
                                      <p:cBhvr>
                                        <p:cTn id="82" dur="500" fill="hold"/>
                                        <p:tgtEl>
                                          <p:spTgt spid="23"/>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42"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anim calcmode="lin" valueType="num">
                                      <p:cBhvr>
                                        <p:cTn id="87" dur="500" fill="hold"/>
                                        <p:tgtEl>
                                          <p:spTgt spid="15"/>
                                        </p:tgtEl>
                                        <p:attrNameLst>
                                          <p:attrName>ppt_x</p:attrName>
                                        </p:attrNameLst>
                                      </p:cBhvr>
                                      <p:tavLst>
                                        <p:tav tm="0">
                                          <p:val>
                                            <p:strVal val="#ppt_x"/>
                                          </p:val>
                                        </p:tav>
                                        <p:tav tm="100000">
                                          <p:val>
                                            <p:strVal val="#ppt_x"/>
                                          </p:val>
                                        </p:tav>
                                      </p:tavLst>
                                    </p:anim>
                                    <p:anim calcmode="lin" valueType="num">
                                      <p:cBhvr>
                                        <p:cTn id="88" dur="500" fill="hold"/>
                                        <p:tgtEl>
                                          <p:spTgt spid="15"/>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anim calcmode="lin" valueType="num">
                                      <p:cBhvr>
                                        <p:cTn id="93" dur="500" fill="hold"/>
                                        <p:tgtEl>
                                          <p:spTgt spid="24"/>
                                        </p:tgtEl>
                                        <p:attrNameLst>
                                          <p:attrName>ppt_x</p:attrName>
                                        </p:attrNameLst>
                                      </p:cBhvr>
                                      <p:tavLst>
                                        <p:tav tm="0">
                                          <p:val>
                                            <p:strVal val="#ppt_x"/>
                                          </p:val>
                                        </p:tav>
                                        <p:tav tm="100000">
                                          <p:val>
                                            <p:strVal val="#ppt_x"/>
                                          </p:val>
                                        </p:tav>
                                      </p:tavLst>
                                    </p:anim>
                                    <p:anim calcmode="lin" valueType="num">
                                      <p:cBhvr>
                                        <p:cTn id="94" dur="500" fill="hold"/>
                                        <p:tgtEl>
                                          <p:spTgt spid="24"/>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53" presetClass="entr" presetSubtype="16"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0" grpId="0"/>
      <p:bldP spid="12" grpId="0" animBg="1"/>
      <p:bldP spid="13" grpId="0" animBg="1"/>
      <p:bldP spid="14" grpId="0" animBg="1"/>
      <p:bldP spid="15" grpId="0" animBg="1"/>
      <p:bldP spid="19" grpId="0"/>
      <p:bldP spid="20" grpId="0"/>
      <p:bldP spid="21" grpId="0"/>
      <p:bldP spid="23" grpId="0"/>
      <p:bldP spid="24" grpId="0"/>
      <p:bldP spid="1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ORIZZONTALI  PARALLELE  NEL  </a:t>
            </a:r>
            <a:r>
              <a:rPr lang="it-IT" sz="1800" dirty="0">
                <a:solidFill>
                  <a:srgbClr val="C00000"/>
                </a:solidFill>
                <a:latin typeface="Comic Sans MS" panose="030F0702030302020204" pitchFamily="66" charset="0"/>
              </a:rPr>
              <a:t>PRIMO E TERZO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del problema</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227116" y="457855"/>
            <a:ext cx="88535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orizzontali parallele collocate nel primo e terzo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2D8ADE32-A30B-5A56-7ED6-1BC12CA44644}"/>
              </a:ext>
            </a:extLst>
          </p:cNvPr>
          <p:cNvSpPr txBox="1"/>
          <p:nvPr/>
        </p:nvSpPr>
        <p:spPr>
          <a:xfrm>
            <a:off x="66000" y="1209675"/>
            <a:ext cx="313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Siano assegnati i seguenti elementi geometrici</a:t>
            </a:r>
            <a:endParaRPr kumimoji="0" lang="it-IT" sz="1700" b="0" i="0" u="none" strike="noStrike" kern="1200" cap="none" spc="0" normalizeH="0" baseline="0" noProof="0" dirty="0">
              <a:ln>
                <a:noFill/>
              </a:ln>
              <a:solidFill>
                <a:srgbClr val="C00000"/>
              </a:solidFill>
              <a:effectLst/>
              <a:uLnTx/>
              <a:uFillTx/>
              <a:latin typeface="Calibri"/>
              <a:ea typeface="+mn-ea"/>
              <a:cs typeface="+mn-cs"/>
            </a:endParaRPr>
          </a:p>
        </p:txBody>
      </p:sp>
      <p:sp>
        <p:nvSpPr>
          <p:cNvPr id="46" name="CasellaDiTesto 45">
            <a:extLst>
              <a:ext uri="{FF2B5EF4-FFF2-40B4-BE49-F238E27FC236}">
                <a16:creationId xmlns:a16="http://schemas.microsoft.com/office/drawing/2014/main" id="{1CC69FB9-A2E6-E02E-55F1-74FE07D3A2B6}"/>
              </a:ext>
            </a:extLst>
          </p:cNvPr>
          <p:cNvSpPr txBox="1"/>
          <p:nvPr/>
        </p:nvSpPr>
        <p:spPr>
          <a:xfrm>
            <a:off x="108347" y="1815361"/>
            <a:ext cx="3060000" cy="646331"/>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Retta orizzontale r (r’; r”) nel primo diedro</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47" name="CasellaDiTesto 46">
            <a:extLst>
              <a:ext uri="{FF2B5EF4-FFF2-40B4-BE49-F238E27FC236}">
                <a16:creationId xmlns:a16="http://schemas.microsoft.com/office/drawing/2014/main" id="{2E674FF0-8223-ADE2-63B8-EC4FA0BC8275}"/>
              </a:ext>
            </a:extLst>
          </p:cNvPr>
          <p:cNvSpPr txBox="1"/>
          <p:nvPr/>
        </p:nvSpPr>
        <p:spPr>
          <a:xfrm>
            <a:off x="108347" y="2487499"/>
            <a:ext cx="3060000" cy="646331"/>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Retta orizzontale s</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 s”) nel terzo diedro</a:t>
            </a:r>
            <a:endParaRPr kumimoji="0" lang="it-IT" sz="1800" b="0" i="0" u="none" strike="noStrike" kern="1200" cap="none" spc="0" normalizeH="0" baseline="0" noProof="0" dirty="0">
              <a:ln>
                <a:noFill/>
              </a:ln>
              <a:solidFill>
                <a:srgbClr val="00B050"/>
              </a:solidFill>
              <a:effectLst/>
              <a:uLnTx/>
              <a:uFillTx/>
              <a:latin typeface="Calibri"/>
              <a:ea typeface="+mn-ea"/>
              <a:cs typeface="+mn-cs"/>
            </a:endParaRPr>
          </a:p>
        </p:txBody>
      </p:sp>
      <p:sp>
        <p:nvSpPr>
          <p:cNvPr id="48" name="CasellaDiTesto 47">
            <a:extLst>
              <a:ext uri="{FF2B5EF4-FFF2-40B4-BE49-F238E27FC236}">
                <a16:creationId xmlns:a16="http://schemas.microsoft.com/office/drawing/2014/main" id="{0C3BC9AC-D65E-E761-83B3-6C0CB9255306}"/>
              </a:ext>
            </a:extLst>
          </p:cNvPr>
          <p:cNvSpPr txBox="1"/>
          <p:nvPr/>
        </p:nvSpPr>
        <p:spPr>
          <a:xfrm>
            <a:off x="66000" y="3140076"/>
            <a:ext cx="31320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Si ricorda che una retta si definisce orizzontale quando è parallela al piano </a:t>
            </a:r>
            <a:r>
              <a:rPr kumimoji="0" lang="it-IT" sz="17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700" b="0" i="0" u="none" strike="noStrike" kern="1200" cap="none" spc="0" normalizeH="0" baseline="-25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1 </a:t>
            </a:r>
            <a:r>
              <a:rPr kumimoji="0" lang="it-IT" sz="17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e obliqua al piano </a:t>
            </a:r>
            <a:r>
              <a:rPr kumimoji="0" lang="it-IT" sz="17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700" b="0" i="0" u="none" strike="noStrike" kern="1200" cap="none" spc="0" normalizeH="0" baseline="-25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2</a:t>
            </a:r>
            <a:endParaRPr kumimoji="0" lang="it-IT" sz="17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3" name="CasellaDiTesto 22">
            <a:extLst>
              <a:ext uri="{FF2B5EF4-FFF2-40B4-BE49-F238E27FC236}">
                <a16:creationId xmlns:a16="http://schemas.microsoft.com/office/drawing/2014/main" id="{2CF6E3EB-AEA2-167F-05BE-424A50E58BBC}"/>
              </a:ext>
            </a:extLst>
          </p:cNvPr>
          <p:cNvSpPr txBox="1"/>
          <p:nvPr/>
        </p:nvSpPr>
        <p:spPr>
          <a:xfrm>
            <a:off x="514385" y="6162240"/>
            <a:ext cx="684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sp>
        <p:nvSpPr>
          <p:cNvPr id="24" name="CasellaDiTesto 23">
            <a:extLst>
              <a:ext uri="{FF2B5EF4-FFF2-40B4-BE49-F238E27FC236}">
                <a16:creationId xmlns:a16="http://schemas.microsoft.com/office/drawing/2014/main" id="{B22C31B9-2082-39C4-04A8-F13DC2A631D1}"/>
              </a:ext>
            </a:extLst>
          </p:cNvPr>
          <p:cNvSpPr txBox="1"/>
          <p:nvPr/>
        </p:nvSpPr>
        <p:spPr>
          <a:xfrm>
            <a:off x="1786212" y="5937812"/>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sp>
        <p:nvSpPr>
          <p:cNvPr id="25" name="CasellaDiTesto 24">
            <a:extLst>
              <a:ext uri="{FF2B5EF4-FFF2-40B4-BE49-F238E27FC236}">
                <a16:creationId xmlns:a16="http://schemas.microsoft.com/office/drawing/2014/main" id="{686893C7-F7C7-7002-7588-FED28EBFC237}"/>
              </a:ext>
            </a:extLst>
          </p:cNvPr>
          <p:cNvSpPr txBox="1"/>
          <p:nvPr/>
        </p:nvSpPr>
        <p:spPr>
          <a:xfrm>
            <a:off x="1786212" y="6360511"/>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cxnSp>
        <p:nvCxnSpPr>
          <p:cNvPr id="27" name="Connettore 2 26">
            <a:extLst>
              <a:ext uri="{FF2B5EF4-FFF2-40B4-BE49-F238E27FC236}">
                <a16:creationId xmlns:a16="http://schemas.microsoft.com/office/drawing/2014/main" id="{1E7F8260-31D2-42D5-8515-DCD7F3BE779E}"/>
              </a:ext>
            </a:extLst>
          </p:cNvPr>
          <p:cNvCxnSpPr>
            <a:cxnSpLocks/>
            <a:stCxn id="23" idx="3"/>
            <a:endCxn id="24" idx="1"/>
          </p:cNvCxnSpPr>
          <p:nvPr/>
        </p:nvCxnSpPr>
        <p:spPr>
          <a:xfrm flipV="1">
            <a:off x="1198385" y="6122478"/>
            <a:ext cx="587827" cy="224428"/>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A7B7602-FD44-8619-6714-654DDB70E68C}"/>
              </a:ext>
            </a:extLst>
          </p:cNvPr>
          <p:cNvCxnSpPr>
            <a:cxnSpLocks/>
            <a:stCxn id="23" idx="3"/>
            <a:endCxn id="25" idx="1"/>
          </p:cNvCxnSpPr>
          <p:nvPr/>
        </p:nvCxnSpPr>
        <p:spPr>
          <a:xfrm>
            <a:off x="1198385" y="6346906"/>
            <a:ext cx="587827" cy="198271"/>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asellaDiTesto 48">
            <a:extLst>
              <a:ext uri="{FF2B5EF4-FFF2-40B4-BE49-F238E27FC236}">
                <a16:creationId xmlns:a16="http://schemas.microsoft.com/office/drawing/2014/main" id="{B8A3F08F-EB52-531E-6FA8-59D0A81B93B3}"/>
              </a:ext>
            </a:extLst>
          </p:cNvPr>
          <p:cNvSpPr txBox="1"/>
          <p:nvPr/>
        </p:nvSpPr>
        <p:spPr>
          <a:xfrm>
            <a:off x="95116" y="4264205"/>
            <a:ext cx="31320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La formalizzazione geometrico-descrittiva della retta frontale assume il seguente aspetto</a:t>
            </a:r>
            <a:endParaRPr kumimoji="0" lang="it-IT" sz="1700" b="0" i="0" u="none" strike="noStrike" kern="1200" cap="none" spc="0" normalizeH="0" baseline="0" noProof="0" dirty="0">
              <a:ln>
                <a:noFill/>
              </a:ln>
              <a:solidFill>
                <a:srgbClr val="C00000"/>
              </a:solidFill>
              <a:effectLst/>
              <a:uLnTx/>
              <a:uFillTx/>
              <a:latin typeface="Calibri"/>
              <a:ea typeface="+mn-ea"/>
              <a:cs typeface="+mn-cs"/>
            </a:endParaRPr>
          </a:p>
        </p:txBody>
      </p:sp>
      <p:sp>
        <p:nvSpPr>
          <p:cNvPr id="50" name="CasellaDiTesto 49">
            <a:extLst>
              <a:ext uri="{FF2B5EF4-FFF2-40B4-BE49-F238E27FC236}">
                <a16:creationId xmlns:a16="http://schemas.microsoft.com/office/drawing/2014/main" id="{EC404A66-65DB-3E30-2A36-AC15534F5327}"/>
              </a:ext>
            </a:extLst>
          </p:cNvPr>
          <p:cNvSpPr txBox="1"/>
          <p:nvPr/>
        </p:nvSpPr>
        <p:spPr>
          <a:xfrm>
            <a:off x="71023" y="5467068"/>
            <a:ext cx="3096000" cy="369332"/>
          </a:xfrm>
          <a:prstGeom prst="rect">
            <a:avLst/>
          </a:prstGeom>
          <a:solidFill>
            <a:schemeClr val="accent4">
              <a:lumMod val="20000"/>
              <a:lumOff val="80000"/>
            </a:schemeClr>
          </a:solidFill>
          <a:ln w="3175">
            <a:solidFill>
              <a:srgbClr val="C00000"/>
            </a:solidFill>
          </a:ln>
        </p:spPr>
        <p:txBody>
          <a:bodyPr wrap="square" rtlCol="0">
            <a:spAutoFit/>
          </a:bodyPr>
          <a:lstStyle/>
          <a:p>
            <a:pPr lvl="0"/>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(r</a:t>
            </a:r>
            <a:r>
              <a:rPr lang="it-IT" dirty="0">
                <a:solidFill>
                  <a:srgbClr val="C00000"/>
                </a:solidFill>
                <a:latin typeface="Comic Sans MS" panose="030F0702030302020204" pitchFamily="66" charset="0"/>
                <a:ea typeface="Times New Roman" panose="02020603050405020304" pitchFamily="18" charset="0"/>
                <a:cs typeface="Symbol" panose="05050102010706020507" pitchFamily="18" charset="2"/>
              </a:rPr>
              <a:t>//</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800" b="0" i="0" u="none" strike="noStrike" kern="1200" cap="none" spc="0" normalizeH="0" baseline="3000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1</a:t>
            </a:r>
            <a:r>
              <a:rPr lang="it-IT" dirty="0">
                <a:solidFill>
                  <a:prstClr val="black"/>
                </a:solidFill>
                <a:latin typeface="Symbol" panose="05050102010706020507" pitchFamily="18" charset="2"/>
                <a:ea typeface="Times New Roman" panose="02020603050405020304" pitchFamily="18" charset="0"/>
                <a:cs typeface="Symbol" panose="05050102010706020507" pitchFamily="18" charset="2"/>
              </a:rPr>
              <a:t>Ð</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800" b="0" i="0" u="none" strike="noStrike" kern="1200" cap="none" spc="0" normalizeH="0" baseline="3000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2</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18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18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a:t>
            </a:r>
            <a:r>
              <a:rPr lang="it-IT" dirty="0">
                <a:solidFill>
                  <a:srgbClr val="C00000"/>
                </a:solidFill>
                <a:latin typeface="Comic Sans MS" panose="030F0702030302020204" pitchFamily="66" charset="0"/>
                <a:ea typeface="Times New Roman" panose="02020603050405020304" pitchFamily="18" charset="0"/>
                <a:cs typeface="Symbol" panose="05050102010706020507" pitchFamily="18" charset="2"/>
              </a:rPr>
              <a:t>//</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kumimoji="0" lang="it-IT" sz="1800" b="0" i="0" u="none" strike="noStrike" kern="1200" cap="none" spc="0" normalizeH="0" baseline="3000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1</a:t>
            </a:r>
            <a:r>
              <a:rPr lang="it-IT" dirty="0">
                <a:solidFill>
                  <a:prstClr val="black"/>
                </a:solidFill>
                <a:latin typeface="Symbol" panose="05050102010706020507" pitchFamily="18" charset="2"/>
                <a:ea typeface="Times New Roman" panose="02020603050405020304" pitchFamily="18" charset="0"/>
                <a:cs typeface="Symbol" panose="05050102010706020507" pitchFamily="18" charset="2"/>
              </a:rPr>
              <a:t>Ð</a:t>
            </a:r>
            <a:r>
              <a:rPr kumimoji="0" lang="it-IT" sz="18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p</a:t>
            </a:r>
            <a:r>
              <a:rPr lang="it-IT" baseline="30000" dirty="0">
                <a:solidFill>
                  <a:prstClr val="black"/>
                </a:solidFill>
                <a:latin typeface="Symbol" panose="05050102010706020507" pitchFamily="18" charset="2"/>
                <a:ea typeface="Times New Roman" panose="02020603050405020304" pitchFamily="18" charset="0"/>
                <a:cs typeface="Symbol" panose="05050102010706020507" pitchFamily="18" charset="2"/>
                <a:sym typeface="Symbol" panose="05050102010706020507" pitchFamily="18" charset="2"/>
              </a:rPr>
              <a:t></a:t>
            </a:r>
            <a:r>
              <a:rPr kumimoji="0" lang="it-IT" sz="1800" b="0" i="0" u="none" strike="noStrike" kern="1200" cap="none" spc="0" normalizeH="0" baseline="-2500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2</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endParaRPr kumimoji="0" lang="it-IT"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72" name="Gruppo 71">
            <a:extLst>
              <a:ext uri="{FF2B5EF4-FFF2-40B4-BE49-F238E27FC236}">
                <a16:creationId xmlns:a16="http://schemas.microsoft.com/office/drawing/2014/main" id="{B2C239AC-EA6C-DE77-8E58-9EEC3F3DDD01}"/>
              </a:ext>
            </a:extLst>
          </p:cNvPr>
          <p:cNvGrpSpPr/>
          <p:nvPr/>
        </p:nvGrpSpPr>
        <p:grpSpPr>
          <a:xfrm>
            <a:off x="3235223" y="1271129"/>
            <a:ext cx="8831559" cy="5400000"/>
            <a:chOff x="3244554" y="1401763"/>
            <a:chExt cx="8831559" cy="522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44556" y="1401763"/>
              <a:ext cx="8820000" cy="522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406312" y="1411288"/>
              <a:ext cx="8540800" cy="2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a:t>
              </a:r>
              <a:r>
                <a:rPr lang="it-IT" altLang="it-IT" sz="1400" dirty="0">
                  <a:solidFill>
                    <a:srgbClr val="C00000"/>
                  </a:solidFill>
                  <a:latin typeface="Comic Sans MS" panose="030F0702030302020204" pitchFamily="66" charset="0"/>
                </a:rPr>
                <a:t>orizzontali</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 e III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767129" y="3590926"/>
              <a:ext cx="196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7555620" y="5641674"/>
              <a:ext cx="188913" cy="261938"/>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10703248" y="5151510"/>
              <a:ext cx="198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432481" y="3308313"/>
              <a:ext cx="190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244554" y="2703513"/>
              <a:ext cx="88200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19501" y="4565651"/>
              <a:ext cx="161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500438" y="4822826"/>
              <a:ext cx="85756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8" name="Connettore diritto 27">
              <a:extLst>
                <a:ext uri="{FF2B5EF4-FFF2-40B4-BE49-F238E27FC236}">
                  <a16:creationId xmlns:a16="http://schemas.microsoft.com/office/drawing/2014/main" id="{7D1E2F88-72CF-B3DE-B245-7B3E8B0DC795}"/>
                </a:ext>
              </a:extLst>
            </p:cNvPr>
            <p:cNvCxnSpPr>
              <a:cxnSpLocks/>
            </p:cNvCxnSpPr>
            <p:nvPr/>
          </p:nvCxnSpPr>
          <p:spPr>
            <a:xfrm>
              <a:off x="3619501" y="3852864"/>
              <a:ext cx="578575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58D10374-73C5-CDA0-049A-315DA6D07C24}"/>
                </a:ext>
              </a:extLst>
            </p:cNvPr>
            <p:cNvCxnSpPr>
              <a:cxnSpLocks/>
            </p:cNvCxnSpPr>
            <p:nvPr/>
          </p:nvCxnSpPr>
          <p:spPr>
            <a:xfrm flipH="1">
              <a:off x="6006940" y="4822826"/>
              <a:ext cx="3398319" cy="153768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40DAE09-100E-1FC8-E807-EBFBF0274C64}"/>
                </a:ext>
              </a:extLst>
            </p:cNvPr>
            <p:cNvCxnSpPr>
              <a:cxnSpLocks/>
            </p:cNvCxnSpPr>
            <p:nvPr/>
          </p:nvCxnSpPr>
          <p:spPr>
            <a:xfrm>
              <a:off x="5767129" y="5372064"/>
              <a:ext cx="613873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D978E38-5C99-3DE9-F8D1-B2CAF5F8E1DD}"/>
                </a:ext>
              </a:extLst>
            </p:cNvPr>
            <p:cNvCxnSpPr>
              <a:cxnSpLocks/>
            </p:cNvCxnSpPr>
            <p:nvPr/>
          </p:nvCxnSpPr>
          <p:spPr>
            <a:xfrm flipH="1">
              <a:off x="5763294" y="2787650"/>
              <a:ext cx="4501326" cy="20367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778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500" fill="hold"/>
                                        <p:tgtEl>
                                          <p:spTgt spid="72"/>
                                        </p:tgtEl>
                                        <p:attrNameLst>
                                          <p:attrName>ppt_w</p:attrName>
                                        </p:attrNameLst>
                                      </p:cBhvr>
                                      <p:tavLst>
                                        <p:tav tm="0">
                                          <p:val>
                                            <p:fltVal val="0"/>
                                          </p:val>
                                        </p:tav>
                                        <p:tav tm="100000">
                                          <p:val>
                                            <p:strVal val="#ppt_w"/>
                                          </p:val>
                                        </p:tav>
                                      </p:tavLst>
                                    </p:anim>
                                    <p:anim calcmode="lin" valueType="num">
                                      <p:cBhvr>
                                        <p:cTn id="22" dur="500" fill="hold"/>
                                        <p:tgtEl>
                                          <p:spTgt spid="72"/>
                                        </p:tgtEl>
                                        <p:attrNameLst>
                                          <p:attrName>ppt_h</p:attrName>
                                        </p:attrNameLst>
                                      </p:cBhvr>
                                      <p:tavLst>
                                        <p:tav tm="0">
                                          <p:val>
                                            <p:fltVal val="0"/>
                                          </p:val>
                                        </p:tav>
                                        <p:tav tm="100000">
                                          <p:val>
                                            <p:strVal val="#ppt_h"/>
                                          </p:val>
                                        </p:tav>
                                      </p:tavLst>
                                    </p:anim>
                                    <p:animEffect transition="in" filter="fade">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par>
                                <p:cTn id="78" presetID="22" presetClass="entr" presetSubtype="8"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lef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45" grpId="0"/>
      <p:bldP spid="46" grpId="0" animBg="1"/>
      <p:bldP spid="47" grpId="0" animBg="1"/>
      <p:bldP spid="48" grpId="0"/>
      <p:bldP spid="23" grpId="0" animBg="1"/>
      <p:bldP spid="24" grpId="0" animBg="1"/>
      <p:bldP spid="25" grpId="0" animBg="1"/>
      <p:bldP spid="49" grpId="0"/>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ORIZZONTALI  PARALLELE  NEL  </a:t>
            </a:r>
            <a:r>
              <a:rPr lang="it-IT" sz="1800" dirty="0">
                <a:solidFill>
                  <a:srgbClr val="C00000"/>
                </a:solidFill>
                <a:latin typeface="Comic Sans MS" panose="030F0702030302020204" pitchFamily="66" charset="0"/>
              </a:rPr>
              <a:t>PRIMO E TERZO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DIEDRO</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Passo 1</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080692" y="495179"/>
            <a:ext cx="90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orizzontali  parallele collocate nel primo e terzo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8" name="Gruppo 17">
            <a:extLst>
              <a:ext uri="{FF2B5EF4-FFF2-40B4-BE49-F238E27FC236}">
                <a16:creationId xmlns:a16="http://schemas.microsoft.com/office/drawing/2014/main" id="{B60B59F8-FEE2-AAE5-EEE7-0AED767AD93A}"/>
              </a:ext>
            </a:extLst>
          </p:cNvPr>
          <p:cNvGrpSpPr/>
          <p:nvPr/>
        </p:nvGrpSpPr>
        <p:grpSpPr>
          <a:xfrm>
            <a:off x="3225896" y="1271129"/>
            <a:ext cx="8820000" cy="5400000"/>
            <a:chOff x="3225896" y="1317784"/>
            <a:chExt cx="8820000" cy="540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25896" y="1317784"/>
              <a:ext cx="8820000"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377093" y="1327843"/>
              <a:ext cx="8540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orizzontali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 e III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574402" y="3629675"/>
              <a:ext cx="200308" cy="27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7394308" y="5795391"/>
              <a:ext cx="192231" cy="276623"/>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10597224" y="5277748"/>
              <a:ext cx="201924" cy="27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286571" y="3331218"/>
              <a:ext cx="193846" cy="27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225896" y="2692512"/>
              <a:ext cx="88200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389050" y="4659045"/>
              <a:ext cx="164769" cy="27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267896" y="4930637"/>
              <a:ext cx="8726307"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8" name="Connettore diritto 27">
              <a:extLst>
                <a:ext uri="{FF2B5EF4-FFF2-40B4-BE49-F238E27FC236}">
                  <a16:creationId xmlns:a16="http://schemas.microsoft.com/office/drawing/2014/main" id="{7D1E2F88-72CF-B3DE-B245-7B3E8B0DC795}"/>
                </a:ext>
              </a:extLst>
            </p:cNvPr>
            <p:cNvCxnSpPr>
              <a:cxnSpLocks/>
            </p:cNvCxnSpPr>
            <p:nvPr/>
          </p:nvCxnSpPr>
          <p:spPr>
            <a:xfrm>
              <a:off x="3389050" y="3906298"/>
              <a:ext cx="5887385"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58D10374-73C5-CDA0-049A-315DA6D07C24}"/>
                </a:ext>
              </a:extLst>
            </p:cNvPr>
            <p:cNvCxnSpPr/>
            <p:nvPr/>
          </p:nvCxnSpPr>
          <p:spPr>
            <a:xfrm flipH="1">
              <a:off x="5818425" y="4930637"/>
              <a:ext cx="3458011" cy="162389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40DAE09-100E-1FC8-E807-EBFBF0274C64}"/>
                </a:ext>
              </a:extLst>
            </p:cNvPr>
            <p:cNvCxnSpPr>
              <a:cxnSpLocks/>
            </p:cNvCxnSpPr>
            <p:nvPr/>
          </p:nvCxnSpPr>
          <p:spPr>
            <a:xfrm>
              <a:off x="5574402" y="5510666"/>
              <a:ext cx="624655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D978E38-5C99-3DE9-F8D1-B2CAF5F8E1DD}"/>
                </a:ext>
              </a:extLst>
            </p:cNvPr>
            <p:cNvCxnSpPr>
              <a:cxnSpLocks/>
            </p:cNvCxnSpPr>
            <p:nvPr/>
          </p:nvCxnSpPr>
          <p:spPr>
            <a:xfrm flipH="1">
              <a:off x="5570499" y="2781366"/>
              <a:ext cx="4580392" cy="215096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 name="CasellaDiTesto 2">
            <a:extLst>
              <a:ext uri="{FF2B5EF4-FFF2-40B4-BE49-F238E27FC236}">
                <a16:creationId xmlns:a16="http://schemas.microsoft.com/office/drawing/2014/main" id="{34D602FE-AE73-FBA3-2302-1A4910F17FD1}"/>
              </a:ext>
            </a:extLst>
          </p:cNvPr>
          <p:cNvSpPr txBox="1"/>
          <p:nvPr/>
        </p:nvSpPr>
        <p:spPr>
          <a:xfrm>
            <a:off x="95115" y="1251691"/>
            <a:ext cx="3168000" cy="1923604"/>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Individuati i piedi delle tracce si determinano le tracce delle rette come punti reali uniti ai piani di proiezione e appartenenti alle rispettive proiezioni delle  due rette</a:t>
            </a:r>
            <a:endParaRPr lang="it-IT" sz="1700" dirty="0">
              <a:solidFill>
                <a:srgbClr val="C00000"/>
              </a:solidFill>
            </a:endParaRPr>
          </a:p>
        </p:txBody>
      </p:sp>
      <p:sp>
        <p:nvSpPr>
          <p:cNvPr id="6" name="CasellaDiTesto 5">
            <a:extLst>
              <a:ext uri="{FF2B5EF4-FFF2-40B4-BE49-F238E27FC236}">
                <a16:creationId xmlns:a16="http://schemas.microsoft.com/office/drawing/2014/main" id="{C139182D-FF71-2648-6015-36A0153D7E7A}"/>
              </a:ext>
            </a:extLst>
          </p:cNvPr>
          <p:cNvSpPr txBox="1"/>
          <p:nvPr/>
        </p:nvSpPr>
        <p:spPr>
          <a:xfrm>
            <a:off x="432388" y="3528817"/>
            <a:ext cx="234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r</a:t>
            </a:r>
            <a:r>
              <a:rPr lang="it-IT" sz="18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a:t>
            </a:r>
            <a:r>
              <a:rPr lang="it-IT" sz="1800" dirty="0">
                <a:solidFill>
                  <a:srgbClr val="5450EE"/>
                </a:solidFill>
                <a:effectLst/>
                <a:latin typeface="Comic Sans MS" panose="030F0702030302020204" pitchFamily="66" charset="0"/>
                <a:ea typeface="Times New Roman" panose="02020603050405020304" pitchFamily="18" charset="0"/>
                <a:cs typeface="Symbol" panose="05050102010706020507" pitchFamily="18" charset="2"/>
              </a:rPr>
              <a:t>); </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1800" dirty="0">
                <a:solidFill>
                  <a:srgbClr val="5450EE"/>
                </a:solidFill>
                <a:effectLst/>
                <a:latin typeface="Comic Sans MS" panose="030F0702030302020204" pitchFamily="66" charset="0"/>
                <a:ea typeface="Times New Roman" panose="02020603050405020304" pitchFamily="18" charset="0"/>
                <a:cs typeface="Symbol" panose="05050102010706020507" pitchFamily="18" charset="2"/>
              </a:rPr>
              <a:t>)</a:t>
            </a:r>
            <a:endParaRPr lang="it-IT" dirty="0">
              <a:solidFill>
                <a:srgbClr val="5450EE"/>
              </a:solidFill>
            </a:endParaRPr>
          </a:p>
        </p:txBody>
      </p:sp>
      <p:sp>
        <p:nvSpPr>
          <p:cNvPr id="7" name="CasellaDiTesto 6">
            <a:extLst>
              <a:ext uri="{FF2B5EF4-FFF2-40B4-BE49-F238E27FC236}">
                <a16:creationId xmlns:a16="http://schemas.microsoft.com/office/drawing/2014/main" id="{5F8B9939-5AC4-CE0B-FDA1-96F3F2F9C0A2}"/>
              </a:ext>
            </a:extLst>
          </p:cNvPr>
          <p:cNvSpPr txBox="1"/>
          <p:nvPr/>
        </p:nvSpPr>
        <p:spPr>
          <a:xfrm>
            <a:off x="432388" y="3103150"/>
            <a:ext cx="234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30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a:t>
            </a:r>
            <a:r>
              <a:rPr lang="it-IT" sz="18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 </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30000" dirty="0">
                <a:solidFill>
                  <a:srgbClr val="00B050"/>
                </a:solidFill>
                <a:effectLst/>
                <a:latin typeface="Symbol" panose="05050102010706020507" pitchFamily="18" charset="2"/>
                <a:ea typeface="Times New Roman" panose="02020603050405020304" pitchFamily="18" charset="0"/>
                <a:cs typeface="Symbol" panose="05050102010706020507" pitchFamily="18" charset="2"/>
              </a:rPr>
              <a:t>¥</a:t>
            </a:r>
            <a:r>
              <a:rPr lang="it-IT" sz="1800" baseline="-250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00B050"/>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endParaRPr lang="it-IT" dirty="0">
              <a:solidFill>
                <a:srgbClr val="00B050"/>
              </a:solidFill>
            </a:endParaRPr>
          </a:p>
        </p:txBody>
      </p:sp>
      <p:sp>
        <p:nvSpPr>
          <p:cNvPr id="8" name="CasellaDiTesto 7">
            <a:extLst>
              <a:ext uri="{FF2B5EF4-FFF2-40B4-BE49-F238E27FC236}">
                <a16:creationId xmlns:a16="http://schemas.microsoft.com/office/drawing/2014/main" id="{20CA9225-3EA0-EB6A-AD18-A5916E20FE08}"/>
              </a:ext>
            </a:extLst>
          </p:cNvPr>
          <p:cNvSpPr txBox="1"/>
          <p:nvPr/>
        </p:nvSpPr>
        <p:spPr>
          <a:xfrm>
            <a:off x="111447" y="4011908"/>
            <a:ext cx="3168000" cy="140038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Da notare che essendo le rette r ed </a:t>
            </a:r>
            <a:r>
              <a:rPr lang="it-IT" sz="17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 </a:t>
            </a:r>
            <a:r>
              <a:rPr lang="it-IT" sz="17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 parallele a </a:t>
            </a:r>
            <a:r>
              <a:rPr lang="it-IT" sz="17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sz="17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le tracce prime diventano punti impropri indicati come</a:t>
            </a:r>
          </a:p>
          <a:p>
            <a:pPr algn="ct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30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a:t>
            </a:r>
            <a:r>
              <a:rPr lang="it-IT" sz="17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 e </a:t>
            </a:r>
            <a:r>
              <a:rPr lang="it-IT" sz="17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30000" dirty="0">
                <a:solidFill>
                  <a:srgbClr val="00B050"/>
                </a:solidFill>
                <a:effectLst/>
                <a:latin typeface="Symbol" panose="05050102010706020507" pitchFamily="18" charset="2"/>
                <a:ea typeface="Times New Roman" panose="02020603050405020304" pitchFamily="18" charset="0"/>
                <a:cs typeface="Symbol" panose="05050102010706020507" pitchFamily="18" charset="2"/>
              </a:rPr>
              <a:t>¥</a:t>
            </a:r>
            <a:r>
              <a:rPr lang="it-IT" sz="1700" baseline="-250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 </a:t>
            </a:r>
            <a:endParaRPr lang="it-IT" sz="1700" dirty="0">
              <a:solidFill>
                <a:srgbClr val="00B050"/>
              </a:solidFill>
            </a:endParaRPr>
          </a:p>
        </p:txBody>
      </p:sp>
      <p:sp>
        <p:nvSpPr>
          <p:cNvPr id="10" name="CasellaDiTesto 9">
            <a:extLst>
              <a:ext uri="{FF2B5EF4-FFF2-40B4-BE49-F238E27FC236}">
                <a16:creationId xmlns:a16="http://schemas.microsoft.com/office/drawing/2014/main" id="{1A553377-4C08-BCFB-E3C1-9D1172F4AF70}"/>
              </a:ext>
            </a:extLst>
          </p:cNvPr>
          <p:cNvSpPr txBox="1"/>
          <p:nvPr/>
        </p:nvSpPr>
        <p:spPr>
          <a:xfrm>
            <a:off x="13061" y="5395214"/>
            <a:ext cx="3168000" cy="1323439"/>
          </a:xfrm>
          <a:prstGeom prst="rect">
            <a:avLst/>
          </a:prstGeom>
          <a:noFill/>
        </p:spPr>
        <p:txBody>
          <a:bodyPr wrap="square" rtlCol="0">
            <a:spAutoFit/>
          </a:bodyPr>
          <a:lstStyle/>
          <a:p>
            <a:pPr algn="ctr"/>
            <a:r>
              <a:rPr lang="it-IT" sz="16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Mi preme ricordare - a tal proposito -  che al concetto di punto improprio deve essere sempre associato il concetto di parallelismo tra rette. </a:t>
            </a:r>
            <a:endParaRPr lang="it-IT" sz="1600" dirty="0">
              <a:solidFill>
                <a:srgbClr val="C00000"/>
              </a:solidFill>
            </a:endParaRPr>
          </a:p>
        </p:txBody>
      </p:sp>
      <p:cxnSp>
        <p:nvCxnSpPr>
          <p:cNvPr id="32" name="Connettore diritto 31">
            <a:extLst>
              <a:ext uri="{FF2B5EF4-FFF2-40B4-BE49-F238E27FC236}">
                <a16:creationId xmlns:a16="http://schemas.microsoft.com/office/drawing/2014/main" id="{D0A4F245-4A11-4432-4F52-7A141AC2DFBF}"/>
              </a:ext>
            </a:extLst>
          </p:cNvPr>
          <p:cNvCxnSpPr/>
          <p:nvPr/>
        </p:nvCxnSpPr>
        <p:spPr>
          <a:xfrm>
            <a:off x="9274762" y="3863964"/>
            <a:ext cx="0" cy="1019311"/>
          </a:xfrm>
          <a:prstGeom prst="line">
            <a:avLst/>
          </a:prstGeom>
          <a:ln w="3175">
            <a:solidFill>
              <a:srgbClr val="5450EE"/>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DA0F7656-5B40-F9A7-CE73-C4612B5B2021}"/>
              </a:ext>
            </a:extLst>
          </p:cNvPr>
          <p:cNvCxnSpPr>
            <a:cxnSpLocks/>
          </p:cNvCxnSpPr>
          <p:nvPr/>
        </p:nvCxnSpPr>
        <p:spPr>
          <a:xfrm flipV="1">
            <a:off x="5576970" y="4880259"/>
            <a:ext cx="0" cy="578337"/>
          </a:xfrm>
          <a:prstGeom prst="line">
            <a:avLst/>
          </a:prstGeom>
          <a:ln w="3175">
            <a:solidFill>
              <a:srgbClr val="5450EE"/>
            </a:solidFill>
          </a:ln>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684D9AB5-D68A-DBA9-9AAF-3ACBDDA62835}"/>
              </a:ext>
            </a:extLst>
          </p:cNvPr>
          <p:cNvSpPr txBox="1"/>
          <p:nvPr/>
        </p:nvSpPr>
        <p:spPr>
          <a:xfrm>
            <a:off x="9222127" y="3688890"/>
            <a:ext cx="586117" cy="390037"/>
          </a:xfrm>
          <a:prstGeom prst="rect">
            <a:avLst/>
          </a:prstGeom>
          <a:noFill/>
        </p:spPr>
        <p:txBody>
          <a:bodyPr wrap="square" rtlCol="0">
            <a:spAutoFit/>
          </a:bodyPr>
          <a:lstStyle/>
          <a:p>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r</a:t>
            </a:r>
          </a:p>
        </p:txBody>
      </p:sp>
      <p:sp>
        <p:nvSpPr>
          <p:cNvPr id="55" name="CasellaDiTesto 54">
            <a:extLst>
              <a:ext uri="{FF2B5EF4-FFF2-40B4-BE49-F238E27FC236}">
                <a16:creationId xmlns:a16="http://schemas.microsoft.com/office/drawing/2014/main" id="{85F34F72-D1F3-16B7-D5B8-4B89A1898AB1}"/>
              </a:ext>
            </a:extLst>
          </p:cNvPr>
          <p:cNvSpPr txBox="1"/>
          <p:nvPr/>
        </p:nvSpPr>
        <p:spPr>
          <a:xfrm>
            <a:off x="5056408" y="5221041"/>
            <a:ext cx="586117" cy="390037"/>
          </a:xfrm>
          <a:prstGeom prst="rect">
            <a:avLst/>
          </a:prstGeom>
          <a:noFill/>
        </p:spPr>
        <p:txBody>
          <a:bodyPr wrap="square" rtlCol="0">
            <a:spAutoFit/>
          </a:bodyPr>
          <a:lstStyle/>
          <a:p>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s</a:t>
            </a:r>
          </a:p>
        </p:txBody>
      </p:sp>
      <p:sp>
        <p:nvSpPr>
          <p:cNvPr id="57" name="CasellaDiTesto 56">
            <a:extLst>
              <a:ext uri="{FF2B5EF4-FFF2-40B4-BE49-F238E27FC236}">
                <a16:creationId xmlns:a16="http://schemas.microsoft.com/office/drawing/2014/main" id="{62228948-5CBD-DC06-3EAA-C2BCC7F3632C}"/>
              </a:ext>
            </a:extLst>
          </p:cNvPr>
          <p:cNvSpPr txBox="1"/>
          <p:nvPr/>
        </p:nvSpPr>
        <p:spPr>
          <a:xfrm>
            <a:off x="9744364" y="2892022"/>
            <a:ext cx="586117" cy="390038"/>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1</a:t>
            </a:r>
            <a:r>
              <a:rPr lang="it-IT" dirty="0">
                <a:solidFill>
                  <a:srgbClr val="00B050"/>
                </a:solidFill>
                <a:latin typeface="Comic Sans MS" panose="030F0702030302020204" pitchFamily="66" charset="0"/>
              </a:rPr>
              <a:t>s</a:t>
            </a:r>
          </a:p>
        </p:txBody>
      </p:sp>
      <p:sp>
        <p:nvSpPr>
          <p:cNvPr id="58" name="CasellaDiTesto 57">
            <a:extLst>
              <a:ext uri="{FF2B5EF4-FFF2-40B4-BE49-F238E27FC236}">
                <a16:creationId xmlns:a16="http://schemas.microsoft.com/office/drawing/2014/main" id="{C2DFCF7E-5E82-B172-70EA-006723385DE2}"/>
              </a:ext>
            </a:extLst>
          </p:cNvPr>
          <p:cNvSpPr txBox="1"/>
          <p:nvPr/>
        </p:nvSpPr>
        <p:spPr>
          <a:xfrm>
            <a:off x="9890892" y="2774280"/>
            <a:ext cx="293059" cy="304146"/>
          </a:xfrm>
          <a:prstGeom prst="rect">
            <a:avLst/>
          </a:prstGeom>
          <a:noFill/>
        </p:spPr>
        <p:txBody>
          <a:bodyPr wrap="square" rtlCol="0">
            <a:spAutoFit/>
          </a:bodyPr>
          <a:lstStyle/>
          <a:p>
            <a:r>
              <a:rPr lang="it-IT" sz="1800" dirty="0">
                <a:solidFill>
                  <a:srgbClr val="00B050"/>
                </a:solidFill>
                <a:latin typeface="Symbol" panose="05050102010706020507" pitchFamily="18" charset="2"/>
              </a:rPr>
              <a:t>¥</a:t>
            </a:r>
            <a:endParaRPr lang="it-IT" sz="1800" dirty="0">
              <a:solidFill>
                <a:srgbClr val="00B050"/>
              </a:solidFill>
              <a:latin typeface="MS Shell Dlg 2" panose="020B0604030504040204" pitchFamily="34" charset="0"/>
            </a:endParaRPr>
          </a:p>
          <a:p>
            <a:endParaRPr lang="it-IT" dirty="0">
              <a:solidFill>
                <a:srgbClr val="00B050"/>
              </a:solidFill>
            </a:endParaRPr>
          </a:p>
        </p:txBody>
      </p:sp>
      <p:sp>
        <p:nvSpPr>
          <p:cNvPr id="62" name="CasellaDiTesto 61">
            <a:extLst>
              <a:ext uri="{FF2B5EF4-FFF2-40B4-BE49-F238E27FC236}">
                <a16:creationId xmlns:a16="http://schemas.microsoft.com/office/drawing/2014/main" id="{99FF1C84-306C-4EDA-6429-9D852E3C1231}"/>
              </a:ext>
            </a:extLst>
          </p:cNvPr>
          <p:cNvSpPr txBox="1"/>
          <p:nvPr/>
        </p:nvSpPr>
        <p:spPr>
          <a:xfrm>
            <a:off x="5661204" y="6076607"/>
            <a:ext cx="586117" cy="347596"/>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1</a:t>
            </a:r>
            <a:r>
              <a:rPr lang="it-IT" dirty="0">
                <a:solidFill>
                  <a:srgbClr val="C00000"/>
                </a:solidFill>
                <a:latin typeface="Comic Sans MS" panose="030F0702030302020204" pitchFamily="66" charset="0"/>
              </a:rPr>
              <a:t>r</a:t>
            </a:r>
          </a:p>
        </p:txBody>
      </p:sp>
      <p:sp>
        <p:nvSpPr>
          <p:cNvPr id="63" name="CasellaDiTesto 62">
            <a:extLst>
              <a:ext uri="{FF2B5EF4-FFF2-40B4-BE49-F238E27FC236}">
                <a16:creationId xmlns:a16="http://schemas.microsoft.com/office/drawing/2014/main" id="{169BED85-6CFA-06F7-83AA-ED7D6E558A69}"/>
              </a:ext>
            </a:extLst>
          </p:cNvPr>
          <p:cNvSpPr txBox="1"/>
          <p:nvPr/>
        </p:nvSpPr>
        <p:spPr>
          <a:xfrm>
            <a:off x="5862811" y="5956991"/>
            <a:ext cx="293059" cy="456218"/>
          </a:xfrm>
          <a:prstGeom prst="rect">
            <a:avLst/>
          </a:prstGeom>
          <a:noFill/>
        </p:spPr>
        <p:txBody>
          <a:bodyPr wrap="square" rtlCol="0">
            <a:spAutoFit/>
          </a:bodyPr>
          <a:lstStyle/>
          <a:p>
            <a:r>
              <a:rPr lang="it-IT" sz="1800" dirty="0">
                <a:solidFill>
                  <a:srgbClr val="C00000"/>
                </a:solidFill>
                <a:latin typeface="Symbol" panose="05050102010706020507" pitchFamily="18" charset="2"/>
              </a:rPr>
              <a:t>¥</a:t>
            </a:r>
            <a:endParaRPr lang="it-IT" sz="1800" dirty="0">
              <a:solidFill>
                <a:srgbClr val="C00000"/>
              </a:solidFill>
              <a:latin typeface="MS Shell Dlg 2" panose="020B0604030504040204" pitchFamily="34" charset="0"/>
            </a:endParaRPr>
          </a:p>
          <a:p>
            <a:endParaRPr lang="it-IT" dirty="0">
              <a:solidFill>
                <a:srgbClr val="C00000"/>
              </a:solidFill>
            </a:endParaRPr>
          </a:p>
        </p:txBody>
      </p:sp>
      <p:grpSp>
        <p:nvGrpSpPr>
          <p:cNvPr id="19" name="Gruppo 18">
            <a:extLst>
              <a:ext uri="{FF2B5EF4-FFF2-40B4-BE49-F238E27FC236}">
                <a16:creationId xmlns:a16="http://schemas.microsoft.com/office/drawing/2014/main" id="{34627A30-C4F9-BC8E-DE43-BD96E803AB7B}"/>
              </a:ext>
            </a:extLst>
          </p:cNvPr>
          <p:cNvGrpSpPr/>
          <p:nvPr/>
        </p:nvGrpSpPr>
        <p:grpSpPr>
          <a:xfrm>
            <a:off x="3263115" y="1408534"/>
            <a:ext cx="8593756" cy="566995"/>
            <a:chOff x="3394820" y="1408534"/>
            <a:chExt cx="8593756" cy="566995"/>
          </a:xfrm>
        </p:grpSpPr>
        <p:grpSp>
          <p:nvGrpSpPr>
            <p:cNvPr id="20" name="Gruppo 19">
              <a:extLst>
                <a:ext uri="{FF2B5EF4-FFF2-40B4-BE49-F238E27FC236}">
                  <a16:creationId xmlns:a16="http://schemas.microsoft.com/office/drawing/2014/main" id="{CB410D78-2101-22D9-5343-FDAAB7A86156}"/>
                </a:ext>
              </a:extLst>
            </p:cNvPr>
            <p:cNvGrpSpPr/>
            <p:nvPr/>
          </p:nvGrpSpPr>
          <p:grpSpPr>
            <a:xfrm>
              <a:off x="3394820" y="1408534"/>
              <a:ext cx="8593756" cy="305476"/>
              <a:chOff x="3394820" y="1408534"/>
              <a:chExt cx="8593756" cy="305476"/>
            </a:xfrm>
          </p:grpSpPr>
          <p:sp>
            <p:nvSpPr>
              <p:cNvPr id="29" name="Rectangle 12">
                <a:extLst>
                  <a:ext uri="{FF2B5EF4-FFF2-40B4-BE49-F238E27FC236}">
                    <a16:creationId xmlns:a16="http://schemas.microsoft.com/office/drawing/2014/main" id="{5BFA933F-4CB8-32F9-B526-A1B31E64021B}"/>
                  </a:ext>
                </a:extLst>
              </p:cNvPr>
              <p:cNvSpPr>
                <a:spLocks noChangeArrowheads="1"/>
              </p:cNvSpPr>
              <p:nvPr/>
            </p:nvSpPr>
            <p:spPr bwMode="auto">
              <a:xfrm>
                <a:off x="3394820" y="1498566"/>
                <a:ext cx="85937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a:ln>
                      <a:noFill/>
                    </a:ln>
                    <a:solidFill>
                      <a:srgbClr val="0000FF"/>
                    </a:solidFill>
                    <a:effectLst/>
                    <a:latin typeface="Comic Sans MS" panose="030F0702030302020204" pitchFamily="66" charset="0"/>
                  </a:rPr>
                  <a:t>Passo1 -Partendo dai piedi delle tracce si definiscono le tracce delle due rette (</a:t>
                </a:r>
                <a:r>
                  <a:rPr kumimoji="0" lang="it-IT" altLang="it-IT" sz="1400" b="0" i="0" u="none" strike="noStrike" cap="none" normalizeH="0" baseline="0" dirty="0">
                    <a:ln>
                      <a:noFill/>
                    </a:ln>
                    <a:solidFill>
                      <a:srgbClr val="C00000"/>
                    </a:solidFill>
                    <a:effectLst/>
                    <a:latin typeface="Comic Sans MS" panose="030F0702030302020204" pitchFamily="66" charset="0"/>
                  </a:rPr>
                  <a:t>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e (</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endParaRPr kumimoji="0" lang="it-IT" altLang="it-IT" sz="1400" b="0" i="0" u="none" strike="noStrike" cap="none" normalizeH="0" baseline="0" dirty="0">
                  <a:ln>
                    <a:noFill/>
                  </a:ln>
                  <a:solidFill>
                    <a:schemeClr val="tx1"/>
                  </a:solidFill>
                  <a:effectLst/>
                </a:endParaRPr>
              </a:p>
            </p:txBody>
          </p:sp>
          <p:sp>
            <p:nvSpPr>
              <p:cNvPr id="30" name="Rectangle 27">
                <a:extLst>
                  <a:ext uri="{FF2B5EF4-FFF2-40B4-BE49-F238E27FC236}">
                    <a16:creationId xmlns:a16="http://schemas.microsoft.com/office/drawing/2014/main" id="{589B52BD-0F38-C344-528A-4B3019A5672B}"/>
                  </a:ext>
                </a:extLst>
              </p:cNvPr>
              <p:cNvSpPr>
                <a:spLocks noChangeArrowheads="1"/>
              </p:cNvSpPr>
              <p:nvPr/>
            </p:nvSpPr>
            <p:spPr bwMode="auto">
              <a:xfrm>
                <a:off x="10097899" y="1415624"/>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Symbol" panose="05050102010706020507" pitchFamily="18" charset="2"/>
                  </a:rPr>
                  <a:t>¥</a:t>
                </a:r>
                <a:endParaRPr kumimoji="0" lang="it-IT" altLang="it-IT" sz="1400" b="0" i="0" u="none" strike="noStrike" cap="none" normalizeH="0" baseline="0" dirty="0">
                  <a:ln>
                    <a:noFill/>
                  </a:ln>
                  <a:solidFill>
                    <a:srgbClr val="C00000"/>
                  </a:solidFill>
                  <a:effectLst/>
                </a:endParaRPr>
              </a:p>
            </p:txBody>
          </p:sp>
          <p:sp>
            <p:nvSpPr>
              <p:cNvPr id="31" name="Rectangle 28">
                <a:extLst>
                  <a:ext uri="{FF2B5EF4-FFF2-40B4-BE49-F238E27FC236}">
                    <a16:creationId xmlns:a16="http://schemas.microsoft.com/office/drawing/2014/main" id="{4BDD9BD8-E9BB-70F3-04EA-1005A6670B9E}"/>
                  </a:ext>
                </a:extLst>
              </p:cNvPr>
              <p:cNvSpPr>
                <a:spLocks noChangeArrowheads="1"/>
              </p:cNvSpPr>
              <p:nvPr/>
            </p:nvSpPr>
            <p:spPr bwMode="auto">
              <a:xfrm>
                <a:off x="11018671" y="1408534"/>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B050"/>
                    </a:solidFill>
                    <a:effectLst/>
                    <a:latin typeface="Symbol" panose="05050102010706020507" pitchFamily="18" charset="2"/>
                  </a:rPr>
                  <a:t>¥</a:t>
                </a:r>
                <a:endParaRPr kumimoji="0" lang="it-IT" altLang="it-IT" sz="1400" b="0" i="0" u="none" strike="noStrike" cap="none" normalizeH="0" baseline="0" dirty="0">
                  <a:ln>
                    <a:noFill/>
                  </a:ln>
                  <a:solidFill>
                    <a:srgbClr val="00B050"/>
                  </a:solidFill>
                  <a:effectLst/>
                </a:endParaRPr>
              </a:p>
            </p:txBody>
          </p:sp>
        </p:grpSp>
        <p:sp>
          <p:nvSpPr>
            <p:cNvPr id="21" name="Rectangle 13">
              <a:extLst>
                <a:ext uri="{FF2B5EF4-FFF2-40B4-BE49-F238E27FC236}">
                  <a16:creationId xmlns:a16="http://schemas.microsoft.com/office/drawing/2014/main" id="{C56E46CE-68DF-7F22-7449-1E39FE193998}"/>
                </a:ext>
              </a:extLst>
            </p:cNvPr>
            <p:cNvSpPr>
              <a:spLocks noChangeArrowheads="1"/>
            </p:cNvSpPr>
            <p:nvPr/>
          </p:nvSpPr>
          <p:spPr bwMode="auto">
            <a:xfrm>
              <a:off x="4197241" y="1710957"/>
              <a:ext cx="7326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Le </a:t>
              </a:r>
              <a:r>
                <a:rPr kumimoji="0" lang="it-IT" altLang="it-IT" sz="1400" i="0" u="none" strike="noStrike" cap="none" normalizeH="0" baseline="0" dirty="0">
                  <a:ln>
                    <a:noFill/>
                  </a:ln>
                  <a:solidFill>
                    <a:srgbClr val="0000FF"/>
                  </a:solidFill>
                  <a:effectLst/>
                  <a:latin typeface="Comic Sans MS" panose="030F0702030302020204" pitchFamily="66" charset="0"/>
                </a:rPr>
                <a:t>tracce</a:t>
              </a:r>
              <a:r>
                <a:rPr kumimoji="0" lang="it-IT" altLang="it-IT" sz="1400" b="0" i="0" u="none" strike="noStrike" cap="none" normalizeH="0" baseline="0" dirty="0">
                  <a:ln>
                    <a:noFill/>
                  </a:ln>
                  <a:solidFill>
                    <a:srgbClr val="0000FF"/>
                  </a:solidFill>
                  <a:effectLst/>
                  <a:latin typeface="Comic Sans MS" panose="030F0702030302020204" pitchFamily="66" charset="0"/>
                </a:rPr>
                <a:t> prime (</a:t>
              </a:r>
              <a:r>
                <a:rPr kumimoji="0" lang="it-IT" altLang="it-IT" sz="1400" b="0" i="0" u="none" strike="noStrike" cap="none" normalizeH="0" baseline="0" dirty="0">
                  <a:ln>
                    <a:noFill/>
                  </a:ln>
                  <a:solidFill>
                    <a:srgbClr val="C00000"/>
                  </a:solidFill>
                  <a:effectLst/>
                  <a:latin typeface="Comic Sans MS" panose="030F0702030302020204" pitchFamily="66" charset="0"/>
                </a:rPr>
                <a:t>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improprie perché le rette </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 ed </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parallele a</a:t>
              </a:r>
              <a:endParaRPr kumimoji="0" lang="it-IT" altLang="it-IT" sz="1400" b="0" i="0" u="none" strike="noStrike" cap="none" normalizeH="0" baseline="0" dirty="0">
                <a:ln>
                  <a:noFill/>
                </a:ln>
                <a:solidFill>
                  <a:schemeClr val="tx1"/>
                </a:solidFill>
                <a:effectLst/>
              </a:endParaRPr>
            </a:p>
          </p:txBody>
        </p:sp>
        <p:sp>
          <p:nvSpPr>
            <p:cNvPr id="23" name="Rectangle 29">
              <a:extLst>
                <a:ext uri="{FF2B5EF4-FFF2-40B4-BE49-F238E27FC236}">
                  <a16:creationId xmlns:a16="http://schemas.microsoft.com/office/drawing/2014/main" id="{70DD4E17-A7A1-3A4B-E647-C4CC2E637E6C}"/>
                </a:ext>
              </a:extLst>
            </p:cNvPr>
            <p:cNvSpPr>
              <a:spLocks noChangeArrowheads="1"/>
            </p:cNvSpPr>
            <p:nvPr/>
          </p:nvSpPr>
          <p:spPr bwMode="auto">
            <a:xfrm>
              <a:off x="5736534" y="1630198"/>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Symbol" panose="05050102010706020507" pitchFamily="18" charset="2"/>
                </a:rPr>
                <a:t>¥</a:t>
              </a:r>
              <a:endParaRPr kumimoji="0" lang="it-IT" altLang="it-IT" sz="1400" b="0" i="0" u="none" strike="noStrike" cap="none" normalizeH="0" baseline="0" dirty="0">
                <a:ln>
                  <a:noFill/>
                </a:ln>
                <a:solidFill>
                  <a:srgbClr val="C00000"/>
                </a:solidFill>
                <a:effectLst/>
              </a:endParaRPr>
            </a:p>
          </p:txBody>
        </p:sp>
        <p:sp>
          <p:nvSpPr>
            <p:cNvPr id="24" name="Rectangle 30">
              <a:extLst>
                <a:ext uri="{FF2B5EF4-FFF2-40B4-BE49-F238E27FC236}">
                  <a16:creationId xmlns:a16="http://schemas.microsoft.com/office/drawing/2014/main" id="{7066E41A-994A-2A74-72DD-B88C92CDE77D}"/>
                </a:ext>
              </a:extLst>
            </p:cNvPr>
            <p:cNvSpPr>
              <a:spLocks noChangeArrowheads="1"/>
            </p:cNvSpPr>
            <p:nvPr/>
          </p:nvSpPr>
          <p:spPr bwMode="auto">
            <a:xfrm>
              <a:off x="6061172" y="1630198"/>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B050"/>
                  </a:solidFill>
                  <a:effectLst/>
                  <a:latin typeface="Symbol" panose="05050102010706020507" pitchFamily="18" charset="2"/>
                </a:rPr>
                <a:t>¥</a:t>
              </a:r>
              <a:endParaRPr kumimoji="0" lang="it-IT" altLang="it-IT" sz="1400" b="0" i="0" u="none" strike="noStrike" cap="none" normalizeH="0" baseline="0" dirty="0">
                <a:ln>
                  <a:noFill/>
                </a:ln>
                <a:solidFill>
                  <a:srgbClr val="00B050"/>
                </a:solidFill>
                <a:effectLst/>
              </a:endParaRPr>
            </a:p>
          </p:txBody>
        </p:sp>
        <p:sp>
          <p:nvSpPr>
            <p:cNvPr id="25" name="Rectangle 15">
              <a:extLst>
                <a:ext uri="{FF2B5EF4-FFF2-40B4-BE49-F238E27FC236}">
                  <a16:creationId xmlns:a16="http://schemas.microsoft.com/office/drawing/2014/main" id="{E0785A28-32EA-ECB2-95B3-5793A8A83154}"/>
                </a:ext>
              </a:extLst>
            </p:cNvPr>
            <p:cNvSpPr>
              <a:spLocks noChangeArrowheads="1"/>
            </p:cNvSpPr>
            <p:nvPr/>
          </p:nvSpPr>
          <p:spPr bwMode="auto">
            <a:xfrm>
              <a:off x="10851396" y="1817264"/>
              <a:ext cx="54502" cy="14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25000" dirty="0">
                  <a:ln>
                    <a:noFill/>
                  </a:ln>
                  <a:solidFill>
                    <a:srgbClr val="0000FF"/>
                  </a:solidFill>
                  <a:effectLst/>
                  <a:latin typeface="Comic Sans MS" panose="030F0702030302020204" pitchFamily="66" charset="0"/>
                </a:rPr>
                <a:t>1</a:t>
              </a:r>
              <a:endParaRPr kumimoji="0" lang="it-IT" altLang="it-IT" sz="1400" b="0" i="0" u="none" strike="noStrike" cap="none" normalizeH="0" baseline="-25000" dirty="0">
                <a:ln>
                  <a:noFill/>
                </a:ln>
                <a:solidFill>
                  <a:schemeClr val="tx1"/>
                </a:solidFill>
                <a:effectLst/>
              </a:endParaRPr>
            </a:p>
          </p:txBody>
        </p:sp>
        <p:sp>
          <p:nvSpPr>
            <p:cNvPr id="27" name="Rectangle 14">
              <a:extLst>
                <a:ext uri="{FF2B5EF4-FFF2-40B4-BE49-F238E27FC236}">
                  <a16:creationId xmlns:a16="http://schemas.microsoft.com/office/drawing/2014/main" id="{4A360755-B86A-DDBC-3B0C-6780F7C565CD}"/>
                </a:ext>
              </a:extLst>
            </p:cNvPr>
            <p:cNvSpPr>
              <a:spLocks noChangeArrowheads="1"/>
            </p:cNvSpPr>
            <p:nvPr/>
          </p:nvSpPr>
          <p:spPr bwMode="auto">
            <a:xfrm>
              <a:off x="10702057" y="1760085"/>
              <a:ext cx="1852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 p</a:t>
              </a:r>
              <a:endParaRPr kumimoji="0" lang="it-IT" altLang="it-IT" sz="1400" b="0" i="0" u="none" strike="noStrike" cap="none" normalizeH="0" baseline="0" dirty="0">
                <a:ln>
                  <a:noFill/>
                </a:ln>
                <a:solidFill>
                  <a:schemeClr val="tx1"/>
                </a:solidFill>
                <a:effectLst/>
              </a:endParaRPr>
            </a:p>
          </p:txBody>
        </p:sp>
      </p:grpSp>
      <p:sp>
        <p:nvSpPr>
          <p:cNvPr id="11" name="Ovale 10">
            <a:extLst>
              <a:ext uri="{FF2B5EF4-FFF2-40B4-BE49-F238E27FC236}">
                <a16:creationId xmlns:a16="http://schemas.microsoft.com/office/drawing/2014/main" id="{5B6D6B1A-4D48-C8BF-B41C-FDD2B1E5F6B5}"/>
              </a:ext>
            </a:extLst>
          </p:cNvPr>
          <p:cNvSpPr/>
          <p:nvPr/>
        </p:nvSpPr>
        <p:spPr>
          <a:xfrm>
            <a:off x="9666467" y="2687633"/>
            <a:ext cx="720000" cy="720000"/>
          </a:xfrm>
          <a:prstGeom prst="ellipse">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C135BB5D-E712-05E0-F65A-F5366DCA03D2}"/>
              </a:ext>
            </a:extLst>
          </p:cNvPr>
          <p:cNvSpPr/>
          <p:nvPr/>
        </p:nvSpPr>
        <p:spPr>
          <a:xfrm>
            <a:off x="5661204" y="5908386"/>
            <a:ext cx="720000" cy="720000"/>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38" name="Ovale 37">
            <a:extLst>
              <a:ext uri="{FF2B5EF4-FFF2-40B4-BE49-F238E27FC236}">
                <a16:creationId xmlns:a16="http://schemas.microsoft.com/office/drawing/2014/main" id="{459BBAC7-0048-EFAC-DBD0-7E4D43903E7E}"/>
              </a:ext>
            </a:extLst>
          </p:cNvPr>
          <p:cNvSpPr/>
          <p:nvPr/>
        </p:nvSpPr>
        <p:spPr>
          <a:xfrm>
            <a:off x="9118091" y="3513968"/>
            <a:ext cx="720000" cy="720000"/>
          </a:xfrm>
          <a:prstGeom prst="ellipse">
            <a:avLst/>
          </a:prstGeom>
          <a:noFill/>
          <a:ln w="3175">
            <a:solidFill>
              <a:srgbClr val="5450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a:extLst>
              <a:ext uri="{FF2B5EF4-FFF2-40B4-BE49-F238E27FC236}">
                <a16:creationId xmlns:a16="http://schemas.microsoft.com/office/drawing/2014/main" id="{BA5ACDBE-EF1A-709C-4273-E225488738D3}"/>
              </a:ext>
            </a:extLst>
          </p:cNvPr>
          <p:cNvSpPr/>
          <p:nvPr/>
        </p:nvSpPr>
        <p:spPr>
          <a:xfrm>
            <a:off x="5053590" y="5016113"/>
            <a:ext cx="720000" cy="720000"/>
          </a:xfrm>
          <a:prstGeom prst="ellipse">
            <a:avLst/>
          </a:prstGeom>
          <a:noFill/>
          <a:ln w="3175">
            <a:solidFill>
              <a:srgbClr val="5450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2357185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anim calcmode="lin" valueType="num">
                                      <p:cBhvr>
                                        <p:cTn id="41" dur="500" fill="hold"/>
                                        <p:tgtEl>
                                          <p:spTgt spid="57"/>
                                        </p:tgtEl>
                                        <p:attrNameLst>
                                          <p:attrName>ppt_x</p:attrName>
                                        </p:attrNameLst>
                                      </p:cBhvr>
                                      <p:tavLst>
                                        <p:tav tm="0">
                                          <p:val>
                                            <p:strVal val="#ppt_x"/>
                                          </p:val>
                                        </p:tav>
                                        <p:tav tm="100000">
                                          <p:val>
                                            <p:strVal val="#ppt_x"/>
                                          </p:val>
                                        </p:tav>
                                      </p:tavLst>
                                    </p:anim>
                                    <p:anim calcmode="lin" valueType="num">
                                      <p:cBhvr>
                                        <p:cTn id="42" dur="500" fill="hold"/>
                                        <p:tgtEl>
                                          <p:spTgt spid="5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anim calcmode="lin" valueType="num">
                                      <p:cBhvr>
                                        <p:cTn id="51" dur="500" fill="hold"/>
                                        <p:tgtEl>
                                          <p:spTgt spid="58"/>
                                        </p:tgtEl>
                                        <p:attrNameLst>
                                          <p:attrName>ppt_x</p:attrName>
                                        </p:attrNameLst>
                                      </p:cBhvr>
                                      <p:tavLst>
                                        <p:tav tm="0">
                                          <p:val>
                                            <p:strVal val="#ppt_x"/>
                                          </p:val>
                                        </p:tav>
                                        <p:tav tm="100000">
                                          <p:val>
                                            <p:strVal val="#ppt_x"/>
                                          </p:val>
                                        </p:tav>
                                      </p:tavLst>
                                    </p:anim>
                                    <p:anim calcmode="lin" valueType="num">
                                      <p:cBhvr>
                                        <p:cTn id="52" dur="500" fill="hold"/>
                                        <p:tgtEl>
                                          <p:spTgt spid="5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anim calcmode="lin" valueType="num">
                                      <p:cBhvr>
                                        <p:cTn id="56" dur="500" fill="hold"/>
                                        <p:tgtEl>
                                          <p:spTgt spid="63"/>
                                        </p:tgtEl>
                                        <p:attrNameLst>
                                          <p:attrName>ppt_x</p:attrName>
                                        </p:attrNameLst>
                                      </p:cBhvr>
                                      <p:tavLst>
                                        <p:tav tm="0">
                                          <p:val>
                                            <p:strVal val="#ppt_x"/>
                                          </p:val>
                                        </p:tav>
                                        <p:tav tm="100000">
                                          <p:val>
                                            <p:strVal val="#ppt_x"/>
                                          </p:val>
                                        </p:tav>
                                      </p:tavLst>
                                    </p:anim>
                                    <p:anim calcmode="lin" valueType="num">
                                      <p:cBhvr>
                                        <p:cTn id="57" dur="500" fill="hold"/>
                                        <p:tgtEl>
                                          <p:spTgt spid="6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strVal val="#ppt_x"/>
                                          </p:val>
                                        </p:tav>
                                        <p:tav tm="100000">
                                          <p:val>
                                            <p:strVal val="#ppt_x"/>
                                          </p:val>
                                        </p:tav>
                                      </p:tavLst>
                                    </p:anim>
                                    <p:anim calcmode="lin" valueType="num">
                                      <p:cBhvr>
                                        <p:cTn id="6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anim calcmode="lin" valueType="num">
                                      <p:cBhvr>
                                        <p:cTn id="78" dur="500" fill="hold"/>
                                        <p:tgtEl>
                                          <p:spTgt spid="41"/>
                                        </p:tgtEl>
                                        <p:attrNameLst>
                                          <p:attrName>ppt_x</p:attrName>
                                        </p:attrNameLst>
                                      </p:cBhvr>
                                      <p:tavLst>
                                        <p:tav tm="0">
                                          <p:val>
                                            <p:strVal val="#ppt_x"/>
                                          </p:val>
                                        </p:tav>
                                        <p:tav tm="100000">
                                          <p:val>
                                            <p:strVal val="#ppt_x"/>
                                          </p:val>
                                        </p:tav>
                                      </p:tavLst>
                                    </p:anim>
                                    <p:anim calcmode="lin" valueType="num">
                                      <p:cBhvr>
                                        <p:cTn id="79" dur="5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anim calcmode="lin" valueType="num">
                                      <p:cBhvr>
                                        <p:cTn id="83" dur="500" fill="hold"/>
                                        <p:tgtEl>
                                          <p:spTgt spid="38"/>
                                        </p:tgtEl>
                                        <p:attrNameLst>
                                          <p:attrName>ppt_x</p:attrName>
                                        </p:attrNameLst>
                                      </p:cBhvr>
                                      <p:tavLst>
                                        <p:tav tm="0">
                                          <p:val>
                                            <p:strVal val="#ppt_x"/>
                                          </p:val>
                                        </p:tav>
                                        <p:tav tm="100000">
                                          <p:val>
                                            <p:strVal val="#ppt_x"/>
                                          </p:val>
                                        </p:tav>
                                      </p:tavLst>
                                    </p:anim>
                                    <p:anim calcmode="lin" valueType="num">
                                      <p:cBhvr>
                                        <p:cTn id="84" dur="500" fill="hold"/>
                                        <p:tgtEl>
                                          <p:spTgt spid="38"/>
                                        </p:tgtEl>
                                        <p:attrNameLst>
                                          <p:attrName>ppt_y</p:attrName>
                                        </p:attrNameLst>
                                      </p:cBhvr>
                                      <p:tavLst>
                                        <p:tav tm="0">
                                          <p:val>
                                            <p:strVal val="#ppt_y+.1"/>
                                          </p:val>
                                        </p:tav>
                                        <p:tav tm="100000">
                                          <p:val>
                                            <p:strVal val="#ppt_y"/>
                                          </p:val>
                                        </p:tav>
                                      </p:tavLst>
                                    </p:anim>
                                  </p:childTnLst>
                                </p:cTn>
                              </p:par>
                              <p:par>
                                <p:cTn id="85" presetID="22" presetClass="entr" presetSubtype="1"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up)">
                                      <p:cBhvr>
                                        <p:cTn id="87" dur="500"/>
                                        <p:tgtEl>
                                          <p:spTgt spid="39"/>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down)">
                                      <p:cBhvr>
                                        <p:cTn id="90" dur="500"/>
                                        <p:tgtEl>
                                          <p:spTgt spid="55"/>
                                        </p:tgtEl>
                                      </p:cBhvr>
                                    </p:animEffect>
                                  </p:childTnLst>
                                </p:cTn>
                              </p:par>
                              <p:par>
                                <p:cTn id="91" presetID="22" presetClass="entr" presetSubtype="4"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down)">
                                      <p:cBhvr>
                                        <p:cTn id="93" dur="500"/>
                                        <p:tgtEl>
                                          <p:spTgt spid="32"/>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down)">
                                      <p:cBhvr>
                                        <p:cTn id="96" dur="500"/>
                                        <p:tgtEl>
                                          <p:spTgt spid="5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p:cTn id="101" dur="500" fill="hold"/>
                                        <p:tgtEl>
                                          <p:spTgt spid="8"/>
                                        </p:tgtEl>
                                        <p:attrNameLst>
                                          <p:attrName>ppt_w</p:attrName>
                                        </p:attrNameLst>
                                      </p:cBhvr>
                                      <p:tavLst>
                                        <p:tav tm="0">
                                          <p:val>
                                            <p:fltVal val="0"/>
                                          </p:val>
                                        </p:tav>
                                        <p:tav tm="100000">
                                          <p:val>
                                            <p:strVal val="#ppt_w"/>
                                          </p:val>
                                        </p:tav>
                                      </p:tavLst>
                                    </p:anim>
                                    <p:anim calcmode="lin" valueType="num">
                                      <p:cBhvr>
                                        <p:cTn id="102" dur="500" fill="hold"/>
                                        <p:tgtEl>
                                          <p:spTgt spid="8"/>
                                        </p:tgtEl>
                                        <p:attrNameLst>
                                          <p:attrName>ppt_h</p:attrName>
                                        </p:attrNameLst>
                                      </p:cBhvr>
                                      <p:tavLst>
                                        <p:tav tm="0">
                                          <p:val>
                                            <p:fltVal val="0"/>
                                          </p:val>
                                        </p:tav>
                                        <p:tav tm="100000">
                                          <p:val>
                                            <p:strVal val="#ppt_h"/>
                                          </p:val>
                                        </p:tav>
                                      </p:tavLst>
                                    </p:anim>
                                    <p:animEffect transition="in" filter="fade">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500" fill="hold"/>
                                        <p:tgtEl>
                                          <p:spTgt spid="10"/>
                                        </p:tgtEl>
                                        <p:attrNameLst>
                                          <p:attrName>ppt_w</p:attrName>
                                        </p:attrNameLst>
                                      </p:cBhvr>
                                      <p:tavLst>
                                        <p:tav tm="0">
                                          <p:val>
                                            <p:fltVal val="0"/>
                                          </p:val>
                                        </p:tav>
                                        <p:tav tm="100000">
                                          <p:val>
                                            <p:strVal val="#ppt_w"/>
                                          </p:val>
                                        </p:tav>
                                      </p:tavLst>
                                    </p:anim>
                                    <p:anim calcmode="lin" valueType="num">
                                      <p:cBhvr>
                                        <p:cTn id="109" dur="500" fill="hold"/>
                                        <p:tgtEl>
                                          <p:spTgt spid="10"/>
                                        </p:tgtEl>
                                        <p:attrNameLst>
                                          <p:attrName>ppt_h</p:attrName>
                                        </p:attrNameLst>
                                      </p:cBhvr>
                                      <p:tavLst>
                                        <p:tav tm="0">
                                          <p:val>
                                            <p:fltVal val="0"/>
                                          </p:val>
                                        </p:tav>
                                        <p:tav tm="100000">
                                          <p:val>
                                            <p:strVal val="#ppt_h"/>
                                          </p:val>
                                        </p:tav>
                                      </p:tavLst>
                                    </p:anim>
                                    <p:animEffect transition="in" filter="fade">
                                      <p:cBhvr>
                                        <p:cTn id="1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7" grpId="0" animBg="1"/>
      <p:bldP spid="8" grpId="0"/>
      <p:bldP spid="10" grpId="0"/>
      <p:bldP spid="54" grpId="0"/>
      <p:bldP spid="55" grpId="0"/>
      <p:bldP spid="57" grpId="0"/>
      <p:bldP spid="58" grpId="0"/>
      <p:bldP spid="62" grpId="0"/>
      <p:bldP spid="63" grpId="0"/>
      <p:bldP spid="11" grpId="0" animBg="1"/>
      <p:bldP spid="35" grpId="0" animBg="1"/>
      <p:bldP spid="38"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ORIZZONTALI  PARALLELE  NEL  </a:t>
            </a:r>
            <a:r>
              <a:rPr lang="it-IT" sz="1800" dirty="0">
                <a:solidFill>
                  <a:srgbClr val="C00000"/>
                </a:solidFill>
                <a:latin typeface="Comic Sans MS" panose="030F0702030302020204" pitchFamily="66" charset="0"/>
              </a:rPr>
              <a:t>PRIMO E TERZO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DIEDRO</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Passo 2</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099354" y="485848"/>
            <a:ext cx="90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orizzontali  parallele collocate nel primo e terzo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53C6D0C0-FBF8-352C-310D-F49F643BDAF7}"/>
              </a:ext>
            </a:extLst>
          </p:cNvPr>
          <p:cNvSpPr txBox="1"/>
          <p:nvPr/>
        </p:nvSpPr>
        <p:spPr>
          <a:xfrm>
            <a:off x="60845" y="5459368"/>
            <a:ext cx="3203762" cy="1200329"/>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Questo segmento identifica, inoltre, la posizione del piano passante per le due rette</a:t>
            </a:r>
            <a:endParaRPr lang="it-IT" dirty="0">
              <a:solidFill>
                <a:srgbClr val="C00000"/>
              </a:solidFill>
            </a:endParaRPr>
          </a:p>
        </p:txBody>
      </p:sp>
      <p:sp>
        <p:nvSpPr>
          <p:cNvPr id="19" name="CasellaDiTesto 18">
            <a:extLst>
              <a:ext uri="{FF2B5EF4-FFF2-40B4-BE49-F238E27FC236}">
                <a16:creationId xmlns:a16="http://schemas.microsoft.com/office/drawing/2014/main" id="{4D781AE9-A029-40ED-E4E2-B9FCE4C6EABE}"/>
              </a:ext>
            </a:extLst>
          </p:cNvPr>
          <p:cNvSpPr txBox="1"/>
          <p:nvPr/>
        </p:nvSpPr>
        <p:spPr>
          <a:xfrm>
            <a:off x="786514" y="2237985"/>
            <a:ext cx="1744655" cy="461665"/>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lang="it-IT" sz="24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24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24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r +T</a:t>
            </a:r>
            <a:r>
              <a:rPr lang="it-IT" sz="24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24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s)</a:t>
            </a:r>
            <a:endParaRPr lang="it-IT" sz="2400" dirty="0"/>
          </a:p>
        </p:txBody>
      </p:sp>
      <p:sp>
        <p:nvSpPr>
          <p:cNvPr id="23" name="CasellaDiTesto 22">
            <a:extLst>
              <a:ext uri="{FF2B5EF4-FFF2-40B4-BE49-F238E27FC236}">
                <a16:creationId xmlns:a16="http://schemas.microsoft.com/office/drawing/2014/main" id="{F3341951-8F29-5BD4-4CBD-AE3F1767629A}"/>
              </a:ext>
            </a:extLst>
          </p:cNvPr>
          <p:cNvSpPr txBox="1"/>
          <p:nvPr/>
        </p:nvSpPr>
        <p:spPr>
          <a:xfrm>
            <a:off x="150046" y="1878603"/>
            <a:ext cx="3162379" cy="318316"/>
          </a:xfrm>
          <a:prstGeom prst="rect">
            <a:avLst/>
          </a:prstGeom>
          <a:noFill/>
        </p:spPr>
        <p:txBody>
          <a:bodyPr wrap="square" rtlCol="0">
            <a:spAutoFit/>
          </a:bodyPr>
          <a:lstStyle/>
          <a:p>
            <a:pPr algn="ctr"/>
            <a:endParaRPr lang="it-IT" dirty="0"/>
          </a:p>
        </p:txBody>
      </p:sp>
      <p:sp>
        <p:nvSpPr>
          <p:cNvPr id="27" name="CasellaDiTesto 26">
            <a:extLst>
              <a:ext uri="{FF2B5EF4-FFF2-40B4-BE49-F238E27FC236}">
                <a16:creationId xmlns:a16="http://schemas.microsoft.com/office/drawing/2014/main" id="{BEC86CDA-BFA6-EF41-CB81-128911E03684}"/>
              </a:ext>
            </a:extLst>
          </p:cNvPr>
          <p:cNvSpPr txBox="1"/>
          <p:nvPr/>
        </p:nvSpPr>
        <p:spPr>
          <a:xfrm>
            <a:off x="56874" y="2843824"/>
            <a:ext cx="3162379" cy="2646878"/>
          </a:xfrm>
          <a:prstGeom prst="rect">
            <a:avLst/>
          </a:prstGeom>
          <a:noFill/>
        </p:spPr>
        <p:txBody>
          <a:bodyPr wrap="square" rtlCol="0">
            <a:spAutoFit/>
          </a:bodyPr>
          <a:lstStyle/>
          <a:p>
            <a:pPr algn="ctr"/>
            <a:r>
              <a:rPr lang="it-IT" dirty="0">
                <a:solidFill>
                  <a:srgbClr val="C00000"/>
                </a:solidFill>
                <a:latin typeface="Comic Sans MS" panose="030F0702030302020204" pitchFamily="66" charset="0"/>
              </a:rPr>
              <a:t>Questo segmento che unisce la traccia (</a:t>
            </a:r>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r</a:t>
            </a:r>
            <a:r>
              <a:rPr lang="it-IT" dirty="0">
                <a:solidFill>
                  <a:srgbClr val="C00000"/>
                </a:solidFill>
                <a:latin typeface="Comic Sans MS" panose="030F0702030302020204" pitchFamily="66" charset="0"/>
              </a:rPr>
              <a:t> </a:t>
            </a:r>
            <a:r>
              <a:rPr lang="it-IT" dirty="0">
                <a:solidFill>
                  <a:srgbClr val="C00000"/>
                </a:solidFill>
                <a:latin typeface="Comic Sans MS" panose="030F0702030302020204" pitchFamily="66" charset="0"/>
                <a:sym typeface="Symbol" panose="05050102010706020507" pitchFamily="18" charset="2"/>
              </a:rPr>
              <a:t></a:t>
            </a:r>
            <a:r>
              <a:rPr lang="it-IT" dirty="0">
                <a:solidFill>
                  <a:srgbClr val="C00000"/>
                </a:solidFill>
                <a:latin typeface="Comic Sans MS" panose="030F0702030302020204" pitchFamily="66" charset="0"/>
              </a:rPr>
              <a:t> </a:t>
            </a:r>
            <a:r>
              <a:rPr lang="it-IT" sz="2000" dirty="0">
                <a:solidFill>
                  <a:srgbClr val="C00000"/>
                </a:solidFill>
                <a:latin typeface="Symbol" panose="05050102010706020507" pitchFamily="18" charset="2"/>
              </a:rPr>
              <a:t>p</a:t>
            </a:r>
            <a:r>
              <a:rPr lang="it-IT" sz="2000" dirty="0">
                <a:solidFill>
                  <a:srgbClr val="C00000"/>
                </a:solidFill>
                <a:latin typeface="Comic Sans MS" panose="030F0702030302020204" pitchFamily="66" charset="0"/>
              </a:rPr>
              <a:t>+</a:t>
            </a:r>
            <a:r>
              <a:rPr lang="it-IT" baseline="-25000" dirty="0">
                <a:solidFill>
                  <a:srgbClr val="C00000"/>
                </a:solidFill>
                <a:latin typeface="Comic Sans MS" panose="030F0702030302020204" pitchFamily="66" charset="0"/>
              </a:rPr>
              <a:t>2</a:t>
            </a:r>
            <a:r>
              <a:rPr lang="it-IT" dirty="0">
                <a:solidFill>
                  <a:srgbClr val="C00000"/>
                </a:solidFill>
                <a:latin typeface="Comic Sans MS" panose="030F0702030302020204" pitchFamily="66" charset="0"/>
              </a:rPr>
              <a:t>) con la traccia (</a:t>
            </a:r>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s</a:t>
            </a:r>
            <a:r>
              <a:rPr lang="it-IT" dirty="0">
                <a:solidFill>
                  <a:srgbClr val="C00000"/>
                </a:solidFill>
                <a:latin typeface="Comic Sans MS" panose="030F0702030302020204" pitchFamily="66" charset="0"/>
              </a:rPr>
              <a:t> </a:t>
            </a:r>
            <a:r>
              <a:rPr lang="it-IT" dirty="0">
                <a:solidFill>
                  <a:srgbClr val="C00000"/>
                </a:solidFill>
                <a:latin typeface="Comic Sans MS" panose="030F0702030302020204" pitchFamily="66" charset="0"/>
                <a:sym typeface="Symbol" panose="05050102010706020507" pitchFamily="18" charset="2"/>
              </a:rPr>
              <a:t></a:t>
            </a:r>
            <a:r>
              <a:rPr lang="it-IT" dirty="0">
                <a:solidFill>
                  <a:srgbClr val="C00000"/>
                </a:solidFill>
                <a:latin typeface="Comic Sans MS" panose="030F0702030302020204" pitchFamily="66" charset="0"/>
              </a:rPr>
              <a:t> </a:t>
            </a:r>
            <a:r>
              <a:rPr lang="it-IT" sz="2000" dirty="0">
                <a:solidFill>
                  <a:srgbClr val="C00000"/>
                </a:solidFill>
                <a:latin typeface="Symbol" panose="05050102010706020507" pitchFamily="18" charset="2"/>
              </a:rPr>
              <a:t>p</a:t>
            </a:r>
            <a:r>
              <a:rPr lang="it-IT" sz="2000" dirty="0">
                <a:solidFill>
                  <a:srgbClr val="C00000"/>
                </a:solidFill>
                <a:latin typeface="Comic Sans MS" panose="030F0702030302020204" pitchFamily="66" charset="0"/>
              </a:rPr>
              <a:t>-</a:t>
            </a:r>
            <a:r>
              <a:rPr lang="it-IT" baseline="-25000" dirty="0">
                <a:solidFill>
                  <a:srgbClr val="C00000"/>
                </a:solidFill>
                <a:latin typeface="Comic Sans MS" panose="030F0702030302020204" pitchFamily="66" charset="0"/>
              </a:rPr>
              <a:t>2</a:t>
            </a:r>
            <a:r>
              <a:rPr lang="it-IT" dirty="0">
                <a:solidFill>
                  <a:srgbClr val="C00000"/>
                </a:solidFill>
                <a:latin typeface="Comic Sans MS" panose="030F0702030302020204" pitchFamily="66" charset="0"/>
              </a:rPr>
              <a:t>)  interseca la linea di terra</a:t>
            </a:r>
          </a:p>
          <a:p>
            <a:pPr algn="ctr"/>
            <a:r>
              <a:rPr lang="it-IT" dirty="0">
                <a:solidFill>
                  <a:srgbClr val="C00000"/>
                </a:solidFill>
                <a:latin typeface="Comic Sans MS" panose="030F0702030302020204" pitchFamily="66" charset="0"/>
              </a:rPr>
              <a:t>passando dal terzo diedro (spazio geometrico della retta s) al primo diedro (spazio geometrico della retta r)</a:t>
            </a:r>
          </a:p>
        </p:txBody>
      </p:sp>
      <p:sp>
        <p:nvSpPr>
          <p:cNvPr id="30" name="CasellaDiTesto 29">
            <a:extLst>
              <a:ext uri="{FF2B5EF4-FFF2-40B4-BE49-F238E27FC236}">
                <a16:creationId xmlns:a16="http://schemas.microsoft.com/office/drawing/2014/main" id="{5C565CAD-B37C-569F-3F45-9271C46FEA64}"/>
              </a:ext>
            </a:extLst>
          </p:cNvPr>
          <p:cNvSpPr txBox="1"/>
          <p:nvPr/>
        </p:nvSpPr>
        <p:spPr>
          <a:xfrm>
            <a:off x="69092" y="1238562"/>
            <a:ext cx="3195513" cy="923330"/>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Definite le tracce delle due rette collegandole si ottiene il segmento</a:t>
            </a:r>
            <a:endParaRPr lang="it-IT" dirty="0">
              <a:solidFill>
                <a:srgbClr val="5450EE"/>
              </a:solidFill>
              <a:latin typeface="Comic Sans MS" panose="030F0702030302020204" pitchFamily="66" charset="0"/>
              <a:ea typeface="Times New Roman" panose="02020603050405020304" pitchFamily="18" charset="0"/>
              <a:cs typeface="Arial" panose="020B0604020202020204" pitchFamily="34" charset="0"/>
            </a:endParaRPr>
          </a:p>
        </p:txBody>
      </p:sp>
      <p:grpSp>
        <p:nvGrpSpPr>
          <p:cNvPr id="42" name="Gruppo 41">
            <a:extLst>
              <a:ext uri="{FF2B5EF4-FFF2-40B4-BE49-F238E27FC236}">
                <a16:creationId xmlns:a16="http://schemas.microsoft.com/office/drawing/2014/main" id="{EDE3DB62-9241-7C8B-0B50-4FA61842BA72}"/>
              </a:ext>
            </a:extLst>
          </p:cNvPr>
          <p:cNvGrpSpPr/>
          <p:nvPr/>
        </p:nvGrpSpPr>
        <p:grpSpPr>
          <a:xfrm>
            <a:off x="3264606" y="1285030"/>
            <a:ext cx="8777897" cy="5400000"/>
            <a:chOff x="3264606" y="1285030"/>
            <a:chExt cx="8777897" cy="5400000"/>
          </a:xfrm>
        </p:grpSpPr>
        <p:grpSp>
          <p:nvGrpSpPr>
            <p:cNvPr id="31" name="Gruppo 30">
              <a:extLst>
                <a:ext uri="{FF2B5EF4-FFF2-40B4-BE49-F238E27FC236}">
                  <a16:creationId xmlns:a16="http://schemas.microsoft.com/office/drawing/2014/main" id="{09B0EC06-EA55-09C9-AD52-E11417F8610F}"/>
                </a:ext>
              </a:extLst>
            </p:cNvPr>
            <p:cNvGrpSpPr/>
            <p:nvPr/>
          </p:nvGrpSpPr>
          <p:grpSpPr>
            <a:xfrm>
              <a:off x="3264606" y="1285030"/>
              <a:ext cx="8777897" cy="5400000"/>
              <a:chOff x="3264606" y="1285030"/>
              <a:chExt cx="8820000" cy="540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64606" y="1285030"/>
                <a:ext cx="8820000"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411686" y="1294883"/>
                <a:ext cx="85367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orizzontali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 e III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767129" y="3590926"/>
                <a:ext cx="196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7555620" y="5641674"/>
                <a:ext cx="188913" cy="261938"/>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10703248" y="5151510"/>
                <a:ext cx="198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432481" y="3308313"/>
                <a:ext cx="190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355432" y="2703513"/>
                <a:ext cx="8667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19501" y="4565651"/>
                <a:ext cx="161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500438" y="4822826"/>
                <a:ext cx="85756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8" name="Connettore diritto 27">
                <a:extLst>
                  <a:ext uri="{FF2B5EF4-FFF2-40B4-BE49-F238E27FC236}">
                    <a16:creationId xmlns:a16="http://schemas.microsoft.com/office/drawing/2014/main" id="{7D1E2F88-72CF-B3DE-B245-7B3E8B0DC795}"/>
                  </a:ext>
                </a:extLst>
              </p:cNvPr>
              <p:cNvCxnSpPr>
                <a:cxnSpLocks/>
              </p:cNvCxnSpPr>
              <p:nvPr/>
            </p:nvCxnSpPr>
            <p:spPr>
              <a:xfrm>
                <a:off x="3619501" y="3852864"/>
                <a:ext cx="578575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D0A4F245-4A11-4432-4F52-7A141AC2DFBF}"/>
                  </a:ext>
                </a:extLst>
              </p:cNvPr>
              <p:cNvCxnSpPr/>
              <p:nvPr/>
            </p:nvCxnSpPr>
            <p:spPr>
              <a:xfrm>
                <a:off x="9405259" y="3852864"/>
                <a:ext cx="0" cy="965200"/>
              </a:xfrm>
              <a:prstGeom prst="line">
                <a:avLst/>
              </a:prstGeom>
              <a:ln w="3175">
                <a:solidFill>
                  <a:srgbClr val="5450EE"/>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58D10374-73C5-CDA0-049A-315DA6D07C24}"/>
                  </a:ext>
                </a:extLst>
              </p:cNvPr>
              <p:cNvCxnSpPr/>
              <p:nvPr/>
            </p:nvCxnSpPr>
            <p:spPr>
              <a:xfrm flipH="1">
                <a:off x="6006940" y="4822826"/>
                <a:ext cx="3398319" cy="153768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40DAE09-100E-1FC8-E807-EBFBF0274C64}"/>
                  </a:ext>
                </a:extLst>
              </p:cNvPr>
              <p:cNvCxnSpPr>
                <a:cxnSpLocks/>
              </p:cNvCxnSpPr>
              <p:nvPr/>
            </p:nvCxnSpPr>
            <p:spPr>
              <a:xfrm>
                <a:off x="5767129" y="5372064"/>
                <a:ext cx="613873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DA0F7656-5B40-F9A7-CE73-C4612B5B2021}"/>
                  </a:ext>
                </a:extLst>
              </p:cNvPr>
              <p:cNvCxnSpPr>
                <a:cxnSpLocks/>
              </p:cNvCxnSpPr>
              <p:nvPr/>
            </p:nvCxnSpPr>
            <p:spPr>
              <a:xfrm flipV="1">
                <a:off x="5767129" y="4824428"/>
                <a:ext cx="0" cy="547636"/>
              </a:xfrm>
              <a:prstGeom prst="line">
                <a:avLst/>
              </a:prstGeom>
              <a:ln w="3175">
                <a:solidFill>
                  <a:srgbClr val="5450EE"/>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D978E38-5C99-3DE9-F8D1-B2CAF5F8E1DD}"/>
                  </a:ext>
                </a:extLst>
              </p:cNvPr>
              <p:cNvCxnSpPr>
                <a:cxnSpLocks/>
              </p:cNvCxnSpPr>
              <p:nvPr/>
            </p:nvCxnSpPr>
            <p:spPr>
              <a:xfrm flipH="1">
                <a:off x="5763294" y="2787650"/>
                <a:ext cx="4501326" cy="20367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684D9AB5-D68A-DBA9-9AAF-3ACBDDA62835}"/>
                  </a:ext>
                </a:extLst>
              </p:cNvPr>
              <p:cNvSpPr txBox="1"/>
              <p:nvPr/>
            </p:nvSpPr>
            <p:spPr>
              <a:xfrm>
                <a:off x="9358177" y="3806039"/>
                <a:ext cx="576000" cy="369332"/>
              </a:xfrm>
              <a:prstGeom prst="rect">
                <a:avLst/>
              </a:prstGeom>
              <a:noFill/>
            </p:spPr>
            <p:txBody>
              <a:bodyPr wrap="square" rtlCol="0">
                <a:spAutoFit/>
              </a:bodyPr>
              <a:lstStyle/>
              <a:p>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r</a:t>
                </a:r>
              </a:p>
            </p:txBody>
          </p:sp>
          <p:sp>
            <p:nvSpPr>
              <p:cNvPr id="55" name="CasellaDiTesto 54">
                <a:extLst>
                  <a:ext uri="{FF2B5EF4-FFF2-40B4-BE49-F238E27FC236}">
                    <a16:creationId xmlns:a16="http://schemas.microsoft.com/office/drawing/2014/main" id="{85F34F72-D1F3-16B7-D5B8-4B89A1898AB1}"/>
                  </a:ext>
                </a:extLst>
              </p:cNvPr>
              <p:cNvSpPr txBox="1"/>
              <p:nvPr/>
            </p:nvSpPr>
            <p:spPr>
              <a:xfrm>
                <a:off x="5227687" y="5097813"/>
                <a:ext cx="576000" cy="369332"/>
              </a:xfrm>
              <a:prstGeom prst="rect">
                <a:avLst/>
              </a:prstGeom>
              <a:noFill/>
            </p:spPr>
            <p:txBody>
              <a:bodyPr wrap="square" rtlCol="0">
                <a:spAutoFit/>
              </a:bodyPr>
              <a:lstStyle/>
              <a:p>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s</a:t>
                </a:r>
              </a:p>
            </p:txBody>
          </p:sp>
          <p:grpSp>
            <p:nvGrpSpPr>
              <p:cNvPr id="60" name="Gruppo 59">
                <a:extLst>
                  <a:ext uri="{FF2B5EF4-FFF2-40B4-BE49-F238E27FC236}">
                    <a16:creationId xmlns:a16="http://schemas.microsoft.com/office/drawing/2014/main" id="{EF26603F-F95F-2B88-A0D2-723FD2698F35}"/>
                  </a:ext>
                </a:extLst>
              </p:cNvPr>
              <p:cNvGrpSpPr/>
              <p:nvPr/>
            </p:nvGrpSpPr>
            <p:grpSpPr>
              <a:xfrm>
                <a:off x="9834712" y="2780940"/>
                <a:ext cx="576000" cy="480824"/>
                <a:chOff x="9045000" y="5682897"/>
                <a:chExt cx="576000" cy="480824"/>
              </a:xfrm>
            </p:grpSpPr>
            <p:sp>
              <p:nvSpPr>
                <p:cNvPr id="57" name="CasellaDiTesto 56">
                  <a:extLst>
                    <a:ext uri="{FF2B5EF4-FFF2-40B4-BE49-F238E27FC236}">
                      <a16:creationId xmlns:a16="http://schemas.microsoft.com/office/drawing/2014/main" id="{62228948-5CBD-DC06-3EAA-C2BCC7F3632C}"/>
                    </a:ext>
                  </a:extLst>
                </p:cNvPr>
                <p:cNvSpPr txBox="1"/>
                <p:nvPr/>
              </p:nvSpPr>
              <p:spPr>
                <a:xfrm>
                  <a:off x="9045000" y="5794389"/>
                  <a:ext cx="576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1</a:t>
                  </a:r>
                  <a:r>
                    <a:rPr lang="it-IT" dirty="0">
                      <a:solidFill>
                        <a:srgbClr val="00B050"/>
                      </a:solidFill>
                      <a:latin typeface="Comic Sans MS" panose="030F0702030302020204" pitchFamily="66" charset="0"/>
                    </a:rPr>
                    <a:t>s</a:t>
                  </a:r>
                </a:p>
              </p:txBody>
            </p:sp>
            <p:sp>
              <p:nvSpPr>
                <p:cNvPr id="58" name="CasellaDiTesto 57">
                  <a:extLst>
                    <a:ext uri="{FF2B5EF4-FFF2-40B4-BE49-F238E27FC236}">
                      <a16:creationId xmlns:a16="http://schemas.microsoft.com/office/drawing/2014/main" id="{C2DFCF7E-5E82-B172-70EA-006723385DE2}"/>
                    </a:ext>
                  </a:extLst>
                </p:cNvPr>
                <p:cNvSpPr txBox="1"/>
                <p:nvPr/>
              </p:nvSpPr>
              <p:spPr>
                <a:xfrm>
                  <a:off x="9225130" y="5682897"/>
                  <a:ext cx="288000" cy="288000"/>
                </a:xfrm>
                <a:prstGeom prst="rect">
                  <a:avLst/>
                </a:prstGeom>
                <a:noFill/>
              </p:spPr>
              <p:txBody>
                <a:bodyPr wrap="square" rtlCol="0">
                  <a:spAutoFit/>
                </a:bodyPr>
                <a:lstStyle/>
                <a:p>
                  <a:r>
                    <a:rPr lang="it-IT" sz="1800" dirty="0">
                      <a:solidFill>
                        <a:srgbClr val="00B050"/>
                      </a:solidFill>
                      <a:latin typeface="Symbol" panose="05050102010706020507" pitchFamily="18" charset="2"/>
                    </a:rPr>
                    <a:t>¥</a:t>
                  </a:r>
                  <a:endParaRPr lang="it-IT" sz="1800" dirty="0">
                    <a:solidFill>
                      <a:srgbClr val="00B050"/>
                    </a:solidFill>
                    <a:latin typeface="MS Shell Dlg 2" panose="020B0604030504040204" pitchFamily="34" charset="0"/>
                  </a:endParaRPr>
                </a:p>
                <a:p>
                  <a:endParaRPr lang="it-IT" dirty="0">
                    <a:solidFill>
                      <a:srgbClr val="00B050"/>
                    </a:solidFill>
                  </a:endParaRPr>
                </a:p>
              </p:txBody>
            </p:sp>
          </p:grpSp>
          <p:grpSp>
            <p:nvGrpSpPr>
              <p:cNvPr id="61" name="Gruppo 60">
                <a:extLst>
                  <a:ext uri="{FF2B5EF4-FFF2-40B4-BE49-F238E27FC236}">
                    <a16:creationId xmlns:a16="http://schemas.microsoft.com/office/drawing/2014/main" id="{FE95973D-A41B-DB35-7253-175343013D75}"/>
                  </a:ext>
                </a:extLst>
              </p:cNvPr>
              <p:cNvGrpSpPr/>
              <p:nvPr/>
            </p:nvGrpSpPr>
            <p:grpSpPr>
              <a:xfrm>
                <a:off x="5822050" y="5794695"/>
                <a:ext cx="576000" cy="442410"/>
                <a:chOff x="9045000" y="5667293"/>
                <a:chExt cx="576000" cy="496428"/>
              </a:xfrm>
            </p:grpSpPr>
            <p:sp>
              <p:nvSpPr>
                <p:cNvPr id="62" name="CasellaDiTesto 61">
                  <a:extLst>
                    <a:ext uri="{FF2B5EF4-FFF2-40B4-BE49-F238E27FC236}">
                      <a16:creationId xmlns:a16="http://schemas.microsoft.com/office/drawing/2014/main" id="{99FF1C84-306C-4EDA-6429-9D852E3C1231}"/>
                    </a:ext>
                  </a:extLst>
                </p:cNvPr>
                <p:cNvSpPr txBox="1"/>
                <p:nvPr/>
              </p:nvSpPr>
              <p:spPr>
                <a:xfrm>
                  <a:off x="9045000" y="5794389"/>
                  <a:ext cx="57600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1</a:t>
                  </a:r>
                  <a:r>
                    <a:rPr lang="it-IT" dirty="0">
                      <a:solidFill>
                        <a:srgbClr val="C00000"/>
                      </a:solidFill>
                      <a:latin typeface="Comic Sans MS" panose="030F0702030302020204" pitchFamily="66" charset="0"/>
                    </a:rPr>
                    <a:t>r</a:t>
                  </a:r>
                </a:p>
              </p:txBody>
            </p:sp>
            <p:sp>
              <p:nvSpPr>
                <p:cNvPr id="63" name="CasellaDiTesto 62">
                  <a:extLst>
                    <a:ext uri="{FF2B5EF4-FFF2-40B4-BE49-F238E27FC236}">
                      <a16:creationId xmlns:a16="http://schemas.microsoft.com/office/drawing/2014/main" id="{169BED85-6CFA-06F7-83AA-ED7D6E558A69}"/>
                    </a:ext>
                  </a:extLst>
                </p:cNvPr>
                <p:cNvSpPr txBox="1"/>
                <p:nvPr/>
              </p:nvSpPr>
              <p:spPr>
                <a:xfrm>
                  <a:off x="9207670" y="5667293"/>
                  <a:ext cx="288000" cy="484747"/>
                </a:xfrm>
                <a:prstGeom prst="rect">
                  <a:avLst/>
                </a:prstGeom>
                <a:noFill/>
              </p:spPr>
              <p:txBody>
                <a:bodyPr wrap="square" rtlCol="0">
                  <a:spAutoFit/>
                </a:bodyPr>
                <a:lstStyle/>
                <a:p>
                  <a:r>
                    <a:rPr lang="it-IT" sz="1800" dirty="0">
                      <a:solidFill>
                        <a:srgbClr val="C00000"/>
                      </a:solidFill>
                      <a:latin typeface="Symbol" panose="05050102010706020507" pitchFamily="18" charset="2"/>
                    </a:rPr>
                    <a:t>¥</a:t>
                  </a:r>
                  <a:endParaRPr lang="it-IT" sz="1800" dirty="0">
                    <a:solidFill>
                      <a:srgbClr val="C00000"/>
                    </a:solidFill>
                    <a:latin typeface="MS Shell Dlg 2" panose="020B0604030504040204" pitchFamily="34" charset="0"/>
                  </a:endParaRPr>
                </a:p>
                <a:p>
                  <a:endParaRPr lang="it-IT" dirty="0">
                    <a:solidFill>
                      <a:srgbClr val="C00000"/>
                    </a:solidFill>
                  </a:endParaRPr>
                </a:p>
              </p:txBody>
            </p:sp>
          </p:grpSp>
        </p:grpSp>
        <p:grpSp>
          <p:nvGrpSpPr>
            <p:cNvPr id="7" name="Gruppo 6">
              <a:extLst>
                <a:ext uri="{FF2B5EF4-FFF2-40B4-BE49-F238E27FC236}">
                  <a16:creationId xmlns:a16="http://schemas.microsoft.com/office/drawing/2014/main" id="{FCEFC8C5-B459-C1DA-7B80-940DF3081D4F}"/>
                </a:ext>
              </a:extLst>
            </p:cNvPr>
            <p:cNvGrpSpPr/>
            <p:nvPr/>
          </p:nvGrpSpPr>
          <p:grpSpPr>
            <a:xfrm>
              <a:off x="3272446" y="1408534"/>
              <a:ext cx="8593756" cy="517867"/>
              <a:chOff x="3404151" y="1408534"/>
              <a:chExt cx="8593756" cy="517867"/>
            </a:xfrm>
          </p:grpSpPr>
          <p:grpSp>
            <p:nvGrpSpPr>
              <p:cNvPr id="8" name="Gruppo 7">
                <a:extLst>
                  <a:ext uri="{FF2B5EF4-FFF2-40B4-BE49-F238E27FC236}">
                    <a16:creationId xmlns:a16="http://schemas.microsoft.com/office/drawing/2014/main" id="{85B396AB-CF3A-D942-ECFF-D91B8CE37D3D}"/>
                  </a:ext>
                </a:extLst>
              </p:cNvPr>
              <p:cNvGrpSpPr/>
              <p:nvPr/>
            </p:nvGrpSpPr>
            <p:grpSpPr>
              <a:xfrm>
                <a:off x="3404151" y="1408534"/>
                <a:ext cx="8593756" cy="305476"/>
                <a:chOff x="3404151" y="1408534"/>
                <a:chExt cx="8593756" cy="305476"/>
              </a:xfrm>
            </p:grpSpPr>
            <p:sp>
              <p:nvSpPr>
                <p:cNvPr id="25" name="Rectangle 12">
                  <a:extLst>
                    <a:ext uri="{FF2B5EF4-FFF2-40B4-BE49-F238E27FC236}">
                      <a16:creationId xmlns:a16="http://schemas.microsoft.com/office/drawing/2014/main" id="{548D6DDE-022A-B185-3866-FE793517B1C1}"/>
                    </a:ext>
                  </a:extLst>
                </p:cNvPr>
                <p:cNvSpPr>
                  <a:spLocks noChangeArrowheads="1"/>
                </p:cNvSpPr>
                <p:nvPr/>
              </p:nvSpPr>
              <p:spPr bwMode="auto">
                <a:xfrm>
                  <a:off x="3404151" y="1498566"/>
                  <a:ext cx="85937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a:ln>
                        <a:noFill/>
                      </a:ln>
                      <a:solidFill>
                        <a:srgbClr val="0000FF"/>
                      </a:solidFill>
                      <a:effectLst/>
                      <a:latin typeface="Comic Sans MS" panose="030F0702030302020204" pitchFamily="66" charset="0"/>
                    </a:rPr>
                    <a:t>Passo1 -Partendo dai piedi delle tracce si definiscono le tracce delle due rette (</a:t>
                  </a:r>
                  <a:r>
                    <a:rPr kumimoji="0" lang="it-IT" altLang="it-IT" sz="1400" b="0" i="0" u="none" strike="noStrike" cap="none" normalizeH="0" baseline="0" dirty="0">
                      <a:ln>
                        <a:noFill/>
                      </a:ln>
                      <a:solidFill>
                        <a:srgbClr val="C00000"/>
                      </a:solidFill>
                      <a:effectLst/>
                      <a:latin typeface="Comic Sans MS" panose="030F0702030302020204" pitchFamily="66" charset="0"/>
                    </a:rPr>
                    <a:t>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e (</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endParaRPr kumimoji="0" lang="it-IT" altLang="it-IT" sz="1400" b="0" i="0" u="none" strike="noStrike" cap="none" normalizeH="0" baseline="0" dirty="0">
                    <a:ln>
                      <a:noFill/>
                    </a:ln>
                    <a:solidFill>
                      <a:schemeClr val="tx1"/>
                    </a:solidFill>
                    <a:effectLst/>
                  </a:endParaRPr>
                </a:p>
              </p:txBody>
            </p:sp>
            <p:sp>
              <p:nvSpPr>
                <p:cNvPr id="29" name="Rectangle 27">
                  <a:extLst>
                    <a:ext uri="{FF2B5EF4-FFF2-40B4-BE49-F238E27FC236}">
                      <a16:creationId xmlns:a16="http://schemas.microsoft.com/office/drawing/2014/main" id="{D702883B-437C-5F31-523E-C26991D0D128}"/>
                    </a:ext>
                  </a:extLst>
                </p:cNvPr>
                <p:cNvSpPr>
                  <a:spLocks noChangeArrowheads="1"/>
                </p:cNvSpPr>
                <p:nvPr/>
              </p:nvSpPr>
              <p:spPr bwMode="auto">
                <a:xfrm>
                  <a:off x="10097899" y="1415624"/>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Symbol" panose="05050102010706020507" pitchFamily="18" charset="2"/>
                    </a:rPr>
                    <a:t>¥</a:t>
                  </a:r>
                  <a:endParaRPr kumimoji="0" lang="it-IT" altLang="it-IT" sz="1400" b="0" i="0" u="none" strike="noStrike" cap="none" normalizeH="0" baseline="0" dirty="0">
                    <a:ln>
                      <a:noFill/>
                    </a:ln>
                    <a:solidFill>
                      <a:srgbClr val="C00000"/>
                    </a:solidFill>
                    <a:effectLst/>
                  </a:endParaRPr>
                </a:p>
              </p:txBody>
            </p:sp>
            <p:sp>
              <p:nvSpPr>
                <p:cNvPr id="33" name="Rectangle 28">
                  <a:extLst>
                    <a:ext uri="{FF2B5EF4-FFF2-40B4-BE49-F238E27FC236}">
                      <a16:creationId xmlns:a16="http://schemas.microsoft.com/office/drawing/2014/main" id="{ADD28F1E-5BC4-FF30-A3A7-DF348EB800D1}"/>
                    </a:ext>
                  </a:extLst>
                </p:cNvPr>
                <p:cNvSpPr>
                  <a:spLocks noChangeArrowheads="1"/>
                </p:cNvSpPr>
                <p:nvPr/>
              </p:nvSpPr>
              <p:spPr bwMode="auto">
                <a:xfrm>
                  <a:off x="11018671" y="1408534"/>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B050"/>
                      </a:solidFill>
                      <a:effectLst/>
                      <a:latin typeface="Symbol" panose="05050102010706020507" pitchFamily="18" charset="2"/>
                    </a:rPr>
                    <a:t>¥</a:t>
                  </a:r>
                  <a:endParaRPr kumimoji="0" lang="it-IT" altLang="it-IT" sz="1400" b="0" i="0" u="none" strike="noStrike" cap="none" normalizeH="0" baseline="0" dirty="0">
                    <a:ln>
                      <a:noFill/>
                    </a:ln>
                    <a:solidFill>
                      <a:srgbClr val="00B050"/>
                    </a:solidFill>
                    <a:effectLst/>
                  </a:endParaRPr>
                </a:p>
              </p:txBody>
            </p:sp>
          </p:grpSp>
          <p:sp>
            <p:nvSpPr>
              <p:cNvPr id="10" name="Rectangle 13">
                <a:extLst>
                  <a:ext uri="{FF2B5EF4-FFF2-40B4-BE49-F238E27FC236}">
                    <a16:creationId xmlns:a16="http://schemas.microsoft.com/office/drawing/2014/main" id="{28FCD702-3664-55B9-62F4-E9D55F86A8E0}"/>
                  </a:ext>
                </a:extLst>
              </p:cNvPr>
              <p:cNvSpPr>
                <a:spLocks noChangeArrowheads="1"/>
              </p:cNvSpPr>
              <p:nvPr/>
            </p:nvSpPr>
            <p:spPr bwMode="auto">
              <a:xfrm>
                <a:off x="4197241" y="1710957"/>
                <a:ext cx="7326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Le </a:t>
                </a:r>
                <a:r>
                  <a:rPr kumimoji="0" lang="it-IT" altLang="it-IT" sz="1400" i="0" u="none" strike="noStrike" cap="none" normalizeH="0" baseline="0" dirty="0">
                    <a:ln>
                      <a:noFill/>
                    </a:ln>
                    <a:solidFill>
                      <a:srgbClr val="0000FF"/>
                    </a:solidFill>
                    <a:effectLst/>
                    <a:latin typeface="Comic Sans MS" panose="030F0702030302020204" pitchFamily="66" charset="0"/>
                  </a:rPr>
                  <a:t>tracce</a:t>
                </a:r>
                <a:r>
                  <a:rPr kumimoji="0" lang="it-IT" altLang="it-IT" sz="1400" b="0" i="0" u="none" strike="noStrike" cap="none" normalizeH="0" baseline="0" dirty="0">
                    <a:ln>
                      <a:noFill/>
                    </a:ln>
                    <a:solidFill>
                      <a:srgbClr val="0000FF"/>
                    </a:solidFill>
                    <a:effectLst/>
                    <a:latin typeface="Comic Sans MS" panose="030F0702030302020204" pitchFamily="66" charset="0"/>
                  </a:rPr>
                  <a:t> prime (</a:t>
                </a:r>
                <a:r>
                  <a:rPr kumimoji="0" lang="it-IT" altLang="it-IT" sz="1400" b="0" i="0" u="none" strike="noStrike" cap="none" normalizeH="0" baseline="0" dirty="0">
                    <a:ln>
                      <a:noFill/>
                    </a:ln>
                    <a:solidFill>
                      <a:srgbClr val="C00000"/>
                    </a:solidFill>
                    <a:effectLst/>
                    <a:latin typeface="Comic Sans MS" panose="030F0702030302020204" pitchFamily="66" charset="0"/>
                  </a:rPr>
                  <a:t>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improprie perché le rette </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 ed </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parallele a</a:t>
                </a:r>
                <a:endParaRPr kumimoji="0" lang="it-IT" altLang="it-IT" sz="1400" b="0" i="0" u="none" strike="noStrike" cap="none" normalizeH="0" baseline="0" dirty="0">
                  <a:ln>
                    <a:noFill/>
                  </a:ln>
                  <a:solidFill>
                    <a:schemeClr val="tx1"/>
                  </a:solidFill>
                  <a:effectLst/>
                </a:endParaRPr>
              </a:p>
            </p:txBody>
          </p:sp>
          <p:sp>
            <p:nvSpPr>
              <p:cNvPr id="11" name="Rectangle 29">
                <a:extLst>
                  <a:ext uri="{FF2B5EF4-FFF2-40B4-BE49-F238E27FC236}">
                    <a16:creationId xmlns:a16="http://schemas.microsoft.com/office/drawing/2014/main" id="{1A54CE29-A586-F817-37B6-BFBED1FB6427}"/>
                  </a:ext>
                </a:extLst>
              </p:cNvPr>
              <p:cNvSpPr>
                <a:spLocks noChangeArrowheads="1"/>
              </p:cNvSpPr>
              <p:nvPr/>
            </p:nvSpPr>
            <p:spPr bwMode="auto">
              <a:xfrm>
                <a:off x="5736534" y="1630198"/>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Symbol" panose="05050102010706020507" pitchFamily="18" charset="2"/>
                  </a:rPr>
                  <a:t>¥</a:t>
                </a:r>
                <a:endParaRPr kumimoji="0" lang="it-IT" altLang="it-IT" sz="1400" b="0" i="0" u="none" strike="noStrike" cap="none" normalizeH="0" baseline="0" dirty="0">
                  <a:ln>
                    <a:noFill/>
                  </a:ln>
                  <a:solidFill>
                    <a:srgbClr val="C00000"/>
                  </a:solidFill>
                  <a:effectLst/>
                </a:endParaRPr>
              </a:p>
            </p:txBody>
          </p:sp>
          <p:sp>
            <p:nvSpPr>
              <p:cNvPr id="20" name="Rectangle 30">
                <a:extLst>
                  <a:ext uri="{FF2B5EF4-FFF2-40B4-BE49-F238E27FC236}">
                    <a16:creationId xmlns:a16="http://schemas.microsoft.com/office/drawing/2014/main" id="{9DC95B88-B456-7C72-C303-69609B14F987}"/>
                  </a:ext>
                </a:extLst>
              </p:cNvPr>
              <p:cNvSpPr>
                <a:spLocks noChangeArrowheads="1"/>
              </p:cNvSpPr>
              <p:nvPr/>
            </p:nvSpPr>
            <p:spPr bwMode="auto">
              <a:xfrm>
                <a:off x="6061172" y="1630198"/>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B050"/>
                    </a:solidFill>
                    <a:effectLst/>
                    <a:latin typeface="Symbol" panose="05050102010706020507" pitchFamily="18" charset="2"/>
                  </a:rPr>
                  <a:t>¥</a:t>
                </a:r>
                <a:endParaRPr kumimoji="0" lang="it-IT" altLang="it-IT" sz="1400" b="0" i="0" u="none" strike="noStrike" cap="none" normalizeH="0" baseline="0" dirty="0">
                  <a:ln>
                    <a:noFill/>
                  </a:ln>
                  <a:solidFill>
                    <a:srgbClr val="00B050"/>
                  </a:solidFill>
                  <a:effectLst/>
                </a:endParaRPr>
              </a:p>
            </p:txBody>
          </p:sp>
          <p:sp>
            <p:nvSpPr>
              <p:cNvPr id="21" name="Rectangle 15">
                <a:extLst>
                  <a:ext uri="{FF2B5EF4-FFF2-40B4-BE49-F238E27FC236}">
                    <a16:creationId xmlns:a16="http://schemas.microsoft.com/office/drawing/2014/main" id="{E48CC3DF-32AD-033C-8505-52859CD8C80D}"/>
                  </a:ext>
                </a:extLst>
              </p:cNvPr>
              <p:cNvSpPr>
                <a:spLocks noChangeArrowheads="1"/>
              </p:cNvSpPr>
              <p:nvPr/>
            </p:nvSpPr>
            <p:spPr bwMode="auto">
              <a:xfrm>
                <a:off x="10843374" y="1761113"/>
                <a:ext cx="54502" cy="14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25000" dirty="0">
                    <a:ln>
                      <a:noFill/>
                    </a:ln>
                    <a:solidFill>
                      <a:srgbClr val="0000FF"/>
                    </a:solidFill>
                    <a:effectLst/>
                    <a:latin typeface="Comic Sans MS" panose="030F0702030302020204" pitchFamily="66" charset="0"/>
                  </a:rPr>
                  <a:t>1</a:t>
                </a:r>
                <a:endParaRPr kumimoji="0" lang="it-IT" altLang="it-IT" sz="1400" b="0" i="0" u="none" strike="noStrike" cap="none" normalizeH="0" baseline="-25000" dirty="0">
                  <a:ln>
                    <a:noFill/>
                  </a:ln>
                  <a:solidFill>
                    <a:schemeClr val="tx1"/>
                  </a:solidFill>
                  <a:effectLst/>
                </a:endParaRPr>
              </a:p>
            </p:txBody>
          </p:sp>
          <p:sp>
            <p:nvSpPr>
              <p:cNvPr id="24" name="Rectangle 14">
                <a:extLst>
                  <a:ext uri="{FF2B5EF4-FFF2-40B4-BE49-F238E27FC236}">
                    <a16:creationId xmlns:a16="http://schemas.microsoft.com/office/drawing/2014/main" id="{E7B66338-9DB2-004E-AD73-6A40A467759D}"/>
                  </a:ext>
                </a:extLst>
              </p:cNvPr>
              <p:cNvSpPr>
                <a:spLocks noChangeArrowheads="1"/>
              </p:cNvSpPr>
              <p:nvPr/>
            </p:nvSpPr>
            <p:spPr bwMode="auto">
              <a:xfrm>
                <a:off x="10694035" y="1706607"/>
                <a:ext cx="1852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 p</a:t>
                </a:r>
                <a:endParaRPr kumimoji="0" lang="it-IT" altLang="it-IT" sz="1400" b="0" i="0" u="none" strike="noStrike" cap="none" normalizeH="0" baseline="0" dirty="0">
                  <a:ln>
                    <a:noFill/>
                  </a:ln>
                  <a:solidFill>
                    <a:schemeClr val="tx1"/>
                  </a:solidFill>
                  <a:effectLst/>
                </a:endParaRPr>
              </a:p>
            </p:txBody>
          </p:sp>
        </p:grpSp>
      </p:grpSp>
      <p:sp>
        <p:nvSpPr>
          <p:cNvPr id="38" name="Rectangle 21">
            <a:extLst>
              <a:ext uri="{FF2B5EF4-FFF2-40B4-BE49-F238E27FC236}">
                <a16:creationId xmlns:a16="http://schemas.microsoft.com/office/drawing/2014/main" id="{C57C28D1-19C1-5A56-2B86-A1560BA625B9}"/>
              </a:ext>
            </a:extLst>
          </p:cNvPr>
          <p:cNvSpPr>
            <a:spLocks noChangeArrowheads="1"/>
          </p:cNvSpPr>
          <p:nvPr/>
        </p:nvSpPr>
        <p:spPr bwMode="auto">
          <a:xfrm>
            <a:off x="3292270" y="1936993"/>
            <a:ext cx="87298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300" dirty="0">
                <a:solidFill>
                  <a:srgbClr val="FF0000"/>
                </a:solidFill>
                <a:latin typeface="Comic Sans MS" panose="030F0702030302020204" pitchFamily="66" charset="0"/>
              </a:rPr>
              <a:t>Passo 2-</a:t>
            </a:r>
            <a:r>
              <a:rPr kumimoji="0" lang="it-IT" altLang="it-IT" sz="1300" b="0" i="0" u="none" strike="noStrike" cap="none" normalizeH="0" baseline="0" dirty="0">
                <a:ln>
                  <a:noFill/>
                </a:ln>
                <a:solidFill>
                  <a:srgbClr val="FF0000"/>
                </a:solidFill>
                <a:effectLst/>
                <a:latin typeface="Comic Sans MS" panose="030F0702030302020204" pitchFamily="66" charset="0"/>
              </a:rPr>
              <a:t> Collegando le due tracce reali (</a:t>
            </a:r>
            <a:r>
              <a:rPr kumimoji="0" lang="it-IT" altLang="it-IT" sz="1300" b="0" i="0" u="none" strike="noStrike" cap="none" normalizeH="0" baseline="0" dirty="0">
                <a:ln>
                  <a:noFill/>
                </a:ln>
                <a:solidFill>
                  <a:srgbClr val="5450EE"/>
                </a:solidFill>
                <a:effectLst/>
                <a:latin typeface="Comic Sans MS" panose="030F0702030302020204" pitchFamily="66" charset="0"/>
              </a:rPr>
              <a:t>T</a:t>
            </a:r>
            <a:r>
              <a:rPr kumimoji="0" lang="it-IT" altLang="it-IT" sz="1300" b="0" i="0" u="none" strike="noStrike" cap="none" normalizeH="0" baseline="-25000" dirty="0">
                <a:ln>
                  <a:noFill/>
                </a:ln>
                <a:solidFill>
                  <a:srgbClr val="5450EE"/>
                </a:solidFill>
                <a:effectLst/>
                <a:latin typeface="Comic Sans MS" panose="030F0702030302020204" pitchFamily="66" charset="0"/>
              </a:rPr>
              <a:t>2</a:t>
            </a:r>
            <a:r>
              <a:rPr kumimoji="0" lang="it-IT" altLang="it-IT" sz="1300" b="0" i="0" u="none" strike="noStrike" cap="none" normalizeH="0" baseline="0" dirty="0">
                <a:ln>
                  <a:noFill/>
                </a:ln>
                <a:solidFill>
                  <a:srgbClr val="5450EE"/>
                </a:solidFill>
                <a:effectLst/>
                <a:latin typeface="Comic Sans MS" panose="030F0702030302020204" pitchFamily="66" charset="0"/>
              </a:rPr>
              <a:t>r+T</a:t>
            </a:r>
            <a:r>
              <a:rPr kumimoji="0" lang="it-IT" altLang="it-IT" sz="1300" b="0" i="0" u="none" strike="noStrike" cap="none" normalizeH="0" baseline="-25000" dirty="0">
                <a:ln>
                  <a:noFill/>
                </a:ln>
                <a:solidFill>
                  <a:srgbClr val="5450EE"/>
                </a:solidFill>
                <a:effectLst/>
                <a:latin typeface="Comic Sans MS" panose="030F0702030302020204" pitchFamily="66" charset="0"/>
              </a:rPr>
              <a:t>2</a:t>
            </a:r>
            <a:r>
              <a:rPr kumimoji="0" lang="it-IT" altLang="it-IT" sz="1300" b="0" i="0" u="none" strike="noStrike" cap="none" normalizeH="0" baseline="0" dirty="0">
                <a:ln>
                  <a:noFill/>
                </a:ln>
                <a:solidFill>
                  <a:srgbClr val="5450EE"/>
                </a:solidFill>
                <a:effectLst/>
                <a:latin typeface="Comic Sans MS" panose="030F0702030302020204" pitchFamily="66" charset="0"/>
              </a:rPr>
              <a:t>s</a:t>
            </a:r>
            <a:r>
              <a:rPr kumimoji="0" lang="it-IT" altLang="it-IT" sz="1300" b="0" i="0" u="none" strike="noStrike" cap="none" normalizeH="0" baseline="0" dirty="0">
                <a:ln>
                  <a:noFill/>
                </a:ln>
                <a:solidFill>
                  <a:srgbClr val="FF0000"/>
                </a:solidFill>
                <a:effectLst/>
                <a:latin typeface="Comic Sans MS" panose="030F0702030302020204" pitchFamily="66" charset="0"/>
              </a:rPr>
              <a:t>) si ottiene il segmento che costituisce la traccia del piano </a:t>
            </a:r>
            <a:r>
              <a:rPr kumimoji="0" lang="it-IT" altLang="it-IT" sz="1300" b="0" i="0" u="none" strike="noStrike" cap="none" normalizeH="0" baseline="0" dirty="0">
                <a:ln>
                  <a:noFill/>
                </a:ln>
                <a:solidFill>
                  <a:srgbClr val="FF0000"/>
                </a:solidFill>
                <a:effectLst/>
                <a:latin typeface="Symbol" panose="05050102010706020507" pitchFamily="18" charset="2"/>
              </a:rPr>
              <a:t>a.</a:t>
            </a:r>
            <a:r>
              <a:rPr kumimoji="0" lang="it-IT" altLang="it-IT" sz="1300" b="0" i="0" u="none" strike="noStrike" cap="none" normalizeH="0" baseline="0" dirty="0">
                <a:ln>
                  <a:noFill/>
                </a:ln>
                <a:solidFill>
                  <a:srgbClr val="FF0000"/>
                </a:solidFill>
                <a:effectLst/>
                <a:latin typeface="Comic Sans MS" panose="030F0702030302020204" pitchFamily="66" charset="0"/>
              </a:rPr>
              <a:t> </a:t>
            </a:r>
            <a:endParaRPr kumimoji="0" lang="it-IT" altLang="it-IT" sz="1300" b="0" i="0" u="none" strike="noStrike" cap="none" normalizeH="0" baseline="0" dirty="0">
              <a:ln>
                <a:noFill/>
              </a:ln>
              <a:solidFill>
                <a:schemeClr val="tx1"/>
              </a:solidFill>
              <a:effectLst/>
            </a:endParaRPr>
          </a:p>
        </p:txBody>
      </p:sp>
      <p:cxnSp>
        <p:nvCxnSpPr>
          <p:cNvPr id="68" name="Connettore diritto 67">
            <a:extLst>
              <a:ext uri="{FF2B5EF4-FFF2-40B4-BE49-F238E27FC236}">
                <a16:creationId xmlns:a16="http://schemas.microsoft.com/office/drawing/2014/main" id="{485D4EE6-9016-18F0-966C-83AE40F00321}"/>
              </a:ext>
            </a:extLst>
          </p:cNvPr>
          <p:cNvCxnSpPr>
            <a:cxnSpLocks/>
          </p:cNvCxnSpPr>
          <p:nvPr/>
        </p:nvCxnSpPr>
        <p:spPr>
          <a:xfrm flipV="1">
            <a:off x="5752531" y="3854489"/>
            <a:ext cx="3623414" cy="151494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2E709447-EA19-381D-4E57-8E6909288DF1}"/>
              </a:ext>
            </a:extLst>
          </p:cNvPr>
          <p:cNvCxnSpPr>
            <a:stCxn id="19" idx="3"/>
          </p:cNvCxnSpPr>
          <p:nvPr/>
        </p:nvCxnSpPr>
        <p:spPr>
          <a:xfrm>
            <a:off x="2531169" y="2468818"/>
            <a:ext cx="5068185" cy="2096833"/>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729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par>
                                <p:cTn id="42" presetID="22" presetClass="entr" presetSubtype="4" fill="hold"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500"/>
                                        <p:tgtEl>
                                          <p:spTgt spid="6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animBg="1"/>
      <p:bldP spid="27" grpId="0"/>
      <p:bldP spid="30"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ORIZZONTALI  PARALLELE  NEL  </a:t>
            </a:r>
            <a:r>
              <a:rPr lang="it-IT" sz="1800" dirty="0">
                <a:solidFill>
                  <a:srgbClr val="C00000"/>
                </a:solidFill>
                <a:latin typeface="Comic Sans MS" panose="030F0702030302020204" pitchFamily="66" charset="0"/>
              </a:rPr>
              <a:t>PRIMO E TERZO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DIEDRO</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Passo 3</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080692" y="444157"/>
            <a:ext cx="90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orizzontali  parallele collocate nel primo e terzo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841BE09B-24C3-FF59-59FC-4A163DC80301}"/>
              </a:ext>
            </a:extLst>
          </p:cNvPr>
          <p:cNvSpPr txBox="1"/>
          <p:nvPr/>
        </p:nvSpPr>
        <p:spPr>
          <a:xfrm>
            <a:off x="124583" y="4802566"/>
            <a:ext cx="612000" cy="432000"/>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1</a:t>
            </a:r>
            <a:r>
              <a:rPr lang="it-IT" sz="2400" dirty="0">
                <a:solidFill>
                  <a:srgbClr val="FF0000"/>
                </a:solidFill>
                <a:latin typeface="Symbol" panose="05050102010706020507" pitchFamily="18" charset="2"/>
              </a:rPr>
              <a:t>a</a:t>
            </a:r>
          </a:p>
        </p:txBody>
      </p:sp>
      <p:sp>
        <p:nvSpPr>
          <p:cNvPr id="20" name="CasellaDiTesto 19">
            <a:extLst>
              <a:ext uri="{FF2B5EF4-FFF2-40B4-BE49-F238E27FC236}">
                <a16:creationId xmlns:a16="http://schemas.microsoft.com/office/drawing/2014/main" id="{19624551-2FB7-D8C0-984B-80ACBC157EC8}"/>
              </a:ext>
            </a:extLst>
          </p:cNvPr>
          <p:cNvSpPr txBox="1"/>
          <p:nvPr/>
        </p:nvSpPr>
        <p:spPr>
          <a:xfrm>
            <a:off x="113414" y="5314264"/>
            <a:ext cx="648000" cy="432000"/>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2</a:t>
            </a:r>
            <a:r>
              <a:rPr lang="it-IT" sz="2400" dirty="0">
                <a:solidFill>
                  <a:srgbClr val="FF0000"/>
                </a:solidFill>
                <a:latin typeface="Symbol" panose="05050102010706020507" pitchFamily="18" charset="2"/>
              </a:rPr>
              <a:t>a</a:t>
            </a:r>
          </a:p>
        </p:txBody>
      </p:sp>
      <p:sp>
        <p:nvSpPr>
          <p:cNvPr id="45" name="CasellaDiTesto 44">
            <a:extLst>
              <a:ext uri="{FF2B5EF4-FFF2-40B4-BE49-F238E27FC236}">
                <a16:creationId xmlns:a16="http://schemas.microsoft.com/office/drawing/2014/main" id="{B53FCB76-3275-925E-05E5-752498B4F61E}"/>
              </a:ext>
            </a:extLst>
          </p:cNvPr>
          <p:cNvSpPr txBox="1"/>
          <p:nvPr/>
        </p:nvSpPr>
        <p:spPr>
          <a:xfrm>
            <a:off x="66000" y="1313234"/>
            <a:ext cx="3177849" cy="1477328"/>
          </a:xfrm>
          <a:prstGeom prst="rect">
            <a:avLst/>
          </a:prstGeom>
          <a:noFill/>
        </p:spPr>
        <p:txBody>
          <a:bodyPr wrap="square" rtlCol="0">
            <a:spAutoFit/>
          </a:bodyPr>
          <a:lstStyle/>
          <a:p>
            <a:pPr algn="ctr"/>
            <a:r>
              <a:rPr lang="it-IT" dirty="0">
                <a:solidFill>
                  <a:srgbClr val="C00000"/>
                </a:solidFill>
                <a:latin typeface="Comic Sans MS" panose="030F0702030302020204" pitchFamily="66" charset="0"/>
              </a:rPr>
              <a:t>Estendendo il segmento </a:t>
            </a:r>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r+T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s </a:t>
            </a:r>
            <a:r>
              <a:rPr lang="it-IT" dirty="0">
                <a:solidFill>
                  <a:srgbClr val="C00000"/>
                </a:solidFill>
                <a:latin typeface="Comic Sans MS" panose="030F0702030302020204" pitchFamily="66" charset="0"/>
              </a:rPr>
              <a:t>si ottiene una linea retta che rappresenta la traccia del piano </a:t>
            </a:r>
            <a:r>
              <a:rPr lang="it-IT" dirty="0">
                <a:solidFill>
                  <a:srgbClr val="FF0000"/>
                </a:solidFill>
                <a:latin typeface="Symbol" panose="05050102010706020507" pitchFamily="18" charset="2"/>
              </a:rPr>
              <a:t>a</a:t>
            </a:r>
            <a:r>
              <a:rPr lang="it-IT" dirty="0">
                <a:solidFill>
                  <a:srgbClr val="C00000"/>
                </a:solidFill>
                <a:latin typeface="Comic Sans MS" panose="030F0702030302020204" pitchFamily="66" charset="0"/>
              </a:rPr>
              <a:t> passante per le due rette</a:t>
            </a:r>
          </a:p>
        </p:txBody>
      </p:sp>
      <p:sp>
        <p:nvSpPr>
          <p:cNvPr id="46" name="CasellaDiTesto 45">
            <a:extLst>
              <a:ext uri="{FF2B5EF4-FFF2-40B4-BE49-F238E27FC236}">
                <a16:creationId xmlns:a16="http://schemas.microsoft.com/office/drawing/2014/main" id="{283A4F23-3221-128B-9EB6-C9B4B3B14450}"/>
              </a:ext>
            </a:extLst>
          </p:cNvPr>
          <p:cNvSpPr txBox="1"/>
          <p:nvPr/>
        </p:nvSpPr>
        <p:spPr>
          <a:xfrm>
            <a:off x="95117" y="2787650"/>
            <a:ext cx="3157112" cy="1200329"/>
          </a:xfrm>
          <a:prstGeom prst="rect">
            <a:avLst/>
          </a:prstGeom>
          <a:noFill/>
        </p:spPr>
        <p:txBody>
          <a:bodyPr wrap="square" rtlCol="0">
            <a:spAutoFit/>
          </a:bodyPr>
          <a:lstStyle/>
          <a:p>
            <a:pPr algn="ctr"/>
            <a:r>
              <a:rPr lang="it-IT" dirty="0">
                <a:solidFill>
                  <a:srgbClr val="C00000"/>
                </a:solidFill>
                <a:latin typeface="Comic Sans MS" panose="030F0702030302020204" pitchFamily="66" charset="0"/>
              </a:rPr>
              <a:t>Il punto d’intersezione della linea di terra con questa retta individua il </a:t>
            </a:r>
          </a:p>
          <a:p>
            <a:pPr algn="ctr"/>
            <a:endParaRPr lang="it-IT" dirty="0">
              <a:solidFill>
                <a:srgbClr val="C00000"/>
              </a:solidFill>
              <a:latin typeface="Comic Sans MS" panose="030F0702030302020204" pitchFamily="66" charset="0"/>
            </a:endParaRPr>
          </a:p>
        </p:txBody>
      </p:sp>
      <p:sp>
        <p:nvSpPr>
          <p:cNvPr id="50" name="CasellaDiTesto 49">
            <a:extLst>
              <a:ext uri="{FF2B5EF4-FFF2-40B4-BE49-F238E27FC236}">
                <a16:creationId xmlns:a16="http://schemas.microsoft.com/office/drawing/2014/main" id="{B70389DD-07AC-4348-37CD-34E083A04FAA}"/>
              </a:ext>
            </a:extLst>
          </p:cNvPr>
          <p:cNvSpPr txBox="1"/>
          <p:nvPr/>
        </p:nvSpPr>
        <p:spPr>
          <a:xfrm>
            <a:off x="814760" y="4858367"/>
            <a:ext cx="2498311" cy="376198"/>
          </a:xfrm>
          <a:prstGeom prst="rect">
            <a:avLst/>
          </a:prstGeom>
          <a:noFill/>
        </p:spPr>
        <p:txBody>
          <a:bodyPr wrap="square" rtlCol="0">
            <a:spAutoFit/>
          </a:bodyPr>
          <a:lstStyle/>
          <a:p>
            <a:r>
              <a:rPr lang="it-IT" dirty="0">
                <a:solidFill>
                  <a:srgbClr val="C00000"/>
                </a:solidFill>
                <a:latin typeface="Comic Sans MS" panose="030F0702030302020204" pitchFamily="66" charset="0"/>
              </a:rPr>
              <a:t>Traccia di </a:t>
            </a:r>
            <a:r>
              <a:rPr lang="it-IT" dirty="0">
                <a:solidFill>
                  <a:srgbClr val="FF0000"/>
                </a:solidFill>
                <a:latin typeface="Symbol" panose="05050102010706020507" pitchFamily="18" charset="2"/>
              </a:rPr>
              <a:t>a</a:t>
            </a:r>
            <a:r>
              <a:rPr lang="it-IT" dirty="0">
                <a:solidFill>
                  <a:srgbClr val="C00000"/>
                </a:solidFill>
                <a:latin typeface="Comic Sans MS" panose="030F0702030302020204" pitchFamily="66" charset="0"/>
              </a:rPr>
              <a:t> su </a:t>
            </a:r>
            <a:r>
              <a:rPr lang="it-IT" dirty="0">
                <a:solidFill>
                  <a:srgbClr val="C00000"/>
                </a:solidFill>
                <a:latin typeface="Symbol" panose="05050102010706020507" pitchFamily="18" charset="2"/>
              </a:rPr>
              <a:t>p</a:t>
            </a:r>
            <a:r>
              <a:rPr lang="it-IT" baseline="30000" dirty="0">
                <a:solidFill>
                  <a:srgbClr val="C00000"/>
                </a:solidFill>
                <a:latin typeface="Symbol" panose="05050102010706020507" pitchFamily="18" charset="2"/>
              </a:rPr>
              <a:t>+</a:t>
            </a:r>
            <a:r>
              <a:rPr lang="it-IT" baseline="-25000" dirty="0">
                <a:solidFill>
                  <a:srgbClr val="C00000"/>
                </a:solidFill>
                <a:latin typeface="Comic Sans MS" panose="030F0702030302020204" pitchFamily="66" charset="0"/>
              </a:rPr>
              <a:t>1</a:t>
            </a:r>
          </a:p>
        </p:txBody>
      </p:sp>
      <p:sp>
        <p:nvSpPr>
          <p:cNvPr id="53" name="CasellaDiTesto 52">
            <a:extLst>
              <a:ext uri="{FF2B5EF4-FFF2-40B4-BE49-F238E27FC236}">
                <a16:creationId xmlns:a16="http://schemas.microsoft.com/office/drawing/2014/main" id="{FCDB40EF-381F-A8C6-E3AC-A814BCD19785}"/>
              </a:ext>
            </a:extLst>
          </p:cNvPr>
          <p:cNvSpPr txBox="1"/>
          <p:nvPr/>
        </p:nvSpPr>
        <p:spPr>
          <a:xfrm>
            <a:off x="811343" y="5368701"/>
            <a:ext cx="2498311" cy="376198"/>
          </a:xfrm>
          <a:prstGeom prst="rect">
            <a:avLst/>
          </a:prstGeom>
          <a:noFill/>
        </p:spPr>
        <p:txBody>
          <a:bodyPr wrap="square" rtlCol="0">
            <a:spAutoFit/>
          </a:bodyPr>
          <a:lstStyle/>
          <a:p>
            <a:r>
              <a:rPr lang="it-IT" dirty="0">
                <a:solidFill>
                  <a:srgbClr val="C00000"/>
                </a:solidFill>
                <a:latin typeface="Comic Sans MS" panose="030F0702030302020204" pitchFamily="66" charset="0"/>
              </a:rPr>
              <a:t>Traccia di </a:t>
            </a:r>
            <a:r>
              <a:rPr lang="it-IT" dirty="0">
                <a:solidFill>
                  <a:srgbClr val="FF0000"/>
                </a:solidFill>
                <a:latin typeface="Symbol" panose="05050102010706020507" pitchFamily="18" charset="2"/>
              </a:rPr>
              <a:t>a</a:t>
            </a:r>
            <a:r>
              <a:rPr lang="it-IT" dirty="0">
                <a:solidFill>
                  <a:srgbClr val="C00000"/>
                </a:solidFill>
                <a:latin typeface="Comic Sans MS" panose="030F0702030302020204" pitchFamily="66" charset="0"/>
              </a:rPr>
              <a:t> su </a:t>
            </a:r>
            <a:r>
              <a:rPr lang="it-IT" dirty="0">
                <a:solidFill>
                  <a:srgbClr val="C00000"/>
                </a:solidFill>
                <a:latin typeface="Symbol" panose="05050102010706020507" pitchFamily="18" charset="2"/>
              </a:rPr>
              <a:t>p</a:t>
            </a:r>
            <a:r>
              <a:rPr lang="it-IT" baseline="30000" dirty="0">
                <a:solidFill>
                  <a:srgbClr val="C00000"/>
                </a:solidFill>
                <a:latin typeface="Symbol" panose="05050102010706020507" pitchFamily="18" charset="2"/>
              </a:rPr>
              <a:t>+</a:t>
            </a:r>
            <a:r>
              <a:rPr lang="it-IT" baseline="-25000" dirty="0">
                <a:solidFill>
                  <a:srgbClr val="C00000"/>
                </a:solidFill>
                <a:latin typeface="Comic Sans MS" panose="030F0702030302020204" pitchFamily="66" charset="0"/>
              </a:rPr>
              <a:t>2</a:t>
            </a:r>
          </a:p>
        </p:txBody>
      </p:sp>
      <p:sp>
        <p:nvSpPr>
          <p:cNvPr id="66" name="CasellaDiTesto 65">
            <a:extLst>
              <a:ext uri="{FF2B5EF4-FFF2-40B4-BE49-F238E27FC236}">
                <a16:creationId xmlns:a16="http://schemas.microsoft.com/office/drawing/2014/main" id="{086247D2-23BC-B05D-70BD-9E874C708811}"/>
              </a:ext>
            </a:extLst>
          </p:cNvPr>
          <p:cNvSpPr txBox="1"/>
          <p:nvPr/>
        </p:nvSpPr>
        <p:spPr>
          <a:xfrm>
            <a:off x="928400" y="3705462"/>
            <a:ext cx="1514091" cy="400110"/>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000" dirty="0">
                <a:solidFill>
                  <a:srgbClr val="C00000"/>
                </a:solidFill>
                <a:latin typeface="Comic Sans MS" panose="030F0702030302020204" pitchFamily="66" charset="0"/>
              </a:rPr>
              <a:t>punto unito</a:t>
            </a:r>
            <a:endParaRPr lang="it-IT" sz="2000" dirty="0">
              <a:solidFill>
                <a:srgbClr val="C00000"/>
              </a:solidFill>
            </a:endParaRPr>
          </a:p>
        </p:txBody>
      </p:sp>
      <p:sp>
        <p:nvSpPr>
          <p:cNvPr id="67" name="CasellaDiTesto 66">
            <a:extLst>
              <a:ext uri="{FF2B5EF4-FFF2-40B4-BE49-F238E27FC236}">
                <a16:creationId xmlns:a16="http://schemas.microsoft.com/office/drawing/2014/main" id="{527AAC71-7DB5-F4CE-F522-42A4AF854A60}"/>
              </a:ext>
            </a:extLst>
          </p:cNvPr>
          <p:cNvSpPr txBox="1"/>
          <p:nvPr/>
        </p:nvSpPr>
        <p:spPr>
          <a:xfrm>
            <a:off x="59266" y="4136459"/>
            <a:ext cx="3157112" cy="646331"/>
          </a:xfrm>
          <a:prstGeom prst="rect">
            <a:avLst/>
          </a:prstGeom>
          <a:noFill/>
        </p:spPr>
        <p:txBody>
          <a:bodyPr wrap="square" rtlCol="0">
            <a:spAutoFit/>
          </a:bodyPr>
          <a:lstStyle/>
          <a:p>
            <a:pPr algn="ctr"/>
            <a:r>
              <a:rPr lang="it-IT" dirty="0">
                <a:solidFill>
                  <a:srgbClr val="C00000"/>
                </a:solidFill>
                <a:latin typeface="Comic Sans MS" panose="030F0702030302020204" pitchFamily="66" charset="0"/>
              </a:rPr>
              <a:t>delle tracce che consente di individuare</a:t>
            </a:r>
            <a:endParaRPr lang="it-IT" dirty="0"/>
          </a:p>
        </p:txBody>
      </p:sp>
      <p:sp>
        <p:nvSpPr>
          <p:cNvPr id="71" name="CasellaDiTesto 70">
            <a:extLst>
              <a:ext uri="{FF2B5EF4-FFF2-40B4-BE49-F238E27FC236}">
                <a16:creationId xmlns:a16="http://schemas.microsoft.com/office/drawing/2014/main" id="{F70A07D4-84E7-E5B9-076E-1E1932AE4A2C}"/>
              </a:ext>
            </a:extLst>
          </p:cNvPr>
          <p:cNvSpPr txBox="1"/>
          <p:nvPr/>
        </p:nvSpPr>
        <p:spPr>
          <a:xfrm>
            <a:off x="124583" y="5937874"/>
            <a:ext cx="3091795" cy="646331"/>
          </a:xfrm>
          <a:prstGeom prst="rect">
            <a:avLst/>
          </a:prstGeom>
          <a:noFill/>
        </p:spPr>
        <p:txBody>
          <a:bodyPr wrap="square" rtlCol="0">
            <a:spAutoFit/>
          </a:bodyPr>
          <a:lstStyle/>
          <a:p>
            <a:pPr algn="ctr"/>
            <a:r>
              <a:rPr lang="it-IT" dirty="0">
                <a:solidFill>
                  <a:srgbClr val="C00000"/>
                </a:solidFill>
                <a:latin typeface="Comic Sans MS" panose="030F0702030302020204" pitchFamily="66" charset="0"/>
              </a:rPr>
              <a:t>come piano generico con le tracce allineate</a:t>
            </a:r>
          </a:p>
        </p:txBody>
      </p:sp>
      <p:grpSp>
        <p:nvGrpSpPr>
          <p:cNvPr id="18" name="Gruppo 17">
            <a:extLst>
              <a:ext uri="{FF2B5EF4-FFF2-40B4-BE49-F238E27FC236}">
                <a16:creationId xmlns:a16="http://schemas.microsoft.com/office/drawing/2014/main" id="{80782185-CFB1-C67E-A0D4-DBE4DA4D4586}"/>
              </a:ext>
            </a:extLst>
          </p:cNvPr>
          <p:cNvGrpSpPr/>
          <p:nvPr/>
        </p:nvGrpSpPr>
        <p:grpSpPr>
          <a:xfrm>
            <a:off x="3269971" y="1250089"/>
            <a:ext cx="8820000" cy="5400000"/>
            <a:chOff x="3269971" y="1250089"/>
            <a:chExt cx="8820000" cy="5400000"/>
          </a:xfrm>
        </p:grpSpPr>
        <p:grpSp>
          <p:nvGrpSpPr>
            <p:cNvPr id="73" name="Gruppo 72">
              <a:extLst>
                <a:ext uri="{FF2B5EF4-FFF2-40B4-BE49-F238E27FC236}">
                  <a16:creationId xmlns:a16="http://schemas.microsoft.com/office/drawing/2014/main" id="{149357F7-BBDB-47AF-0141-3C34AB997D6D}"/>
                </a:ext>
              </a:extLst>
            </p:cNvPr>
            <p:cNvGrpSpPr/>
            <p:nvPr/>
          </p:nvGrpSpPr>
          <p:grpSpPr>
            <a:xfrm>
              <a:off x="3269971" y="1250089"/>
              <a:ext cx="8820000" cy="5400000"/>
              <a:chOff x="3269971" y="1250089"/>
              <a:chExt cx="8820000" cy="5400000"/>
            </a:xfrm>
          </p:grpSpPr>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269971" y="1250089"/>
                <a:ext cx="8820000" cy="5400000"/>
              </a:xfrm>
              <a:prstGeom prst="rect">
                <a:avLst/>
              </a:prstGeom>
              <a:solidFill>
                <a:schemeClr val="accent4">
                  <a:lumMod val="20000"/>
                  <a:lumOff val="8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3396668" y="1253628"/>
                <a:ext cx="8540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Siano assegnate le proiezioni delle due rette orizzontali r(r', r") ed </a:t>
                </a:r>
                <a:r>
                  <a:rPr kumimoji="0" lang="it-IT" altLang="it-IT" sz="14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s(s',s") </a:t>
                </a:r>
                <a:r>
                  <a:rPr kumimoji="0" lang="it-IT" altLang="it-IT" sz="1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parallele nel I e III diedro</a:t>
                </a:r>
                <a:endParaRPr kumimoji="0" lang="it-IT" altLang="it-IT" sz="1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767129" y="3590926"/>
                <a:ext cx="196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7555620" y="5641674"/>
                <a:ext cx="188913" cy="261938"/>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endParaRPr kumimoji="0" lang="it-IT" altLang="it-IT"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10703248" y="5151510"/>
                <a:ext cx="198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432481" y="3308313"/>
                <a:ext cx="190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endParaRPr kumimoji="0" lang="it-IT" altLang="it-IT" sz="18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333035" y="2703513"/>
                <a:ext cx="8667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19501" y="4565651"/>
                <a:ext cx="161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700" b="0" i="0" u="none" strike="noStrike" kern="1200" cap="none" spc="0" normalizeH="0" baseline="0" noProof="0">
                    <a:ln>
                      <a:noFill/>
                    </a:ln>
                    <a:solidFill>
                      <a:srgbClr val="C00000"/>
                    </a:solidFill>
                    <a:effectLst/>
                    <a:uLnTx/>
                    <a:uFillTx/>
                    <a:latin typeface="Comic Sans MS" panose="030F0702030302020204" pitchFamily="66" charset="0"/>
                    <a:ea typeface="+mn-ea"/>
                    <a:cs typeface="+mn-cs"/>
                  </a:rPr>
                  <a:t>lt</a:t>
                </a:r>
                <a:endParaRPr kumimoji="0" lang="it-IT" altLang="it-IT" sz="18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500438" y="4822826"/>
                <a:ext cx="85756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8" name="Connettore diritto 27">
                <a:extLst>
                  <a:ext uri="{FF2B5EF4-FFF2-40B4-BE49-F238E27FC236}">
                    <a16:creationId xmlns:a16="http://schemas.microsoft.com/office/drawing/2014/main" id="{7D1E2F88-72CF-B3DE-B245-7B3E8B0DC795}"/>
                  </a:ext>
                </a:extLst>
              </p:cNvPr>
              <p:cNvCxnSpPr>
                <a:cxnSpLocks/>
              </p:cNvCxnSpPr>
              <p:nvPr/>
            </p:nvCxnSpPr>
            <p:spPr>
              <a:xfrm>
                <a:off x="3619501" y="3852864"/>
                <a:ext cx="578575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D0A4F245-4A11-4432-4F52-7A141AC2DFBF}"/>
                  </a:ext>
                </a:extLst>
              </p:cNvPr>
              <p:cNvCxnSpPr/>
              <p:nvPr/>
            </p:nvCxnSpPr>
            <p:spPr>
              <a:xfrm>
                <a:off x="9405259" y="3852864"/>
                <a:ext cx="0" cy="965200"/>
              </a:xfrm>
              <a:prstGeom prst="line">
                <a:avLst/>
              </a:prstGeom>
              <a:ln w="3175">
                <a:solidFill>
                  <a:srgbClr val="5450EE"/>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58D10374-73C5-CDA0-049A-315DA6D07C24}"/>
                  </a:ext>
                </a:extLst>
              </p:cNvPr>
              <p:cNvCxnSpPr/>
              <p:nvPr/>
            </p:nvCxnSpPr>
            <p:spPr>
              <a:xfrm flipH="1">
                <a:off x="6006940" y="4822826"/>
                <a:ext cx="3398319" cy="153768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40DAE09-100E-1FC8-E807-EBFBF0274C64}"/>
                  </a:ext>
                </a:extLst>
              </p:cNvPr>
              <p:cNvCxnSpPr>
                <a:cxnSpLocks/>
              </p:cNvCxnSpPr>
              <p:nvPr/>
            </p:nvCxnSpPr>
            <p:spPr>
              <a:xfrm>
                <a:off x="5767129" y="5372064"/>
                <a:ext cx="613873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DA0F7656-5B40-F9A7-CE73-C4612B5B2021}"/>
                  </a:ext>
                </a:extLst>
              </p:cNvPr>
              <p:cNvCxnSpPr>
                <a:cxnSpLocks/>
              </p:cNvCxnSpPr>
              <p:nvPr/>
            </p:nvCxnSpPr>
            <p:spPr>
              <a:xfrm flipV="1">
                <a:off x="5767129" y="4824428"/>
                <a:ext cx="0" cy="547636"/>
              </a:xfrm>
              <a:prstGeom prst="line">
                <a:avLst/>
              </a:prstGeom>
              <a:ln w="3175">
                <a:solidFill>
                  <a:srgbClr val="5450EE"/>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D978E38-5C99-3DE9-F8D1-B2CAF5F8E1DD}"/>
                  </a:ext>
                </a:extLst>
              </p:cNvPr>
              <p:cNvCxnSpPr>
                <a:cxnSpLocks/>
              </p:cNvCxnSpPr>
              <p:nvPr/>
            </p:nvCxnSpPr>
            <p:spPr>
              <a:xfrm flipH="1">
                <a:off x="5763294" y="2787650"/>
                <a:ext cx="4501326" cy="20367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684D9AB5-D68A-DBA9-9AAF-3ACBDDA62835}"/>
                  </a:ext>
                </a:extLst>
              </p:cNvPr>
              <p:cNvSpPr txBox="1"/>
              <p:nvPr/>
            </p:nvSpPr>
            <p:spPr>
              <a:xfrm>
                <a:off x="9358177" y="3806039"/>
                <a:ext cx="576000" cy="369332"/>
              </a:xfrm>
              <a:prstGeom prst="rect">
                <a:avLst/>
              </a:prstGeom>
              <a:noFill/>
            </p:spPr>
            <p:txBody>
              <a:bodyPr wrap="square" rtlCol="0">
                <a:spAutoFit/>
              </a:bodyPr>
              <a:lstStyle/>
              <a:p>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r</a:t>
                </a:r>
              </a:p>
            </p:txBody>
          </p:sp>
          <p:sp>
            <p:nvSpPr>
              <p:cNvPr id="55" name="CasellaDiTesto 54">
                <a:extLst>
                  <a:ext uri="{FF2B5EF4-FFF2-40B4-BE49-F238E27FC236}">
                    <a16:creationId xmlns:a16="http://schemas.microsoft.com/office/drawing/2014/main" id="{85F34F72-D1F3-16B7-D5B8-4B89A1898AB1}"/>
                  </a:ext>
                </a:extLst>
              </p:cNvPr>
              <p:cNvSpPr txBox="1"/>
              <p:nvPr/>
            </p:nvSpPr>
            <p:spPr>
              <a:xfrm>
                <a:off x="5227687" y="5097813"/>
                <a:ext cx="576000" cy="369332"/>
              </a:xfrm>
              <a:prstGeom prst="rect">
                <a:avLst/>
              </a:prstGeom>
              <a:noFill/>
            </p:spPr>
            <p:txBody>
              <a:bodyPr wrap="square" rtlCol="0">
                <a:spAutoFit/>
              </a:bodyPr>
              <a:lstStyle/>
              <a:p>
                <a:r>
                  <a:rPr lang="it-IT" dirty="0">
                    <a:solidFill>
                      <a:srgbClr val="5450EE"/>
                    </a:solidFill>
                    <a:latin typeface="Comic Sans MS" panose="030F0702030302020204" pitchFamily="66" charset="0"/>
                  </a:rPr>
                  <a:t>T</a:t>
                </a:r>
                <a:r>
                  <a:rPr lang="it-IT" baseline="-25000" dirty="0">
                    <a:solidFill>
                      <a:srgbClr val="5450EE"/>
                    </a:solidFill>
                    <a:latin typeface="Comic Sans MS" panose="030F0702030302020204" pitchFamily="66" charset="0"/>
                  </a:rPr>
                  <a:t>2</a:t>
                </a:r>
                <a:r>
                  <a:rPr lang="it-IT" dirty="0">
                    <a:solidFill>
                      <a:srgbClr val="5450EE"/>
                    </a:solidFill>
                    <a:latin typeface="Comic Sans MS" panose="030F0702030302020204" pitchFamily="66" charset="0"/>
                  </a:rPr>
                  <a:t>s</a:t>
                </a:r>
              </a:p>
            </p:txBody>
          </p:sp>
          <p:grpSp>
            <p:nvGrpSpPr>
              <p:cNvPr id="60" name="Gruppo 59">
                <a:extLst>
                  <a:ext uri="{FF2B5EF4-FFF2-40B4-BE49-F238E27FC236}">
                    <a16:creationId xmlns:a16="http://schemas.microsoft.com/office/drawing/2014/main" id="{EF26603F-F95F-2B88-A0D2-723FD2698F35}"/>
                  </a:ext>
                </a:extLst>
              </p:cNvPr>
              <p:cNvGrpSpPr/>
              <p:nvPr/>
            </p:nvGrpSpPr>
            <p:grpSpPr>
              <a:xfrm>
                <a:off x="9834712" y="2780940"/>
                <a:ext cx="576000" cy="480824"/>
                <a:chOff x="9045000" y="5682897"/>
                <a:chExt cx="576000" cy="480824"/>
              </a:xfrm>
            </p:grpSpPr>
            <p:sp>
              <p:nvSpPr>
                <p:cNvPr id="57" name="CasellaDiTesto 56">
                  <a:extLst>
                    <a:ext uri="{FF2B5EF4-FFF2-40B4-BE49-F238E27FC236}">
                      <a16:creationId xmlns:a16="http://schemas.microsoft.com/office/drawing/2014/main" id="{62228948-5CBD-DC06-3EAA-C2BCC7F3632C}"/>
                    </a:ext>
                  </a:extLst>
                </p:cNvPr>
                <p:cNvSpPr txBox="1"/>
                <p:nvPr/>
              </p:nvSpPr>
              <p:spPr>
                <a:xfrm>
                  <a:off x="9045000" y="5794389"/>
                  <a:ext cx="576000" cy="369332"/>
                </a:xfrm>
                <a:prstGeom prst="rect">
                  <a:avLst/>
                </a:prstGeom>
                <a:noFill/>
              </p:spPr>
              <p:txBody>
                <a:bodyPr wrap="square" rtlCol="0">
                  <a:spAutoFit/>
                </a:bodyPr>
                <a:lstStyle/>
                <a:p>
                  <a:r>
                    <a:rPr lang="it-IT" dirty="0">
                      <a:solidFill>
                        <a:srgbClr val="00B050"/>
                      </a:solidFill>
                      <a:latin typeface="Comic Sans MS" panose="030F0702030302020204" pitchFamily="66" charset="0"/>
                    </a:rPr>
                    <a:t>T</a:t>
                  </a:r>
                  <a:r>
                    <a:rPr lang="it-IT" baseline="-25000" dirty="0">
                      <a:solidFill>
                        <a:srgbClr val="00B050"/>
                      </a:solidFill>
                      <a:latin typeface="Comic Sans MS" panose="030F0702030302020204" pitchFamily="66" charset="0"/>
                    </a:rPr>
                    <a:t>1</a:t>
                  </a:r>
                  <a:r>
                    <a:rPr lang="it-IT" dirty="0">
                      <a:solidFill>
                        <a:srgbClr val="00B050"/>
                      </a:solidFill>
                      <a:latin typeface="Comic Sans MS" panose="030F0702030302020204" pitchFamily="66" charset="0"/>
                    </a:rPr>
                    <a:t>s</a:t>
                  </a:r>
                </a:p>
              </p:txBody>
            </p:sp>
            <p:sp>
              <p:nvSpPr>
                <p:cNvPr id="58" name="CasellaDiTesto 57">
                  <a:extLst>
                    <a:ext uri="{FF2B5EF4-FFF2-40B4-BE49-F238E27FC236}">
                      <a16:creationId xmlns:a16="http://schemas.microsoft.com/office/drawing/2014/main" id="{C2DFCF7E-5E82-B172-70EA-006723385DE2}"/>
                    </a:ext>
                  </a:extLst>
                </p:cNvPr>
                <p:cNvSpPr txBox="1"/>
                <p:nvPr/>
              </p:nvSpPr>
              <p:spPr>
                <a:xfrm>
                  <a:off x="9225130" y="5682897"/>
                  <a:ext cx="288000" cy="288000"/>
                </a:xfrm>
                <a:prstGeom prst="rect">
                  <a:avLst/>
                </a:prstGeom>
                <a:noFill/>
              </p:spPr>
              <p:txBody>
                <a:bodyPr wrap="square" rtlCol="0">
                  <a:spAutoFit/>
                </a:bodyPr>
                <a:lstStyle/>
                <a:p>
                  <a:r>
                    <a:rPr lang="it-IT" sz="1800" dirty="0">
                      <a:solidFill>
                        <a:srgbClr val="00B050"/>
                      </a:solidFill>
                      <a:latin typeface="Symbol" panose="05050102010706020507" pitchFamily="18" charset="2"/>
                    </a:rPr>
                    <a:t>¥</a:t>
                  </a:r>
                  <a:endParaRPr lang="it-IT" sz="1800" dirty="0">
                    <a:solidFill>
                      <a:srgbClr val="00B050"/>
                    </a:solidFill>
                    <a:latin typeface="MS Shell Dlg 2" panose="020B0604030504040204" pitchFamily="34" charset="0"/>
                  </a:endParaRPr>
                </a:p>
                <a:p>
                  <a:endParaRPr lang="it-IT" dirty="0">
                    <a:solidFill>
                      <a:srgbClr val="00B050"/>
                    </a:solidFill>
                  </a:endParaRPr>
                </a:p>
              </p:txBody>
            </p:sp>
          </p:grpSp>
          <p:grpSp>
            <p:nvGrpSpPr>
              <p:cNvPr id="61" name="Gruppo 60">
                <a:extLst>
                  <a:ext uri="{FF2B5EF4-FFF2-40B4-BE49-F238E27FC236}">
                    <a16:creationId xmlns:a16="http://schemas.microsoft.com/office/drawing/2014/main" id="{FE95973D-A41B-DB35-7253-175343013D75}"/>
                  </a:ext>
                </a:extLst>
              </p:cNvPr>
              <p:cNvGrpSpPr/>
              <p:nvPr/>
            </p:nvGrpSpPr>
            <p:grpSpPr>
              <a:xfrm>
                <a:off x="5822050" y="5794695"/>
                <a:ext cx="576000" cy="442410"/>
                <a:chOff x="9045000" y="5667293"/>
                <a:chExt cx="576000" cy="496428"/>
              </a:xfrm>
            </p:grpSpPr>
            <p:sp>
              <p:nvSpPr>
                <p:cNvPr id="62" name="CasellaDiTesto 61">
                  <a:extLst>
                    <a:ext uri="{FF2B5EF4-FFF2-40B4-BE49-F238E27FC236}">
                      <a16:creationId xmlns:a16="http://schemas.microsoft.com/office/drawing/2014/main" id="{99FF1C84-306C-4EDA-6429-9D852E3C1231}"/>
                    </a:ext>
                  </a:extLst>
                </p:cNvPr>
                <p:cNvSpPr txBox="1"/>
                <p:nvPr/>
              </p:nvSpPr>
              <p:spPr>
                <a:xfrm>
                  <a:off x="9045000" y="5794389"/>
                  <a:ext cx="576000" cy="369332"/>
                </a:xfrm>
                <a:prstGeom prst="rect">
                  <a:avLst/>
                </a:prstGeom>
                <a:noFill/>
              </p:spPr>
              <p:txBody>
                <a:bodyPr wrap="square" rtlCol="0">
                  <a:spAutoFit/>
                </a:bodyPr>
                <a:lstStyle/>
                <a:p>
                  <a:r>
                    <a:rPr lang="it-IT" dirty="0">
                      <a:solidFill>
                        <a:srgbClr val="C00000"/>
                      </a:solidFill>
                      <a:latin typeface="Comic Sans MS" panose="030F0702030302020204" pitchFamily="66" charset="0"/>
                    </a:rPr>
                    <a:t>T</a:t>
                  </a:r>
                  <a:r>
                    <a:rPr lang="it-IT" baseline="-25000" dirty="0">
                      <a:solidFill>
                        <a:srgbClr val="C00000"/>
                      </a:solidFill>
                      <a:latin typeface="Comic Sans MS" panose="030F0702030302020204" pitchFamily="66" charset="0"/>
                    </a:rPr>
                    <a:t>1</a:t>
                  </a:r>
                  <a:r>
                    <a:rPr lang="it-IT" dirty="0">
                      <a:solidFill>
                        <a:srgbClr val="C00000"/>
                      </a:solidFill>
                      <a:latin typeface="Comic Sans MS" panose="030F0702030302020204" pitchFamily="66" charset="0"/>
                    </a:rPr>
                    <a:t>r</a:t>
                  </a:r>
                </a:p>
              </p:txBody>
            </p:sp>
            <p:sp>
              <p:nvSpPr>
                <p:cNvPr id="63" name="CasellaDiTesto 62">
                  <a:extLst>
                    <a:ext uri="{FF2B5EF4-FFF2-40B4-BE49-F238E27FC236}">
                      <a16:creationId xmlns:a16="http://schemas.microsoft.com/office/drawing/2014/main" id="{169BED85-6CFA-06F7-83AA-ED7D6E558A69}"/>
                    </a:ext>
                  </a:extLst>
                </p:cNvPr>
                <p:cNvSpPr txBox="1"/>
                <p:nvPr/>
              </p:nvSpPr>
              <p:spPr>
                <a:xfrm>
                  <a:off x="9207670" y="5667293"/>
                  <a:ext cx="288000" cy="484747"/>
                </a:xfrm>
                <a:prstGeom prst="rect">
                  <a:avLst/>
                </a:prstGeom>
                <a:noFill/>
              </p:spPr>
              <p:txBody>
                <a:bodyPr wrap="square" rtlCol="0">
                  <a:spAutoFit/>
                </a:bodyPr>
                <a:lstStyle/>
                <a:p>
                  <a:r>
                    <a:rPr lang="it-IT" sz="1800" dirty="0">
                      <a:solidFill>
                        <a:srgbClr val="C00000"/>
                      </a:solidFill>
                      <a:latin typeface="Symbol" panose="05050102010706020507" pitchFamily="18" charset="2"/>
                    </a:rPr>
                    <a:t>¥</a:t>
                  </a:r>
                  <a:endParaRPr lang="it-IT" sz="1800" dirty="0">
                    <a:solidFill>
                      <a:srgbClr val="C00000"/>
                    </a:solidFill>
                    <a:latin typeface="MS Shell Dlg 2" panose="020B0604030504040204" pitchFamily="34" charset="0"/>
                  </a:endParaRPr>
                </a:p>
                <a:p>
                  <a:endParaRPr lang="it-IT" dirty="0">
                    <a:solidFill>
                      <a:srgbClr val="C00000"/>
                    </a:solidFill>
                  </a:endParaRPr>
                </a:p>
              </p:txBody>
            </p:sp>
          </p:grpSp>
          <p:cxnSp>
            <p:nvCxnSpPr>
              <p:cNvPr id="68" name="Connettore diritto 67">
                <a:extLst>
                  <a:ext uri="{FF2B5EF4-FFF2-40B4-BE49-F238E27FC236}">
                    <a16:creationId xmlns:a16="http://schemas.microsoft.com/office/drawing/2014/main" id="{485D4EE6-9016-18F0-966C-83AE40F00321}"/>
                  </a:ext>
                </a:extLst>
              </p:cNvPr>
              <p:cNvCxnSpPr>
                <a:cxnSpLocks/>
              </p:cNvCxnSpPr>
              <p:nvPr/>
            </p:nvCxnSpPr>
            <p:spPr>
              <a:xfrm flipV="1">
                <a:off x="5763294" y="3852864"/>
                <a:ext cx="3633586" cy="15192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Rectangle 12">
              <a:extLst>
                <a:ext uri="{FF2B5EF4-FFF2-40B4-BE49-F238E27FC236}">
                  <a16:creationId xmlns:a16="http://schemas.microsoft.com/office/drawing/2014/main" id="{EA014943-C94C-0389-2665-788AF3BB39B1}"/>
                </a:ext>
              </a:extLst>
            </p:cNvPr>
            <p:cNvSpPr>
              <a:spLocks noChangeArrowheads="1"/>
            </p:cNvSpPr>
            <p:nvPr/>
          </p:nvSpPr>
          <p:spPr bwMode="auto">
            <a:xfrm>
              <a:off x="3272446" y="1498566"/>
              <a:ext cx="85937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it-IT" altLang="it-IT" sz="1400" b="0" i="0" u="none" strike="noStrike" cap="none" normalizeH="0" baseline="0" dirty="0">
                  <a:ln>
                    <a:noFill/>
                  </a:ln>
                  <a:solidFill>
                    <a:srgbClr val="0000FF"/>
                  </a:solidFill>
                  <a:effectLst/>
                  <a:latin typeface="Comic Sans MS" panose="030F0702030302020204" pitchFamily="66" charset="0"/>
                </a:rPr>
                <a:t>Passo1 -Partendo dai piedi delle tracce si definiscono le tracce delle due rette (</a:t>
              </a:r>
              <a:r>
                <a:rPr kumimoji="0" lang="it-IT" altLang="it-IT" sz="1400" b="0" i="0" u="none" strike="noStrike" cap="none" normalizeH="0" baseline="0" dirty="0">
                  <a:ln>
                    <a:noFill/>
                  </a:ln>
                  <a:solidFill>
                    <a:srgbClr val="C00000"/>
                  </a:solidFill>
                  <a:effectLst/>
                  <a:latin typeface="Comic Sans MS" panose="030F0702030302020204" pitchFamily="66" charset="0"/>
                </a:rPr>
                <a:t>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e (</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endParaRPr kumimoji="0" lang="it-IT" altLang="it-IT" sz="1400" b="0" i="0" u="none" strike="noStrike" cap="none" normalizeH="0" baseline="0" dirty="0">
                <a:ln>
                  <a:noFill/>
                </a:ln>
                <a:solidFill>
                  <a:schemeClr val="tx1"/>
                </a:solidFill>
                <a:effectLst/>
              </a:endParaRPr>
            </a:p>
          </p:txBody>
        </p:sp>
        <p:sp>
          <p:nvSpPr>
            <p:cNvPr id="7" name="Rectangle 13">
              <a:extLst>
                <a:ext uri="{FF2B5EF4-FFF2-40B4-BE49-F238E27FC236}">
                  <a16:creationId xmlns:a16="http://schemas.microsoft.com/office/drawing/2014/main" id="{80B7FD8E-4A2E-354A-8F5E-8DBFB7B52C7C}"/>
                </a:ext>
              </a:extLst>
            </p:cNvPr>
            <p:cNvSpPr>
              <a:spLocks noChangeArrowheads="1"/>
            </p:cNvSpPr>
            <p:nvPr/>
          </p:nvSpPr>
          <p:spPr bwMode="auto">
            <a:xfrm>
              <a:off x="4065536" y="1710957"/>
              <a:ext cx="7326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Le </a:t>
              </a:r>
              <a:r>
                <a:rPr kumimoji="0" lang="it-IT" altLang="it-IT" sz="1400" i="0" u="none" strike="noStrike" cap="none" normalizeH="0" baseline="0" dirty="0">
                  <a:ln>
                    <a:noFill/>
                  </a:ln>
                  <a:solidFill>
                    <a:srgbClr val="0000FF"/>
                  </a:solidFill>
                  <a:effectLst/>
                  <a:latin typeface="Comic Sans MS" panose="030F0702030302020204" pitchFamily="66" charset="0"/>
                </a:rPr>
                <a:t>tracce</a:t>
              </a:r>
              <a:r>
                <a:rPr kumimoji="0" lang="it-IT" altLang="it-IT" sz="1400" b="0" i="0" u="none" strike="noStrike" cap="none" normalizeH="0" baseline="0" dirty="0">
                  <a:ln>
                    <a:noFill/>
                  </a:ln>
                  <a:solidFill>
                    <a:srgbClr val="0000FF"/>
                  </a:solidFill>
                  <a:effectLst/>
                  <a:latin typeface="Comic Sans MS" panose="030F0702030302020204" pitchFamily="66" charset="0"/>
                </a:rPr>
                <a:t> prime (</a:t>
              </a:r>
              <a:r>
                <a:rPr kumimoji="0" lang="it-IT" altLang="it-IT" sz="1400" b="0" i="0" u="none" strike="noStrike" cap="none" normalizeH="0" baseline="0" dirty="0">
                  <a:ln>
                    <a:noFill/>
                  </a:ln>
                  <a:solidFill>
                    <a:srgbClr val="C00000"/>
                  </a:solidFill>
                  <a:effectLst/>
                  <a:latin typeface="Comic Sans MS" panose="030F0702030302020204" pitchFamily="66" charset="0"/>
                </a:rPr>
                <a:t>T</a:t>
              </a:r>
              <a:r>
                <a:rPr kumimoji="0" lang="it-IT" altLang="it-IT" sz="1400" b="0" i="0" u="none" strike="noStrike" cap="none" normalizeH="0" baseline="-25000" dirty="0">
                  <a:ln>
                    <a:noFill/>
                  </a:ln>
                  <a:solidFill>
                    <a:srgbClr val="C00000"/>
                  </a:solidFill>
                  <a:effectLst/>
                  <a:latin typeface="Comic Sans MS" panose="030F0702030302020204" pitchFamily="66" charset="0"/>
                </a:rPr>
                <a:t>1</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a:t>
              </a:r>
              <a:r>
                <a:rPr kumimoji="0" lang="it-IT" altLang="it-IT" sz="1400" b="0" i="0" u="none" strike="noStrike" cap="none" normalizeH="0" baseline="0" dirty="0">
                  <a:ln>
                    <a:noFill/>
                  </a:ln>
                  <a:solidFill>
                    <a:srgbClr val="00B050"/>
                  </a:solidFill>
                  <a:effectLst/>
                  <a:latin typeface="Comic Sans MS" panose="030F0702030302020204" pitchFamily="66" charset="0"/>
                </a:rPr>
                <a:t>T</a:t>
              </a:r>
              <a:r>
                <a:rPr kumimoji="0" lang="it-IT" altLang="it-IT" sz="1400" b="0" i="0" u="none" strike="noStrike" cap="none" normalizeH="0" baseline="-25000" dirty="0">
                  <a:ln>
                    <a:noFill/>
                  </a:ln>
                  <a:solidFill>
                    <a:srgbClr val="00B050"/>
                  </a:solidFill>
                  <a:effectLst/>
                  <a:latin typeface="Comic Sans MS" panose="030F0702030302020204" pitchFamily="66" charset="0"/>
                </a:rPr>
                <a:t>1</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improprie perché le rette </a:t>
              </a:r>
              <a:r>
                <a:rPr kumimoji="0" lang="it-IT" altLang="it-IT" sz="1400" b="0" i="0" u="none" strike="noStrike" cap="none" normalizeH="0" baseline="0" dirty="0">
                  <a:ln>
                    <a:noFill/>
                  </a:ln>
                  <a:solidFill>
                    <a:srgbClr val="C00000"/>
                  </a:solidFill>
                  <a:effectLst/>
                  <a:latin typeface="Comic Sans MS" panose="030F0702030302020204" pitchFamily="66" charset="0"/>
                </a:rPr>
                <a:t>r</a:t>
              </a:r>
              <a:r>
                <a:rPr kumimoji="0" lang="it-IT" altLang="it-IT" sz="1400" b="0" i="0" u="none" strike="noStrike" cap="none" normalizeH="0" baseline="0" dirty="0">
                  <a:ln>
                    <a:noFill/>
                  </a:ln>
                  <a:solidFill>
                    <a:srgbClr val="0000FF"/>
                  </a:solidFill>
                  <a:effectLst/>
                  <a:latin typeface="Comic Sans MS" panose="030F0702030302020204" pitchFamily="66" charset="0"/>
                </a:rPr>
                <a:t> ed </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parallele a</a:t>
              </a:r>
              <a:endParaRPr kumimoji="0" lang="it-IT" altLang="it-IT" sz="1400" b="0" i="0" u="none" strike="noStrike" cap="none" normalizeH="0" baseline="0" dirty="0">
                <a:ln>
                  <a:noFill/>
                </a:ln>
                <a:solidFill>
                  <a:schemeClr val="tx1"/>
                </a:solidFill>
                <a:effectLst/>
              </a:endParaRPr>
            </a:p>
          </p:txBody>
        </p:sp>
        <p:sp>
          <p:nvSpPr>
            <p:cNvPr id="8" name="Rectangle 21">
              <a:extLst>
                <a:ext uri="{FF2B5EF4-FFF2-40B4-BE49-F238E27FC236}">
                  <a16:creationId xmlns:a16="http://schemas.microsoft.com/office/drawing/2014/main" id="{D674EF00-0001-8448-8189-8E68717901BA}"/>
                </a:ext>
              </a:extLst>
            </p:cNvPr>
            <p:cNvSpPr>
              <a:spLocks noChangeArrowheads="1"/>
            </p:cNvSpPr>
            <p:nvPr/>
          </p:nvSpPr>
          <p:spPr bwMode="auto">
            <a:xfrm>
              <a:off x="3292270" y="1936993"/>
              <a:ext cx="87298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300" dirty="0">
                  <a:solidFill>
                    <a:srgbClr val="FF0000"/>
                  </a:solidFill>
                  <a:latin typeface="Comic Sans MS" panose="030F0702030302020204" pitchFamily="66" charset="0"/>
                </a:rPr>
                <a:t>Passo 2-</a:t>
              </a:r>
              <a:r>
                <a:rPr kumimoji="0" lang="it-IT" altLang="it-IT" sz="1300" b="0" i="0" u="none" strike="noStrike" cap="none" normalizeH="0" baseline="0" dirty="0">
                  <a:ln>
                    <a:noFill/>
                  </a:ln>
                  <a:solidFill>
                    <a:srgbClr val="FF0000"/>
                  </a:solidFill>
                  <a:effectLst/>
                  <a:latin typeface="Comic Sans MS" panose="030F0702030302020204" pitchFamily="66" charset="0"/>
                </a:rPr>
                <a:t> Collegando le prime due tracce (</a:t>
              </a:r>
              <a:r>
                <a:rPr kumimoji="0" lang="it-IT" altLang="it-IT" sz="1300" b="0" i="0" u="none" strike="noStrike" cap="none" normalizeH="0" baseline="0" dirty="0">
                  <a:ln>
                    <a:noFill/>
                  </a:ln>
                  <a:solidFill>
                    <a:srgbClr val="5450EE"/>
                  </a:solidFill>
                  <a:effectLst/>
                  <a:latin typeface="Comic Sans MS" panose="030F0702030302020204" pitchFamily="66" charset="0"/>
                </a:rPr>
                <a:t>T</a:t>
              </a:r>
              <a:r>
                <a:rPr kumimoji="0" lang="it-IT" altLang="it-IT" sz="1300" b="0" i="0" u="none" strike="noStrike" cap="none" normalizeH="0" baseline="-25000" dirty="0">
                  <a:ln>
                    <a:noFill/>
                  </a:ln>
                  <a:solidFill>
                    <a:srgbClr val="5450EE"/>
                  </a:solidFill>
                  <a:effectLst/>
                  <a:latin typeface="Comic Sans MS" panose="030F0702030302020204" pitchFamily="66" charset="0"/>
                </a:rPr>
                <a:t>2</a:t>
              </a:r>
              <a:r>
                <a:rPr kumimoji="0" lang="it-IT" altLang="it-IT" sz="1300" b="0" i="0" u="none" strike="noStrike" cap="none" normalizeH="0" baseline="0" dirty="0">
                  <a:ln>
                    <a:noFill/>
                  </a:ln>
                  <a:solidFill>
                    <a:srgbClr val="5450EE"/>
                  </a:solidFill>
                  <a:effectLst/>
                  <a:latin typeface="Comic Sans MS" panose="030F0702030302020204" pitchFamily="66" charset="0"/>
                </a:rPr>
                <a:t>r+T</a:t>
              </a:r>
              <a:r>
                <a:rPr kumimoji="0" lang="it-IT" altLang="it-IT" sz="1300" b="0" i="0" u="none" strike="noStrike" cap="none" normalizeH="0" baseline="-25000" dirty="0">
                  <a:ln>
                    <a:noFill/>
                  </a:ln>
                  <a:solidFill>
                    <a:srgbClr val="5450EE"/>
                  </a:solidFill>
                  <a:effectLst/>
                  <a:latin typeface="Comic Sans MS" panose="030F0702030302020204" pitchFamily="66" charset="0"/>
                </a:rPr>
                <a:t>2</a:t>
              </a:r>
              <a:r>
                <a:rPr kumimoji="0" lang="it-IT" altLang="it-IT" sz="1300" b="0" i="0" u="none" strike="noStrike" cap="none" normalizeH="0" baseline="0" dirty="0">
                  <a:ln>
                    <a:noFill/>
                  </a:ln>
                  <a:solidFill>
                    <a:srgbClr val="5450EE"/>
                  </a:solidFill>
                  <a:effectLst/>
                  <a:latin typeface="Comic Sans MS" panose="030F0702030302020204" pitchFamily="66" charset="0"/>
                </a:rPr>
                <a:t>s</a:t>
              </a:r>
              <a:r>
                <a:rPr kumimoji="0" lang="it-IT" altLang="it-IT" sz="1300" b="0" i="0" u="none" strike="noStrike" cap="none" normalizeH="0" baseline="0" dirty="0">
                  <a:ln>
                    <a:noFill/>
                  </a:ln>
                  <a:solidFill>
                    <a:srgbClr val="FF0000"/>
                  </a:solidFill>
                  <a:effectLst/>
                  <a:latin typeface="Comic Sans MS" panose="030F0702030302020204" pitchFamily="66" charset="0"/>
                </a:rPr>
                <a:t>) si ottiene il segmento che costituisce la traccia del piano </a:t>
              </a:r>
              <a:r>
                <a:rPr kumimoji="0" lang="it-IT" altLang="it-IT" sz="1300" b="0" i="0" u="none" strike="noStrike" cap="none" normalizeH="0" baseline="0" dirty="0">
                  <a:ln>
                    <a:noFill/>
                  </a:ln>
                  <a:solidFill>
                    <a:srgbClr val="FF0000"/>
                  </a:solidFill>
                  <a:effectLst/>
                  <a:latin typeface="Symbol" panose="05050102010706020507" pitchFamily="18" charset="2"/>
                </a:rPr>
                <a:t>a.</a:t>
              </a:r>
              <a:r>
                <a:rPr kumimoji="0" lang="it-IT" altLang="it-IT" sz="1300" b="0" i="0" u="none" strike="noStrike" cap="none" normalizeH="0" baseline="0" dirty="0">
                  <a:ln>
                    <a:noFill/>
                  </a:ln>
                  <a:solidFill>
                    <a:srgbClr val="FF0000"/>
                  </a:solidFill>
                  <a:effectLst/>
                  <a:latin typeface="Comic Sans MS" panose="030F0702030302020204" pitchFamily="66" charset="0"/>
                </a:rPr>
                <a:t> </a:t>
              </a:r>
              <a:endParaRPr kumimoji="0" lang="it-IT" altLang="it-IT" sz="1300" b="0" i="0" u="none" strike="noStrike" cap="none" normalizeH="0" baseline="0" dirty="0">
                <a:ln>
                  <a:noFill/>
                </a:ln>
                <a:solidFill>
                  <a:schemeClr val="tx1"/>
                </a:solidFill>
                <a:effectLst/>
              </a:endParaRPr>
            </a:p>
          </p:txBody>
        </p:sp>
      </p:grpSp>
      <p:cxnSp>
        <p:nvCxnSpPr>
          <p:cNvPr id="35" name="Connettore diritto 34">
            <a:extLst>
              <a:ext uri="{FF2B5EF4-FFF2-40B4-BE49-F238E27FC236}">
                <a16:creationId xmlns:a16="http://schemas.microsoft.com/office/drawing/2014/main" id="{77C163C6-BFA1-0AC6-198F-98302E6A2E1B}"/>
              </a:ext>
            </a:extLst>
          </p:cNvPr>
          <p:cNvCxnSpPr>
            <a:cxnSpLocks/>
          </p:cNvCxnSpPr>
          <p:nvPr/>
        </p:nvCxnSpPr>
        <p:spPr>
          <a:xfrm flipV="1">
            <a:off x="7098984" y="2825746"/>
            <a:ext cx="4749368" cy="198570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0CBE800C-1A79-4C03-8DD2-16DCEDD34851}"/>
              </a:ext>
            </a:extLst>
          </p:cNvPr>
          <p:cNvCxnSpPr>
            <a:cxnSpLocks/>
          </p:cNvCxnSpPr>
          <p:nvPr/>
        </p:nvCxnSpPr>
        <p:spPr>
          <a:xfrm flipV="1">
            <a:off x="3553131" y="4813216"/>
            <a:ext cx="3545853" cy="148251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2B043D60-7745-5DB6-E9E8-BE66C91BE0D4}"/>
              </a:ext>
            </a:extLst>
          </p:cNvPr>
          <p:cNvSpPr txBox="1"/>
          <p:nvPr/>
        </p:nvSpPr>
        <p:spPr>
          <a:xfrm>
            <a:off x="4214261" y="5428050"/>
            <a:ext cx="612000" cy="432000"/>
          </a:xfrm>
          <a:prstGeom prst="rect">
            <a:avLst/>
          </a:prstGeom>
          <a:noFill/>
          <a:ln w="3175">
            <a:noFill/>
          </a:ln>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1</a:t>
            </a:r>
            <a:r>
              <a:rPr lang="it-IT" sz="2400" dirty="0">
                <a:solidFill>
                  <a:srgbClr val="FF0000"/>
                </a:solidFill>
                <a:latin typeface="Symbol" panose="05050102010706020507" pitchFamily="18" charset="2"/>
              </a:rPr>
              <a:t>a</a:t>
            </a:r>
          </a:p>
        </p:txBody>
      </p:sp>
      <p:sp>
        <p:nvSpPr>
          <p:cNvPr id="44" name="CasellaDiTesto 43">
            <a:extLst>
              <a:ext uri="{FF2B5EF4-FFF2-40B4-BE49-F238E27FC236}">
                <a16:creationId xmlns:a16="http://schemas.microsoft.com/office/drawing/2014/main" id="{9F057E68-0DF5-E040-9BAE-1C6F8AF91C62}"/>
              </a:ext>
            </a:extLst>
          </p:cNvPr>
          <p:cNvSpPr txBox="1"/>
          <p:nvPr/>
        </p:nvSpPr>
        <p:spPr>
          <a:xfrm>
            <a:off x="11094839" y="3044791"/>
            <a:ext cx="648000" cy="432000"/>
          </a:xfrm>
          <a:prstGeom prst="rect">
            <a:avLst/>
          </a:prstGeom>
          <a:noFill/>
          <a:ln w="3175">
            <a:noFill/>
          </a:ln>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2</a:t>
            </a:r>
            <a:r>
              <a:rPr lang="it-IT" sz="2400" dirty="0">
                <a:solidFill>
                  <a:srgbClr val="FF0000"/>
                </a:solidFill>
                <a:latin typeface="Symbol" panose="05050102010706020507" pitchFamily="18" charset="2"/>
              </a:rPr>
              <a:t>a</a:t>
            </a:r>
          </a:p>
        </p:txBody>
      </p:sp>
      <p:sp>
        <p:nvSpPr>
          <p:cNvPr id="65" name="Ovale 64">
            <a:extLst>
              <a:ext uri="{FF2B5EF4-FFF2-40B4-BE49-F238E27FC236}">
                <a16:creationId xmlns:a16="http://schemas.microsoft.com/office/drawing/2014/main" id="{5E48F1B8-282E-FAEF-F6DC-99C89E6E9F43}"/>
              </a:ext>
            </a:extLst>
          </p:cNvPr>
          <p:cNvSpPr/>
          <p:nvPr/>
        </p:nvSpPr>
        <p:spPr>
          <a:xfrm>
            <a:off x="6843501" y="4587749"/>
            <a:ext cx="468000" cy="468000"/>
          </a:xfrm>
          <a:prstGeom prst="ellipse">
            <a:avLst/>
          </a:prstGeom>
          <a:solidFill>
            <a:srgbClr val="FF0000">
              <a:alpha val="20000"/>
            </a:srgbClr>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0" name="Connettore 2 69">
            <a:extLst>
              <a:ext uri="{FF2B5EF4-FFF2-40B4-BE49-F238E27FC236}">
                <a16:creationId xmlns:a16="http://schemas.microsoft.com/office/drawing/2014/main" id="{0038A39A-75B5-BDAA-746E-49A885285BF4}"/>
              </a:ext>
            </a:extLst>
          </p:cNvPr>
          <p:cNvCxnSpPr>
            <a:cxnSpLocks/>
            <a:endCxn id="65" idx="1"/>
          </p:cNvCxnSpPr>
          <p:nvPr/>
        </p:nvCxnSpPr>
        <p:spPr>
          <a:xfrm>
            <a:off x="2442491" y="3930074"/>
            <a:ext cx="4469547" cy="726212"/>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AFB42B49-8AB0-AFFE-B59D-4914EF787C95}"/>
              </a:ext>
            </a:extLst>
          </p:cNvPr>
          <p:cNvSpPr txBox="1"/>
          <p:nvPr/>
        </p:nvSpPr>
        <p:spPr>
          <a:xfrm>
            <a:off x="3219403" y="2142370"/>
            <a:ext cx="8628949" cy="307777"/>
          </a:xfrm>
          <a:prstGeom prst="rect">
            <a:avLst/>
          </a:prstGeom>
          <a:noFill/>
        </p:spPr>
        <p:txBody>
          <a:bodyPr wrap="square" rtlCol="0">
            <a:spAutoFit/>
          </a:bodyPr>
          <a:lstStyle/>
          <a:p>
            <a:r>
              <a:rPr lang="it-IT" sz="1400" dirty="0">
                <a:solidFill>
                  <a:srgbClr val="FF0000"/>
                </a:solidFill>
                <a:latin typeface="Comic Sans MS" panose="030F0702030302020204" pitchFamily="66" charset="0"/>
              </a:rPr>
              <a:t>Passo3 – Estendendo il segmento </a:t>
            </a:r>
            <a:r>
              <a:rPr lang="it-IT" sz="1400" dirty="0">
                <a:solidFill>
                  <a:srgbClr val="5450EE"/>
                </a:solidFill>
                <a:latin typeface="Comic Sans MS" panose="030F0702030302020204" pitchFamily="66" charset="0"/>
              </a:rPr>
              <a:t>(T</a:t>
            </a:r>
            <a:r>
              <a:rPr lang="it-IT" sz="1400" baseline="-25000" dirty="0">
                <a:solidFill>
                  <a:srgbClr val="5450EE"/>
                </a:solidFill>
                <a:latin typeface="Comic Sans MS" panose="030F0702030302020204" pitchFamily="66" charset="0"/>
              </a:rPr>
              <a:t>1</a:t>
            </a:r>
            <a:r>
              <a:rPr lang="it-IT" sz="1400" dirty="0">
                <a:solidFill>
                  <a:srgbClr val="5450EE"/>
                </a:solidFill>
                <a:latin typeface="Comic Sans MS" panose="030F0702030302020204" pitchFamily="66" charset="0"/>
              </a:rPr>
              <a:t>r+T</a:t>
            </a:r>
            <a:r>
              <a:rPr lang="it-IT" sz="1400" baseline="-25000" dirty="0">
                <a:solidFill>
                  <a:srgbClr val="5450EE"/>
                </a:solidFill>
                <a:latin typeface="Comic Sans MS" panose="030F0702030302020204" pitchFamily="66" charset="0"/>
              </a:rPr>
              <a:t>1</a:t>
            </a:r>
            <a:r>
              <a:rPr lang="it-IT" sz="1400" dirty="0">
                <a:solidFill>
                  <a:srgbClr val="5450EE"/>
                </a:solidFill>
                <a:latin typeface="Comic Sans MS" panose="030F0702030302020204" pitchFamily="66" charset="0"/>
              </a:rPr>
              <a:t>s) </a:t>
            </a:r>
            <a:r>
              <a:rPr lang="it-IT" sz="1400" dirty="0">
                <a:solidFill>
                  <a:srgbClr val="FF0000"/>
                </a:solidFill>
                <a:latin typeface="Comic Sans MS" panose="030F0702030302020204" pitchFamily="66" charset="0"/>
              </a:rPr>
              <a:t>si ottengono t</a:t>
            </a:r>
            <a:r>
              <a:rPr lang="it-IT" sz="1400" baseline="-25000" dirty="0">
                <a:solidFill>
                  <a:srgbClr val="FF0000"/>
                </a:solidFill>
                <a:latin typeface="Comic Sans MS" panose="030F0702030302020204" pitchFamily="66" charset="0"/>
              </a:rPr>
              <a:t>1</a:t>
            </a:r>
            <a:r>
              <a:rPr lang="it-IT" sz="1400" dirty="0">
                <a:solidFill>
                  <a:srgbClr val="FF0000"/>
                </a:solidFill>
                <a:latin typeface="Symbol" panose="05050102010706020507" pitchFamily="18" charset="2"/>
              </a:rPr>
              <a:t>a</a:t>
            </a:r>
            <a:r>
              <a:rPr lang="it-IT" sz="1400" dirty="0">
                <a:solidFill>
                  <a:srgbClr val="FF0000"/>
                </a:solidFill>
                <a:latin typeface="Comic Sans MS" panose="030F0702030302020204" pitchFamily="66" charset="0"/>
              </a:rPr>
              <a:t> e t</a:t>
            </a:r>
            <a:r>
              <a:rPr lang="it-IT" sz="1400" baseline="-25000" dirty="0">
                <a:solidFill>
                  <a:srgbClr val="FF0000"/>
                </a:solidFill>
                <a:latin typeface="Comic Sans MS" panose="030F0702030302020204" pitchFamily="66" charset="0"/>
              </a:rPr>
              <a:t>2</a:t>
            </a:r>
            <a:r>
              <a:rPr lang="it-IT" sz="1400" dirty="0">
                <a:solidFill>
                  <a:srgbClr val="FF0000"/>
                </a:solidFill>
                <a:latin typeface="Symbol" panose="05050102010706020507" pitchFamily="18" charset="2"/>
              </a:rPr>
              <a:t>a</a:t>
            </a:r>
            <a:r>
              <a:rPr lang="it-IT" sz="1400" dirty="0">
                <a:solidFill>
                  <a:srgbClr val="FF0000"/>
                </a:solidFill>
                <a:latin typeface="Comic Sans MS" panose="030F0702030302020204" pitchFamily="66" charset="0"/>
              </a:rPr>
              <a:t> allineate e disposte parallele a r’//</a:t>
            </a:r>
            <a:r>
              <a:rPr lang="it-IT" sz="1400" dirty="0">
                <a:solidFill>
                  <a:srgbClr val="00B050"/>
                </a:solidFill>
                <a:latin typeface="Comic Sans MS" panose="030F0702030302020204" pitchFamily="66" charset="0"/>
              </a:rPr>
              <a:t>s’</a:t>
            </a:r>
          </a:p>
        </p:txBody>
      </p:sp>
    </p:spTree>
    <p:extLst>
      <p:ext uri="{BB962C8B-B14F-4D97-AF65-F5344CB8AC3E}">
        <p14:creationId xmlns:p14="http://schemas.microsoft.com/office/powerpoint/2010/main" val="2502248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left)">
                                      <p:cBhvr>
                                        <p:cTn id="49" dur="500"/>
                                        <p:tgtEl>
                                          <p:spTgt spid="7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fltVal val="0"/>
                                          </p:val>
                                        </p:tav>
                                        <p:tav tm="100000">
                                          <p:val>
                                            <p:strVal val="#ppt_w"/>
                                          </p:val>
                                        </p:tav>
                                      </p:tavLst>
                                    </p:anim>
                                    <p:anim calcmode="lin" valueType="num">
                                      <p:cBhvr>
                                        <p:cTn id="70" dur="500" fill="hold"/>
                                        <p:tgtEl>
                                          <p:spTgt spid="50"/>
                                        </p:tgtEl>
                                        <p:attrNameLst>
                                          <p:attrName>ppt_h</p:attrName>
                                        </p:attrNameLst>
                                      </p:cBhvr>
                                      <p:tavLst>
                                        <p:tav tm="0">
                                          <p:val>
                                            <p:fltVal val="0"/>
                                          </p:val>
                                        </p:tav>
                                        <p:tav tm="100000">
                                          <p:val>
                                            <p:strVal val="#ppt_h"/>
                                          </p:val>
                                        </p:tav>
                                      </p:tavLst>
                                    </p:anim>
                                    <p:animEffect transition="in" filter="fade">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500"/>
                                        <p:tgtEl>
                                          <p:spTgt spid="41"/>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anim calcmode="lin" valueType="num">
                                      <p:cBhvr>
                                        <p:cTn id="80" dur="500" fill="hold"/>
                                        <p:tgtEl>
                                          <p:spTgt spid="43"/>
                                        </p:tgtEl>
                                        <p:attrNameLst>
                                          <p:attrName>ppt_x</p:attrName>
                                        </p:attrNameLst>
                                      </p:cBhvr>
                                      <p:tavLst>
                                        <p:tav tm="0">
                                          <p:val>
                                            <p:strVal val="#ppt_x"/>
                                          </p:val>
                                        </p:tav>
                                        <p:tav tm="100000">
                                          <p:val>
                                            <p:strVal val="#ppt_x"/>
                                          </p:val>
                                        </p:tav>
                                      </p:tavLst>
                                    </p:anim>
                                    <p:anim calcmode="lin" valueType="num">
                                      <p:cBhvr>
                                        <p:cTn id="81"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p:cTn id="91" dur="500" fill="hold"/>
                                        <p:tgtEl>
                                          <p:spTgt spid="53"/>
                                        </p:tgtEl>
                                        <p:attrNameLst>
                                          <p:attrName>ppt_w</p:attrName>
                                        </p:attrNameLst>
                                      </p:cBhvr>
                                      <p:tavLst>
                                        <p:tav tm="0">
                                          <p:val>
                                            <p:fltVal val="0"/>
                                          </p:val>
                                        </p:tav>
                                        <p:tav tm="100000">
                                          <p:val>
                                            <p:strVal val="#ppt_w"/>
                                          </p:val>
                                        </p:tav>
                                      </p:tavLst>
                                    </p:anim>
                                    <p:anim calcmode="lin" valueType="num">
                                      <p:cBhvr>
                                        <p:cTn id="92" dur="500" fill="hold"/>
                                        <p:tgtEl>
                                          <p:spTgt spid="53"/>
                                        </p:tgtEl>
                                        <p:attrNameLst>
                                          <p:attrName>ppt_h</p:attrName>
                                        </p:attrNameLst>
                                      </p:cBhvr>
                                      <p:tavLst>
                                        <p:tav tm="0">
                                          <p:val>
                                            <p:fltVal val="0"/>
                                          </p:val>
                                        </p:tav>
                                        <p:tav tm="100000">
                                          <p:val>
                                            <p:strVal val="#ppt_h"/>
                                          </p:val>
                                        </p:tav>
                                      </p:tavLst>
                                    </p:anim>
                                    <p:animEffect transition="in" filter="fade">
                                      <p:cBhvr>
                                        <p:cTn id="93" dur="500"/>
                                        <p:tgtEl>
                                          <p:spTgt spid="5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down)">
                                      <p:cBhvr>
                                        <p:cTn id="98" dur="500"/>
                                        <p:tgtEl>
                                          <p:spTgt spid="35"/>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anim calcmode="lin" valueType="num">
                                      <p:cBhvr>
                                        <p:cTn id="102" dur="500" fill="hold"/>
                                        <p:tgtEl>
                                          <p:spTgt spid="44"/>
                                        </p:tgtEl>
                                        <p:attrNameLst>
                                          <p:attrName>ppt_x</p:attrName>
                                        </p:attrNameLst>
                                      </p:cBhvr>
                                      <p:tavLst>
                                        <p:tav tm="0">
                                          <p:val>
                                            <p:strVal val="#ppt_x"/>
                                          </p:val>
                                        </p:tav>
                                        <p:tav tm="100000">
                                          <p:val>
                                            <p:strVal val="#ppt_x"/>
                                          </p:val>
                                        </p:tav>
                                      </p:tavLst>
                                    </p:anim>
                                    <p:anim calcmode="lin" valueType="num">
                                      <p:cBhvr>
                                        <p:cTn id="10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71"/>
                                        </p:tgtEl>
                                        <p:attrNameLst>
                                          <p:attrName>style.visibility</p:attrName>
                                        </p:attrNameLst>
                                      </p:cBhvr>
                                      <p:to>
                                        <p:strVal val="visible"/>
                                      </p:to>
                                    </p:set>
                                    <p:anim calcmode="lin" valueType="num">
                                      <p:cBhvr>
                                        <p:cTn id="108" dur="500" fill="hold"/>
                                        <p:tgtEl>
                                          <p:spTgt spid="71"/>
                                        </p:tgtEl>
                                        <p:attrNameLst>
                                          <p:attrName>ppt_w</p:attrName>
                                        </p:attrNameLst>
                                      </p:cBhvr>
                                      <p:tavLst>
                                        <p:tav tm="0">
                                          <p:val>
                                            <p:fltVal val="0"/>
                                          </p:val>
                                        </p:tav>
                                        <p:tav tm="100000">
                                          <p:val>
                                            <p:strVal val="#ppt_w"/>
                                          </p:val>
                                        </p:tav>
                                      </p:tavLst>
                                    </p:anim>
                                    <p:anim calcmode="lin" valueType="num">
                                      <p:cBhvr>
                                        <p:cTn id="109" dur="500" fill="hold"/>
                                        <p:tgtEl>
                                          <p:spTgt spid="71"/>
                                        </p:tgtEl>
                                        <p:attrNameLst>
                                          <p:attrName>ppt_h</p:attrName>
                                        </p:attrNameLst>
                                      </p:cBhvr>
                                      <p:tavLst>
                                        <p:tav tm="0">
                                          <p:val>
                                            <p:fltVal val="0"/>
                                          </p:val>
                                        </p:tav>
                                        <p:tav tm="100000">
                                          <p:val>
                                            <p:strVal val="#ppt_h"/>
                                          </p:val>
                                        </p:tav>
                                      </p:tavLst>
                                    </p:anim>
                                    <p:animEffect transition="in" filter="fade">
                                      <p:cBhvr>
                                        <p:cTn id="1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0" grpId="0" animBg="1"/>
      <p:bldP spid="45" grpId="0"/>
      <p:bldP spid="46" grpId="0"/>
      <p:bldP spid="50" grpId="0"/>
      <p:bldP spid="53" grpId="0"/>
      <p:bldP spid="66" grpId="0" animBg="1"/>
      <p:bldP spid="67" grpId="0"/>
      <p:bldP spid="71" grpId="0"/>
      <p:bldP spid="43" grpId="0"/>
      <p:bldP spid="44" grpId="0"/>
      <p:bldP spid="6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a:ln>
                  <a:noFill/>
                </a:ln>
                <a:solidFill>
                  <a:srgbClr val="C00000"/>
                </a:solidFill>
                <a:effectLst/>
                <a:uLnTx/>
                <a:uFillTx/>
                <a:latin typeface="Comic Sans MS" panose="030F0702030302020204" pitchFamily="66" charset="0"/>
                <a:ea typeface="+mj-ea"/>
                <a:cs typeface="+mj-cs"/>
              </a:rPr>
              <a:t>PIANO  PER  DUE  RETTE  ORIZZONTALI  PARALLELE  NEL  </a:t>
            </a:r>
            <a:r>
              <a:rPr lang="it-IT" sz="1800">
                <a:solidFill>
                  <a:srgbClr val="C00000"/>
                </a:solidFill>
                <a:latin typeface="Comic Sans MS" panose="030F0702030302020204" pitchFamily="66" charset="0"/>
              </a:rPr>
              <a:t>PRIMO E TERZO </a:t>
            </a:r>
            <a:r>
              <a:rPr kumimoji="0" lang="it-IT" sz="1800" b="0" i="0" u="none" strike="noStrike" kern="1200" cap="none" spc="0" normalizeH="0" baseline="0" noProof="0">
                <a:ln>
                  <a:noFill/>
                </a:ln>
                <a:solidFill>
                  <a:srgbClr val="C00000"/>
                </a:solidFill>
                <a:effectLst/>
                <a:uLnTx/>
                <a:uFillTx/>
                <a:latin typeface="Comic Sans MS" panose="030F0702030302020204" pitchFamily="66" charset="0"/>
                <a:ea typeface="+mj-ea"/>
                <a:cs typeface="+mj-cs"/>
              </a:rPr>
              <a:t> DIEDRO</a:t>
            </a:r>
            <a:endPar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endParaRPr>
          </a:p>
        </p:txBody>
      </p:sp>
      <p:sp>
        <p:nvSpPr>
          <p:cNvPr id="5" name="Callout: freccia in giù 4">
            <a:extLst>
              <a:ext uri="{FF2B5EF4-FFF2-40B4-BE49-F238E27FC236}">
                <a16:creationId xmlns:a16="http://schemas.microsoft.com/office/drawing/2014/main" id="{3E65A582-90C5-42E5-2EA0-8995286DB16C}"/>
              </a:ext>
            </a:extLst>
          </p:cNvPr>
          <p:cNvSpPr/>
          <p:nvPr/>
        </p:nvSpPr>
        <p:spPr>
          <a:xfrm rot="16200000">
            <a:off x="-1277612" y="2424375"/>
            <a:ext cx="3866659" cy="1179429"/>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48" name="Rectangle 40">
            <a:extLst>
              <a:ext uri="{FF2B5EF4-FFF2-40B4-BE49-F238E27FC236}">
                <a16:creationId xmlns:a16="http://schemas.microsoft.com/office/drawing/2014/main" id="{D7A6A52D-408C-3A64-FEB9-F5FFA4310F22}"/>
              </a:ext>
            </a:extLst>
          </p:cNvPr>
          <p:cNvSpPr>
            <a:spLocks noChangeArrowheads="1"/>
          </p:cNvSpPr>
          <p:nvPr/>
        </p:nvSpPr>
        <p:spPr bwMode="auto">
          <a:xfrm>
            <a:off x="9551987" y="-965727"/>
            <a:ext cx="5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a:t>
            </a: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8" name="Rectangle 54">
            <a:extLst>
              <a:ext uri="{FF2B5EF4-FFF2-40B4-BE49-F238E27FC236}">
                <a16:creationId xmlns:a16="http://schemas.microsoft.com/office/drawing/2014/main" id="{B40ABD91-5344-AFB9-6F06-18D34E857CB7}"/>
              </a:ext>
            </a:extLst>
          </p:cNvPr>
          <p:cNvSpPr>
            <a:spLocks noChangeArrowheads="1"/>
          </p:cNvSpPr>
          <p:nvPr/>
        </p:nvSpPr>
        <p:spPr bwMode="auto">
          <a:xfrm>
            <a:off x="8524876" y="-2084388"/>
            <a:ext cx="1722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del piano cercato.</a:t>
            </a: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Callout: freccia in giù 6">
            <a:extLst>
              <a:ext uri="{FF2B5EF4-FFF2-40B4-BE49-F238E27FC236}">
                <a16:creationId xmlns:a16="http://schemas.microsoft.com/office/drawing/2014/main" id="{8554AB09-A00F-F36D-6496-650AE2333520}"/>
              </a:ext>
            </a:extLst>
          </p:cNvPr>
          <p:cNvSpPr/>
          <p:nvPr/>
        </p:nvSpPr>
        <p:spPr>
          <a:xfrm rot="16200000">
            <a:off x="-100282" y="5323288"/>
            <a:ext cx="1512001" cy="1179429"/>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Risultato</a:t>
            </a:r>
          </a:p>
        </p:txBody>
      </p:sp>
      <p:sp>
        <p:nvSpPr>
          <p:cNvPr id="3" name="CasellaDiTesto 2">
            <a:extLst>
              <a:ext uri="{FF2B5EF4-FFF2-40B4-BE49-F238E27FC236}">
                <a16:creationId xmlns:a16="http://schemas.microsoft.com/office/drawing/2014/main" id="{FB41D967-B059-B8F7-66CC-9C5B9CD7258B}"/>
              </a:ext>
            </a:extLst>
          </p:cNvPr>
          <p:cNvSpPr txBox="1"/>
          <p:nvPr/>
        </p:nvSpPr>
        <p:spPr>
          <a:xfrm>
            <a:off x="1245433" y="1080760"/>
            <a:ext cx="10860467" cy="923330"/>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La verifica grafica, eseguita mediante la condizione di appartenenza, risulta essere congruente sia con il problema geometrico (piano per due rette orizzontali parallele), sia con l’aspetto descrittivo (ricerca del tipo di piano), sia con l’aspetto rappresentativo (determinazione delle tracce del piano)</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3" name="CasellaDiTesto 12">
            <a:extLst>
              <a:ext uri="{FF2B5EF4-FFF2-40B4-BE49-F238E27FC236}">
                <a16:creationId xmlns:a16="http://schemas.microsoft.com/office/drawing/2014/main" id="{D9CB9289-92CC-98DB-72CE-965AC0FD91BB}"/>
              </a:ext>
            </a:extLst>
          </p:cNvPr>
          <p:cNvSpPr txBox="1"/>
          <p:nvPr/>
        </p:nvSpPr>
        <p:spPr>
          <a:xfrm>
            <a:off x="1245433" y="2114550"/>
            <a:ext cx="10860467" cy="923330"/>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Le due rette assegnate r ed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infatti, appartengono al piano perché le rispettive tracce (le due tracce prime (improprie) e le due tracce seconde (reali) appartengono alle omonime tracce del piano (traccia prima di </a:t>
            </a:r>
            <a:r>
              <a:rPr kumimoji="0" lang="it-IT" sz="18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e traccia seconda di </a:t>
            </a:r>
            <a:r>
              <a:rPr kumimoji="0" lang="it-IT" sz="18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4" name="CasellaDiTesto 13">
            <a:extLst>
              <a:ext uri="{FF2B5EF4-FFF2-40B4-BE49-F238E27FC236}">
                <a16:creationId xmlns:a16="http://schemas.microsoft.com/office/drawing/2014/main" id="{70449A28-B352-878A-10D8-30573E2F5353}"/>
              </a:ext>
            </a:extLst>
          </p:cNvPr>
          <p:cNvSpPr txBox="1"/>
          <p:nvPr/>
        </p:nvSpPr>
        <p:spPr>
          <a:xfrm>
            <a:off x="1245433" y="3135690"/>
            <a:ext cx="10860467" cy="646331"/>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Inoltre le due rette (r,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sono parallele perché le proiezioni della retta r (r’, r”) sono parallele alle rispettive omonime proiezioni della retta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s(s’, s”) </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anche se collocate in diedri differenti</a:t>
            </a:r>
            <a:endParaRPr kumimoji="0" lang="it-IT" sz="1800" b="0" i="0" u="none" strike="noStrike" kern="1200" cap="none" spc="0" normalizeH="0" baseline="0" noProof="0" dirty="0">
              <a:ln>
                <a:noFill/>
              </a:ln>
              <a:solidFill>
                <a:srgbClr val="C00000"/>
              </a:solidFill>
              <a:effectLst/>
              <a:uLnTx/>
              <a:uFillTx/>
              <a:latin typeface="Calibri"/>
            </a:endParaRPr>
          </a:p>
        </p:txBody>
      </p:sp>
      <p:sp>
        <p:nvSpPr>
          <p:cNvPr id="16" name="CasellaDiTesto 15">
            <a:extLst>
              <a:ext uri="{FF2B5EF4-FFF2-40B4-BE49-F238E27FC236}">
                <a16:creationId xmlns:a16="http://schemas.microsoft.com/office/drawing/2014/main" id="{EF884056-D59B-2F24-25AC-11D72638AC4D}"/>
              </a:ext>
            </a:extLst>
          </p:cNvPr>
          <p:cNvSpPr txBox="1"/>
          <p:nvPr/>
        </p:nvSpPr>
        <p:spPr>
          <a:xfrm>
            <a:off x="1252639" y="3867419"/>
            <a:ext cx="10860467" cy="1080000"/>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Quindi resta completamente verificata la condizione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0" name="CasellaDiTesto 19">
            <a:extLst>
              <a:ext uri="{FF2B5EF4-FFF2-40B4-BE49-F238E27FC236}">
                <a16:creationId xmlns:a16="http://schemas.microsoft.com/office/drawing/2014/main" id="{8726C8CA-5281-0A0E-3C64-619EEB55069E}"/>
              </a:ext>
            </a:extLst>
          </p:cNvPr>
          <p:cNvSpPr txBox="1"/>
          <p:nvPr/>
        </p:nvSpPr>
        <p:spPr>
          <a:xfrm>
            <a:off x="4894836" y="4325656"/>
            <a:ext cx="3564000"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24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Arial" panose="020B0604020202020204" pitchFamily="34" charset="0"/>
              </a:rPr>
              <a:t> </a:t>
            </a:r>
            <a:r>
              <a:rPr kumimoji="0" lang="it-IT" sz="2400" b="1"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Ì</a:t>
            </a:r>
            <a:r>
              <a:rPr kumimoji="0" lang="it-IT" sz="24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(r’ //</a:t>
            </a:r>
            <a:r>
              <a:rPr kumimoji="0" lang="it-IT"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Symbol" panose="05050102010706020507" pitchFamily="18" charset="2"/>
              </a:rPr>
              <a:t>s’</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(r” //</a:t>
            </a:r>
            <a:r>
              <a:rPr kumimoji="0" lang="it-IT"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Symbol" panose="05050102010706020507" pitchFamily="18" charset="2"/>
              </a:rPr>
              <a:t>s”</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endParaRPr kumimoji="0" lang="it-IT" sz="24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3" name="CasellaDiTesto 22">
            <a:extLst>
              <a:ext uri="{FF2B5EF4-FFF2-40B4-BE49-F238E27FC236}">
                <a16:creationId xmlns:a16="http://schemas.microsoft.com/office/drawing/2014/main" id="{488D2687-7483-B08F-DD7D-819621701F05}"/>
              </a:ext>
            </a:extLst>
          </p:cNvPr>
          <p:cNvSpPr txBox="1"/>
          <p:nvPr/>
        </p:nvSpPr>
        <p:spPr>
          <a:xfrm>
            <a:off x="1252639" y="5181600"/>
            <a:ext cx="10853260" cy="1512000"/>
          </a:xfrm>
          <a:prstGeom prst="rect">
            <a:avLst/>
          </a:prstGeom>
          <a:noFill/>
          <a:ln w="63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Dallo studio delle tracce del piano possiamo risalire, poi, alla tipologia descrittiva del piano che si caratterizza come “</a:t>
            </a:r>
            <a:r>
              <a:rPr kumimoji="0" lang="it-IT" sz="1800" b="1"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piano generico nel primo diedro con le tracce allineate</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avente le seguenti caratteristiche geometrico-descrittive</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4" name="CasellaDiTesto 23">
            <a:extLst>
              <a:ext uri="{FF2B5EF4-FFF2-40B4-BE49-F238E27FC236}">
                <a16:creationId xmlns:a16="http://schemas.microsoft.com/office/drawing/2014/main" id="{4F3FCF6C-D5CD-6E64-C6B2-24E3D9A30F88}"/>
              </a:ext>
            </a:extLst>
          </p:cNvPr>
          <p:cNvSpPr txBox="1"/>
          <p:nvPr/>
        </p:nvSpPr>
        <p:spPr>
          <a:xfrm>
            <a:off x="5554512" y="6143625"/>
            <a:ext cx="2286000"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FF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Arial" panose="020B0604020202020204" pitchFamily="34" charset="0"/>
              </a:rPr>
              <a:t> </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Ðp</a:t>
            </a:r>
            <a:r>
              <a:rPr kumimoji="0" lang="it-IT" sz="2400" b="0" i="0" u="none" strike="noStrike" kern="1200" cap="none" spc="0" normalizeH="0" baseline="-25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1</a:t>
            </a:r>
            <a:r>
              <a:rPr kumimoji="0" lang="it-IT" sz="2400" b="0" i="0" u="none" strike="noStrike" kern="1200" cap="none" spc="0" normalizeH="0" baseline="30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 Ðp</a:t>
            </a:r>
            <a:r>
              <a:rPr kumimoji="0" lang="it-IT" sz="2400" b="0" i="0" u="none" strike="noStrike" kern="1200" cap="none" spc="0" normalizeH="0" baseline="-25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2</a:t>
            </a:r>
            <a:r>
              <a:rPr kumimoji="0" lang="it-IT" sz="2400" b="0" i="0" u="none" strike="noStrike" kern="1200" cap="none" spc="0" normalizeH="0" baseline="30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endParaRPr kumimoji="0" lang="it-IT" sz="24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6" name="Connettore diritto 5">
            <a:extLst>
              <a:ext uri="{FF2B5EF4-FFF2-40B4-BE49-F238E27FC236}">
                <a16:creationId xmlns:a16="http://schemas.microsoft.com/office/drawing/2014/main" id="{FCDB5E54-5AAA-7232-EEE0-C9C06DF4E416}"/>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CA6D4BBD-C41D-CCE7-869F-C6FEC192494F}"/>
              </a:ext>
            </a:extLst>
          </p:cNvPr>
          <p:cNvSpPr txBox="1"/>
          <p:nvPr/>
        </p:nvSpPr>
        <p:spPr>
          <a:xfrm>
            <a:off x="1245433" y="448524"/>
            <a:ext cx="108352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orizzontali parallele collocate nel primo e terzo diedro </a:t>
            </a:r>
          </a:p>
        </p:txBody>
      </p:sp>
    </p:spTree>
    <p:extLst>
      <p:ext uri="{BB962C8B-B14F-4D97-AF65-F5344CB8AC3E}">
        <p14:creationId xmlns:p14="http://schemas.microsoft.com/office/powerpoint/2010/main" val="3482928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13" grpId="0" animBg="1"/>
      <p:bldP spid="14" grpId="0" animBg="1"/>
      <p:bldP spid="16" grpId="0" animBg="1"/>
      <p:bldP spid="20"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14EA2FA-4460-9D69-7F70-96B76683B060}"/>
              </a:ext>
            </a:extLst>
          </p:cNvPr>
          <p:cNvSpPr>
            <a:spLocks noChangeArrowheads="1"/>
          </p:cNvSpPr>
          <p:nvPr/>
        </p:nvSpPr>
        <p:spPr bwMode="auto">
          <a:xfrm>
            <a:off x="30000" y="2971800"/>
            <a:ext cx="12071804" cy="1132618"/>
          </a:xfrm>
          <a:prstGeom prst="rect">
            <a:avLst/>
          </a:prstGeom>
          <a:noFill/>
          <a:ln w="31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Per maggiore completezza ed approfondimento degli argomenti si può consultare il seguente sito</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https://www.eliofragassi.it/</a:t>
            </a: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76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p:txBody>
      </p:sp>
      <p:sp>
        <p:nvSpPr>
          <p:cNvPr id="3" name="CasellaDiTesto 2">
            <a:hlinkClick r:id="rId3" action="ppaction://hlinksldjump"/>
            <a:extLst>
              <a:ext uri="{FF2B5EF4-FFF2-40B4-BE49-F238E27FC236}">
                <a16:creationId xmlns:a16="http://schemas.microsoft.com/office/drawing/2014/main" id="{FF0BE0B7-6544-0BF6-6E16-F3F68ACA25A8}"/>
              </a:ext>
            </a:extLst>
          </p:cNvPr>
          <p:cNvSpPr txBox="1"/>
          <p:nvPr/>
        </p:nvSpPr>
        <p:spPr>
          <a:xfrm>
            <a:off x="4940008" y="4377025"/>
            <a:ext cx="2311984"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5" name="Connettore diritto 4">
            <a:extLst>
              <a:ext uri="{FF2B5EF4-FFF2-40B4-BE49-F238E27FC236}">
                <a16:creationId xmlns:a16="http://schemas.microsoft.com/office/drawing/2014/main" id="{B1F72F59-71EA-07E1-2B17-3F141805D6A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28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Widescreen</PresentationFormat>
  <Paragraphs>173</Paragraphs>
  <Slides>7</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Arial</vt:lpstr>
      <vt:lpstr>Calibri</vt:lpstr>
      <vt:lpstr>Calibri Light</vt:lpstr>
      <vt:lpstr>Comic Sans MS</vt:lpstr>
      <vt:lpstr>MS Shell Dlg 2</vt:lpstr>
      <vt:lpstr>Symbol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 Fragassi</dc:creator>
  <cp:lastModifiedBy>Elio Fragassi</cp:lastModifiedBy>
  <cp:revision>23</cp:revision>
  <dcterms:created xsi:type="dcterms:W3CDTF">2024-11-04T14:21:22Z</dcterms:created>
  <dcterms:modified xsi:type="dcterms:W3CDTF">2024-11-07T10:55:12Z</dcterms:modified>
</cp:coreProperties>
</file>