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8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70C0"/>
    <a:srgbClr val="E2F0D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-658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20D488-7927-4515-9C21-C4013B4BEA52}" type="datetimeFigureOut">
              <a:rPr lang="it-IT" smtClean="0"/>
              <a:pPr/>
              <a:t>27/10/2024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D38528-2DED-4BA6-A3F6-AD0EADDC9EF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84385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0C43B90-A37D-4E87-9306-F6D4AE0E172D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143780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D38528-2DED-4BA6-A3F6-AD0EADDC9EFF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1504689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D38528-2DED-4BA6-A3F6-AD0EADDC9EFF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597503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D38528-2DED-4BA6-A3F6-AD0EADDC9EFF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9543587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D38528-2DED-4BA6-A3F6-AD0EADDC9EFF}" type="slidenum">
              <a:rPr lang="it-IT" smtClean="0"/>
              <a:pPr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09162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27/10/2024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35732341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27/10/2024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86742157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27/10/2024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4854455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27/10/2024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69251989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27/10/2024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6929273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27/10/2024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52452867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27/10/2024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1950389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27/10/2024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13324453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27/10/2024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36499211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27/10/2024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50676401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27/10/2024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57378650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1E66CD-BBA3-4F8E-9AB3-C3621BF11256}" type="datetimeFigureOut">
              <a:rPr lang="it-IT" smtClean="0"/>
              <a:pPr/>
              <a:t>27/10/2024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5353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slide" Target="slide3.xml"/><Relationship Id="rId7" Type="http://schemas.openxmlformats.org/officeDocument/2006/relationships/slide" Target="slide7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10" Type="http://schemas.openxmlformats.org/officeDocument/2006/relationships/slide" Target="slide8.xml"/><Relationship Id="rId4" Type="http://schemas.openxmlformats.org/officeDocument/2006/relationships/slide" Target="slide4.xml"/><Relationship Id="rId9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hyperlink" Target="https://www.eliofragassi.it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C382C28B-ACD0-456E-B237-4AD143714A82}"/>
              </a:ext>
            </a:extLst>
          </p:cNvPr>
          <p:cNvSpPr txBox="1">
            <a:spLocks noChangeArrowheads="1"/>
          </p:cNvSpPr>
          <p:nvPr/>
        </p:nvSpPr>
        <p:spPr>
          <a:xfrm>
            <a:off x="48000" y="529149"/>
            <a:ext cx="12096000" cy="385003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txBody>
          <a:bodyPr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1F497D"/>
              </a:buClr>
              <a:buSzPct val="75000"/>
              <a:buFontTx/>
              <a:buNone/>
              <a:tabLst/>
              <a:defRPr/>
            </a:pPr>
            <a:r>
              <a:rPr kumimoji="0" lang="it-IT" sz="20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anose="020B0604020202020204" pitchFamily="34" charset="0"/>
              </a:rPr>
              <a:t>Indagine insiemistica sulla doppia proiezione ortogonale di </a:t>
            </a:r>
            <a:r>
              <a:rPr kumimoji="0" lang="it-IT" sz="2000" b="0" i="0" u="none" strike="noStrike" kern="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anose="020B0604020202020204" pitchFamily="34" charset="0"/>
              </a:rPr>
              <a:t>Monge</a:t>
            </a:r>
            <a:endParaRPr kumimoji="0" lang="it-IT" sz="20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itchFamily="66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Titolo 12">
            <a:extLst>
              <a:ext uri="{FF2B5EF4-FFF2-40B4-BE49-F238E27FC236}">
                <a16:creationId xmlns:a16="http://schemas.microsoft.com/office/drawing/2014/main" xmlns="" id="{5228088B-0BA8-46AA-B589-31D74B8A7B82}"/>
              </a:ext>
            </a:extLst>
          </p:cNvPr>
          <p:cNvSpPr>
            <a:spLocks noGrp="1"/>
          </p:cNvSpPr>
          <p:nvPr/>
        </p:nvSpPr>
        <p:spPr>
          <a:xfrm>
            <a:off x="48000" y="30148"/>
            <a:ext cx="12096000" cy="469817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Geometria descrittiva dinamica</a:t>
            </a:r>
            <a:endParaRPr kumimoji="0" lang="it-IT" sz="4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 Light"/>
              <a:ea typeface="+mj-ea"/>
              <a:cs typeface="+mj-cs"/>
            </a:endParaRPr>
          </a:p>
        </p:txBody>
      </p:sp>
      <p:sp>
        <p:nvSpPr>
          <p:cNvPr id="7" name="Text Box 9">
            <a:extLst>
              <a:ext uri="{FF2B5EF4-FFF2-40B4-BE49-F238E27FC236}">
                <a16:creationId xmlns:a16="http://schemas.microsoft.com/office/drawing/2014/main" xmlns="" id="{9AD71F2D-FF28-4FAB-990D-809FFADB92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93" y="6457978"/>
            <a:ext cx="5940000" cy="360000"/>
          </a:xfrm>
          <a:prstGeom prst="rect">
            <a:avLst/>
          </a:prstGeom>
          <a:solidFill>
            <a:srgbClr val="FFFF00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wrap="square" lIns="69056" tIns="34529" rIns="69056" bIns="34529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ourier New" panose="02070309020205020404" pitchFamily="49" charset="0"/>
              </a:rPr>
              <a:t>Il materiale può essere riprodotto citando la fonte</a:t>
            </a:r>
          </a:p>
        </p:txBody>
      </p:sp>
      <p:sp>
        <p:nvSpPr>
          <p:cNvPr id="8" name="Text Box 6">
            <a:extLst>
              <a:ext uri="{FF2B5EF4-FFF2-40B4-BE49-F238E27FC236}">
                <a16:creationId xmlns:a16="http://schemas.microsoft.com/office/drawing/2014/main" xmlns="" id="{D7E934DE-214E-491F-AE64-092AABB50E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4007" y="6460676"/>
            <a:ext cx="5940000" cy="360000"/>
          </a:xfrm>
          <a:prstGeom prst="rect">
            <a:avLst/>
          </a:prstGeom>
          <a:solidFill>
            <a:srgbClr val="FFFF00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wrap="square" lIns="69056" tIns="34529" rIns="69056" bIns="34529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ourier New" panose="02070309020205020404" pitchFamily="49" charset="0"/>
              </a:rPr>
              <a:t>Autore   Prof. Arch. Elio Fragassi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xmlns="" id="{754C6396-D4BA-D145-071D-A7DC30316389}"/>
              </a:ext>
            </a:extLst>
          </p:cNvPr>
          <p:cNvSpPr txBox="1"/>
          <p:nvPr/>
        </p:nvSpPr>
        <p:spPr>
          <a:xfrm>
            <a:off x="48000" y="943336"/>
            <a:ext cx="12096000" cy="707886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PIANO  PER  DUE  RETTE  PARALLELE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Definizione algoritmo grafico e relativi passaggi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BCDCB798-6E65-434E-B020-C0252A6E6C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51910" y="1688466"/>
            <a:ext cx="2700000" cy="442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 algn="ctr">
            <a:solidFill>
              <a:srgbClr val="C00000"/>
            </a:solidFill>
            <a:miter lim="800000"/>
            <a:headEnd/>
            <a:tailEnd/>
          </a:ln>
        </p:spPr>
        <p:txBody>
          <a:bodyPr wrap="square" lIns="0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Il disegno di copertina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è stato eseguito 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nell’a. s. 2007/08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da 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D’Aurelio Francesco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della classe </a:t>
            </a:r>
            <a:r>
              <a:rPr kumimoji="0" lang="it-IT" sz="15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1C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del </a:t>
            </a:r>
            <a:r>
              <a:rPr kumimoji="0" lang="it-IT" sz="15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Liceo Artistico Statale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«G. </a:t>
            </a:r>
            <a:r>
              <a:rPr kumimoji="0" lang="it-IT" sz="15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Misticoni</a:t>
            </a:r>
            <a:r>
              <a:rPr kumimoji="0" lang="it-IT" sz="15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»</a:t>
            </a: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di Pescara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</a:t>
            </a:r>
            <a:endParaRPr kumimoji="0" lang="it-IT" sz="15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per la materia 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Discipline geometriche 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del corso sperimentale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«Progetto Leonardo»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Insegnante:</a:t>
            </a:r>
          </a:p>
          <a:p>
            <a:pPr marL="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prof. Elio </a:t>
            </a:r>
            <a:r>
              <a:rPr kumimoji="0" lang="it-IT" sz="1500" b="0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cs typeface="Times New Roman" pitchFamily="18" charset="0"/>
              </a:rPr>
              <a:t>Fragassi</a:t>
            </a:r>
            <a:endParaRPr kumimoji="0" lang="it-IT" sz="15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321BD1A6-4A80-4550-2E5B-E665F829148E}"/>
              </a:ext>
            </a:extLst>
          </p:cNvPr>
          <p:cNvSpPr txBox="1"/>
          <p:nvPr/>
        </p:nvSpPr>
        <p:spPr>
          <a:xfrm>
            <a:off x="3544042" y="1743635"/>
            <a:ext cx="58817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Indice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xmlns="" id="{454C7C01-8C10-D6B4-B6BA-7B1B933480F6}"/>
              </a:ext>
            </a:extLst>
          </p:cNvPr>
          <p:cNvSpPr txBox="1"/>
          <p:nvPr/>
        </p:nvSpPr>
        <p:spPr>
          <a:xfrm>
            <a:off x="3384613" y="5695176"/>
            <a:ext cx="6067297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Per accedere alle pagine selezionare il numero</a:t>
            </a:r>
          </a:p>
        </p:txBody>
      </p:sp>
      <p:sp>
        <p:nvSpPr>
          <p:cNvPr id="12" name="CasellaDiTesto 11">
            <a:hlinkClick r:id="rId3" action="ppaction://hlinksldjump"/>
            <a:extLst>
              <a:ext uri="{FF2B5EF4-FFF2-40B4-BE49-F238E27FC236}">
                <a16:creationId xmlns:a16="http://schemas.microsoft.com/office/drawing/2014/main" xmlns="" id="{C10DC523-C654-BC6D-3CD1-2580CFB6918C}"/>
              </a:ext>
            </a:extLst>
          </p:cNvPr>
          <p:cNvSpPr txBox="1"/>
          <p:nvPr/>
        </p:nvSpPr>
        <p:spPr>
          <a:xfrm>
            <a:off x="3622132" y="2892580"/>
            <a:ext cx="348928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</a:t>
            </a:r>
          </a:p>
        </p:txBody>
      </p:sp>
      <p:sp>
        <p:nvSpPr>
          <p:cNvPr id="13" name="CasellaDiTesto 12">
            <a:hlinkClick r:id="rId4" action="ppaction://hlinksldjump"/>
            <a:extLst>
              <a:ext uri="{FF2B5EF4-FFF2-40B4-BE49-F238E27FC236}">
                <a16:creationId xmlns:a16="http://schemas.microsoft.com/office/drawing/2014/main" xmlns="" id="{1CDE8858-CEDF-9815-CA2E-80AFC54A001D}"/>
              </a:ext>
            </a:extLst>
          </p:cNvPr>
          <p:cNvSpPr txBox="1"/>
          <p:nvPr/>
        </p:nvSpPr>
        <p:spPr>
          <a:xfrm>
            <a:off x="3610961" y="3316094"/>
            <a:ext cx="348928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3</a:t>
            </a:r>
          </a:p>
        </p:txBody>
      </p:sp>
      <p:sp>
        <p:nvSpPr>
          <p:cNvPr id="14" name="CasellaDiTesto 13">
            <a:hlinkClick r:id="rId5" action="ppaction://hlinksldjump"/>
            <a:extLst>
              <a:ext uri="{FF2B5EF4-FFF2-40B4-BE49-F238E27FC236}">
                <a16:creationId xmlns:a16="http://schemas.microsoft.com/office/drawing/2014/main" xmlns="" id="{E9E36F7E-17C7-7117-3EEC-1CE7D9C2B09B}"/>
              </a:ext>
            </a:extLst>
          </p:cNvPr>
          <p:cNvSpPr txBox="1"/>
          <p:nvPr/>
        </p:nvSpPr>
        <p:spPr>
          <a:xfrm>
            <a:off x="3610961" y="3759912"/>
            <a:ext cx="348928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4</a:t>
            </a:r>
          </a:p>
        </p:txBody>
      </p:sp>
      <p:sp>
        <p:nvSpPr>
          <p:cNvPr id="15" name="CasellaDiTesto 14">
            <a:hlinkClick r:id="rId6" action="ppaction://hlinksldjump"/>
            <a:extLst>
              <a:ext uri="{FF2B5EF4-FFF2-40B4-BE49-F238E27FC236}">
                <a16:creationId xmlns:a16="http://schemas.microsoft.com/office/drawing/2014/main" xmlns="" id="{60B3C1B3-2A42-4E08-686E-8D902399C43D}"/>
              </a:ext>
            </a:extLst>
          </p:cNvPr>
          <p:cNvSpPr txBox="1"/>
          <p:nvPr/>
        </p:nvSpPr>
        <p:spPr>
          <a:xfrm>
            <a:off x="3616800" y="4200923"/>
            <a:ext cx="348928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5</a:t>
            </a:r>
          </a:p>
        </p:txBody>
      </p:sp>
      <p:sp>
        <p:nvSpPr>
          <p:cNvPr id="17" name="CasellaDiTesto 16">
            <a:hlinkClick r:id="rId7" action="ppaction://hlinksldjump"/>
            <a:extLst>
              <a:ext uri="{FF2B5EF4-FFF2-40B4-BE49-F238E27FC236}">
                <a16:creationId xmlns:a16="http://schemas.microsoft.com/office/drawing/2014/main" xmlns="" id="{AEE7AAC0-F5E5-66DD-C25F-948520DD9C4E}"/>
              </a:ext>
            </a:extLst>
          </p:cNvPr>
          <p:cNvSpPr txBox="1"/>
          <p:nvPr/>
        </p:nvSpPr>
        <p:spPr>
          <a:xfrm>
            <a:off x="3622132" y="4672791"/>
            <a:ext cx="348928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6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xmlns="" id="{F3E17FAF-9E8F-71D4-817A-B23E17CDCCB6}"/>
              </a:ext>
            </a:extLst>
          </p:cNvPr>
          <p:cNvSpPr txBox="1"/>
          <p:nvPr/>
        </p:nvSpPr>
        <p:spPr>
          <a:xfrm>
            <a:off x="4004486" y="2914026"/>
            <a:ext cx="32692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Dati geometrici del problema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xmlns="" id="{C2DB7792-7960-486D-5E45-0FF588EA1DA2}"/>
              </a:ext>
            </a:extLst>
          </p:cNvPr>
          <p:cNvSpPr txBox="1"/>
          <p:nvPr/>
        </p:nvSpPr>
        <p:spPr>
          <a:xfrm>
            <a:off x="3970632" y="3340424"/>
            <a:ext cx="13601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Primo passo</a:t>
            </a: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xmlns="" id="{D8B10354-B4CB-B9C6-EB11-276743521672}"/>
              </a:ext>
            </a:extLst>
          </p:cNvPr>
          <p:cNvSpPr txBox="1"/>
          <p:nvPr/>
        </p:nvSpPr>
        <p:spPr>
          <a:xfrm>
            <a:off x="3970632" y="3764558"/>
            <a:ext cx="15866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Secondo passo</a:t>
            </a:r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xmlns="" id="{D513CB5E-4196-91A3-247D-94D5DB441793}"/>
              </a:ext>
            </a:extLst>
          </p:cNvPr>
          <p:cNvSpPr txBox="1"/>
          <p:nvPr/>
        </p:nvSpPr>
        <p:spPr>
          <a:xfrm>
            <a:off x="3986038" y="4210074"/>
            <a:ext cx="13601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Terzo passo</a:t>
            </a:r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xmlns="" id="{A9509801-1BCC-E973-5E16-FF22EC03812C}"/>
              </a:ext>
            </a:extLst>
          </p:cNvPr>
          <p:cNvSpPr txBox="1"/>
          <p:nvPr/>
        </p:nvSpPr>
        <p:spPr>
          <a:xfrm>
            <a:off x="4011849" y="4699234"/>
            <a:ext cx="20281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Verifica</a:t>
            </a:r>
          </a:p>
        </p:txBody>
      </p: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xmlns="" id="{DE0DFF26-C080-0369-2628-1215F56DB163}"/>
              </a:ext>
            </a:extLst>
          </p:cNvPr>
          <p:cNvCxnSpPr/>
          <p:nvPr/>
        </p:nvCxnSpPr>
        <p:spPr>
          <a:xfrm>
            <a:off x="0" y="6858000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sellaDiTesto 15">
            <a:hlinkClick r:id="rId8" action="ppaction://hlinksldjump"/>
            <a:extLst>
              <a:ext uri="{FF2B5EF4-FFF2-40B4-BE49-F238E27FC236}">
                <a16:creationId xmlns:a16="http://schemas.microsoft.com/office/drawing/2014/main" xmlns="" id="{48F8FA7A-F291-6755-4547-9CAE5371EA68}"/>
              </a:ext>
            </a:extLst>
          </p:cNvPr>
          <p:cNvSpPr txBox="1"/>
          <p:nvPr/>
        </p:nvSpPr>
        <p:spPr>
          <a:xfrm>
            <a:off x="3619674" y="2454032"/>
            <a:ext cx="348928" cy="360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xmlns="" id="{A9F94352-FDFB-6377-00CE-6C71F26B0985}"/>
              </a:ext>
            </a:extLst>
          </p:cNvPr>
          <p:cNvSpPr txBox="1"/>
          <p:nvPr/>
        </p:nvSpPr>
        <p:spPr>
          <a:xfrm>
            <a:off x="4011849" y="2462253"/>
            <a:ext cx="30511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Presentazione algoritmo</a:t>
            </a:r>
          </a:p>
        </p:txBody>
      </p: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xmlns="" id="{254CD843-4732-24D5-2857-0476CF73C7F4}"/>
              </a:ext>
            </a:extLst>
          </p:cNvPr>
          <p:cNvCxnSpPr/>
          <p:nvPr/>
        </p:nvCxnSpPr>
        <p:spPr>
          <a:xfrm>
            <a:off x="-18662" y="6861107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Immagine 21">
            <a:extLst>
              <a:ext uri="{FF2B5EF4-FFF2-40B4-BE49-F238E27FC236}">
                <a16:creationId xmlns:a16="http://schemas.microsoft.com/office/drawing/2014/main" xmlns="" id="{F6363AEE-73B9-5ADB-54AA-9B72FB44357D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448" y="1707623"/>
            <a:ext cx="3328314" cy="4702962"/>
          </a:xfrm>
          <a:prstGeom prst="rect">
            <a:avLst/>
          </a:prstGeom>
          <a:ln>
            <a:solidFill>
              <a:srgbClr val="0000FF"/>
            </a:solidFill>
          </a:ln>
        </p:spPr>
      </p:pic>
      <p:sp>
        <p:nvSpPr>
          <p:cNvPr id="26" name="CasellaDiTesto 25">
            <a:hlinkClick r:id="rId10" action="ppaction://hlinksldjump"/>
            <a:extLst>
              <a:ext uri="{FF2B5EF4-FFF2-40B4-BE49-F238E27FC236}">
                <a16:creationId xmlns:a16="http://schemas.microsoft.com/office/drawing/2014/main" xmlns="" id="{0B84A5C0-3EF3-C934-8930-C499D2DF2CA5}"/>
              </a:ext>
            </a:extLst>
          </p:cNvPr>
          <p:cNvSpPr txBox="1"/>
          <p:nvPr/>
        </p:nvSpPr>
        <p:spPr>
          <a:xfrm>
            <a:off x="3619674" y="5123057"/>
            <a:ext cx="348928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7</a:t>
            </a:r>
          </a:p>
        </p:txBody>
      </p:sp>
      <p:sp>
        <p:nvSpPr>
          <p:cNvPr id="27" name="CasellaDiTesto 26">
            <a:extLst>
              <a:ext uri="{FF2B5EF4-FFF2-40B4-BE49-F238E27FC236}">
                <a16:creationId xmlns:a16="http://schemas.microsoft.com/office/drawing/2014/main" xmlns="" id="{BBFCBBC5-6A66-0856-6EAE-ABD965C62D3E}"/>
              </a:ext>
            </a:extLst>
          </p:cNvPr>
          <p:cNvSpPr txBox="1"/>
          <p:nvPr/>
        </p:nvSpPr>
        <p:spPr>
          <a:xfrm>
            <a:off x="4028253" y="5159728"/>
            <a:ext cx="16452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</a:rPr>
              <a:t>Risultato</a:t>
            </a:r>
          </a:p>
        </p:txBody>
      </p:sp>
      <p:sp>
        <p:nvSpPr>
          <p:cNvPr id="11" name="Freccia a sinistra 10">
            <a:extLst>
              <a:ext uri="{FF2B5EF4-FFF2-40B4-BE49-F238E27FC236}">
                <a16:creationId xmlns:a16="http://schemas.microsoft.com/office/drawing/2014/main" xmlns="" id="{B85A2C41-BFC8-650A-F36B-054DD3DFC436}"/>
              </a:ext>
            </a:extLst>
          </p:cNvPr>
          <p:cNvSpPr/>
          <p:nvPr/>
        </p:nvSpPr>
        <p:spPr>
          <a:xfrm>
            <a:off x="3384613" y="6084662"/>
            <a:ext cx="8748000" cy="360000"/>
          </a:xfrm>
          <a:prstGeom prst="leftArrow">
            <a:avLst>
              <a:gd name="adj1" fmla="val 50000"/>
              <a:gd name="adj2" fmla="val 43520"/>
            </a:avLst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rgbClr val="C00000"/>
                </a:solidFill>
                <a:latin typeface="Comic Sans MS" panose="030F0702030302020204" pitchFamily="66" charset="0"/>
              </a:rPr>
              <a:t>Testo dell’esercizio dato in forma scritta da restituire in forma grafica </a:t>
            </a:r>
          </a:p>
        </p:txBody>
      </p:sp>
    </p:spTree>
    <p:extLst>
      <p:ext uri="{BB962C8B-B14F-4D97-AF65-F5344CB8AC3E}">
        <p14:creationId xmlns:p14="http://schemas.microsoft.com/office/powerpoint/2010/main" xmlns="" val="274966947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00"/>
                            </p:stCondLst>
                            <p:childTnLst>
                              <p:par>
                                <p:cTn id="5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500"/>
                            </p:stCondLst>
                            <p:childTnLst>
                              <p:par>
                                <p:cTn id="6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000"/>
                            </p:stCondLst>
                            <p:childTnLst>
                              <p:par>
                                <p:cTn id="6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3500"/>
                            </p:stCondLst>
                            <p:childTnLst>
                              <p:par>
                                <p:cTn id="7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4000"/>
                            </p:stCondLst>
                            <p:childTnLst>
                              <p:par>
                                <p:cTn id="8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4500"/>
                            </p:stCondLst>
                            <p:childTnLst>
                              <p:par>
                                <p:cTn id="8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0"/>
                            </p:stCondLst>
                            <p:childTnLst>
                              <p:par>
                                <p:cTn id="9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500"/>
                            </p:stCondLst>
                            <p:childTnLst>
                              <p:par>
                                <p:cTn id="9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6000"/>
                            </p:stCondLst>
                            <p:childTnLst>
                              <p:par>
                                <p:cTn id="10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6500"/>
                            </p:stCondLst>
                            <p:childTnLst>
                              <p:par>
                                <p:cTn id="1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7000"/>
                            </p:stCondLst>
                            <p:childTnLst>
                              <p:par>
                                <p:cTn id="1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/>
      <p:bldP spid="10" grpId="0"/>
      <p:bldP spid="12" grpId="0" animBg="1"/>
      <p:bldP spid="13" grpId="0" animBg="1"/>
      <p:bldP spid="14" grpId="0" animBg="1"/>
      <p:bldP spid="15" grpId="0" animBg="1"/>
      <p:bldP spid="17" grpId="0" animBg="1"/>
      <p:bldP spid="19" grpId="0"/>
      <p:bldP spid="20" grpId="0"/>
      <p:bldP spid="21" grpId="0"/>
      <p:bldP spid="23" grpId="0"/>
      <p:bldP spid="24" grpId="0"/>
      <p:bldP spid="16" grpId="0" animBg="1"/>
      <p:bldP spid="18" grpId="0"/>
      <p:bldP spid="26" grpId="0" animBg="1"/>
      <p:bldP spid="27" grpId="0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2" name="Rettangolo 1261">
            <a:extLst>
              <a:ext uri="{FF2B5EF4-FFF2-40B4-BE49-F238E27FC236}">
                <a16:creationId xmlns:a16="http://schemas.microsoft.com/office/drawing/2014/main" xmlns="" id="{330FAEC1-FC3F-8D9D-F5B7-9106D30ED6E8}"/>
              </a:ext>
            </a:extLst>
          </p:cNvPr>
          <p:cNvSpPr/>
          <p:nvPr/>
        </p:nvSpPr>
        <p:spPr>
          <a:xfrm>
            <a:off x="2286372" y="2207782"/>
            <a:ext cx="9519636" cy="4572000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xmlns="" id="{438DA87A-518A-8550-4E5B-62F63E046F53}"/>
              </a:ext>
            </a:extLst>
          </p:cNvPr>
          <p:cNvSpPr txBox="1">
            <a:spLocks noChangeArrowheads="1"/>
          </p:cNvSpPr>
          <p:nvPr/>
        </p:nvSpPr>
        <p:spPr>
          <a:xfrm>
            <a:off x="66000" y="41275"/>
            <a:ext cx="12060000" cy="360000"/>
          </a:xfrm>
          <a:prstGeom prst="rect">
            <a:avLst/>
          </a:prstGeom>
          <a:ln w="3175" cmpd="dbl"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2000" dirty="0">
                <a:solidFill>
                  <a:srgbClr val="C00000"/>
                </a:solidFill>
                <a:latin typeface="Comic Sans MS" panose="030F0702030302020204" pitchFamily="66" charset="0"/>
              </a:rPr>
              <a:t>PIANO PER DUE RETTE PARALLELE</a:t>
            </a:r>
          </a:p>
        </p:txBody>
      </p:sp>
      <p:sp>
        <p:nvSpPr>
          <p:cNvPr id="5" name="CasellaDiTesto 4">
            <a:hlinkClick r:id="rId2" action="ppaction://hlinksldjump"/>
            <a:extLst>
              <a:ext uri="{FF2B5EF4-FFF2-40B4-BE49-F238E27FC236}">
                <a16:creationId xmlns:a16="http://schemas.microsoft.com/office/drawing/2014/main" xmlns="" id="{6396998B-975F-F1ED-BB38-A22D915EDBEF}"/>
              </a:ext>
            </a:extLst>
          </p:cNvPr>
          <p:cNvSpPr txBox="1"/>
          <p:nvPr/>
        </p:nvSpPr>
        <p:spPr>
          <a:xfrm>
            <a:off x="10523001" y="40671"/>
            <a:ext cx="1611057" cy="360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</a:rPr>
              <a:t>Torna a Indice</a:t>
            </a:r>
          </a:p>
        </p:txBody>
      </p:sp>
      <p:sp>
        <p:nvSpPr>
          <p:cNvPr id="1064" name="Callout: freccia in giù 1063">
            <a:extLst>
              <a:ext uri="{FF2B5EF4-FFF2-40B4-BE49-F238E27FC236}">
                <a16:creationId xmlns:a16="http://schemas.microsoft.com/office/drawing/2014/main" xmlns="" id="{CD45FBAD-0112-E347-1053-C20C94479C4D}"/>
              </a:ext>
            </a:extLst>
          </p:cNvPr>
          <p:cNvSpPr/>
          <p:nvPr/>
        </p:nvSpPr>
        <p:spPr>
          <a:xfrm rot="16200000">
            <a:off x="-1013165" y="3620369"/>
            <a:ext cx="4321242" cy="2004725"/>
          </a:xfrm>
          <a:prstGeom prst="downArrowCallout">
            <a:avLst>
              <a:gd name="adj1" fmla="val 26759"/>
              <a:gd name="adj2" fmla="val 25000"/>
              <a:gd name="adj3" fmla="val 19196"/>
              <a:gd name="adj4" fmla="val 64977"/>
            </a:avLst>
          </a:prstGeom>
          <a:solidFill>
            <a:srgbClr val="FFF2CC"/>
          </a:solidFill>
          <a:ln w="31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it-IT" sz="2000" dirty="0">
                <a:solidFill>
                  <a:srgbClr val="C00000"/>
                </a:solidFill>
                <a:latin typeface="Comic Sans MS" panose="030F0702030302020204" pitchFamily="66" charset="0"/>
              </a:rPr>
              <a:t>Presentazione  dell’algoritmo descrittivo</a:t>
            </a:r>
          </a:p>
        </p:txBody>
      </p:sp>
      <p:sp>
        <p:nvSpPr>
          <p:cNvPr id="1185" name="Line 175">
            <a:extLst>
              <a:ext uri="{FF2B5EF4-FFF2-40B4-BE49-F238E27FC236}">
                <a16:creationId xmlns:a16="http://schemas.microsoft.com/office/drawing/2014/main" xmlns="" id="{6B01AAD9-7DFA-5F07-BE95-86309ABD5ED6}"/>
              </a:ext>
            </a:extLst>
          </p:cNvPr>
          <p:cNvSpPr>
            <a:spLocks noChangeShapeType="1"/>
          </p:cNvSpPr>
          <p:nvPr/>
        </p:nvSpPr>
        <p:spPr bwMode="auto">
          <a:xfrm>
            <a:off x="3056314" y="3008723"/>
            <a:ext cx="0" cy="1665287"/>
          </a:xfrm>
          <a:prstGeom prst="line">
            <a:avLst/>
          </a:prstGeom>
          <a:noFill/>
          <a:ln w="19050">
            <a:solidFill>
              <a:srgbClr val="C0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>
              <a:solidFill>
                <a:srgbClr val="C00000"/>
              </a:solidFill>
            </a:endParaRPr>
          </a:p>
        </p:txBody>
      </p:sp>
      <p:sp>
        <p:nvSpPr>
          <p:cNvPr id="1186" name="Rectangle 128">
            <a:extLst>
              <a:ext uri="{FF2B5EF4-FFF2-40B4-BE49-F238E27FC236}">
                <a16:creationId xmlns:a16="http://schemas.microsoft.com/office/drawing/2014/main" xmlns="" id="{A8F6B4BC-53F7-AA33-B428-73C97FE138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0324" y="4677185"/>
            <a:ext cx="828000" cy="2889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2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</a:rPr>
              <a:t>a</a:t>
            </a:r>
            <a:r>
              <a:rPr kumimoji="0" lang="it-IT" altLang="it-IT" sz="12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Ì</a:t>
            </a: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(r </a:t>
            </a: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// </a:t>
            </a: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s)</a:t>
            </a:r>
            <a:endParaRPr kumimoji="0" lang="it-IT" altLang="it-IT" sz="8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87" name="Rectangle 129">
            <a:extLst>
              <a:ext uri="{FF2B5EF4-FFF2-40B4-BE49-F238E27FC236}">
                <a16:creationId xmlns:a16="http://schemas.microsoft.com/office/drawing/2014/main" xmlns="" id="{6B832329-55BC-1850-3C9B-0C93A40DDC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8917" y="4674010"/>
            <a:ext cx="648000" cy="2952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(r //</a:t>
            </a: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s)</a:t>
            </a: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88" name="Rectangle 130">
            <a:extLst>
              <a:ext uri="{FF2B5EF4-FFF2-40B4-BE49-F238E27FC236}">
                <a16:creationId xmlns:a16="http://schemas.microsoft.com/office/drawing/2014/main" xmlns="" id="{BC80CFE6-ECDB-699B-4430-85842A8B64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71201" y="3691348"/>
            <a:ext cx="252413" cy="2889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r</a:t>
            </a: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91" name="Rectangle 133">
            <a:extLst>
              <a:ext uri="{FF2B5EF4-FFF2-40B4-BE49-F238E27FC236}">
                <a16:creationId xmlns:a16="http://schemas.microsoft.com/office/drawing/2014/main" xmlns="" id="{5FE05513-0CBB-35DF-3C08-805BF6163C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31347" y="3521485"/>
            <a:ext cx="468312" cy="2889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r’</a:t>
            </a: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92" name="Rectangle 134">
            <a:extLst>
              <a:ext uri="{FF2B5EF4-FFF2-40B4-BE49-F238E27FC236}">
                <a16:creationId xmlns:a16="http://schemas.microsoft.com/office/drawing/2014/main" xmlns="" id="{8BB741E5-323C-4FD7-36A9-06D4D8883C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31347" y="3873910"/>
            <a:ext cx="468312" cy="2889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r”</a:t>
            </a: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93" name="AutoShape 135">
            <a:extLst>
              <a:ext uri="{FF2B5EF4-FFF2-40B4-BE49-F238E27FC236}">
                <a16:creationId xmlns:a16="http://schemas.microsoft.com/office/drawing/2014/main" xmlns="" id="{EC35ED3E-2431-955E-A57C-3A8F2ED0BD33}"/>
              </a:ext>
            </a:extLst>
          </p:cNvPr>
          <p:cNvSpPr>
            <a:spLocks/>
          </p:cNvSpPr>
          <p:nvPr/>
        </p:nvSpPr>
        <p:spPr bwMode="auto">
          <a:xfrm>
            <a:off x="5021809" y="3531010"/>
            <a:ext cx="90488" cy="628650"/>
          </a:xfrm>
          <a:prstGeom prst="leftBrace">
            <a:avLst>
              <a:gd name="adj1" fmla="val 57894"/>
              <a:gd name="adj2" fmla="val 50000"/>
            </a:avLst>
          </a:prstGeom>
          <a:noFill/>
          <a:ln w="317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>
              <a:solidFill>
                <a:srgbClr val="C00000"/>
              </a:solidFill>
            </a:endParaRPr>
          </a:p>
        </p:txBody>
      </p:sp>
      <p:sp>
        <p:nvSpPr>
          <p:cNvPr id="1194" name="Rectangle 136">
            <a:extLst>
              <a:ext uri="{FF2B5EF4-FFF2-40B4-BE49-F238E27FC236}">
                <a16:creationId xmlns:a16="http://schemas.microsoft.com/office/drawing/2014/main" xmlns="" id="{22314162-01F2-ECAC-6D87-E53E00A98D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3097" y="5693185"/>
            <a:ext cx="252412" cy="2889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s</a:t>
            </a: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95" name="Rectangle 137">
            <a:extLst>
              <a:ext uri="{FF2B5EF4-FFF2-40B4-BE49-F238E27FC236}">
                <a16:creationId xmlns:a16="http://schemas.microsoft.com/office/drawing/2014/main" xmlns="" id="{3FDC3268-F5AF-12EE-369D-AA1DE458F6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09234" y="5521735"/>
            <a:ext cx="468313" cy="2889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0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T</a:t>
            </a:r>
            <a:r>
              <a:rPr kumimoji="0" lang="it-IT" altLang="it-IT" sz="1000" b="0" i="0" u="none" strike="noStrike" cap="none" normalizeH="0" baseline="-3000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1</a:t>
            </a:r>
            <a:r>
              <a:rPr kumimoji="0" lang="it-IT" altLang="it-IT" sz="10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s</a:t>
            </a: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96" name="Rectangle 138">
            <a:extLst>
              <a:ext uri="{FF2B5EF4-FFF2-40B4-BE49-F238E27FC236}">
                <a16:creationId xmlns:a16="http://schemas.microsoft.com/office/drawing/2014/main" xmlns="" id="{038B5F94-654C-D856-C4DA-98A90A5F3D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09234" y="5874160"/>
            <a:ext cx="468313" cy="2889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0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T</a:t>
            </a:r>
            <a:r>
              <a:rPr kumimoji="0" lang="it-IT" altLang="it-IT" sz="1000" b="0" i="0" u="none" strike="noStrike" cap="none" normalizeH="0" baseline="-3000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2</a:t>
            </a:r>
            <a:r>
              <a:rPr kumimoji="0" lang="it-IT" altLang="it-IT" sz="10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s</a:t>
            </a: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97" name="Rectangle 139">
            <a:extLst>
              <a:ext uri="{FF2B5EF4-FFF2-40B4-BE49-F238E27FC236}">
                <a16:creationId xmlns:a16="http://schemas.microsoft.com/office/drawing/2014/main" xmlns="" id="{6C66F309-F798-D38A-1A3F-F76A824FA7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31347" y="5521735"/>
            <a:ext cx="468312" cy="2889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s’</a:t>
            </a: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98" name="Rectangle 140">
            <a:extLst>
              <a:ext uri="{FF2B5EF4-FFF2-40B4-BE49-F238E27FC236}">
                <a16:creationId xmlns:a16="http://schemas.microsoft.com/office/drawing/2014/main" xmlns="" id="{DE2FF880-86F9-7B3A-E902-19763D2030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31347" y="5874160"/>
            <a:ext cx="468312" cy="2889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s”</a:t>
            </a: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99" name="AutoShape 141">
            <a:extLst>
              <a:ext uri="{FF2B5EF4-FFF2-40B4-BE49-F238E27FC236}">
                <a16:creationId xmlns:a16="http://schemas.microsoft.com/office/drawing/2014/main" xmlns="" id="{65032E9C-58BB-F981-F7F4-C2DA5A44B094}"/>
              </a:ext>
            </a:extLst>
          </p:cNvPr>
          <p:cNvSpPr>
            <a:spLocks/>
          </p:cNvSpPr>
          <p:nvPr/>
        </p:nvSpPr>
        <p:spPr bwMode="auto">
          <a:xfrm>
            <a:off x="5021809" y="5531260"/>
            <a:ext cx="90488" cy="628650"/>
          </a:xfrm>
          <a:prstGeom prst="leftBrace">
            <a:avLst>
              <a:gd name="adj1" fmla="val 57894"/>
              <a:gd name="adj2" fmla="val 50000"/>
            </a:avLst>
          </a:prstGeom>
          <a:noFill/>
          <a:ln w="317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>
              <a:solidFill>
                <a:srgbClr val="C00000"/>
              </a:solidFill>
            </a:endParaRPr>
          </a:p>
        </p:txBody>
      </p:sp>
      <p:sp>
        <p:nvSpPr>
          <p:cNvPr id="1200" name="Rectangle 142">
            <a:extLst>
              <a:ext uri="{FF2B5EF4-FFF2-40B4-BE49-F238E27FC236}">
                <a16:creationId xmlns:a16="http://schemas.microsoft.com/office/drawing/2014/main" xmlns="" id="{3E7B7CD8-3274-8620-45EC-0D0B829FCE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4091" y="4207285"/>
            <a:ext cx="681191" cy="2889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(r’</a:t>
            </a: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// </a:t>
            </a: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s')</a:t>
            </a: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01" name="Rectangle 143">
            <a:extLst>
              <a:ext uri="{FF2B5EF4-FFF2-40B4-BE49-F238E27FC236}">
                <a16:creationId xmlns:a16="http://schemas.microsoft.com/office/drawing/2014/main" xmlns="" id="{6EBBDB21-84FF-5AA2-EA70-F3D866A3E7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4785" y="5201288"/>
            <a:ext cx="624003" cy="2889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r”</a:t>
            </a: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// </a:t>
            </a: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s”)</a:t>
            </a: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02" name="Line 144">
            <a:extLst>
              <a:ext uri="{FF2B5EF4-FFF2-40B4-BE49-F238E27FC236}">
                <a16:creationId xmlns:a16="http://schemas.microsoft.com/office/drawing/2014/main" xmlns="" id="{03AB8E2E-0D8D-1AE6-1ACF-9F2C2FD718D0}"/>
              </a:ext>
            </a:extLst>
          </p:cNvPr>
          <p:cNvSpPr>
            <a:spLocks noChangeShapeType="1"/>
          </p:cNvSpPr>
          <p:nvPr/>
        </p:nvSpPr>
        <p:spPr bwMode="auto">
          <a:xfrm>
            <a:off x="4550218" y="4821875"/>
            <a:ext cx="430516" cy="539671"/>
          </a:xfrm>
          <a:prstGeom prst="line">
            <a:avLst/>
          </a:prstGeom>
          <a:noFill/>
          <a:ln w="3175">
            <a:solidFill>
              <a:srgbClr val="C0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>
              <a:solidFill>
                <a:srgbClr val="C00000"/>
              </a:solidFill>
            </a:endParaRPr>
          </a:p>
        </p:txBody>
      </p:sp>
      <p:sp>
        <p:nvSpPr>
          <p:cNvPr id="1203" name="Line 145">
            <a:extLst>
              <a:ext uri="{FF2B5EF4-FFF2-40B4-BE49-F238E27FC236}">
                <a16:creationId xmlns:a16="http://schemas.microsoft.com/office/drawing/2014/main" xmlns="" id="{3271702B-8537-6205-440C-98DDC4B1492C}"/>
              </a:ext>
            </a:extLst>
          </p:cNvPr>
          <p:cNvSpPr>
            <a:spLocks noChangeShapeType="1"/>
          </p:cNvSpPr>
          <p:nvPr/>
        </p:nvSpPr>
        <p:spPr bwMode="auto">
          <a:xfrm>
            <a:off x="3716355" y="4826410"/>
            <a:ext cx="190500" cy="0"/>
          </a:xfrm>
          <a:prstGeom prst="line">
            <a:avLst/>
          </a:prstGeom>
          <a:noFill/>
          <a:ln w="3175">
            <a:solidFill>
              <a:srgbClr val="C0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>
              <a:solidFill>
                <a:srgbClr val="C00000"/>
              </a:solidFill>
            </a:endParaRPr>
          </a:p>
        </p:txBody>
      </p:sp>
      <p:sp>
        <p:nvSpPr>
          <p:cNvPr id="1204" name="Line 146">
            <a:extLst>
              <a:ext uri="{FF2B5EF4-FFF2-40B4-BE49-F238E27FC236}">
                <a16:creationId xmlns:a16="http://schemas.microsoft.com/office/drawing/2014/main" xmlns="" id="{E1F62238-E1FC-38F6-2315-0CE2EF6A52AA}"/>
              </a:ext>
            </a:extLst>
          </p:cNvPr>
          <p:cNvSpPr>
            <a:spLocks noChangeShapeType="1"/>
          </p:cNvSpPr>
          <p:nvPr/>
        </p:nvSpPr>
        <p:spPr bwMode="auto">
          <a:xfrm>
            <a:off x="5599659" y="3664360"/>
            <a:ext cx="400050" cy="0"/>
          </a:xfrm>
          <a:prstGeom prst="line">
            <a:avLst/>
          </a:prstGeom>
          <a:noFill/>
          <a:ln w="3175">
            <a:solidFill>
              <a:srgbClr val="C0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>
              <a:solidFill>
                <a:srgbClr val="C00000"/>
              </a:solidFill>
            </a:endParaRPr>
          </a:p>
        </p:txBody>
      </p:sp>
      <p:sp>
        <p:nvSpPr>
          <p:cNvPr id="1205" name="Line 147">
            <a:extLst>
              <a:ext uri="{FF2B5EF4-FFF2-40B4-BE49-F238E27FC236}">
                <a16:creationId xmlns:a16="http://schemas.microsoft.com/office/drawing/2014/main" xmlns="" id="{F77A9462-DB7C-52FE-0E13-71C0F7E95EE3}"/>
              </a:ext>
            </a:extLst>
          </p:cNvPr>
          <p:cNvSpPr>
            <a:spLocks noChangeShapeType="1"/>
          </p:cNvSpPr>
          <p:nvPr/>
        </p:nvSpPr>
        <p:spPr bwMode="auto">
          <a:xfrm>
            <a:off x="5599659" y="4016785"/>
            <a:ext cx="400050" cy="0"/>
          </a:xfrm>
          <a:prstGeom prst="line">
            <a:avLst/>
          </a:prstGeom>
          <a:noFill/>
          <a:ln w="3175">
            <a:solidFill>
              <a:srgbClr val="C0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>
              <a:solidFill>
                <a:srgbClr val="C00000"/>
              </a:solidFill>
            </a:endParaRPr>
          </a:p>
        </p:txBody>
      </p:sp>
      <p:sp>
        <p:nvSpPr>
          <p:cNvPr id="1206" name="Line 148">
            <a:extLst>
              <a:ext uri="{FF2B5EF4-FFF2-40B4-BE49-F238E27FC236}">
                <a16:creationId xmlns:a16="http://schemas.microsoft.com/office/drawing/2014/main" xmlns="" id="{2F55DA3A-9138-844D-FDF2-11A129F4F1BD}"/>
              </a:ext>
            </a:extLst>
          </p:cNvPr>
          <p:cNvSpPr>
            <a:spLocks noChangeShapeType="1"/>
          </p:cNvSpPr>
          <p:nvPr/>
        </p:nvSpPr>
        <p:spPr bwMode="auto">
          <a:xfrm>
            <a:off x="5609184" y="5664610"/>
            <a:ext cx="390525" cy="0"/>
          </a:xfrm>
          <a:prstGeom prst="line">
            <a:avLst/>
          </a:prstGeom>
          <a:noFill/>
          <a:ln w="3175">
            <a:solidFill>
              <a:srgbClr val="C0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>
              <a:solidFill>
                <a:srgbClr val="C00000"/>
              </a:solidFill>
            </a:endParaRPr>
          </a:p>
        </p:txBody>
      </p:sp>
      <p:sp>
        <p:nvSpPr>
          <p:cNvPr id="1207" name="Line 149">
            <a:extLst>
              <a:ext uri="{FF2B5EF4-FFF2-40B4-BE49-F238E27FC236}">
                <a16:creationId xmlns:a16="http://schemas.microsoft.com/office/drawing/2014/main" xmlns="" id="{58C52AF0-90BF-6192-9363-B5F2CF9AEBB4}"/>
              </a:ext>
            </a:extLst>
          </p:cNvPr>
          <p:cNvSpPr>
            <a:spLocks noChangeShapeType="1"/>
          </p:cNvSpPr>
          <p:nvPr/>
        </p:nvSpPr>
        <p:spPr bwMode="auto">
          <a:xfrm>
            <a:off x="5596484" y="6017035"/>
            <a:ext cx="403225" cy="0"/>
          </a:xfrm>
          <a:prstGeom prst="line">
            <a:avLst/>
          </a:prstGeom>
          <a:noFill/>
          <a:ln w="3175">
            <a:solidFill>
              <a:srgbClr val="C0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>
              <a:solidFill>
                <a:srgbClr val="C00000"/>
              </a:solidFill>
            </a:endParaRPr>
          </a:p>
        </p:txBody>
      </p:sp>
      <p:sp>
        <p:nvSpPr>
          <p:cNvPr id="1208" name="Line 150">
            <a:extLst>
              <a:ext uri="{FF2B5EF4-FFF2-40B4-BE49-F238E27FC236}">
                <a16:creationId xmlns:a16="http://schemas.microsoft.com/office/drawing/2014/main" xmlns="" id="{410B5566-1E41-8A1F-B0B9-094DD2564EA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50218" y="4342450"/>
            <a:ext cx="361545" cy="479425"/>
          </a:xfrm>
          <a:prstGeom prst="line">
            <a:avLst/>
          </a:prstGeom>
          <a:noFill/>
          <a:ln w="3175">
            <a:solidFill>
              <a:srgbClr val="C0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>
              <a:solidFill>
                <a:srgbClr val="C00000"/>
              </a:solidFill>
            </a:endParaRPr>
          </a:p>
        </p:txBody>
      </p:sp>
      <p:sp>
        <p:nvSpPr>
          <p:cNvPr id="1210" name="Line 152">
            <a:extLst>
              <a:ext uri="{FF2B5EF4-FFF2-40B4-BE49-F238E27FC236}">
                <a16:creationId xmlns:a16="http://schemas.microsoft.com/office/drawing/2014/main" xmlns="" id="{137E5571-7D4E-543A-D05D-5C4057547DCE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5959" y="3673885"/>
            <a:ext cx="676275" cy="876300"/>
          </a:xfrm>
          <a:prstGeom prst="line">
            <a:avLst/>
          </a:prstGeom>
          <a:noFill/>
          <a:ln w="3175">
            <a:solidFill>
              <a:srgbClr val="C0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>
              <a:solidFill>
                <a:srgbClr val="C00000"/>
              </a:solidFill>
            </a:endParaRPr>
          </a:p>
        </p:txBody>
      </p:sp>
      <p:sp>
        <p:nvSpPr>
          <p:cNvPr id="1211" name="Line 153">
            <a:extLst>
              <a:ext uri="{FF2B5EF4-FFF2-40B4-BE49-F238E27FC236}">
                <a16:creationId xmlns:a16="http://schemas.microsoft.com/office/drawing/2014/main" xmlns="" id="{C7F42522-7BF5-5586-CC50-0E8A2361492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75959" y="4550185"/>
            <a:ext cx="666750" cy="1123950"/>
          </a:xfrm>
          <a:prstGeom prst="line">
            <a:avLst/>
          </a:prstGeom>
          <a:noFill/>
          <a:ln w="3175">
            <a:solidFill>
              <a:srgbClr val="C0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>
              <a:solidFill>
                <a:srgbClr val="C00000"/>
              </a:solidFill>
            </a:endParaRPr>
          </a:p>
        </p:txBody>
      </p:sp>
      <p:sp>
        <p:nvSpPr>
          <p:cNvPr id="1213" name="Line 155">
            <a:extLst>
              <a:ext uri="{FF2B5EF4-FFF2-40B4-BE49-F238E27FC236}">
                <a16:creationId xmlns:a16="http://schemas.microsoft.com/office/drawing/2014/main" xmlns="" id="{659A290D-2D09-ABDD-E21C-EB6EFC238CA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85484" y="5112160"/>
            <a:ext cx="676275" cy="904864"/>
          </a:xfrm>
          <a:prstGeom prst="line">
            <a:avLst/>
          </a:prstGeom>
          <a:noFill/>
          <a:ln w="3175">
            <a:solidFill>
              <a:srgbClr val="C0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>
              <a:solidFill>
                <a:srgbClr val="C00000"/>
              </a:solidFill>
            </a:endParaRPr>
          </a:p>
        </p:txBody>
      </p:sp>
      <p:sp>
        <p:nvSpPr>
          <p:cNvPr id="1214" name="Line 156">
            <a:extLst>
              <a:ext uri="{FF2B5EF4-FFF2-40B4-BE49-F238E27FC236}">
                <a16:creationId xmlns:a16="http://schemas.microsoft.com/office/drawing/2014/main" xmlns="" id="{98FA9141-4D87-1503-399B-DCE9C0221E55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5959" y="4026310"/>
            <a:ext cx="676275" cy="1076325"/>
          </a:xfrm>
          <a:prstGeom prst="line">
            <a:avLst/>
          </a:prstGeom>
          <a:noFill/>
          <a:ln w="3175">
            <a:solidFill>
              <a:srgbClr val="C0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>
              <a:solidFill>
                <a:srgbClr val="C00000"/>
              </a:solidFill>
            </a:endParaRPr>
          </a:p>
        </p:txBody>
      </p:sp>
      <p:grpSp>
        <p:nvGrpSpPr>
          <p:cNvPr id="2" name="Gruppo 1">
            <a:extLst>
              <a:ext uri="{FF2B5EF4-FFF2-40B4-BE49-F238E27FC236}">
                <a16:creationId xmlns:a16="http://schemas.microsoft.com/office/drawing/2014/main" xmlns="" id="{B401B61E-0F6A-37F5-534F-9C327D4C0FC6}"/>
              </a:ext>
            </a:extLst>
          </p:cNvPr>
          <p:cNvGrpSpPr/>
          <p:nvPr/>
        </p:nvGrpSpPr>
        <p:grpSpPr>
          <a:xfrm>
            <a:off x="3276675" y="3845334"/>
            <a:ext cx="720000" cy="926101"/>
            <a:chOff x="3079379" y="3845335"/>
            <a:chExt cx="798512" cy="838200"/>
          </a:xfrm>
        </p:grpSpPr>
        <p:sp>
          <p:nvSpPr>
            <p:cNvPr id="1215" name="Line 157">
              <a:extLst>
                <a:ext uri="{FF2B5EF4-FFF2-40B4-BE49-F238E27FC236}">
                  <a16:creationId xmlns:a16="http://schemas.microsoft.com/office/drawing/2014/main" xmlns="" id="{A1F79374-9BBD-6EE2-CDAF-23166AE49B6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79379" y="3850098"/>
              <a:ext cx="0" cy="833437"/>
            </a:xfrm>
            <a:prstGeom prst="line">
              <a:avLst/>
            </a:prstGeom>
            <a:noFill/>
            <a:ln w="3175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>
                <a:solidFill>
                  <a:srgbClr val="C00000"/>
                </a:solidFill>
              </a:endParaRPr>
            </a:p>
          </p:txBody>
        </p:sp>
        <p:sp>
          <p:nvSpPr>
            <p:cNvPr id="1216" name="Line 158">
              <a:extLst>
                <a:ext uri="{FF2B5EF4-FFF2-40B4-BE49-F238E27FC236}">
                  <a16:creationId xmlns:a16="http://schemas.microsoft.com/office/drawing/2014/main" xmlns="" id="{8549C612-6424-DB21-E828-E102E1A398D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79379" y="3845335"/>
              <a:ext cx="798512" cy="0"/>
            </a:xfrm>
            <a:prstGeom prst="line">
              <a:avLst/>
            </a:prstGeom>
            <a:noFill/>
            <a:ln w="3175">
              <a:solidFill>
                <a:srgbClr val="C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>
                <a:solidFill>
                  <a:srgbClr val="C00000"/>
                </a:solidFill>
              </a:endParaRPr>
            </a:p>
          </p:txBody>
        </p:sp>
      </p:grpSp>
      <p:grpSp>
        <p:nvGrpSpPr>
          <p:cNvPr id="3" name="Gruppo 2">
            <a:extLst>
              <a:ext uri="{FF2B5EF4-FFF2-40B4-BE49-F238E27FC236}">
                <a16:creationId xmlns:a16="http://schemas.microsoft.com/office/drawing/2014/main" xmlns="" id="{E0E88688-1A56-E4E7-A452-805EF6429438}"/>
              </a:ext>
            </a:extLst>
          </p:cNvPr>
          <p:cNvGrpSpPr/>
          <p:nvPr/>
        </p:nvGrpSpPr>
        <p:grpSpPr>
          <a:xfrm>
            <a:off x="3499916" y="4910675"/>
            <a:ext cx="756000" cy="920624"/>
            <a:chOff x="3307979" y="4962935"/>
            <a:chExt cx="762000" cy="868363"/>
          </a:xfrm>
        </p:grpSpPr>
        <p:sp>
          <p:nvSpPr>
            <p:cNvPr id="1217" name="Line 159">
              <a:extLst>
                <a:ext uri="{FF2B5EF4-FFF2-40B4-BE49-F238E27FC236}">
                  <a16:creationId xmlns:a16="http://schemas.microsoft.com/office/drawing/2014/main" xmlns="" id="{6CF6F999-8577-93BF-09FA-226C079ED2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07979" y="4962935"/>
              <a:ext cx="0" cy="868363"/>
            </a:xfrm>
            <a:prstGeom prst="line">
              <a:avLst/>
            </a:prstGeom>
            <a:noFill/>
            <a:ln w="3175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>
                <a:solidFill>
                  <a:srgbClr val="C00000"/>
                </a:solidFill>
              </a:endParaRPr>
            </a:p>
          </p:txBody>
        </p:sp>
        <p:sp>
          <p:nvSpPr>
            <p:cNvPr id="1218" name="Line 160">
              <a:extLst>
                <a:ext uri="{FF2B5EF4-FFF2-40B4-BE49-F238E27FC236}">
                  <a16:creationId xmlns:a16="http://schemas.microsoft.com/office/drawing/2014/main" xmlns="" id="{20701DEA-5807-8431-10CE-7C21958663C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07979" y="5826535"/>
              <a:ext cx="762000" cy="0"/>
            </a:xfrm>
            <a:prstGeom prst="line">
              <a:avLst/>
            </a:prstGeom>
            <a:noFill/>
            <a:ln w="3175">
              <a:solidFill>
                <a:srgbClr val="C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>
                <a:solidFill>
                  <a:srgbClr val="C00000"/>
                </a:solidFill>
              </a:endParaRPr>
            </a:p>
          </p:txBody>
        </p:sp>
      </p:grpSp>
      <p:sp>
        <p:nvSpPr>
          <p:cNvPr id="1219" name="Line 161">
            <a:extLst>
              <a:ext uri="{FF2B5EF4-FFF2-40B4-BE49-F238E27FC236}">
                <a16:creationId xmlns:a16="http://schemas.microsoft.com/office/drawing/2014/main" xmlns="" id="{81E45840-8201-B601-593B-8FC6BAC1E5C3}"/>
              </a:ext>
            </a:extLst>
          </p:cNvPr>
          <p:cNvSpPr>
            <a:spLocks noChangeShapeType="1"/>
          </p:cNvSpPr>
          <p:nvPr/>
        </p:nvSpPr>
        <p:spPr bwMode="auto">
          <a:xfrm>
            <a:off x="7869784" y="4550185"/>
            <a:ext cx="425450" cy="0"/>
          </a:xfrm>
          <a:prstGeom prst="line">
            <a:avLst/>
          </a:prstGeom>
          <a:noFill/>
          <a:ln w="3175">
            <a:solidFill>
              <a:srgbClr val="C0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>
              <a:solidFill>
                <a:srgbClr val="C00000"/>
              </a:solidFill>
            </a:endParaRPr>
          </a:p>
        </p:txBody>
      </p:sp>
      <p:sp>
        <p:nvSpPr>
          <p:cNvPr id="1220" name="Line 162">
            <a:extLst>
              <a:ext uri="{FF2B5EF4-FFF2-40B4-BE49-F238E27FC236}">
                <a16:creationId xmlns:a16="http://schemas.microsoft.com/office/drawing/2014/main" xmlns="" id="{B892BBB3-564A-5DC6-24AF-27F829E5B61A}"/>
              </a:ext>
            </a:extLst>
          </p:cNvPr>
          <p:cNvSpPr>
            <a:spLocks noChangeShapeType="1"/>
          </p:cNvSpPr>
          <p:nvPr/>
        </p:nvSpPr>
        <p:spPr bwMode="auto">
          <a:xfrm>
            <a:off x="7869784" y="5123273"/>
            <a:ext cx="425450" cy="0"/>
          </a:xfrm>
          <a:prstGeom prst="line">
            <a:avLst/>
          </a:prstGeom>
          <a:noFill/>
          <a:ln w="3175">
            <a:solidFill>
              <a:srgbClr val="C0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>
              <a:solidFill>
                <a:srgbClr val="C00000"/>
              </a:solidFill>
            </a:endParaRPr>
          </a:p>
        </p:txBody>
      </p:sp>
      <p:sp>
        <p:nvSpPr>
          <p:cNvPr id="1221" name="Rectangle 163">
            <a:extLst>
              <a:ext uri="{FF2B5EF4-FFF2-40B4-BE49-F238E27FC236}">
                <a16:creationId xmlns:a16="http://schemas.microsoft.com/office/drawing/2014/main" xmlns="" id="{0D51C242-EA9A-A879-8302-CDD9ED6221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95234" y="4389848"/>
            <a:ext cx="432000" cy="2889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t</a:t>
            </a:r>
            <a:r>
              <a:rPr kumimoji="0" lang="it-IT" altLang="it-IT" sz="1100" b="0" i="0" u="none" strike="noStrike" cap="none" normalizeH="0" baseline="-3000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1</a:t>
            </a: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</a:rPr>
              <a:t>a</a:t>
            </a: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22" name="Rectangle 164">
            <a:extLst>
              <a:ext uri="{FF2B5EF4-FFF2-40B4-BE49-F238E27FC236}">
                <a16:creationId xmlns:a16="http://schemas.microsoft.com/office/drawing/2014/main" xmlns="" id="{C8065B0A-0C9C-A93D-03D2-526A7CFDBD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95234" y="4972460"/>
            <a:ext cx="432000" cy="2889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100" b="0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t</a:t>
            </a:r>
            <a:r>
              <a:rPr kumimoji="0" lang="it-IT" altLang="it-IT" sz="1100" b="0" i="0" u="none" strike="noStrike" cap="none" normalizeH="0" baseline="-3000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2</a:t>
            </a:r>
            <a:r>
              <a:rPr kumimoji="0" lang="it-IT" altLang="it-IT" sz="1200" b="0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</a:rPr>
              <a:t>a</a:t>
            </a:r>
            <a:endParaRPr kumimoji="0" lang="it-IT" altLang="it-IT" sz="1800" b="0" i="0" u="none" strike="noStrike" cap="none" normalizeH="0" baseline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23" name="Rectangle 165">
            <a:extLst>
              <a:ext uri="{FF2B5EF4-FFF2-40B4-BE49-F238E27FC236}">
                <a16:creationId xmlns:a16="http://schemas.microsoft.com/office/drawing/2014/main" xmlns="" id="{A5AD66D1-AF1B-A440-118A-B8393AC1DA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09623" y="4673162"/>
            <a:ext cx="1432669" cy="2889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2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</a:rPr>
              <a:t>a</a:t>
            </a:r>
            <a:r>
              <a:rPr kumimoji="0" lang="it-IT" altLang="it-IT" sz="12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Ì</a:t>
            </a: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Symbol" panose="05050102010706020507" pitchFamily="18" charset="2"/>
              </a:rPr>
              <a:t>[</a:t>
            </a: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(r’//s’);(</a:t>
            </a:r>
            <a:r>
              <a:rPr kumimoji="0" lang="it-IT" altLang="it-IT" sz="10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r’’//</a:t>
            </a: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s’’)</a:t>
            </a: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Symbol" panose="05050102010706020507" pitchFamily="18" charset="2"/>
              </a:rPr>
              <a:t>]</a:t>
            </a:r>
            <a:endParaRPr kumimoji="0" lang="it-IT" altLang="it-IT" sz="8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24" name="Line 166">
            <a:extLst>
              <a:ext uri="{FF2B5EF4-FFF2-40B4-BE49-F238E27FC236}">
                <a16:creationId xmlns:a16="http://schemas.microsoft.com/office/drawing/2014/main" xmlns="" id="{A513C786-B481-D102-38D2-33BA1F2E71B5}"/>
              </a:ext>
            </a:extLst>
          </p:cNvPr>
          <p:cNvSpPr>
            <a:spLocks noChangeShapeType="1"/>
          </p:cNvSpPr>
          <p:nvPr/>
        </p:nvSpPr>
        <p:spPr bwMode="auto">
          <a:xfrm>
            <a:off x="8727235" y="4546874"/>
            <a:ext cx="172864" cy="267882"/>
          </a:xfrm>
          <a:prstGeom prst="line">
            <a:avLst/>
          </a:prstGeom>
          <a:noFill/>
          <a:ln w="3175">
            <a:solidFill>
              <a:srgbClr val="C0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>
              <a:solidFill>
                <a:srgbClr val="C00000"/>
              </a:solidFill>
            </a:endParaRPr>
          </a:p>
        </p:txBody>
      </p:sp>
      <p:sp>
        <p:nvSpPr>
          <p:cNvPr id="1225" name="Line 167">
            <a:extLst>
              <a:ext uri="{FF2B5EF4-FFF2-40B4-BE49-F238E27FC236}">
                <a16:creationId xmlns:a16="http://schemas.microsoft.com/office/drawing/2014/main" xmlns="" id="{38455773-DE13-1B99-281F-8F237695DD9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717510" y="4834348"/>
            <a:ext cx="192114" cy="288926"/>
          </a:xfrm>
          <a:prstGeom prst="line">
            <a:avLst/>
          </a:prstGeom>
          <a:noFill/>
          <a:ln w="3175">
            <a:solidFill>
              <a:srgbClr val="C0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>
              <a:solidFill>
                <a:srgbClr val="C00000"/>
              </a:solidFill>
            </a:endParaRPr>
          </a:p>
        </p:txBody>
      </p:sp>
      <p:sp>
        <p:nvSpPr>
          <p:cNvPr id="1226" name="Rectangle 168">
            <a:extLst>
              <a:ext uri="{FF2B5EF4-FFF2-40B4-BE49-F238E27FC236}">
                <a16:creationId xmlns:a16="http://schemas.microsoft.com/office/drawing/2014/main" xmlns="" id="{69604E10-16AB-816E-50F5-EFD25092E8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21602" y="4681468"/>
            <a:ext cx="720000" cy="2889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2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</a:rPr>
              <a:t>a</a:t>
            </a:r>
            <a:r>
              <a:rPr kumimoji="0" lang="it-IT" altLang="it-IT" sz="12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Ì</a:t>
            </a: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(r</a:t>
            </a: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//</a:t>
            </a: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s)</a:t>
            </a:r>
            <a:endParaRPr kumimoji="0" lang="it-IT" altLang="it-IT" sz="8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27" name="Line 169">
            <a:extLst>
              <a:ext uri="{FF2B5EF4-FFF2-40B4-BE49-F238E27FC236}">
                <a16:creationId xmlns:a16="http://schemas.microsoft.com/office/drawing/2014/main" xmlns="" id="{4D285A29-F081-2604-6EAC-08951FDAC506}"/>
              </a:ext>
            </a:extLst>
          </p:cNvPr>
          <p:cNvSpPr>
            <a:spLocks noChangeShapeType="1"/>
          </p:cNvSpPr>
          <p:nvPr/>
        </p:nvSpPr>
        <p:spPr bwMode="auto">
          <a:xfrm>
            <a:off x="10342292" y="4819832"/>
            <a:ext cx="276009" cy="0"/>
          </a:xfrm>
          <a:prstGeom prst="line">
            <a:avLst/>
          </a:prstGeom>
          <a:noFill/>
          <a:ln w="3175">
            <a:solidFill>
              <a:srgbClr val="C0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>
              <a:solidFill>
                <a:srgbClr val="C00000"/>
              </a:solidFill>
            </a:endParaRPr>
          </a:p>
        </p:txBody>
      </p:sp>
      <p:grpSp>
        <p:nvGrpSpPr>
          <p:cNvPr id="9" name="Gruppo 8">
            <a:extLst>
              <a:ext uri="{FF2B5EF4-FFF2-40B4-BE49-F238E27FC236}">
                <a16:creationId xmlns:a16="http://schemas.microsoft.com/office/drawing/2014/main" xmlns="" id="{F0A4EFBF-EFFB-27ED-6D59-78831153052E}"/>
              </a:ext>
            </a:extLst>
          </p:cNvPr>
          <p:cNvGrpSpPr/>
          <p:nvPr/>
        </p:nvGrpSpPr>
        <p:grpSpPr>
          <a:xfrm>
            <a:off x="3215234" y="4976996"/>
            <a:ext cx="7770813" cy="1683205"/>
            <a:chOff x="2953966" y="4976996"/>
            <a:chExt cx="7770813" cy="1683205"/>
          </a:xfrm>
        </p:grpSpPr>
        <p:sp>
          <p:nvSpPr>
            <p:cNvPr id="1228" name="Line 170">
              <a:extLst>
                <a:ext uri="{FF2B5EF4-FFF2-40B4-BE49-F238E27FC236}">
                  <a16:creationId xmlns:a16="http://schemas.microsoft.com/office/drawing/2014/main" xmlns="" id="{88C248B4-DF65-A055-AA89-DE477CE2D8A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723191" y="4976996"/>
              <a:ext cx="0" cy="1672094"/>
            </a:xfrm>
            <a:prstGeom prst="line">
              <a:avLst/>
            </a:prstGeom>
            <a:noFill/>
            <a:ln w="19050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 dirty="0">
                <a:solidFill>
                  <a:srgbClr val="C00000"/>
                </a:solidFill>
              </a:endParaRPr>
            </a:p>
          </p:txBody>
        </p:sp>
        <p:sp>
          <p:nvSpPr>
            <p:cNvPr id="1229" name="Line 171">
              <a:extLst>
                <a:ext uri="{FF2B5EF4-FFF2-40B4-BE49-F238E27FC236}">
                  <a16:creationId xmlns:a16="http://schemas.microsoft.com/office/drawing/2014/main" xmlns="" id="{3EB1A8E4-84C8-63B5-68EB-91630820BB6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53966" y="5069526"/>
              <a:ext cx="0" cy="1581150"/>
            </a:xfrm>
            <a:prstGeom prst="line">
              <a:avLst/>
            </a:prstGeom>
            <a:noFill/>
            <a:ln w="19050">
              <a:solidFill>
                <a:srgbClr val="C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>
                <a:solidFill>
                  <a:srgbClr val="C00000"/>
                </a:solidFill>
              </a:endParaRPr>
            </a:p>
          </p:txBody>
        </p:sp>
        <p:sp>
          <p:nvSpPr>
            <p:cNvPr id="1230" name="Line 172">
              <a:extLst>
                <a:ext uri="{FF2B5EF4-FFF2-40B4-BE49-F238E27FC236}">
                  <a16:creationId xmlns:a16="http://schemas.microsoft.com/office/drawing/2014/main" xmlns="" id="{E494E2B7-293F-A60F-43E6-3775E1091FF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53966" y="6660201"/>
              <a:ext cx="7770813" cy="0"/>
            </a:xfrm>
            <a:prstGeom prst="line">
              <a:avLst/>
            </a:prstGeom>
            <a:noFill/>
            <a:ln w="19050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 dirty="0">
                <a:solidFill>
                  <a:srgbClr val="C00000"/>
                </a:solidFill>
              </a:endParaRPr>
            </a:p>
          </p:txBody>
        </p:sp>
      </p:grpSp>
      <p:sp>
        <p:nvSpPr>
          <p:cNvPr id="1231" name="Line 173">
            <a:extLst>
              <a:ext uri="{FF2B5EF4-FFF2-40B4-BE49-F238E27FC236}">
                <a16:creationId xmlns:a16="http://schemas.microsoft.com/office/drawing/2014/main" xmlns="" id="{8FF0E3F8-D62B-4642-9E80-5B2C84D9571E}"/>
              </a:ext>
            </a:extLst>
          </p:cNvPr>
          <p:cNvSpPr>
            <a:spLocks noChangeShapeType="1"/>
          </p:cNvSpPr>
          <p:nvPr/>
        </p:nvSpPr>
        <p:spPr bwMode="auto">
          <a:xfrm>
            <a:off x="4062960" y="3970751"/>
            <a:ext cx="0" cy="714375"/>
          </a:xfrm>
          <a:prstGeom prst="line">
            <a:avLst/>
          </a:prstGeom>
          <a:noFill/>
          <a:ln w="3175">
            <a:solidFill>
              <a:srgbClr val="C0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>
              <a:solidFill>
                <a:srgbClr val="C00000"/>
              </a:solidFill>
            </a:endParaRPr>
          </a:p>
        </p:txBody>
      </p:sp>
      <p:sp>
        <p:nvSpPr>
          <p:cNvPr id="1232" name="Line 174">
            <a:extLst>
              <a:ext uri="{FF2B5EF4-FFF2-40B4-BE49-F238E27FC236}">
                <a16:creationId xmlns:a16="http://schemas.microsoft.com/office/drawing/2014/main" xmlns="" id="{E3FD0751-FB95-AC58-3BAD-93D4EEC1A4D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66877" y="4978810"/>
            <a:ext cx="0" cy="714375"/>
          </a:xfrm>
          <a:prstGeom prst="line">
            <a:avLst/>
          </a:prstGeom>
          <a:noFill/>
          <a:ln w="3175">
            <a:solidFill>
              <a:srgbClr val="C0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>
              <a:solidFill>
                <a:srgbClr val="C00000"/>
              </a:solidFill>
            </a:endParaRPr>
          </a:p>
        </p:txBody>
      </p:sp>
      <p:sp>
        <p:nvSpPr>
          <p:cNvPr id="1233" name="Line 176">
            <a:extLst>
              <a:ext uri="{FF2B5EF4-FFF2-40B4-BE49-F238E27FC236}">
                <a16:creationId xmlns:a16="http://schemas.microsoft.com/office/drawing/2014/main" xmlns="" id="{CF44EA10-D626-C7CD-9211-B474E9CB5759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2585" y="2969830"/>
            <a:ext cx="0" cy="282575"/>
          </a:xfrm>
          <a:prstGeom prst="line">
            <a:avLst/>
          </a:prstGeom>
          <a:noFill/>
          <a:ln w="3175">
            <a:solidFill>
              <a:srgbClr val="C0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>
              <a:solidFill>
                <a:srgbClr val="C00000"/>
              </a:solidFill>
            </a:endParaRPr>
          </a:p>
        </p:txBody>
      </p:sp>
      <p:sp>
        <p:nvSpPr>
          <p:cNvPr id="1234" name="Line 177">
            <a:extLst>
              <a:ext uri="{FF2B5EF4-FFF2-40B4-BE49-F238E27FC236}">
                <a16:creationId xmlns:a16="http://schemas.microsoft.com/office/drawing/2014/main" xmlns="" id="{45D3ED0C-C4C1-C1CA-9351-059BBD9BB7B4}"/>
              </a:ext>
            </a:extLst>
          </p:cNvPr>
          <p:cNvSpPr>
            <a:spLocks noChangeShapeType="1"/>
          </p:cNvSpPr>
          <p:nvPr/>
        </p:nvSpPr>
        <p:spPr bwMode="auto">
          <a:xfrm>
            <a:off x="6265861" y="2994766"/>
            <a:ext cx="0" cy="502907"/>
          </a:xfrm>
          <a:prstGeom prst="line">
            <a:avLst/>
          </a:prstGeom>
          <a:noFill/>
          <a:ln w="3175">
            <a:solidFill>
              <a:srgbClr val="C0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>
              <a:solidFill>
                <a:srgbClr val="C00000"/>
              </a:solidFill>
            </a:endParaRPr>
          </a:p>
        </p:txBody>
      </p:sp>
      <p:sp>
        <p:nvSpPr>
          <p:cNvPr id="1235" name="Line 178">
            <a:extLst>
              <a:ext uri="{FF2B5EF4-FFF2-40B4-BE49-F238E27FC236}">
                <a16:creationId xmlns:a16="http://schemas.microsoft.com/office/drawing/2014/main" xmlns="" id="{6C92CA79-2317-35C3-F2D0-A103E57FFEE7}"/>
              </a:ext>
            </a:extLst>
          </p:cNvPr>
          <p:cNvSpPr>
            <a:spLocks noChangeShapeType="1"/>
          </p:cNvSpPr>
          <p:nvPr/>
        </p:nvSpPr>
        <p:spPr bwMode="auto">
          <a:xfrm>
            <a:off x="7490372" y="3008723"/>
            <a:ext cx="0" cy="1365250"/>
          </a:xfrm>
          <a:prstGeom prst="line">
            <a:avLst/>
          </a:prstGeom>
          <a:noFill/>
          <a:ln w="3175">
            <a:solidFill>
              <a:srgbClr val="C0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>
              <a:solidFill>
                <a:srgbClr val="C00000"/>
              </a:solidFill>
            </a:endParaRPr>
          </a:p>
        </p:txBody>
      </p:sp>
      <p:sp>
        <p:nvSpPr>
          <p:cNvPr id="1236" name="Line 179">
            <a:extLst>
              <a:ext uri="{FF2B5EF4-FFF2-40B4-BE49-F238E27FC236}">
                <a16:creationId xmlns:a16="http://schemas.microsoft.com/office/drawing/2014/main" xmlns="" id="{AFF0728C-3573-001A-2DDE-A9AE8768650F}"/>
              </a:ext>
            </a:extLst>
          </p:cNvPr>
          <p:cNvSpPr>
            <a:spLocks noChangeShapeType="1"/>
          </p:cNvSpPr>
          <p:nvPr/>
        </p:nvSpPr>
        <p:spPr bwMode="auto">
          <a:xfrm>
            <a:off x="8515897" y="2984914"/>
            <a:ext cx="0" cy="1343025"/>
          </a:xfrm>
          <a:prstGeom prst="line">
            <a:avLst/>
          </a:prstGeom>
          <a:noFill/>
          <a:ln w="3175">
            <a:solidFill>
              <a:srgbClr val="C0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>
              <a:solidFill>
                <a:srgbClr val="C00000"/>
              </a:solidFill>
            </a:endParaRPr>
          </a:p>
        </p:txBody>
      </p:sp>
      <p:sp>
        <p:nvSpPr>
          <p:cNvPr id="1237" name="Line 180">
            <a:extLst>
              <a:ext uri="{FF2B5EF4-FFF2-40B4-BE49-F238E27FC236}">
                <a16:creationId xmlns:a16="http://schemas.microsoft.com/office/drawing/2014/main" xmlns="" id="{BE2C4A00-0340-1252-192A-FD814C1DADD5}"/>
              </a:ext>
            </a:extLst>
          </p:cNvPr>
          <p:cNvSpPr>
            <a:spLocks noChangeShapeType="1"/>
          </p:cNvSpPr>
          <p:nvPr/>
        </p:nvSpPr>
        <p:spPr bwMode="auto">
          <a:xfrm>
            <a:off x="9679534" y="2994766"/>
            <a:ext cx="0" cy="1664163"/>
          </a:xfrm>
          <a:prstGeom prst="line">
            <a:avLst/>
          </a:prstGeom>
          <a:noFill/>
          <a:ln w="3175">
            <a:solidFill>
              <a:srgbClr val="C0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>
              <a:solidFill>
                <a:srgbClr val="C00000"/>
              </a:solidFill>
            </a:endParaRPr>
          </a:p>
        </p:txBody>
      </p:sp>
      <p:sp>
        <p:nvSpPr>
          <p:cNvPr id="1238" name="Line 181">
            <a:extLst>
              <a:ext uri="{FF2B5EF4-FFF2-40B4-BE49-F238E27FC236}">
                <a16:creationId xmlns:a16="http://schemas.microsoft.com/office/drawing/2014/main" xmlns="" id="{EEAA3E0A-9BF1-B3B8-0517-A11049C5B788}"/>
              </a:ext>
            </a:extLst>
          </p:cNvPr>
          <p:cNvSpPr>
            <a:spLocks noChangeShapeType="1"/>
          </p:cNvSpPr>
          <p:nvPr/>
        </p:nvSpPr>
        <p:spPr bwMode="auto">
          <a:xfrm>
            <a:off x="10984459" y="2978328"/>
            <a:ext cx="0" cy="1664163"/>
          </a:xfrm>
          <a:prstGeom prst="line">
            <a:avLst/>
          </a:prstGeom>
          <a:noFill/>
          <a:ln w="3175">
            <a:solidFill>
              <a:srgbClr val="C0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>
              <a:solidFill>
                <a:srgbClr val="C00000"/>
              </a:solidFill>
            </a:endParaRPr>
          </a:p>
        </p:txBody>
      </p:sp>
      <p:sp>
        <p:nvSpPr>
          <p:cNvPr id="1239" name="AutoShape 182">
            <a:extLst>
              <a:ext uri="{FF2B5EF4-FFF2-40B4-BE49-F238E27FC236}">
                <a16:creationId xmlns:a16="http://schemas.microsoft.com/office/drawing/2014/main" xmlns="" id="{FBE4E2FE-54A5-8253-DC39-4B657B5DDE74}"/>
              </a:ext>
            </a:extLst>
          </p:cNvPr>
          <p:cNvSpPr>
            <a:spLocks/>
          </p:cNvSpPr>
          <p:nvPr/>
        </p:nvSpPr>
        <p:spPr bwMode="auto">
          <a:xfrm rot="16200000">
            <a:off x="4656201" y="2587242"/>
            <a:ext cx="290512" cy="1617663"/>
          </a:xfrm>
          <a:prstGeom prst="rightBrace">
            <a:avLst>
              <a:gd name="adj1" fmla="val 46403"/>
              <a:gd name="adj2" fmla="val 50000"/>
            </a:avLst>
          </a:prstGeom>
          <a:noFill/>
          <a:ln w="317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>
              <a:solidFill>
                <a:srgbClr val="C00000"/>
              </a:solidFill>
            </a:endParaRPr>
          </a:p>
        </p:txBody>
      </p:sp>
      <p:sp>
        <p:nvSpPr>
          <p:cNvPr id="1240" name="Line 183">
            <a:extLst>
              <a:ext uri="{FF2B5EF4-FFF2-40B4-BE49-F238E27FC236}">
                <a16:creationId xmlns:a16="http://schemas.microsoft.com/office/drawing/2014/main" xmlns="" id="{519BEA43-9ABF-A534-4275-2D6A46177715}"/>
              </a:ext>
            </a:extLst>
          </p:cNvPr>
          <p:cNvSpPr>
            <a:spLocks noChangeShapeType="1"/>
          </p:cNvSpPr>
          <p:nvPr/>
        </p:nvSpPr>
        <p:spPr bwMode="auto">
          <a:xfrm>
            <a:off x="4233140" y="3845335"/>
            <a:ext cx="788670" cy="0"/>
          </a:xfrm>
          <a:prstGeom prst="line">
            <a:avLst/>
          </a:prstGeom>
          <a:noFill/>
          <a:ln w="3175">
            <a:solidFill>
              <a:srgbClr val="C0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>
              <a:solidFill>
                <a:srgbClr val="C00000"/>
              </a:solidFill>
            </a:endParaRPr>
          </a:p>
        </p:txBody>
      </p:sp>
      <p:sp>
        <p:nvSpPr>
          <p:cNvPr id="1241" name="Line 184">
            <a:extLst>
              <a:ext uri="{FF2B5EF4-FFF2-40B4-BE49-F238E27FC236}">
                <a16:creationId xmlns:a16="http://schemas.microsoft.com/office/drawing/2014/main" xmlns="" id="{89214B3B-CFC7-A536-F124-B9AFA479B475}"/>
              </a:ext>
            </a:extLst>
          </p:cNvPr>
          <p:cNvSpPr>
            <a:spLocks noChangeShapeType="1"/>
          </p:cNvSpPr>
          <p:nvPr/>
        </p:nvSpPr>
        <p:spPr bwMode="auto">
          <a:xfrm>
            <a:off x="4505509" y="5834621"/>
            <a:ext cx="516300" cy="0"/>
          </a:xfrm>
          <a:prstGeom prst="line">
            <a:avLst/>
          </a:prstGeom>
          <a:noFill/>
          <a:ln w="3175">
            <a:solidFill>
              <a:srgbClr val="C0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>
              <a:solidFill>
                <a:srgbClr val="C00000"/>
              </a:solidFill>
            </a:endParaRPr>
          </a:p>
        </p:txBody>
      </p:sp>
      <p:sp>
        <p:nvSpPr>
          <p:cNvPr id="1242" name="AutoShape 185">
            <a:extLst>
              <a:ext uri="{FF2B5EF4-FFF2-40B4-BE49-F238E27FC236}">
                <a16:creationId xmlns:a16="http://schemas.microsoft.com/office/drawing/2014/main" xmlns="" id="{5D09824F-0295-129F-5D39-7C4F002D2BEE}"/>
              </a:ext>
            </a:extLst>
          </p:cNvPr>
          <p:cNvSpPr>
            <a:spLocks noChangeShapeType="1"/>
          </p:cNvSpPr>
          <p:nvPr/>
        </p:nvSpPr>
        <p:spPr bwMode="auto">
          <a:xfrm>
            <a:off x="4543037" y="4824685"/>
            <a:ext cx="4366586" cy="2"/>
          </a:xfrm>
          <a:prstGeom prst="straightConnector1">
            <a:avLst/>
          </a:prstGeom>
          <a:noFill/>
          <a:ln w="3175">
            <a:solidFill>
              <a:srgbClr val="C0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>
              <a:solidFill>
                <a:srgbClr val="C00000"/>
              </a:solidFill>
            </a:endParaRPr>
          </a:p>
        </p:txBody>
      </p:sp>
      <p:grpSp>
        <p:nvGrpSpPr>
          <p:cNvPr id="24" name="Gruppo 23">
            <a:extLst>
              <a:ext uri="{FF2B5EF4-FFF2-40B4-BE49-F238E27FC236}">
                <a16:creationId xmlns:a16="http://schemas.microsoft.com/office/drawing/2014/main" xmlns="" id="{8ABA4BF6-708F-C938-BD8C-5C786F1E057E}"/>
              </a:ext>
            </a:extLst>
          </p:cNvPr>
          <p:cNvGrpSpPr/>
          <p:nvPr/>
        </p:nvGrpSpPr>
        <p:grpSpPr>
          <a:xfrm>
            <a:off x="7150647" y="4389848"/>
            <a:ext cx="720725" cy="288925"/>
            <a:chOff x="6889379" y="4389848"/>
            <a:chExt cx="720725" cy="288925"/>
          </a:xfrm>
        </p:grpSpPr>
        <p:sp>
          <p:nvSpPr>
            <p:cNvPr id="1209" name="Rectangle 151">
              <a:extLst>
                <a:ext uri="{FF2B5EF4-FFF2-40B4-BE49-F238E27FC236}">
                  <a16:creationId xmlns:a16="http://schemas.microsoft.com/office/drawing/2014/main" xmlns="" id="{F81E3E9F-607C-DE97-CC60-298CDECCED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89379" y="4389848"/>
              <a:ext cx="720725" cy="288925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175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0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Times New Roman" panose="02020603050405020304" pitchFamily="18" charset="0"/>
                </a:rPr>
                <a:t>T</a:t>
              </a:r>
              <a:r>
                <a:rPr kumimoji="0" lang="it-IT" altLang="it-IT" sz="1000" b="0" i="0" u="none" strike="noStrike" cap="none" normalizeH="0" baseline="-3000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Times New Roman" panose="02020603050405020304" pitchFamily="18" charset="0"/>
                </a:rPr>
                <a:t>1</a:t>
              </a:r>
              <a:r>
                <a:rPr kumimoji="0" lang="it-IT" altLang="it-IT" sz="10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Times New Roman" panose="02020603050405020304" pitchFamily="18" charset="0"/>
                </a:rPr>
                <a:t>r + T</a:t>
              </a:r>
              <a:r>
                <a:rPr kumimoji="0" lang="it-IT" altLang="it-IT" sz="1000" b="0" i="0" u="none" strike="noStrike" cap="none" normalizeH="0" baseline="-3000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Times New Roman" panose="02020603050405020304" pitchFamily="18" charset="0"/>
                </a:rPr>
                <a:t>1</a:t>
              </a:r>
              <a:r>
                <a:rPr kumimoji="0" lang="it-IT" altLang="it-IT" sz="10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Times New Roman" panose="02020603050405020304" pitchFamily="18" charset="0"/>
                </a:rPr>
                <a:t>s</a:t>
              </a:r>
              <a:endParaRPr kumimoji="0" lang="it-IT" altLang="it-IT" sz="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43" name="AutoShape 186">
              <a:extLst>
                <a:ext uri="{FF2B5EF4-FFF2-40B4-BE49-F238E27FC236}">
                  <a16:creationId xmlns:a16="http://schemas.microsoft.com/office/drawing/2014/main" xmlns="" id="{A488F223-FCF9-D654-5D31-8BAAB0B4924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986216" y="4427572"/>
              <a:ext cx="504825" cy="0"/>
            </a:xfrm>
            <a:prstGeom prst="straightConnector1">
              <a:avLst/>
            </a:prstGeom>
            <a:noFill/>
            <a:ln w="3175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>
                <a:solidFill>
                  <a:srgbClr val="C00000"/>
                </a:solidFill>
              </a:endParaRPr>
            </a:p>
          </p:txBody>
        </p:sp>
      </p:grpSp>
      <p:grpSp>
        <p:nvGrpSpPr>
          <p:cNvPr id="25" name="Gruppo 24">
            <a:extLst>
              <a:ext uri="{FF2B5EF4-FFF2-40B4-BE49-F238E27FC236}">
                <a16:creationId xmlns:a16="http://schemas.microsoft.com/office/drawing/2014/main" xmlns="" id="{70CF1002-4A58-3450-E7C1-80798F2505C4}"/>
              </a:ext>
            </a:extLst>
          </p:cNvPr>
          <p:cNvGrpSpPr/>
          <p:nvPr/>
        </p:nvGrpSpPr>
        <p:grpSpPr>
          <a:xfrm>
            <a:off x="7150647" y="4972460"/>
            <a:ext cx="720725" cy="288925"/>
            <a:chOff x="6889379" y="4972460"/>
            <a:chExt cx="720725" cy="288925"/>
          </a:xfrm>
        </p:grpSpPr>
        <p:sp>
          <p:nvSpPr>
            <p:cNvPr id="1212" name="Rectangle 154">
              <a:extLst>
                <a:ext uri="{FF2B5EF4-FFF2-40B4-BE49-F238E27FC236}">
                  <a16:creationId xmlns:a16="http://schemas.microsoft.com/office/drawing/2014/main" xmlns="" id="{FA805ACA-A7BF-4F6F-3860-E7D21F0A67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89379" y="4972460"/>
              <a:ext cx="720725" cy="288925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175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0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Times New Roman" panose="02020603050405020304" pitchFamily="18" charset="0"/>
                </a:rPr>
                <a:t>T</a:t>
              </a:r>
              <a:r>
                <a:rPr kumimoji="0" lang="it-IT" altLang="it-IT" sz="1000" b="0" i="0" u="none" strike="noStrike" cap="none" normalizeH="0" baseline="-3000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Times New Roman" panose="02020603050405020304" pitchFamily="18" charset="0"/>
                </a:rPr>
                <a:t>2</a:t>
              </a:r>
              <a:r>
                <a:rPr kumimoji="0" lang="it-IT" altLang="it-IT" sz="10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Times New Roman" panose="02020603050405020304" pitchFamily="18" charset="0"/>
                </a:rPr>
                <a:t>r +T</a:t>
              </a:r>
              <a:r>
                <a:rPr kumimoji="0" lang="it-IT" altLang="it-IT" sz="1000" b="0" i="0" u="none" strike="noStrike" cap="none" normalizeH="0" baseline="-3000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Times New Roman" panose="02020603050405020304" pitchFamily="18" charset="0"/>
                </a:rPr>
                <a:t>2</a:t>
              </a:r>
              <a:r>
                <a:rPr kumimoji="0" lang="it-IT" altLang="it-IT" sz="10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Times New Roman" panose="02020603050405020304" pitchFamily="18" charset="0"/>
                </a:rPr>
                <a:t>s</a:t>
              </a:r>
              <a:endParaRPr kumimoji="0" lang="it-IT" altLang="it-IT" sz="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44" name="AutoShape 187">
              <a:extLst>
                <a:ext uri="{FF2B5EF4-FFF2-40B4-BE49-F238E27FC236}">
                  <a16:creationId xmlns:a16="http://schemas.microsoft.com/office/drawing/2014/main" xmlns="" id="{AFD585E0-315C-15F0-412F-61F6E1EBB9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976691" y="5011542"/>
              <a:ext cx="504825" cy="0"/>
            </a:xfrm>
            <a:prstGeom prst="straightConnector1">
              <a:avLst/>
            </a:prstGeom>
            <a:noFill/>
            <a:ln w="3175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>
                <a:solidFill>
                  <a:srgbClr val="C00000"/>
                </a:solidFill>
              </a:endParaRPr>
            </a:p>
          </p:txBody>
        </p:sp>
      </p:grpSp>
      <p:cxnSp>
        <p:nvCxnSpPr>
          <p:cNvPr id="2238" name="AutoShape 190">
            <a:extLst>
              <a:ext uri="{FF2B5EF4-FFF2-40B4-BE49-F238E27FC236}">
                <a16:creationId xmlns:a16="http://schemas.microsoft.com/office/drawing/2014/main" xmlns="" id="{29161F82-3F19-5ED0-09B0-9BCD7747EC1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425959" y="2596962"/>
            <a:ext cx="8965406" cy="0"/>
          </a:xfrm>
          <a:prstGeom prst="straightConnector1">
            <a:avLst/>
          </a:prstGeom>
          <a:noFill/>
          <a:ln w="19050">
            <a:solidFill>
              <a:srgbClr val="C0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249" name="CasellaDiTesto 1248">
            <a:extLst>
              <a:ext uri="{FF2B5EF4-FFF2-40B4-BE49-F238E27FC236}">
                <a16:creationId xmlns:a16="http://schemas.microsoft.com/office/drawing/2014/main" xmlns="" id="{3DE64BAE-23CA-4C25-0852-4D252530A95F}"/>
              </a:ext>
            </a:extLst>
          </p:cNvPr>
          <p:cNvSpPr txBox="1"/>
          <p:nvPr/>
        </p:nvSpPr>
        <p:spPr>
          <a:xfrm>
            <a:off x="5348614" y="2183527"/>
            <a:ext cx="2886189" cy="400110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Progressione dei passi</a:t>
            </a:r>
            <a:endParaRPr lang="it-IT" sz="2000" dirty="0">
              <a:solidFill>
                <a:srgbClr val="C00000"/>
              </a:solidFill>
            </a:endParaRPr>
          </a:p>
        </p:txBody>
      </p:sp>
      <p:sp>
        <p:nvSpPr>
          <p:cNvPr id="1253" name="CasellaDiTesto 1252">
            <a:extLst>
              <a:ext uri="{FF2B5EF4-FFF2-40B4-BE49-F238E27FC236}">
                <a16:creationId xmlns:a16="http://schemas.microsoft.com/office/drawing/2014/main" xmlns="" id="{F386B3CA-D02F-B596-4E03-920F4FEFF792}"/>
              </a:ext>
            </a:extLst>
          </p:cNvPr>
          <p:cNvSpPr txBox="1"/>
          <p:nvPr/>
        </p:nvSpPr>
        <p:spPr>
          <a:xfrm>
            <a:off x="2596240" y="2689774"/>
            <a:ext cx="954697" cy="288000"/>
          </a:xfrm>
          <a:prstGeom prst="rect">
            <a:avLst/>
          </a:prstGeom>
          <a:noFill/>
          <a:ln w="3175">
            <a:noFill/>
          </a:ln>
        </p:spPr>
        <p:txBody>
          <a:bodyPr wrap="square">
            <a:spAutoFit/>
          </a:bodyPr>
          <a:lstStyle/>
          <a:p>
            <a:r>
              <a:rPr lang="it-IT" sz="14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Problema </a:t>
            </a:r>
            <a:endParaRPr lang="it-IT" sz="14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254" name="CasellaDiTesto 1253">
            <a:extLst>
              <a:ext uri="{FF2B5EF4-FFF2-40B4-BE49-F238E27FC236}">
                <a16:creationId xmlns:a16="http://schemas.microsoft.com/office/drawing/2014/main" xmlns="" id="{01AA2A2A-B667-EFAB-CD69-E741AE51D129}"/>
              </a:ext>
            </a:extLst>
          </p:cNvPr>
          <p:cNvSpPr txBox="1"/>
          <p:nvPr/>
        </p:nvSpPr>
        <p:spPr>
          <a:xfrm>
            <a:off x="4533432" y="2693735"/>
            <a:ext cx="545854" cy="288000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Dati</a:t>
            </a:r>
            <a:endParaRPr lang="it-IT" sz="14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257" name="CasellaDiTesto 1256">
            <a:extLst>
              <a:ext uri="{FF2B5EF4-FFF2-40B4-BE49-F238E27FC236}">
                <a16:creationId xmlns:a16="http://schemas.microsoft.com/office/drawing/2014/main" xmlns="" id="{17F039AF-C1D8-78F0-2B66-FC64CCBC5B8E}"/>
              </a:ext>
            </a:extLst>
          </p:cNvPr>
          <p:cNvSpPr txBox="1"/>
          <p:nvPr/>
        </p:nvSpPr>
        <p:spPr>
          <a:xfrm>
            <a:off x="5843417" y="2697566"/>
            <a:ext cx="864000" cy="288000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C00000"/>
                </a:solidFill>
                <a:latin typeface="Comic Sans MS" panose="030F0702030302020204" pitchFamily="66" charset="0"/>
              </a:rPr>
              <a:t>1° Passo</a:t>
            </a:r>
          </a:p>
        </p:txBody>
      </p:sp>
      <p:sp>
        <p:nvSpPr>
          <p:cNvPr id="1258" name="CasellaDiTesto 1257">
            <a:extLst>
              <a:ext uri="{FF2B5EF4-FFF2-40B4-BE49-F238E27FC236}">
                <a16:creationId xmlns:a16="http://schemas.microsoft.com/office/drawing/2014/main" xmlns="" id="{10D2D5D9-1A2F-B5C0-D416-59C72294B892}"/>
              </a:ext>
            </a:extLst>
          </p:cNvPr>
          <p:cNvSpPr txBox="1"/>
          <p:nvPr/>
        </p:nvSpPr>
        <p:spPr>
          <a:xfrm>
            <a:off x="7033163" y="2694073"/>
            <a:ext cx="900000" cy="288000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C00000"/>
                </a:solidFill>
                <a:latin typeface="Comic Sans MS" panose="030F0702030302020204" pitchFamily="66" charset="0"/>
              </a:rPr>
              <a:t>2° Passo</a:t>
            </a:r>
          </a:p>
        </p:txBody>
      </p:sp>
      <p:sp>
        <p:nvSpPr>
          <p:cNvPr id="1259" name="CasellaDiTesto 1258">
            <a:extLst>
              <a:ext uri="{FF2B5EF4-FFF2-40B4-BE49-F238E27FC236}">
                <a16:creationId xmlns:a16="http://schemas.microsoft.com/office/drawing/2014/main" xmlns="" id="{237678AF-1A31-BFEA-2E1C-1CD53A98A17E}"/>
              </a:ext>
            </a:extLst>
          </p:cNvPr>
          <p:cNvSpPr txBox="1"/>
          <p:nvPr/>
        </p:nvSpPr>
        <p:spPr>
          <a:xfrm>
            <a:off x="8070005" y="2696320"/>
            <a:ext cx="900000" cy="288000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C00000"/>
                </a:solidFill>
                <a:latin typeface="Comic Sans MS" panose="030F0702030302020204" pitchFamily="66" charset="0"/>
              </a:rPr>
              <a:t>3° Passo</a:t>
            </a:r>
          </a:p>
        </p:txBody>
      </p:sp>
      <p:sp>
        <p:nvSpPr>
          <p:cNvPr id="1260" name="CasellaDiTesto 1259">
            <a:extLst>
              <a:ext uri="{FF2B5EF4-FFF2-40B4-BE49-F238E27FC236}">
                <a16:creationId xmlns:a16="http://schemas.microsoft.com/office/drawing/2014/main" xmlns="" id="{C1714656-9586-7838-D434-832217C25054}"/>
              </a:ext>
            </a:extLst>
          </p:cNvPr>
          <p:cNvSpPr txBox="1"/>
          <p:nvPr/>
        </p:nvSpPr>
        <p:spPr>
          <a:xfrm>
            <a:off x="9237599" y="2694842"/>
            <a:ext cx="864000" cy="288000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C00000"/>
                </a:solidFill>
                <a:latin typeface="Comic Sans MS" panose="030F0702030302020204" pitchFamily="66" charset="0"/>
              </a:rPr>
              <a:t>Verifica</a:t>
            </a:r>
          </a:p>
        </p:txBody>
      </p:sp>
      <p:sp>
        <p:nvSpPr>
          <p:cNvPr id="1261" name="CasellaDiTesto 1260">
            <a:extLst>
              <a:ext uri="{FF2B5EF4-FFF2-40B4-BE49-F238E27FC236}">
                <a16:creationId xmlns:a16="http://schemas.microsoft.com/office/drawing/2014/main" xmlns="" id="{1F727CA8-5102-1B17-21DE-1282817D6CF3}"/>
              </a:ext>
            </a:extLst>
          </p:cNvPr>
          <p:cNvSpPr txBox="1"/>
          <p:nvPr/>
        </p:nvSpPr>
        <p:spPr>
          <a:xfrm>
            <a:off x="10509073" y="2701573"/>
            <a:ext cx="936000" cy="288000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C00000"/>
                </a:solidFill>
                <a:latin typeface="Comic Sans MS" panose="030F0702030302020204" pitchFamily="66" charset="0"/>
              </a:rPr>
              <a:t>Risultato</a:t>
            </a:r>
          </a:p>
        </p:txBody>
      </p:sp>
      <p:sp>
        <p:nvSpPr>
          <p:cNvPr id="15" name="Line 177">
            <a:extLst>
              <a:ext uri="{FF2B5EF4-FFF2-40B4-BE49-F238E27FC236}">
                <a16:creationId xmlns:a16="http://schemas.microsoft.com/office/drawing/2014/main" xmlns="" id="{D30C52DD-799F-AF2F-2613-7C5CEDE20430}"/>
              </a:ext>
            </a:extLst>
          </p:cNvPr>
          <p:cNvSpPr>
            <a:spLocks noChangeShapeType="1"/>
          </p:cNvSpPr>
          <p:nvPr/>
        </p:nvSpPr>
        <p:spPr bwMode="auto">
          <a:xfrm>
            <a:off x="6265861" y="3008723"/>
            <a:ext cx="0" cy="2513012"/>
          </a:xfrm>
          <a:prstGeom prst="line">
            <a:avLst/>
          </a:prstGeom>
          <a:noFill/>
          <a:ln w="3175">
            <a:solidFill>
              <a:srgbClr val="C0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>
              <a:solidFill>
                <a:srgbClr val="C00000"/>
              </a:solidFill>
            </a:endParaRPr>
          </a:p>
        </p:txBody>
      </p:sp>
      <p:sp>
        <p:nvSpPr>
          <p:cNvPr id="1189" name="Rectangle 131">
            <a:extLst>
              <a:ext uri="{FF2B5EF4-FFF2-40B4-BE49-F238E27FC236}">
                <a16:creationId xmlns:a16="http://schemas.microsoft.com/office/drawing/2014/main" xmlns="" id="{234780B8-02F9-D8D5-9F10-34D3EC7C10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09234" y="3521485"/>
            <a:ext cx="468313" cy="2889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0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T</a:t>
            </a:r>
            <a:r>
              <a:rPr kumimoji="0" lang="it-IT" altLang="it-IT" sz="1000" b="0" i="0" u="none" strike="noStrike" cap="none" normalizeH="0" baseline="-3000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1</a:t>
            </a:r>
            <a:r>
              <a:rPr kumimoji="0" lang="it-IT" altLang="it-IT" sz="10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r</a:t>
            </a: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90" name="Rectangle 132">
            <a:extLst>
              <a:ext uri="{FF2B5EF4-FFF2-40B4-BE49-F238E27FC236}">
                <a16:creationId xmlns:a16="http://schemas.microsoft.com/office/drawing/2014/main" xmlns="" id="{9B72021B-6B44-9729-C742-FBFA82B24C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09234" y="3873910"/>
            <a:ext cx="468313" cy="2889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0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T</a:t>
            </a:r>
            <a:r>
              <a:rPr kumimoji="0" lang="it-IT" altLang="it-IT" sz="1000" b="0" i="0" u="none" strike="noStrike" cap="none" normalizeH="0" baseline="-3000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2</a:t>
            </a:r>
            <a:r>
              <a:rPr kumimoji="0" lang="it-IT" altLang="it-IT" sz="10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r</a:t>
            </a: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xmlns="" id="{7D85C8D1-5748-CCA8-6641-4D4CA2569139}"/>
              </a:ext>
            </a:extLst>
          </p:cNvPr>
          <p:cNvCxnSpPr/>
          <p:nvPr/>
        </p:nvCxnSpPr>
        <p:spPr>
          <a:xfrm>
            <a:off x="-18662" y="6861107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asellaDiTesto 17">
            <a:extLst>
              <a:ext uri="{FF2B5EF4-FFF2-40B4-BE49-F238E27FC236}">
                <a16:creationId xmlns:a16="http://schemas.microsoft.com/office/drawing/2014/main" xmlns="" id="{CD3684D0-30E6-EF94-4651-50E2AFA18E29}"/>
              </a:ext>
            </a:extLst>
          </p:cNvPr>
          <p:cNvSpPr txBox="1"/>
          <p:nvPr/>
        </p:nvSpPr>
        <p:spPr>
          <a:xfrm>
            <a:off x="66000" y="419873"/>
            <a:ext cx="12060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 piano rimane individuato, in modo univoco, mediante due rette distinte e parallele</a:t>
            </a:r>
            <a:endParaRPr lang="it-IT" sz="1600" dirty="0">
              <a:solidFill>
                <a:srgbClr val="C00000"/>
              </a:solidFill>
            </a:endParaRP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xmlns="" id="{0BE8F2C4-8F96-F70C-F196-DE46B847B9EA}"/>
              </a:ext>
            </a:extLst>
          </p:cNvPr>
          <p:cNvSpPr txBox="1"/>
          <p:nvPr/>
        </p:nvSpPr>
        <p:spPr>
          <a:xfrm>
            <a:off x="66000" y="681121"/>
            <a:ext cx="119238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conclusione del procedimento di applicazione dell’algoritmo grafico è necessario che si verifichi la seguente legge di appartenenza e/o relativa contenenza</a:t>
            </a:r>
            <a:endParaRPr lang="it-IT" sz="1600" dirty="0">
              <a:solidFill>
                <a:srgbClr val="C00000"/>
              </a:solidFill>
            </a:endParaRP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xmlns="" id="{E5D0D2B0-BAB6-1B82-8753-E584DD3D0962}"/>
              </a:ext>
            </a:extLst>
          </p:cNvPr>
          <p:cNvSpPr txBox="1"/>
          <p:nvPr/>
        </p:nvSpPr>
        <p:spPr>
          <a:xfrm>
            <a:off x="3976565" y="1259428"/>
            <a:ext cx="1440000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800" dirty="0">
                <a:solidFill>
                  <a:srgbClr val="C00000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a Ì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 (r //</a:t>
            </a:r>
            <a:r>
              <a:rPr lang="it-IT" sz="1800" dirty="0">
                <a:solidFill>
                  <a:srgbClr val="C00000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s)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xmlns="" id="{67917C31-B094-B736-C420-4D7BA34F1DF9}"/>
              </a:ext>
            </a:extLst>
          </p:cNvPr>
          <p:cNvSpPr txBox="1"/>
          <p:nvPr/>
        </p:nvSpPr>
        <p:spPr>
          <a:xfrm>
            <a:off x="145093" y="1647570"/>
            <a:ext cx="119889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Assegnate, pertanto, due rette distinte e parallele collocate nello spazio del diedro, il problema si risolve sviluppando i passaggi sintetizzati nello schema sottostante del relativo algoritmo grafico</a:t>
            </a:r>
            <a:endParaRPr lang="it-IT" sz="1600" dirty="0">
              <a:solidFill>
                <a:srgbClr val="C00000"/>
              </a:solidFill>
            </a:endParaRPr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xmlns="" id="{B3C6C984-2F90-8F4E-4412-EA38C5613DE6}"/>
              </a:ext>
            </a:extLst>
          </p:cNvPr>
          <p:cNvSpPr txBox="1"/>
          <p:nvPr/>
        </p:nvSpPr>
        <p:spPr>
          <a:xfrm>
            <a:off x="5438342" y="1248077"/>
            <a:ext cx="21463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reciprocamente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xmlns="" id="{50E841A7-6219-10EB-418E-03081575BA01}"/>
              </a:ext>
            </a:extLst>
          </p:cNvPr>
          <p:cNvSpPr txBox="1"/>
          <p:nvPr/>
        </p:nvSpPr>
        <p:spPr>
          <a:xfrm>
            <a:off x="7613614" y="1243891"/>
            <a:ext cx="1440000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(r //</a:t>
            </a:r>
            <a:r>
              <a:rPr lang="it-IT" sz="1800" dirty="0">
                <a:solidFill>
                  <a:srgbClr val="C00000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s) </a:t>
            </a:r>
            <a:r>
              <a:rPr lang="it-IT" sz="1800" dirty="0">
                <a:solidFill>
                  <a:srgbClr val="C00000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Î a</a:t>
            </a:r>
            <a:endParaRPr lang="it-IT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1565642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2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2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1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1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1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1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1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1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11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11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1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1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1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1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1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1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1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1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1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1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1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1" dur="500"/>
                                        <p:tgtEl>
                                          <p:spTgt spid="1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4" dur="500"/>
                                        <p:tgtEl>
                                          <p:spTgt spid="1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500"/>
                                        <p:tgtEl>
                                          <p:spTgt spid="1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1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1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1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7" dur="500"/>
                                        <p:tgtEl>
                                          <p:spTgt spid="1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0" dur="500"/>
                                        <p:tgtEl>
                                          <p:spTgt spid="1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1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1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1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12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12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0" dur="500"/>
                                        <p:tgtEl>
                                          <p:spTgt spid="1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500"/>
                                        <p:tgtEl>
                                          <p:spTgt spid="1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0" dur="500"/>
                                        <p:tgtEl>
                                          <p:spTgt spid="1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3" dur="500"/>
                                        <p:tgtEl>
                                          <p:spTgt spid="1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6" dur="500"/>
                                        <p:tgtEl>
                                          <p:spTgt spid="1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9" dur="500"/>
                                        <p:tgtEl>
                                          <p:spTgt spid="1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4" dur="500"/>
                                        <p:tgtEl>
                                          <p:spTgt spid="1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7" dur="500" fill="hold"/>
                                        <p:tgtEl>
                                          <p:spTgt spid="1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500" fill="hold"/>
                                        <p:tgtEl>
                                          <p:spTgt spid="1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9" dur="500"/>
                                        <p:tgtEl>
                                          <p:spTgt spid="1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2" dur="500" fill="hold"/>
                                        <p:tgtEl>
                                          <p:spTgt spid="1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500" fill="hold"/>
                                        <p:tgtEl>
                                          <p:spTgt spid="1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4" dur="500"/>
                                        <p:tgtEl>
                                          <p:spTgt spid="1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2" dur="500" fill="hold"/>
                                        <p:tgtEl>
                                          <p:spTgt spid="1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 fill="hold"/>
                                        <p:tgtEl>
                                          <p:spTgt spid="1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4" dur="500"/>
                                        <p:tgtEl>
                                          <p:spTgt spid="1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7" dur="500" fill="hold"/>
                                        <p:tgtEl>
                                          <p:spTgt spid="1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500" fill="hold"/>
                                        <p:tgtEl>
                                          <p:spTgt spid="1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9" dur="500"/>
                                        <p:tgtEl>
                                          <p:spTgt spid="1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4" dur="500"/>
                                        <p:tgtEl>
                                          <p:spTgt spid="1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9" dur="500"/>
                                        <p:tgtEl>
                                          <p:spTgt spid="1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2" dur="500"/>
                                        <p:tgtEl>
                                          <p:spTgt spid="1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5" dur="500"/>
                                        <p:tgtEl>
                                          <p:spTgt spid="1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8" dur="500"/>
                                        <p:tgtEl>
                                          <p:spTgt spid="1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3" dur="500"/>
                                        <p:tgtEl>
                                          <p:spTgt spid="1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8" dur="500"/>
                                        <p:tgtEl>
                                          <p:spTgt spid="1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1" dur="500"/>
                                        <p:tgtEl>
                                          <p:spTgt spid="1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>
                      <p:stCondLst>
                        <p:cond delay="indefinite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6" dur="500"/>
                                        <p:tgtEl>
                                          <p:spTgt spid="1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1" dur="500"/>
                                        <p:tgtEl>
                                          <p:spTgt spid="1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4" dur="500" fill="hold"/>
                                        <p:tgtEl>
                                          <p:spTgt spid="1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5" dur="500" fill="hold"/>
                                        <p:tgtEl>
                                          <p:spTgt spid="1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6" dur="500"/>
                                        <p:tgtEl>
                                          <p:spTgt spid="1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9" dur="500" fill="hold"/>
                                        <p:tgtEl>
                                          <p:spTgt spid="12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0" dur="500" fill="hold"/>
                                        <p:tgtEl>
                                          <p:spTgt spid="12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1" dur="500"/>
                                        <p:tgtEl>
                                          <p:spTgt spid="1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2" fill="hold">
                      <p:stCondLst>
                        <p:cond delay="indefinite"/>
                      </p:stCondLst>
                      <p:childTnLst>
                        <p:par>
                          <p:cTn id="293" fill="hold">
                            <p:stCondLst>
                              <p:cond delay="0"/>
                            </p:stCondLst>
                            <p:childTnLst>
                              <p:par>
                                <p:cTn id="2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6" dur="500"/>
                                        <p:tgtEl>
                                          <p:spTgt spid="1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9" dur="500"/>
                                        <p:tgtEl>
                                          <p:spTgt spid="1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2" dur="500"/>
                                        <p:tgtEl>
                                          <p:spTgt spid="1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7" dur="500"/>
                                        <p:tgtEl>
                                          <p:spTgt spid="1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8" fill="hold">
                      <p:stCondLst>
                        <p:cond delay="indefinite"/>
                      </p:stCondLst>
                      <p:childTnLst>
                        <p:par>
                          <p:cTn id="309" fill="hold">
                            <p:stCondLst>
                              <p:cond delay="0"/>
                            </p:stCondLst>
                            <p:childTnLst>
                              <p:par>
                                <p:cTn id="3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2" dur="500"/>
                                        <p:tgtEl>
                                          <p:spTgt spid="1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5" dur="500" fill="hold"/>
                                        <p:tgtEl>
                                          <p:spTgt spid="1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6" dur="500" fill="hold"/>
                                        <p:tgtEl>
                                          <p:spTgt spid="1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7" dur="500"/>
                                        <p:tgtEl>
                                          <p:spTgt spid="1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8" fill="hold">
                      <p:stCondLst>
                        <p:cond delay="indefinite"/>
                      </p:stCondLst>
                      <p:childTnLst>
                        <p:par>
                          <p:cTn id="319" fill="hold">
                            <p:stCondLst>
                              <p:cond delay="0"/>
                            </p:stCondLst>
                            <p:childTnLst>
                              <p:par>
                                <p:cTn id="3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2" dur="500"/>
                                        <p:tgtEl>
                                          <p:spTgt spid="1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3" fill="hold">
                      <p:stCondLst>
                        <p:cond delay="indefinite"/>
                      </p:stCondLst>
                      <p:childTnLst>
                        <p:par>
                          <p:cTn id="324" fill="hold">
                            <p:stCondLst>
                              <p:cond delay="0"/>
                            </p:stCondLst>
                            <p:childTnLst>
                              <p:par>
                                <p:cTn id="3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7" dur="500"/>
                                        <p:tgtEl>
                                          <p:spTgt spid="1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8" fill="hold">
                      <p:stCondLst>
                        <p:cond delay="indefinite"/>
                      </p:stCondLst>
                      <p:childTnLst>
                        <p:par>
                          <p:cTn id="329" fill="hold">
                            <p:stCondLst>
                              <p:cond delay="0"/>
                            </p:stCondLst>
                            <p:childTnLst>
                              <p:par>
                                <p:cTn id="3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2" dur="500"/>
                                        <p:tgtEl>
                                          <p:spTgt spid="1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5" dur="500" fill="hold"/>
                                        <p:tgtEl>
                                          <p:spTgt spid="1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6" dur="500" fill="hold"/>
                                        <p:tgtEl>
                                          <p:spTgt spid="1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7" dur="500"/>
                                        <p:tgtEl>
                                          <p:spTgt spid="1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8" fill="hold">
                      <p:stCondLst>
                        <p:cond delay="indefinite"/>
                      </p:stCondLst>
                      <p:childTnLst>
                        <p:par>
                          <p:cTn id="339" fill="hold">
                            <p:stCondLst>
                              <p:cond delay="0"/>
                            </p:stCondLst>
                            <p:childTnLst>
                              <p:par>
                                <p:cTn id="34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2" grpId="0" animBg="1"/>
      <p:bldP spid="1064" grpId="0" animBg="1"/>
      <p:bldP spid="1185" grpId="0" animBg="1"/>
      <p:bldP spid="1186" grpId="0" animBg="1"/>
      <p:bldP spid="1187" grpId="0" animBg="1"/>
      <p:bldP spid="1188" grpId="0" animBg="1"/>
      <p:bldP spid="1191" grpId="0" animBg="1"/>
      <p:bldP spid="1192" grpId="0" animBg="1"/>
      <p:bldP spid="1193" grpId="0" animBg="1"/>
      <p:bldP spid="1194" grpId="0" animBg="1"/>
      <p:bldP spid="1195" grpId="0" animBg="1"/>
      <p:bldP spid="1196" grpId="0" animBg="1"/>
      <p:bldP spid="1197" grpId="0" animBg="1"/>
      <p:bldP spid="1198" grpId="0" animBg="1"/>
      <p:bldP spid="1199" grpId="0" animBg="1"/>
      <p:bldP spid="1200" grpId="0" animBg="1"/>
      <p:bldP spid="1201" grpId="0" animBg="1"/>
      <p:bldP spid="1202" grpId="0" animBg="1"/>
      <p:bldP spid="1203" grpId="0" animBg="1"/>
      <p:bldP spid="1204" grpId="0" animBg="1"/>
      <p:bldP spid="1205" grpId="0" animBg="1"/>
      <p:bldP spid="1206" grpId="0" animBg="1"/>
      <p:bldP spid="1207" grpId="0" animBg="1"/>
      <p:bldP spid="1208" grpId="0" animBg="1"/>
      <p:bldP spid="1210" grpId="0" animBg="1"/>
      <p:bldP spid="1211" grpId="0" animBg="1"/>
      <p:bldP spid="1213" grpId="0" animBg="1"/>
      <p:bldP spid="1214" grpId="0" animBg="1"/>
      <p:bldP spid="1219" grpId="0" animBg="1"/>
      <p:bldP spid="1220" grpId="0" animBg="1"/>
      <p:bldP spid="1221" grpId="0" animBg="1"/>
      <p:bldP spid="1222" grpId="0" animBg="1"/>
      <p:bldP spid="1223" grpId="0" animBg="1"/>
      <p:bldP spid="1224" grpId="0" animBg="1"/>
      <p:bldP spid="1225" grpId="0" animBg="1"/>
      <p:bldP spid="1226" grpId="0" animBg="1"/>
      <p:bldP spid="1227" grpId="0" animBg="1"/>
      <p:bldP spid="1231" grpId="0" animBg="1"/>
      <p:bldP spid="1232" grpId="0" animBg="1"/>
      <p:bldP spid="1233" grpId="0" animBg="1"/>
      <p:bldP spid="1234" grpId="0" animBg="1"/>
      <p:bldP spid="1235" grpId="0" animBg="1"/>
      <p:bldP spid="1236" grpId="0" animBg="1"/>
      <p:bldP spid="1237" grpId="0" animBg="1"/>
      <p:bldP spid="1238" grpId="0" animBg="1"/>
      <p:bldP spid="1239" grpId="0" animBg="1"/>
      <p:bldP spid="1240" grpId="0" animBg="1"/>
      <p:bldP spid="1241" grpId="0" animBg="1"/>
      <p:bldP spid="1242" grpId="0" animBg="1"/>
      <p:bldP spid="1249" grpId="0"/>
      <p:bldP spid="1253" grpId="0"/>
      <p:bldP spid="1254" grpId="0"/>
      <p:bldP spid="1257" grpId="0"/>
      <p:bldP spid="1258" grpId="0"/>
      <p:bldP spid="1259" grpId="0"/>
      <p:bldP spid="1260" grpId="0"/>
      <p:bldP spid="1261" grpId="0"/>
      <p:bldP spid="15" grpId="0" animBg="1"/>
      <p:bldP spid="1189" grpId="0" animBg="1"/>
      <p:bldP spid="1190" grpId="0" animBg="1"/>
      <p:bldP spid="18" grpId="0"/>
      <p:bldP spid="19" grpId="0"/>
      <p:bldP spid="20" grpId="0" animBg="1"/>
      <p:bldP spid="21" grpId="0"/>
      <p:bldP spid="22" grpId="0"/>
      <p:bldP spid="2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xmlns="" id="{438DA87A-518A-8550-4E5B-62F63E046F53}"/>
              </a:ext>
            </a:extLst>
          </p:cNvPr>
          <p:cNvSpPr txBox="1">
            <a:spLocks noChangeArrowheads="1"/>
          </p:cNvSpPr>
          <p:nvPr/>
        </p:nvSpPr>
        <p:spPr>
          <a:xfrm>
            <a:off x="66000" y="41275"/>
            <a:ext cx="12060000" cy="360000"/>
          </a:xfrm>
          <a:prstGeom prst="rect">
            <a:avLst/>
          </a:prstGeom>
          <a:ln w="3175" cmpd="dbl"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2000" dirty="0">
                <a:solidFill>
                  <a:srgbClr val="C00000"/>
                </a:solidFill>
                <a:latin typeface="Comic Sans MS" panose="030F0702030302020204" pitchFamily="66" charset="0"/>
              </a:rPr>
              <a:t>PIANO PER DUE RETTE PARALLELE</a:t>
            </a:r>
          </a:p>
        </p:txBody>
      </p:sp>
      <p:sp>
        <p:nvSpPr>
          <p:cNvPr id="5" name="CasellaDiTesto 4">
            <a:hlinkClick r:id="rId2" action="ppaction://hlinksldjump"/>
            <a:extLst>
              <a:ext uri="{FF2B5EF4-FFF2-40B4-BE49-F238E27FC236}">
                <a16:creationId xmlns:a16="http://schemas.microsoft.com/office/drawing/2014/main" xmlns="" id="{6396998B-975F-F1ED-BB38-A22D915EDBEF}"/>
              </a:ext>
            </a:extLst>
          </p:cNvPr>
          <p:cNvSpPr txBox="1"/>
          <p:nvPr/>
        </p:nvSpPr>
        <p:spPr>
          <a:xfrm>
            <a:off x="10523001" y="40671"/>
            <a:ext cx="1611057" cy="360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</a:rPr>
              <a:t>Torna a Indice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xmlns="" id="{985E5A72-5B0F-1F6D-29C8-DEFEA51BBFEF}"/>
              </a:ext>
            </a:extLst>
          </p:cNvPr>
          <p:cNvSpPr txBox="1"/>
          <p:nvPr/>
        </p:nvSpPr>
        <p:spPr>
          <a:xfrm>
            <a:off x="3308993" y="427264"/>
            <a:ext cx="88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Siano assegnate due rette </a:t>
            </a:r>
            <a:r>
              <a:rPr lang="it-IT" sz="20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r(r’; r”) </a:t>
            </a:r>
            <a:r>
              <a:rPr lang="it-IT" sz="20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ed s(s’; s”) distinte e parallele collocate nello spazio del primo diedro</a:t>
            </a:r>
          </a:p>
        </p:txBody>
      </p:sp>
      <p:sp>
        <p:nvSpPr>
          <p:cNvPr id="3" name="Callout: freccia in giù 2">
            <a:extLst>
              <a:ext uri="{FF2B5EF4-FFF2-40B4-BE49-F238E27FC236}">
                <a16:creationId xmlns:a16="http://schemas.microsoft.com/office/drawing/2014/main" xmlns="" id="{9AC7AEC1-DBDA-D8CF-CFAE-C8B286271A1C}"/>
              </a:ext>
            </a:extLst>
          </p:cNvPr>
          <p:cNvSpPr/>
          <p:nvPr/>
        </p:nvSpPr>
        <p:spPr>
          <a:xfrm>
            <a:off x="65999" y="522514"/>
            <a:ext cx="3101377" cy="1352237"/>
          </a:xfrm>
          <a:prstGeom prst="downArrowCallout">
            <a:avLst/>
          </a:prstGeom>
          <a:solidFill>
            <a:srgbClr val="FFF2CC"/>
          </a:solidFill>
          <a:ln w="31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Dati del problema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xmlns="" id="{DBEE1409-278E-C36A-9B99-CEF84F18FAFB}"/>
              </a:ext>
            </a:extLst>
          </p:cNvPr>
          <p:cNvSpPr txBox="1"/>
          <p:nvPr/>
        </p:nvSpPr>
        <p:spPr>
          <a:xfrm>
            <a:off x="214009" y="5015307"/>
            <a:ext cx="1440000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r </a:t>
            </a:r>
            <a:r>
              <a:rPr lang="it-IT" sz="2400" dirty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it-IT" sz="2400" b="1" dirty="0">
                <a:solidFill>
                  <a:srgbClr val="C0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//</a:t>
            </a:r>
            <a:r>
              <a:rPr lang="it-IT" sz="2400" dirty="0">
                <a:solidFill>
                  <a:srgbClr val="C00000"/>
                </a:solidFill>
                <a:latin typeface="Comic Sans MS" panose="030F0702030302020204" pitchFamily="66" charset="0"/>
              </a:rPr>
              <a:t>  s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xmlns="" id="{AED07E64-2EDB-23C9-BA25-669D07C0BE52}"/>
              </a:ext>
            </a:extLst>
          </p:cNvPr>
          <p:cNvSpPr txBox="1"/>
          <p:nvPr/>
        </p:nvSpPr>
        <p:spPr>
          <a:xfrm>
            <a:off x="882779" y="6169656"/>
            <a:ext cx="1440000" cy="46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r’  </a:t>
            </a:r>
            <a:r>
              <a:rPr lang="it-IT" sz="2400" b="1" dirty="0">
                <a:solidFill>
                  <a:srgbClr val="C0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//</a:t>
            </a:r>
            <a:r>
              <a:rPr lang="it-IT" sz="2400" dirty="0">
                <a:solidFill>
                  <a:srgbClr val="C00000"/>
                </a:solidFill>
                <a:latin typeface="Comic Sans MS" panose="030F0702030302020204" pitchFamily="66" charset="0"/>
              </a:rPr>
              <a:t>  s’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xmlns="" id="{7833DFE9-0ADF-5032-22A3-0BD0EEB54BD9}"/>
              </a:ext>
            </a:extLst>
          </p:cNvPr>
          <p:cNvSpPr txBox="1"/>
          <p:nvPr/>
        </p:nvSpPr>
        <p:spPr>
          <a:xfrm>
            <a:off x="882779" y="3865822"/>
            <a:ext cx="1440000" cy="46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r’’ </a:t>
            </a:r>
            <a:r>
              <a:rPr lang="it-IT" sz="2400" dirty="0">
                <a:solidFill>
                  <a:srgbClr val="C00000"/>
                </a:solidFill>
                <a:latin typeface="Comic Sans MS" panose="030F0702030302020204" pitchFamily="66" charset="0"/>
              </a:rPr>
              <a:t>//  s’’</a:t>
            </a:r>
          </a:p>
        </p:txBody>
      </p:sp>
      <p:cxnSp>
        <p:nvCxnSpPr>
          <p:cNvPr id="21" name="Connettore 2 20">
            <a:extLst>
              <a:ext uri="{FF2B5EF4-FFF2-40B4-BE49-F238E27FC236}">
                <a16:creationId xmlns:a16="http://schemas.microsoft.com/office/drawing/2014/main" xmlns="" id="{B1B9EA5D-59EF-01D7-7C8A-AFC0F0FAB1EB}"/>
              </a:ext>
            </a:extLst>
          </p:cNvPr>
          <p:cNvCxnSpPr>
            <a:stCxn id="17" idx="0"/>
            <a:endCxn id="19" idx="2"/>
          </p:cNvCxnSpPr>
          <p:nvPr/>
        </p:nvCxnSpPr>
        <p:spPr>
          <a:xfrm flipV="1">
            <a:off x="934009" y="4333822"/>
            <a:ext cx="668770" cy="681485"/>
          </a:xfrm>
          <a:prstGeom prst="straightConnector1">
            <a:avLst/>
          </a:prstGeom>
          <a:ln w="317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2 22">
            <a:extLst>
              <a:ext uri="{FF2B5EF4-FFF2-40B4-BE49-F238E27FC236}">
                <a16:creationId xmlns:a16="http://schemas.microsoft.com/office/drawing/2014/main" xmlns="" id="{C236501F-9084-F899-03F2-2E0E08916117}"/>
              </a:ext>
            </a:extLst>
          </p:cNvPr>
          <p:cNvCxnSpPr>
            <a:cxnSpLocks/>
            <a:stCxn id="17" idx="2"/>
            <a:endCxn id="18" idx="0"/>
          </p:cNvCxnSpPr>
          <p:nvPr/>
        </p:nvCxnSpPr>
        <p:spPr>
          <a:xfrm>
            <a:off x="934009" y="5476972"/>
            <a:ext cx="668770" cy="692684"/>
          </a:xfrm>
          <a:prstGeom prst="straightConnector1">
            <a:avLst/>
          </a:prstGeom>
          <a:ln w="317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xmlns="" id="{0EEB2309-51D2-B888-9C91-2474A8B3B4CD}"/>
              </a:ext>
            </a:extLst>
          </p:cNvPr>
          <p:cNvCxnSpPr/>
          <p:nvPr/>
        </p:nvCxnSpPr>
        <p:spPr>
          <a:xfrm>
            <a:off x="-18662" y="6861107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sellaDiTesto 6">
            <a:extLst>
              <a:ext uri="{FF2B5EF4-FFF2-40B4-BE49-F238E27FC236}">
                <a16:creationId xmlns:a16="http://schemas.microsoft.com/office/drawing/2014/main" xmlns="" id="{D0A6251D-A131-FA83-926C-0D5EAA80F00D}"/>
              </a:ext>
            </a:extLst>
          </p:cNvPr>
          <p:cNvSpPr txBox="1"/>
          <p:nvPr/>
        </p:nvSpPr>
        <p:spPr>
          <a:xfrm>
            <a:off x="66000" y="2098695"/>
            <a:ext cx="310137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Perché siano parallele, per la relativa legge geometrico-descrittiva, tali devono essere le rispettive proiezioni per cui sarà:</a:t>
            </a:r>
            <a:endParaRPr lang="it-IT" dirty="0">
              <a:solidFill>
                <a:srgbClr val="C00000"/>
              </a:solidFill>
            </a:endParaRPr>
          </a:p>
        </p:txBody>
      </p:sp>
      <p:grpSp>
        <p:nvGrpSpPr>
          <p:cNvPr id="10" name="Gruppo 9">
            <a:extLst>
              <a:ext uri="{FF2B5EF4-FFF2-40B4-BE49-F238E27FC236}">
                <a16:creationId xmlns:a16="http://schemas.microsoft.com/office/drawing/2014/main" xmlns="" id="{89F90EB5-5F35-979B-B199-D3E7007D099D}"/>
              </a:ext>
            </a:extLst>
          </p:cNvPr>
          <p:cNvGrpSpPr/>
          <p:nvPr/>
        </p:nvGrpSpPr>
        <p:grpSpPr>
          <a:xfrm>
            <a:off x="3185167" y="1330325"/>
            <a:ext cx="8802211" cy="5400000"/>
            <a:chOff x="3185167" y="1330325"/>
            <a:chExt cx="8802211" cy="5400000"/>
          </a:xfrm>
        </p:grpSpPr>
        <p:grpSp>
          <p:nvGrpSpPr>
            <p:cNvPr id="28" name="Group 5">
              <a:extLst>
                <a:ext uri="{FF2B5EF4-FFF2-40B4-BE49-F238E27FC236}">
                  <a16:creationId xmlns:a16="http://schemas.microsoft.com/office/drawing/2014/main" xmlns="" id="{318A0C61-8A7F-9DB2-6540-8868FD5CF71B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3185167" y="1330325"/>
              <a:ext cx="8802211" cy="5400000"/>
              <a:chOff x="2065" y="856"/>
              <a:chExt cx="5443" cy="3391"/>
            </a:xfrm>
            <a:solidFill>
              <a:schemeClr val="accent4">
                <a:lumMod val="20000"/>
                <a:lumOff val="80000"/>
              </a:schemeClr>
            </a:solidFill>
          </p:grpSpPr>
          <p:sp>
            <p:nvSpPr>
              <p:cNvPr id="29" name="AutoShape 4">
                <a:extLst>
                  <a:ext uri="{FF2B5EF4-FFF2-40B4-BE49-F238E27FC236}">
                    <a16:creationId xmlns:a16="http://schemas.microsoft.com/office/drawing/2014/main" xmlns="" id="{F2550A0F-CBC1-9BEF-FE78-C3633305CA61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2065" y="856"/>
                <a:ext cx="5443" cy="339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0" name="Rectangle 6">
                <a:extLst>
                  <a:ext uri="{FF2B5EF4-FFF2-40B4-BE49-F238E27FC236}">
                    <a16:creationId xmlns:a16="http://schemas.microsoft.com/office/drawing/2014/main" xmlns="" id="{3FA15A71-5400-1803-0018-EBBEB82231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95" y="906"/>
                <a:ext cx="5407" cy="3320"/>
              </a:xfrm>
              <a:prstGeom prst="rect">
                <a:avLst/>
              </a:prstGeom>
              <a:grpFill/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1" name="Rectangle 7">
                <a:extLst>
                  <a:ext uri="{FF2B5EF4-FFF2-40B4-BE49-F238E27FC236}">
                    <a16:creationId xmlns:a16="http://schemas.microsoft.com/office/drawing/2014/main" xmlns="" id="{42CA817A-E24F-78A7-1208-4FC73E8C85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73" y="2271"/>
                <a:ext cx="163" cy="26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7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lt</a:t>
                </a:r>
                <a:endPara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34" name="Rectangle 10">
                <a:extLst>
                  <a:ext uri="{FF2B5EF4-FFF2-40B4-BE49-F238E27FC236}">
                    <a16:creationId xmlns:a16="http://schemas.microsoft.com/office/drawing/2014/main" xmlns="" id="{902B6F9C-041A-6399-03FC-84C4B1B22C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902" y="3048"/>
                <a:ext cx="169" cy="233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400" b="0" i="0" u="none" strike="noStrike" cap="none" normalizeH="0" baseline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latin typeface="Comic Sans MS" panose="030F0702030302020204" pitchFamily="66" charset="0"/>
                  </a:rPr>
                  <a:t>r'</a:t>
                </a:r>
                <a:endParaRPr kumimoji="0" lang="it-IT" altLang="it-IT" sz="2400" b="0" i="0" u="none" strike="noStrike" cap="none" normalizeH="0" baseline="0" dirty="0">
                  <a:ln>
                    <a:noFill/>
                  </a:ln>
                  <a:solidFill>
                    <a:srgbClr val="002060"/>
                  </a:solidFill>
                  <a:effectLst/>
                </a:endParaRPr>
              </a:p>
            </p:txBody>
          </p:sp>
          <p:sp>
            <p:nvSpPr>
              <p:cNvPr id="35" name="Rectangle 11">
                <a:extLst>
                  <a:ext uri="{FF2B5EF4-FFF2-40B4-BE49-F238E27FC236}">
                    <a16:creationId xmlns:a16="http://schemas.microsoft.com/office/drawing/2014/main" xmlns="" id="{570CA927-A0E0-5BA6-047A-5BF1A9A9A0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90" y="1237"/>
                <a:ext cx="175" cy="233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400" b="0" i="0" u="none" strike="noStrike" cap="none" normalizeH="0" baseline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latin typeface="Comic Sans MS" panose="030F0702030302020204" pitchFamily="66" charset="0"/>
                  </a:rPr>
                  <a:t>r"</a:t>
                </a:r>
                <a:endParaRPr kumimoji="0" lang="it-IT" altLang="it-IT" sz="2400" b="0" i="0" u="none" strike="noStrike" cap="none" normalizeH="0" baseline="0" dirty="0">
                  <a:ln>
                    <a:noFill/>
                  </a:ln>
                  <a:solidFill>
                    <a:srgbClr val="002060"/>
                  </a:solidFill>
                  <a:effectLst/>
                </a:endParaRPr>
              </a:p>
            </p:txBody>
          </p:sp>
          <p:sp>
            <p:nvSpPr>
              <p:cNvPr id="36" name="Rectangle 12">
                <a:extLst>
                  <a:ext uri="{FF2B5EF4-FFF2-40B4-BE49-F238E27FC236}">
                    <a16:creationId xmlns:a16="http://schemas.microsoft.com/office/drawing/2014/main" xmlns="" id="{5FCC686E-9F31-C545-3AA6-6E5E3F6107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88" y="1663"/>
                <a:ext cx="176" cy="2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4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s"</a:t>
                </a:r>
                <a:endParaRPr kumimoji="0" lang="it-IT" altLang="it-IT" sz="24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37" name="Rectangle 13">
                <a:extLst>
                  <a:ext uri="{FF2B5EF4-FFF2-40B4-BE49-F238E27FC236}">
                    <a16:creationId xmlns:a16="http://schemas.microsoft.com/office/drawing/2014/main" xmlns="" id="{2E63E27A-0E24-C84D-5FED-9B5DC3665D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6" y="3198"/>
                <a:ext cx="170" cy="2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4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s'</a:t>
                </a:r>
                <a:endParaRPr kumimoji="0" lang="it-IT" altLang="it-IT" sz="24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38" name="Line 14">
                <a:extLst>
                  <a:ext uri="{FF2B5EF4-FFF2-40B4-BE49-F238E27FC236}">
                    <a16:creationId xmlns:a16="http://schemas.microsoft.com/office/drawing/2014/main" xmlns="" id="{9437C452-9E39-3E33-0803-E14A7C6298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32" y="2566"/>
                <a:ext cx="5349" cy="0"/>
              </a:xfrm>
              <a:prstGeom prst="line">
                <a:avLst/>
              </a:prstGeom>
              <a:grp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42" name="Line 18">
                <a:extLst>
                  <a:ext uri="{FF2B5EF4-FFF2-40B4-BE49-F238E27FC236}">
                    <a16:creationId xmlns:a16="http://schemas.microsoft.com/office/drawing/2014/main" xmlns="" id="{6598F868-C967-3586-AFFD-5C5E38B3EAB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370" y="1076"/>
                <a:ext cx="1190" cy="1490"/>
              </a:xfrm>
              <a:prstGeom prst="line">
                <a:avLst/>
              </a:prstGeom>
              <a:grpFill/>
              <a:ln w="0">
                <a:solidFill>
                  <a:srgbClr val="C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 sz="24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43" name="Line 19">
                <a:extLst>
                  <a:ext uri="{FF2B5EF4-FFF2-40B4-BE49-F238E27FC236}">
                    <a16:creationId xmlns:a16="http://schemas.microsoft.com/office/drawing/2014/main" xmlns="" id="{82F14F34-98A2-B906-6BE4-8CDDE778462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370" y="2566"/>
                <a:ext cx="1770" cy="1490"/>
              </a:xfrm>
              <a:prstGeom prst="line">
                <a:avLst/>
              </a:prstGeom>
              <a:grpFill/>
              <a:ln w="0">
                <a:solidFill>
                  <a:srgbClr val="C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 sz="2400">
                  <a:solidFill>
                    <a:srgbClr val="C00000"/>
                  </a:solidFill>
                </a:endParaRPr>
              </a:p>
            </p:txBody>
          </p:sp>
        </p:grpSp>
        <p:sp>
          <p:nvSpPr>
            <p:cNvPr id="8" name="Line 18">
              <a:extLst>
                <a:ext uri="{FF2B5EF4-FFF2-40B4-BE49-F238E27FC236}">
                  <a16:creationId xmlns:a16="http://schemas.microsoft.com/office/drawing/2014/main" xmlns="" id="{B9B146FD-8236-0BAB-E8D7-57CC2A8F479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7132659" y="1680664"/>
              <a:ext cx="1924422" cy="2372751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0">
              <a:solidFill>
                <a:srgbClr val="00206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 sz="2400" dirty="0">
                <a:solidFill>
                  <a:srgbClr val="002060"/>
                </a:solidFill>
              </a:endParaRPr>
            </a:p>
          </p:txBody>
        </p:sp>
        <p:sp>
          <p:nvSpPr>
            <p:cNvPr id="9" name="Line 19">
              <a:extLst>
                <a:ext uri="{FF2B5EF4-FFF2-40B4-BE49-F238E27FC236}">
                  <a16:creationId xmlns:a16="http://schemas.microsoft.com/office/drawing/2014/main" xmlns="" id="{B2080BBC-720E-4708-83E2-0B97B378CA8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8154857" y="4053415"/>
              <a:ext cx="2849286" cy="2362488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0">
              <a:solidFill>
                <a:srgbClr val="00206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 sz="2400">
                <a:solidFill>
                  <a:srgbClr val="00206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252565964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17" grpId="0" animBg="1"/>
      <p:bldP spid="18" grpId="0" animBg="1"/>
      <p:bldP spid="19" grpId="0" animBg="1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xmlns="" id="{438DA87A-518A-8550-4E5B-62F63E046F53}"/>
              </a:ext>
            </a:extLst>
          </p:cNvPr>
          <p:cNvSpPr txBox="1">
            <a:spLocks noChangeArrowheads="1"/>
          </p:cNvSpPr>
          <p:nvPr/>
        </p:nvSpPr>
        <p:spPr>
          <a:xfrm>
            <a:off x="66000" y="41275"/>
            <a:ext cx="12060000" cy="360000"/>
          </a:xfrm>
          <a:prstGeom prst="rect">
            <a:avLst/>
          </a:prstGeom>
          <a:ln w="3175" cmpd="dbl"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2000" dirty="0">
                <a:solidFill>
                  <a:srgbClr val="C00000"/>
                </a:solidFill>
                <a:latin typeface="Comic Sans MS" panose="030F0702030302020204" pitchFamily="66" charset="0"/>
              </a:rPr>
              <a:t>PIANO PER DUE RETTE PARALLELE</a:t>
            </a:r>
          </a:p>
        </p:txBody>
      </p:sp>
      <p:sp>
        <p:nvSpPr>
          <p:cNvPr id="5" name="CasellaDiTesto 4">
            <a:hlinkClick r:id="rId2" action="ppaction://hlinksldjump"/>
            <a:extLst>
              <a:ext uri="{FF2B5EF4-FFF2-40B4-BE49-F238E27FC236}">
                <a16:creationId xmlns:a16="http://schemas.microsoft.com/office/drawing/2014/main" xmlns="" id="{6396998B-975F-F1ED-BB38-A22D915EDBEF}"/>
              </a:ext>
            </a:extLst>
          </p:cNvPr>
          <p:cNvSpPr txBox="1"/>
          <p:nvPr/>
        </p:nvSpPr>
        <p:spPr>
          <a:xfrm>
            <a:off x="10523001" y="40671"/>
            <a:ext cx="1611057" cy="360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</a:rPr>
              <a:t>Torna a Indice</a:t>
            </a:r>
          </a:p>
        </p:txBody>
      </p:sp>
      <p:sp>
        <p:nvSpPr>
          <p:cNvPr id="3" name="Callout: freccia in giù 2">
            <a:extLst>
              <a:ext uri="{FF2B5EF4-FFF2-40B4-BE49-F238E27FC236}">
                <a16:creationId xmlns:a16="http://schemas.microsoft.com/office/drawing/2014/main" xmlns="" id="{9AC7AEC1-DBDA-D8CF-CFAE-C8B286271A1C}"/>
              </a:ext>
            </a:extLst>
          </p:cNvPr>
          <p:cNvSpPr/>
          <p:nvPr/>
        </p:nvSpPr>
        <p:spPr>
          <a:xfrm>
            <a:off x="65999" y="522514"/>
            <a:ext cx="3101377" cy="1352237"/>
          </a:xfrm>
          <a:prstGeom prst="downArrowCallout">
            <a:avLst/>
          </a:prstGeom>
          <a:solidFill>
            <a:srgbClr val="FFF2CC"/>
          </a:solidFill>
          <a:ln w="31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Passo 1</a:t>
            </a:r>
          </a:p>
        </p:txBody>
      </p: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xmlns="" id="{0EEB2309-51D2-B888-9C91-2474A8B3B4CD}"/>
              </a:ext>
            </a:extLst>
          </p:cNvPr>
          <p:cNvCxnSpPr/>
          <p:nvPr/>
        </p:nvCxnSpPr>
        <p:spPr>
          <a:xfrm>
            <a:off x="-18662" y="6861107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>
            <a:extLst>
              <a:ext uri="{FF2B5EF4-FFF2-40B4-BE49-F238E27FC236}">
                <a16:creationId xmlns:a16="http://schemas.microsoft.com/office/drawing/2014/main" xmlns="" id="{DFB66340-BD00-1CC9-A1D1-64E5155F3998}"/>
              </a:ext>
            </a:extLst>
          </p:cNvPr>
          <p:cNvSpPr txBox="1"/>
          <p:nvPr/>
        </p:nvSpPr>
        <p:spPr>
          <a:xfrm>
            <a:off x="3359820" y="522514"/>
            <a:ext cx="86453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Una retta è pienamente definita, in forma descrittiva, quando si conoscono sia le proiezioni sia le tracce. 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xmlns="" id="{C867794E-8B79-E975-A7CC-2330D3754ECD}"/>
              </a:ext>
            </a:extLst>
          </p:cNvPr>
          <p:cNvSpPr txBox="1"/>
          <p:nvPr/>
        </p:nvSpPr>
        <p:spPr>
          <a:xfrm>
            <a:off x="0" y="1860611"/>
            <a:ext cx="318516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Come primo passo è necessario ricercare le tracce delle rette che, geometricamente, sono punti reali uniti ai piani di proiezione e appartenenti alle proiezioni stesse, per cui si avrà:</a:t>
            </a:r>
            <a:endParaRPr lang="it-IT" sz="1600" dirty="0">
              <a:solidFill>
                <a:srgbClr val="C00000"/>
              </a:solidFill>
            </a:endParaRP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xmlns="" id="{6129E7E3-4CBA-8DC7-FD9A-89AA274CFE44}"/>
              </a:ext>
            </a:extLst>
          </p:cNvPr>
          <p:cNvSpPr txBox="1"/>
          <p:nvPr/>
        </p:nvSpPr>
        <p:spPr>
          <a:xfrm>
            <a:off x="52167" y="3788119"/>
            <a:ext cx="504000" cy="324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it-IT" sz="1600" dirty="0">
                <a:solidFill>
                  <a:srgbClr val="0000FF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T</a:t>
            </a:r>
            <a:r>
              <a:rPr lang="it-IT" sz="1600" baseline="-25000" dirty="0">
                <a:solidFill>
                  <a:srgbClr val="0000FF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lang="it-IT" sz="1600" dirty="0">
                <a:solidFill>
                  <a:srgbClr val="0000FF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r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xmlns="" id="{6E8E3DD7-6786-6008-A7F3-E160CCC980EC}"/>
              </a:ext>
            </a:extLst>
          </p:cNvPr>
          <p:cNvSpPr txBox="1"/>
          <p:nvPr/>
        </p:nvSpPr>
        <p:spPr>
          <a:xfrm>
            <a:off x="573958" y="3799362"/>
            <a:ext cx="504000" cy="324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it-IT" sz="1600" dirty="0">
                <a:solidFill>
                  <a:srgbClr val="0000FF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T</a:t>
            </a:r>
            <a:r>
              <a:rPr lang="it-IT" sz="1600" baseline="-25000" dirty="0">
                <a:solidFill>
                  <a:srgbClr val="0000FF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lang="it-IT" sz="1600" dirty="0">
                <a:solidFill>
                  <a:srgbClr val="0000FF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s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xmlns="" id="{9C52887A-DCD5-7EE9-0AAB-2CE60D85B861}"/>
              </a:ext>
            </a:extLst>
          </p:cNvPr>
          <p:cNvSpPr txBox="1"/>
          <p:nvPr/>
        </p:nvSpPr>
        <p:spPr>
          <a:xfrm>
            <a:off x="42085" y="4171404"/>
            <a:ext cx="504000" cy="324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it-IT" sz="1600" dirty="0">
                <a:solidFill>
                  <a:srgbClr val="0000FF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T</a:t>
            </a:r>
            <a:r>
              <a:rPr lang="it-IT" sz="1600" baseline="-25000" dirty="0">
                <a:solidFill>
                  <a:srgbClr val="0000FF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it-IT" sz="1600" dirty="0">
                <a:solidFill>
                  <a:srgbClr val="0000FF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r</a:t>
            </a:r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xmlns="" id="{E4707C39-FE76-D54E-84AB-46DEDF3CD614}"/>
              </a:ext>
            </a:extLst>
          </p:cNvPr>
          <p:cNvSpPr txBox="1"/>
          <p:nvPr/>
        </p:nvSpPr>
        <p:spPr>
          <a:xfrm>
            <a:off x="573207" y="4171404"/>
            <a:ext cx="504000" cy="324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it-IT" sz="1600" dirty="0">
                <a:solidFill>
                  <a:srgbClr val="0000FF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T</a:t>
            </a:r>
            <a:r>
              <a:rPr lang="it-IT" sz="1600" baseline="-25000" dirty="0">
                <a:solidFill>
                  <a:srgbClr val="0000FF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it-IT" sz="1600" dirty="0">
                <a:solidFill>
                  <a:srgbClr val="0000FF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s</a:t>
            </a:r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xmlns="" id="{34A28050-220E-FC6D-8A25-56B418A71C2F}"/>
              </a:ext>
            </a:extLst>
          </p:cNvPr>
          <p:cNvSpPr txBox="1"/>
          <p:nvPr/>
        </p:nvSpPr>
        <p:spPr>
          <a:xfrm>
            <a:off x="1115185" y="3800615"/>
            <a:ext cx="2052000" cy="324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1300" dirty="0">
                <a:solidFill>
                  <a:srgbClr val="0000FF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Tracce delle rette su </a:t>
            </a:r>
            <a:r>
              <a:rPr lang="it-IT" sz="1300" dirty="0">
                <a:solidFill>
                  <a:srgbClr val="0000FF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  <a:cs typeface="Arial" panose="020B0604020202020204" pitchFamily="34" charset="0"/>
              </a:rPr>
              <a:t>p</a:t>
            </a:r>
            <a:r>
              <a:rPr lang="it-IT" sz="1300" baseline="-25000" dirty="0">
                <a:solidFill>
                  <a:srgbClr val="0000FF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endParaRPr lang="it-IT" sz="1300" dirty="0">
              <a:solidFill>
                <a:srgbClr val="0000FF"/>
              </a:solidFill>
            </a:endParaRPr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xmlns="" id="{A7BC987B-F719-61E7-D14F-03413C158CDA}"/>
              </a:ext>
            </a:extLst>
          </p:cNvPr>
          <p:cNvSpPr txBox="1"/>
          <p:nvPr/>
        </p:nvSpPr>
        <p:spPr>
          <a:xfrm>
            <a:off x="1109797" y="4174188"/>
            <a:ext cx="2052000" cy="324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1300" dirty="0">
                <a:solidFill>
                  <a:srgbClr val="0000FF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Tracce delle rette su </a:t>
            </a:r>
            <a:r>
              <a:rPr lang="it-IT" sz="1300" dirty="0">
                <a:solidFill>
                  <a:srgbClr val="0000FF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  <a:cs typeface="Arial" panose="020B0604020202020204" pitchFamily="34" charset="0"/>
              </a:rPr>
              <a:t>p</a:t>
            </a:r>
            <a:r>
              <a:rPr lang="it-IT" sz="1300" baseline="-25000" dirty="0">
                <a:solidFill>
                  <a:srgbClr val="0000FF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endParaRPr lang="it-IT" sz="1300" dirty="0">
              <a:solidFill>
                <a:srgbClr val="0000FF"/>
              </a:solidFill>
            </a:endParaRPr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xmlns="" id="{AC518074-0171-8E26-2C53-303DE36116E5}"/>
              </a:ext>
            </a:extLst>
          </p:cNvPr>
          <p:cNvSpPr txBox="1"/>
          <p:nvPr/>
        </p:nvSpPr>
        <p:spPr>
          <a:xfrm>
            <a:off x="58689" y="4706287"/>
            <a:ext cx="300902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La determinazione delle tracce si ottiene eseguendo la proiezione dei piedi delle stesse. (Si ricorda che per piede della traccia s’intende l’intersezione di una proiezione con la linea di terra)</a:t>
            </a:r>
            <a:endParaRPr lang="it-IT" sz="1600" dirty="0">
              <a:solidFill>
                <a:srgbClr val="C00000"/>
              </a:solidFill>
            </a:endParaRPr>
          </a:p>
        </p:txBody>
      </p:sp>
      <p:grpSp>
        <p:nvGrpSpPr>
          <p:cNvPr id="7" name="Gruppo 6">
            <a:extLst>
              <a:ext uri="{FF2B5EF4-FFF2-40B4-BE49-F238E27FC236}">
                <a16:creationId xmlns:a16="http://schemas.microsoft.com/office/drawing/2014/main" xmlns="" id="{ED142430-22B2-C98C-68C8-6AB2DDE61F0D}"/>
              </a:ext>
            </a:extLst>
          </p:cNvPr>
          <p:cNvGrpSpPr/>
          <p:nvPr/>
        </p:nvGrpSpPr>
        <p:grpSpPr>
          <a:xfrm>
            <a:off x="3185167" y="1342485"/>
            <a:ext cx="8802211" cy="5400000"/>
            <a:chOff x="3185167" y="1342485"/>
            <a:chExt cx="8802211" cy="5400000"/>
          </a:xfrm>
        </p:grpSpPr>
        <p:grpSp>
          <p:nvGrpSpPr>
            <p:cNvPr id="28" name="Group 5">
              <a:extLst>
                <a:ext uri="{FF2B5EF4-FFF2-40B4-BE49-F238E27FC236}">
                  <a16:creationId xmlns:a16="http://schemas.microsoft.com/office/drawing/2014/main" xmlns="" id="{318A0C61-8A7F-9DB2-6540-8868FD5CF71B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3185167" y="1342485"/>
              <a:ext cx="8802211" cy="5400000"/>
              <a:chOff x="2065" y="856"/>
              <a:chExt cx="5443" cy="3391"/>
            </a:xfrm>
            <a:solidFill>
              <a:schemeClr val="accent4">
                <a:lumMod val="20000"/>
                <a:lumOff val="80000"/>
              </a:schemeClr>
            </a:solidFill>
          </p:grpSpPr>
          <p:sp>
            <p:nvSpPr>
              <p:cNvPr id="29" name="AutoShape 4">
                <a:extLst>
                  <a:ext uri="{FF2B5EF4-FFF2-40B4-BE49-F238E27FC236}">
                    <a16:creationId xmlns:a16="http://schemas.microsoft.com/office/drawing/2014/main" xmlns="" id="{F2550A0F-CBC1-9BEF-FE78-C3633305CA61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2065" y="856"/>
                <a:ext cx="5443" cy="339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0" name="Rectangle 6">
                <a:extLst>
                  <a:ext uri="{FF2B5EF4-FFF2-40B4-BE49-F238E27FC236}">
                    <a16:creationId xmlns:a16="http://schemas.microsoft.com/office/drawing/2014/main" xmlns="" id="{3FA15A71-5400-1803-0018-EBBEB82231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95" y="891"/>
                <a:ext cx="5407" cy="3320"/>
              </a:xfrm>
              <a:prstGeom prst="rect">
                <a:avLst/>
              </a:prstGeom>
              <a:grpFill/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>
                  <a:solidFill>
                    <a:srgbClr val="0070C0"/>
                  </a:solidFill>
                </a:endParaRPr>
              </a:p>
            </p:txBody>
          </p:sp>
          <p:sp>
            <p:nvSpPr>
              <p:cNvPr id="31" name="Rectangle 7">
                <a:extLst>
                  <a:ext uri="{FF2B5EF4-FFF2-40B4-BE49-F238E27FC236}">
                    <a16:creationId xmlns:a16="http://schemas.microsoft.com/office/drawing/2014/main" xmlns="" id="{42CA817A-E24F-78A7-1208-4FC73E8C85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73" y="2271"/>
                <a:ext cx="163" cy="26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7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lt</a:t>
                </a:r>
                <a:endPara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34" name="Rectangle 10">
                <a:extLst>
                  <a:ext uri="{FF2B5EF4-FFF2-40B4-BE49-F238E27FC236}">
                    <a16:creationId xmlns:a16="http://schemas.microsoft.com/office/drawing/2014/main" xmlns="" id="{902B6F9C-041A-6399-03FC-84C4B1B22C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617" y="3598"/>
                <a:ext cx="169" cy="2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400" b="0" i="0" u="none" strike="noStrike" cap="none" normalizeH="0" baseline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latin typeface="Comic Sans MS" panose="030F0702030302020204" pitchFamily="66" charset="0"/>
                  </a:rPr>
                  <a:t>r'</a:t>
                </a:r>
                <a:endParaRPr kumimoji="0" lang="it-IT" altLang="it-IT" sz="2400" b="0" i="0" u="none" strike="noStrike" cap="none" normalizeH="0" baseline="0" dirty="0">
                  <a:ln>
                    <a:noFill/>
                  </a:ln>
                  <a:solidFill>
                    <a:srgbClr val="002060"/>
                  </a:solidFill>
                  <a:effectLst/>
                </a:endParaRPr>
              </a:p>
            </p:txBody>
          </p:sp>
          <p:sp>
            <p:nvSpPr>
              <p:cNvPr id="35" name="Rectangle 11">
                <a:extLst>
                  <a:ext uri="{FF2B5EF4-FFF2-40B4-BE49-F238E27FC236}">
                    <a16:creationId xmlns:a16="http://schemas.microsoft.com/office/drawing/2014/main" xmlns="" id="{570CA927-A0E0-5BA6-047A-5BF1A9A9A0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7" y="1222"/>
                <a:ext cx="175" cy="2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400" b="0" i="0" u="none" strike="noStrike" cap="none" normalizeH="0" baseline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latin typeface="Comic Sans MS" panose="030F0702030302020204" pitchFamily="66" charset="0"/>
                  </a:rPr>
                  <a:t>r"</a:t>
                </a:r>
                <a:endParaRPr kumimoji="0" lang="it-IT" altLang="it-IT" sz="2400" b="0" i="0" u="none" strike="noStrike" cap="none" normalizeH="0" baseline="0" dirty="0">
                  <a:ln>
                    <a:noFill/>
                  </a:ln>
                  <a:solidFill>
                    <a:srgbClr val="002060"/>
                  </a:solidFill>
                  <a:effectLst/>
                </a:endParaRPr>
              </a:p>
            </p:txBody>
          </p:sp>
          <p:sp>
            <p:nvSpPr>
              <p:cNvPr id="36" name="Rectangle 12">
                <a:extLst>
                  <a:ext uri="{FF2B5EF4-FFF2-40B4-BE49-F238E27FC236}">
                    <a16:creationId xmlns:a16="http://schemas.microsoft.com/office/drawing/2014/main" xmlns="" id="{5FCC686E-9F31-C545-3AA6-6E5E3F6107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88" y="1663"/>
                <a:ext cx="176" cy="2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4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s"</a:t>
                </a:r>
                <a:endParaRPr kumimoji="0" lang="it-IT" altLang="it-IT" sz="24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37" name="Rectangle 13">
                <a:extLst>
                  <a:ext uri="{FF2B5EF4-FFF2-40B4-BE49-F238E27FC236}">
                    <a16:creationId xmlns:a16="http://schemas.microsoft.com/office/drawing/2014/main" xmlns="" id="{2E63E27A-0E24-C84D-5FED-9B5DC3665D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02" y="3715"/>
                <a:ext cx="170" cy="2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4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s'</a:t>
                </a:r>
                <a:endParaRPr kumimoji="0" lang="it-IT" altLang="it-IT" sz="24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38" name="Line 14">
                <a:extLst>
                  <a:ext uri="{FF2B5EF4-FFF2-40B4-BE49-F238E27FC236}">
                    <a16:creationId xmlns:a16="http://schemas.microsoft.com/office/drawing/2014/main" xmlns="" id="{9437C452-9E39-3E33-0803-E14A7C6298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32" y="2566"/>
                <a:ext cx="5349" cy="0"/>
              </a:xfrm>
              <a:prstGeom prst="line">
                <a:avLst/>
              </a:prstGeom>
              <a:grp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>
                  <a:solidFill>
                    <a:srgbClr val="0070C0"/>
                  </a:solidFill>
                </a:endParaRPr>
              </a:p>
            </p:txBody>
          </p:sp>
          <p:sp>
            <p:nvSpPr>
              <p:cNvPr id="42" name="Line 18">
                <a:extLst>
                  <a:ext uri="{FF2B5EF4-FFF2-40B4-BE49-F238E27FC236}">
                    <a16:creationId xmlns:a16="http://schemas.microsoft.com/office/drawing/2014/main" xmlns="" id="{6598F868-C967-3586-AFFD-5C5E38B3EAB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370" y="1076"/>
                <a:ext cx="1190" cy="1490"/>
              </a:xfrm>
              <a:prstGeom prst="line">
                <a:avLst/>
              </a:prstGeom>
              <a:grpFill/>
              <a:ln w="0">
                <a:solidFill>
                  <a:srgbClr val="C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 sz="2400" dirty="0">
                  <a:solidFill>
                    <a:srgbClr val="0070C0"/>
                  </a:solidFill>
                </a:endParaRPr>
              </a:p>
            </p:txBody>
          </p:sp>
          <p:sp>
            <p:nvSpPr>
              <p:cNvPr id="43" name="Line 19">
                <a:extLst>
                  <a:ext uri="{FF2B5EF4-FFF2-40B4-BE49-F238E27FC236}">
                    <a16:creationId xmlns:a16="http://schemas.microsoft.com/office/drawing/2014/main" xmlns="" id="{82F14F34-98A2-B906-6BE4-8CDDE778462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577" y="2566"/>
                <a:ext cx="1770" cy="1490"/>
              </a:xfrm>
              <a:prstGeom prst="line">
                <a:avLst/>
              </a:prstGeom>
              <a:grpFill/>
              <a:ln w="0">
                <a:solidFill>
                  <a:srgbClr val="C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 sz="2400">
                  <a:solidFill>
                    <a:srgbClr val="0070C0"/>
                  </a:solidFill>
                </a:endParaRPr>
              </a:p>
            </p:txBody>
          </p:sp>
        </p:grpSp>
        <p:sp>
          <p:nvSpPr>
            <p:cNvPr id="8" name="Line 18">
              <a:extLst>
                <a:ext uri="{FF2B5EF4-FFF2-40B4-BE49-F238E27FC236}">
                  <a16:creationId xmlns:a16="http://schemas.microsoft.com/office/drawing/2014/main" xmlns="" id="{B9B146FD-8236-0BAB-E8D7-57CC2A8F479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7132659" y="1680663"/>
              <a:ext cx="1936046" cy="2387083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0">
              <a:solidFill>
                <a:srgbClr val="00206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 sz="2400" dirty="0">
                <a:solidFill>
                  <a:srgbClr val="C00000"/>
                </a:solidFill>
              </a:endParaRPr>
            </a:p>
          </p:txBody>
        </p:sp>
        <p:sp>
          <p:nvSpPr>
            <p:cNvPr id="9" name="Line 19">
              <a:extLst>
                <a:ext uri="{FF2B5EF4-FFF2-40B4-BE49-F238E27FC236}">
                  <a16:creationId xmlns:a16="http://schemas.microsoft.com/office/drawing/2014/main" xmlns="" id="{B2080BBC-720E-4708-83E2-0B97B378CA8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8142479" y="4063401"/>
              <a:ext cx="2861664" cy="2372751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0">
              <a:solidFill>
                <a:srgbClr val="00206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 sz="2400">
                <a:solidFill>
                  <a:srgbClr val="C00000"/>
                </a:solidFill>
              </a:endParaRPr>
            </a:p>
          </p:txBody>
        </p:sp>
      </p:grp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xmlns="" id="{8018683D-AE86-8B09-33CF-A42CB87EBA77}"/>
              </a:ext>
            </a:extLst>
          </p:cNvPr>
          <p:cNvCxnSpPr>
            <a:cxnSpLocks/>
          </p:cNvCxnSpPr>
          <p:nvPr/>
        </p:nvCxnSpPr>
        <p:spPr>
          <a:xfrm>
            <a:off x="7219985" y="4063401"/>
            <a:ext cx="0" cy="1330586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xmlns="" id="{8021A8DE-96A8-53EF-99DD-647FA16CCD82}"/>
              </a:ext>
            </a:extLst>
          </p:cNvPr>
          <p:cNvCxnSpPr>
            <a:cxnSpLocks/>
            <a:stCxn id="43" idx="1"/>
          </p:cNvCxnSpPr>
          <p:nvPr/>
        </p:nvCxnSpPr>
        <p:spPr>
          <a:xfrm flipV="1">
            <a:off x="5630315" y="2110842"/>
            <a:ext cx="1" cy="1954734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diritto 45">
            <a:extLst>
              <a:ext uri="{FF2B5EF4-FFF2-40B4-BE49-F238E27FC236}">
                <a16:creationId xmlns:a16="http://schemas.microsoft.com/office/drawing/2014/main" xmlns="" id="{C66DF007-F52A-5A0E-3C75-873886662171}"/>
              </a:ext>
            </a:extLst>
          </p:cNvPr>
          <p:cNvCxnSpPr>
            <a:cxnSpLocks/>
          </p:cNvCxnSpPr>
          <p:nvPr/>
        </p:nvCxnSpPr>
        <p:spPr>
          <a:xfrm flipV="1">
            <a:off x="8147937" y="2925431"/>
            <a:ext cx="0" cy="1137970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diritto 46">
            <a:extLst>
              <a:ext uri="{FF2B5EF4-FFF2-40B4-BE49-F238E27FC236}">
                <a16:creationId xmlns:a16="http://schemas.microsoft.com/office/drawing/2014/main" xmlns="" id="{E5D37769-AB6B-8546-9E51-130A2352A9A7}"/>
              </a:ext>
            </a:extLst>
          </p:cNvPr>
          <p:cNvCxnSpPr>
            <a:cxnSpLocks/>
          </p:cNvCxnSpPr>
          <p:nvPr/>
        </p:nvCxnSpPr>
        <p:spPr>
          <a:xfrm flipV="1">
            <a:off x="9069335" y="4063401"/>
            <a:ext cx="0" cy="768814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CasellaDiTesto 48">
            <a:extLst>
              <a:ext uri="{FF2B5EF4-FFF2-40B4-BE49-F238E27FC236}">
                <a16:creationId xmlns:a16="http://schemas.microsoft.com/office/drawing/2014/main" xmlns="" id="{93DB24D7-9711-A7F7-C8A1-14ED080BEF86}"/>
              </a:ext>
            </a:extLst>
          </p:cNvPr>
          <p:cNvSpPr txBox="1"/>
          <p:nvPr/>
        </p:nvSpPr>
        <p:spPr>
          <a:xfrm>
            <a:off x="9023499" y="4587386"/>
            <a:ext cx="55290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00FF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0000FF"/>
                </a:solidFill>
                <a:latin typeface="Comic Sans MS" panose="030F0702030302020204" pitchFamily="66" charset="0"/>
              </a:rPr>
              <a:t>r</a:t>
            </a:r>
          </a:p>
        </p:txBody>
      </p:sp>
      <p:sp>
        <p:nvSpPr>
          <p:cNvPr id="50" name="CasellaDiTesto 49">
            <a:extLst>
              <a:ext uri="{FF2B5EF4-FFF2-40B4-BE49-F238E27FC236}">
                <a16:creationId xmlns:a16="http://schemas.microsoft.com/office/drawing/2014/main" xmlns="" id="{81C6DEA9-6507-44BA-2CCA-9AC9A4EF1747}"/>
              </a:ext>
            </a:extLst>
          </p:cNvPr>
          <p:cNvSpPr txBox="1"/>
          <p:nvPr/>
        </p:nvSpPr>
        <p:spPr>
          <a:xfrm>
            <a:off x="8026949" y="2668684"/>
            <a:ext cx="55290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00FF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0000FF"/>
                </a:solidFill>
                <a:latin typeface="Comic Sans MS" panose="030F0702030302020204" pitchFamily="66" charset="0"/>
              </a:rPr>
              <a:t>r</a:t>
            </a:r>
          </a:p>
        </p:txBody>
      </p:sp>
      <p:sp>
        <p:nvSpPr>
          <p:cNvPr id="51" name="CasellaDiTesto 50">
            <a:extLst>
              <a:ext uri="{FF2B5EF4-FFF2-40B4-BE49-F238E27FC236}">
                <a16:creationId xmlns:a16="http://schemas.microsoft.com/office/drawing/2014/main" xmlns="" id="{AE463CCE-5297-1B2B-C00F-C53D3E37E285}"/>
              </a:ext>
            </a:extLst>
          </p:cNvPr>
          <p:cNvSpPr txBox="1"/>
          <p:nvPr/>
        </p:nvSpPr>
        <p:spPr>
          <a:xfrm>
            <a:off x="5539768" y="1854360"/>
            <a:ext cx="55290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00FF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0000FF"/>
                </a:solidFill>
                <a:latin typeface="Comic Sans MS" panose="030F0702030302020204" pitchFamily="66" charset="0"/>
              </a:rPr>
              <a:t>s</a:t>
            </a:r>
          </a:p>
        </p:txBody>
      </p:sp>
      <p:sp>
        <p:nvSpPr>
          <p:cNvPr id="52" name="CasellaDiTesto 51">
            <a:extLst>
              <a:ext uri="{FF2B5EF4-FFF2-40B4-BE49-F238E27FC236}">
                <a16:creationId xmlns:a16="http://schemas.microsoft.com/office/drawing/2014/main" xmlns="" id="{A37B1846-20A4-DC2E-24F3-63FB63D44795}"/>
              </a:ext>
            </a:extLst>
          </p:cNvPr>
          <p:cNvSpPr txBox="1"/>
          <p:nvPr/>
        </p:nvSpPr>
        <p:spPr>
          <a:xfrm>
            <a:off x="6764269" y="5298446"/>
            <a:ext cx="55290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00FF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0000FF"/>
                </a:solidFill>
                <a:latin typeface="Comic Sans MS" panose="030F0702030302020204" pitchFamily="66" charset="0"/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xmlns="" val="311543812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500"/>
                            </p:stCondLst>
                            <p:childTnLst>
                              <p:par>
                                <p:cTn id="5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00"/>
                            </p:stCondLst>
                            <p:childTnLst>
                              <p:par>
                                <p:cTn id="9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500"/>
                            </p:stCondLst>
                            <p:childTnLst>
                              <p:par>
                                <p:cTn id="9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2000"/>
                            </p:stCondLst>
                            <p:childTnLst>
                              <p:par>
                                <p:cTn id="10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0" grpId="0"/>
      <p:bldP spid="11" grpId="0"/>
      <p:bldP spid="15" grpId="0" animBg="1"/>
      <p:bldP spid="16" grpId="0" animBg="1"/>
      <p:bldP spid="20" grpId="0" animBg="1"/>
      <p:bldP spid="22" grpId="0" animBg="1"/>
      <p:bldP spid="24" grpId="0" animBg="1"/>
      <p:bldP spid="25" grpId="0" animBg="1"/>
      <p:bldP spid="26" grpId="0"/>
      <p:bldP spid="49" grpId="0"/>
      <p:bldP spid="50" grpId="0"/>
      <p:bldP spid="51" grpId="0"/>
      <p:bldP spid="5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xmlns="" id="{438DA87A-518A-8550-4E5B-62F63E046F53}"/>
              </a:ext>
            </a:extLst>
          </p:cNvPr>
          <p:cNvSpPr txBox="1">
            <a:spLocks noChangeArrowheads="1"/>
          </p:cNvSpPr>
          <p:nvPr/>
        </p:nvSpPr>
        <p:spPr>
          <a:xfrm>
            <a:off x="66000" y="41275"/>
            <a:ext cx="12060000" cy="360000"/>
          </a:xfrm>
          <a:prstGeom prst="rect">
            <a:avLst/>
          </a:prstGeom>
          <a:ln w="3175" cmpd="dbl"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2000" dirty="0">
                <a:solidFill>
                  <a:srgbClr val="C00000"/>
                </a:solidFill>
                <a:latin typeface="Comic Sans MS" panose="030F0702030302020204" pitchFamily="66" charset="0"/>
              </a:rPr>
              <a:t>PIANO PER DUE RETTE PARALLELE</a:t>
            </a:r>
          </a:p>
        </p:txBody>
      </p:sp>
      <p:sp>
        <p:nvSpPr>
          <p:cNvPr id="5" name="CasellaDiTesto 4">
            <a:hlinkClick r:id="rId3" action="ppaction://hlinksldjump"/>
            <a:extLst>
              <a:ext uri="{FF2B5EF4-FFF2-40B4-BE49-F238E27FC236}">
                <a16:creationId xmlns:a16="http://schemas.microsoft.com/office/drawing/2014/main" xmlns="" id="{6396998B-975F-F1ED-BB38-A22D915EDBEF}"/>
              </a:ext>
            </a:extLst>
          </p:cNvPr>
          <p:cNvSpPr txBox="1"/>
          <p:nvPr/>
        </p:nvSpPr>
        <p:spPr>
          <a:xfrm>
            <a:off x="10523001" y="40671"/>
            <a:ext cx="1611057" cy="360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</a:rPr>
              <a:t>Torna a Indice</a:t>
            </a:r>
          </a:p>
        </p:txBody>
      </p:sp>
      <p:sp>
        <p:nvSpPr>
          <p:cNvPr id="3" name="Callout: freccia in giù 2">
            <a:extLst>
              <a:ext uri="{FF2B5EF4-FFF2-40B4-BE49-F238E27FC236}">
                <a16:creationId xmlns:a16="http://schemas.microsoft.com/office/drawing/2014/main" xmlns="" id="{9AC7AEC1-DBDA-D8CF-CFAE-C8B286271A1C}"/>
              </a:ext>
            </a:extLst>
          </p:cNvPr>
          <p:cNvSpPr/>
          <p:nvPr/>
        </p:nvSpPr>
        <p:spPr>
          <a:xfrm>
            <a:off x="65999" y="522514"/>
            <a:ext cx="3101377" cy="1352237"/>
          </a:xfrm>
          <a:prstGeom prst="downArrowCallout">
            <a:avLst/>
          </a:prstGeom>
          <a:solidFill>
            <a:srgbClr val="FFF2CC"/>
          </a:solidFill>
          <a:ln w="31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Passo 2</a:t>
            </a:r>
          </a:p>
        </p:txBody>
      </p: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xmlns="" id="{0EEB2309-51D2-B888-9C91-2474A8B3B4CD}"/>
              </a:ext>
            </a:extLst>
          </p:cNvPr>
          <p:cNvCxnSpPr/>
          <p:nvPr/>
        </p:nvCxnSpPr>
        <p:spPr>
          <a:xfrm>
            <a:off x="-18662" y="6861107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xmlns="" id="{FCF8D498-E168-9955-E71B-C51F16AA0563}"/>
              </a:ext>
            </a:extLst>
          </p:cNvPr>
          <p:cNvSpPr txBox="1"/>
          <p:nvPr/>
        </p:nvSpPr>
        <p:spPr>
          <a:xfrm>
            <a:off x="3233682" y="485190"/>
            <a:ext cx="8892318" cy="7100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Bef>
                <a:spcPts val="1200"/>
              </a:spcBef>
            </a:pPr>
            <a:r>
              <a:rPr lang="it-IT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 ricorda, anzitutto,</a:t>
            </a:r>
            <a:r>
              <a:rPr lang="it-IT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 che le tracce di un piano sono rette; inoltre per definire una retta è necessario conoscere due punti. 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xmlns="" id="{D71FE8CE-169C-FCF9-74A4-90F5C24FD9B4}"/>
              </a:ext>
            </a:extLst>
          </p:cNvPr>
          <p:cNvSpPr txBox="1"/>
          <p:nvPr/>
        </p:nvSpPr>
        <p:spPr>
          <a:xfrm>
            <a:off x="88187" y="1934036"/>
            <a:ext cx="303067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Nel nostro caso collegando (sommando) le due tracce prime si ottiene la traccia prima del piano </a:t>
            </a:r>
            <a:r>
              <a:rPr lang="it-IT" sz="1800" dirty="0">
                <a:solidFill>
                  <a:srgbClr val="C00000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 su </a:t>
            </a:r>
            <a:r>
              <a:rPr lang="it-IT" sz="1800" dirty="0">
                <a:solidFill>
                  <a:srgbClr val="C00000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  <a:cs typeface="Arial" panose="020B0604020202020204" pitchFamily="34" charset="0"/>
              </a:rPr>
              <a:t>p</a:t>
            </a:r>
            <a:r>
              <a:rPr lang="it-IT" sz="1800" baseline="-250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 e collegando (sommando) le due tracce seconde si ottiene la seconda traccia del piano </a:t>
            </a:r>
            <a:r>
              <a:rPr lang="it-IT" sz="1800" dirty="0">
                <a:solidFill>
                  <a:srgbClr val="C00000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  <a:cs typeface="Arial" panose="020B0604020202020204" pitchFamily="34" charset="0"/>
              </a:rPr>
              <a:t>a 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su</a:t>
            </a:r>
            <a:r>
              <a:rPr lang="it-IT" sz="1800" dirty="0">
                <a:solidFill>
                  <a:srgbClr val="C00000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  <a:cs typeface="Arial" panose="020B0604020202020204" pitchFamily="34" charset="0"/>
              </a:rPr>
              <a:t> p</a:t>
            </a:r>
            <a:r>
              <a:rPr lang="it-IT" sz="1800" baseline="-250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 come sintetizzato di seguito:</a:t>
            </a:r>
          </a:p>
          <a:p>
            <a:endParaRPr lang="it-IT" dirty="0">
              <a:solidFill>
                <a:srgbClr val="C00000"/>
              </a:solidFill>
            </a:endParaRPr>
          </a:p>
        </p:txBody>
      </p:sp>
      <p:grpSp>
        <p:nvGrpSpPr>
          <p:cNvPr id="21" name="Gruppo 20">
            <a:extLst>
              <a:ext uri="{FF2B5EF4-FFF2-40B4-BE49-F238E27FC236}">
                <a16:creationId xmlns:a16="http://schemas.microsoft.com/office/drawing/2014/main" xmlns="" id="{66BEF9FF-CD8C-59DE-446D-C697354E084E}"/>
              </a:ext>
            </a:extLst>
          </p:cNvPr>
          <p:cNvGrpSpPr/>
          <p:nvPr/>
        </p:nvGrpSpPr>
        <p:grpSpPr>
          <a:xfrm>
            <a:off x="953635" y="4670977"/>
            <a:ext cx="1260000" cy="369332"/>
            <a:chOff x="489436" y="4748208"/>
            <a:chExt cx="1114089" cy="369332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4" name="CasellaDiTesto 13">
              <a:extLst>
                <a:ext uri="{FF2B5EF4-FFF2-40B4-BE49-F238E27FC236}">
                  <a16:creationId xmlns:a16="http://schemas.microsoft.com/office/drawing/2014/main" xmlns="" id="{7B5F4B99-ED07-5C74-E7DF-0CF459477590}"/>
                </a:ext>
              </a:extLst>
            </p:cNvPr>
            <p:cNvSpPr txBox="1"/>
            <p:nvPr/>
          </p:nvSpPr>
          <p:spPr>
            <a:xfrm>
              <a:off x="489436" y="4748208"/>
              <a:ext cx="1114089" cy="369332"/>
            </a:xfrm>
            <a:prstGeom prst="rect">
              <a:avLst/>
            </a:prstGeom>
            <a:grpFill/>
            <a:ln w="3175">
              <a:solidFill>
                <a:srgbClr val="C00000"/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it-IT" sz="1800" dirty="0">
                  <a:solidFill>
                    <a:srgbClr val="0000FF"/>
                  </a:solidFill>
                  <a:effectLst/>
                  <a:latin typeface="Comic Sans MS" panose="030F0702030302020204" pitchFamily="66" charset="0"/>
                  <a:ea typeface="Times New Roman" panose="02020603050405020304" pitchFamily="18" charset="0"/>
                  <a:cs typeface="Arial" panose="020B0604020202020204" pitchFamily="34" charset="0"/>
                </a:rPr>
                <a:t>T</a:t>
              </a:r>
              <a:r>
                <a:rPr lang="it-IT" sz="1800" baseline="-25000" dirty="0">
                  <a:solidFill>
                    <a:srgbClr val="0000FF"/>
                  </a:solidFill>
                  <a:effectLst/>
                  <a:latin typeface="Comic Sans MS" panose="030F0702030302020204" pitchFamily="66" charset="0"/>
                  <a:ea typeface="Times New Roman" panose="02020603050405020304" pitchFamily="18" charset="0"/>
                  <a:cs typeface="Arial" panose="020B0604020202020204" pitchFamily="34" charset="0"/>
                </a:rPr>
                <a:t>1</a:t>
              </a:r>
              <a:r>
                <a:rPr lang="it-IT" sz="1800" dirty="0">
                  <a:solidFill>
                    <a:srgbClr val="0000FF"/>
                  </a:solidFill>
                  <a:effectLst/>
                  <a:latin typeface="Comic Sans MS" panose="030F0702030302020204" pitchFamily="66" charset="0"/>
                  <a:ea typeface="Times New Roman" panose="02020603050405020304" pitchFamily="18" charset="0"/>
                  <a:cs typeface="Arial" panose="020B0604020202020204" pitchFamily="34" charset="0"/>
                </a:rPr>
                <a:t>r + T</a:t>
              </a:r>
              <a:r>
                <a:rPr lang="it-IT" sz="1800" baseline="-25000" dirty="0">
                  <a:solidFill>
                    <a:srgbClr val="0000FF"/>
                  </a:solidFill>
                  <a:effectLst/>
                  <a:latin typeface="Comic Sans MS" panose="030F0702030302020204" pitchFamily="66" charset="0"/>
                  <a:ea typeface="Times New Roman" panose="02020603050405020304" pitchFamily="18" charset="0"/>
                  <a:cs typeface="Arial" panose="020B0604020202020204" pitchFamily="34" charset="0"/>
                </a:rPr>
                <a:t>1</a:t>
              </a:r>
              <a:r>
                <a:rPr lang="it-IT" sz="1800" dirty="0">
                  <a:solidFill>
                    <a:srgbClr val="0000FF"/>
                  </a:solidFill>
                  <a:effectLst/>
                  <a:latin typeface="Comic Sans MS" panose="030F0702030302020204" pitchFamily="66" charset="0"/>
                  <a:ea typeface="Times New Roman" panose="02020603050405020304" pitchFamily="18" charset="0"/>
                  <a:cs typeface="Arial" panose="020B0604020202020204" pitchFamily="34" charset="0"/>
                </a:rPr>
                <a:t>s</a:t>
              </a:r>
            </a:p>
          </p:txBody>
        </p:sp>
        <p:cxnSp>
          <p:nvCxnSpPr>
            <p:cNvPr id="18" name="Connettore diritto 17">
              <a:extLst>
                <a:ext uri="{FF2B5EF4-FFF2-40B4-BE49-F238E27FC236}">
                  <a16:creationId xmlns:a16="http://schemas.microsoft.com/office/drawing/2014/main" xmlns="" id="{30428EFD-C8D8-FEA0-0089-7650576E9C6C}"/>
                </a:ext>
              </a:extLst>
            </p:cNvPr>
            <p:cNvCxnSpPr>
              <a:cxnSpLocks/>
            </p:cNvCxnSpPr>
            <p:nvPr/>
          </p:nvCxnSpPr>
          <p:spPr>
            <a:xfrm>
              <a:off x="577044" y="4801046"/>
              <a:ext cx="914400" cy="0"/>
            </a:xfrm>
            <a:prstGeom prst="line">
              <a:avLst/>
            </a:prstGeom>
            <a:grpFill/>
            <a:ln w="95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uppo 22">
            <a:extLst>
              <a:ext uri="{FF2B5EF4-FFF2-40B4-BE49-F238E27FC236}">
                <a16:creationId xmlns:a16="http://schemas.microsoft.com/office/drawing/2014/main" xmlns="" id="{7D951355-37B6-939B-D13E-CBA0F398217D}"/>
              </a:ext>
            </a:extLst>
          </p:cNvPr>
          <p:cNvGrpSpPr/>
          <p:nvPr/>
        </p:nvGrpSpPr>
        <p:grpSpPr>
          <a:xfrm>
            <a:off x="833921" y="5758508"/>
            <a:ext cx="1260000" cy="369332"/>
            <a:chOff x="489436" y="4748208"/>
            <a:chExt cx="1114089" cy="582625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27" name="CasellaDiTesto 26">
              <a:extLst>
                <a:ext uri="{FF2B5EF4-FFF2-40B4-BE49-F238E27FC236}">
                  <a16:creationId xmlns:a16="http://schemas.microsoft.com/office/drawing/2014/main" xmlns="" id="{B2D69E9B-8137-833F-DADB-5D8EEC97D22C}"/>
                </a:ext>
              </a:extLst>
            </p:cNvPr>
            <p:cNvSpPr txBox="1"/>
            <p:nvPr/>
          </p:nvSpPr>
          <p:spPr>
            <a:xfrm>
              <a:off x="489436" y="4748208"/>
              <a:ext cx="1114089" cy="582625"/>
            </a:xfrm>
            <a:prstGeom prst="rect">
              <a:avLst/>
            </a:prstGeom>
            <a:grpFill/>
            <a:ln w="3175">
              <a:solidFill>
                <a:srgbClr val="C00000"/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it-IT" sz="1800" dirty="0">
                  <a:solidFill>
                    <a:srgbClr val="0000FF"/>
                  </a:solidFill>
                  <a:effectLst/>
                  <a:latin typeface="Comic Sans MS" panose="030F0702030302020204" pitchFamily="66" charset="0"/>
                  <a:ea typeface="Times New Roman" panose="02020603050405020304" pitchFamily="18" charset="0"/>
                  <a:cs typeface="Arial" panose="020B0604020202020204" pitchFamily="34" charset="0"/>
                </a:rPr>
                <a:t>T</a:t>
              </a:r>
              <a:r>
                <a:rPr lang="it-IT" sz="1800" baseline="-25000" dirty="0">
                  <a:solidFill>
                    <a:srgbClr val="0000FF"/>
                  </a:solidFill>
                  <a:effectLst/>
                  <a:latin typeface="Comic Sans MS" panose="030F0702030302020204" pitchFamily="66" charset="0"/>
                  <a:ea typeface="Times New Roman" panose="02020603050405020304" pitchFamily="18" charset="0"/>
                  <a:cs typeface="Arial" panose="020B0604020202020204" pitchFamily="34" charset="0"/>
                </a:rPr>
                <a:t>2</a:t>
              </a:r>
              <a:r>
                <a:rPr lang="it-IT" sz="1800" dirty="0">
                  <a:solidFill>
                    <a:srgbClr val="0000FF"/>
                  </a:solidFill>
                  <a:effectLst/>
                  <a:latin typeface="Comic Sans MS" panose="030F0702030302020204" pitchFamily="66" charset="0"/>
                  <a:ea typeface="Times New Roman" panose="02020603050405020304" pitchFamily="18" charset="0"/>
                  <a:cs typeface="Arial" panose="020B0604020202020204" pitchFamily="34" charset="0"/>
                </a:rPr>
                <a:t>r + T</a:t>
              </a:r>
              <a:r>
                <a:rPr lang="it-IT" sz="1800" baseline="-25000" dirty="0">
                  <a:solidFill>
                    <a:srgbClr val="0000FF"/>
                  </a:solidFill>
                  <a:effectLst/>
                  <a:latin typeface="Comic Sans MS" panose="030F0702030302020204" pitchFamily="66" charset="0"/>
                  <a:ea typeface="Times New Roman" panose="02020603050405020304" pitchFamily="18" charset="0"/>
                  <a:cs typeface="Arial" panose="020B0604020202020204" pitchFamily="34" charset="0"/>
                </a:rPr>
                <a:t>2</a:t>
              </a:r>
              <a:r>
                <a:rPr lang="it-IT" sz="1800" dirty="0">
                  <a:solidFill>
                    <a:srgbClr val="0000FF"/>
                  </a:solidFill>
                  <a:effectLst/>
                  <a:latin typeface="Comic Sans MS" panose="030F0702030302020204" pitchFamily="66" charset="0"/>
                  <a:ea typeface="Times New Roman" panose="02020603050405020304" pitchFamily="18" charset="0"/>
                  <a:cs typeface="Arial" panose="020B0604020202020204" pitchFamily="34" charset="0"/>
                </a:rPr>
                <a:t>s</a:t>
              </a:r>
            </a:p>
          </p:txBody>
        </p:sp>
        <p:cxnSp>
          <p:nvCxnSpPr>
            <p:cNvPr id="33" name="Connettore diritto 32">
              <a:extLst>
                <a:ext uri="{FF2B5EF4-FFF2-40B4-BE49-F238E27FC236}">
                  <a16:creationId xmlns:a16="http://schemas.microsoft.com/office/drawing/2014/main" xmlns="" id="{D019646D-3861-3F02-6A8C-CBEBDE04DCAB}"/>
                </a:ext>
              </a:extLst>
            </p:cNvPr>
            <p:cNvCxnSpPr>
              <a:cxnSpLocks/>
            </p:cNvCxnSpPr>
            <p:nvPr/>
          </p:nvCxnSpPr>
          <p:spPr>
            <a:xfrm>
              <a:off x="577044" y="4801046"/>
              <a:ext cx="914400" cy="0"/>
            </a:xfrm>
            <a:prstGeom prst="line">
              <a:avLst/>
            </a:prstGeom>
            <a:grpFill/>
            <a:ln w="95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CasellaDiTesto 38">
            <a:extLst>
              <a:ext uri="{FF2B5EF4-FFF2-40B4-BE49-F238E27FC236}">
                <a16:creationId xmlns:a16="http://schemas.microsoft.com/office/drawing/2014/main" xmlns="" id="{8974E95A-418B-F08A-EE0E-12FE06BFA0F4}"/>
              </a:ext>
            </a:extLst>
          </p:cNvPr>
          <p:cNvSpPr txBox="1"/>
          <p:nvPr/>
        </p:nvSpPr>
        <p:spPr>
          <a:xfrm>
            <a:off x="74639" y="5063156"/>
            <a:ext cx="2988000" cy="369332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800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Segmento di retta su </a:t>
            </a:r>
            <a:r>
              <a:rPr lang="it-IT" sz="1800" dirty="0">
                <a:solidFill>
                  <a:srgbClr val="FF0000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  <a:cs typeface="Arial" panose="020B0604020202020204" pitchFamily="34" charset="0"/>
              </a:rPr>
              <a:t>p</a:t>
            </a:r>
            <a:r>
              <a:rPr lang="it-IT" sz="1800" baseline="-25000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48" name="CasellaDiTesto 47">
            <a:extLst>
              <a:ext uri="{FF2B5EF4-FFF2-40B4-BE49-F238E27FC236}">
                <a16:creationId xmlns:a16="http://schemas.microsoft.com/office/drawing/2014/main" xmlns="" id="{E5D5BC98-0DA4-26F8-20AC-6CD96EE21327}"/>
              </a:ext>
            </a:extLst>
          </p:cNvPr>
          <p:cNvSpPr txBox="1"/>
          <p:nvPr/>
        </p:nvSpPr>
        <p:spPr>
          <a:xfrm>
            <a:off x="25907" y="6150329"/>
            <a:ext cx="2988000" cy="369332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800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Segmento di retta su </a:t>
            </a:r>
            <a:r>
              <a:rPr lang="it-IT" sz="1800" dirty="0">
                <a:solidFill>
                  <a:srgbClr val="FF0000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  <a:cs typeface="Arial" panose="020B0604020202020204" pitchFamily="34" charset="0"/>
              </a:rPr>
              <a:t>p</a:t>
            </a:r>
            <a:r>
              <a:rPr lang="it-IT" sz="1800" baseline="-25000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endParaRPr lang="it-IT" dirty="0">
              <a:solidFill>
                <a:srgbClr val="FF0000"/>
              </a:solidFill>
            </a:endParaRPr>
          </a:p>
        </p:txBody>
      </p:sp>
      <p:grpSp>
        <p:nvGrpSpPr>
          <p:cNvPr id="10" name="Gruppo 9">
            <a:extLst>
              <a:ext uri="{FF2B5EF4-FFF2-40B4-BE49-F238E27FC236}">
                <a16:creationId xmlns:a16="http://schemas.microsoft.com/office/drawing/2014/main" xmlns="" id="{52C044CB-1CF9-85C9-90CA-6284AAB2CB78}"/>
              </a:ext>
            </a:extLst>
          </p:cNvPr>
          <p:cNvGrpSpPr/>
          <p:nvPr/>
        </p:nvGrpSpPr>
        <p:grpSpPr>
          <a:xfrm>
            <a:off x="3185167" y="1342485"/>
            <a:ext cx="8802211" cy="5400000"/>
            <a:chOff x="3185167" y="1342485"/>
            <a:chExt cx="8802211" cy="5400000"/>
          </a:xfrm>
        </p:grpSpPr>
        <p:grpSp>
          <p:nvGrpSpPr>
            <p:cNvPr id="28" name="Group 5">
              <a:extLst>
                <a:ext uri="{FF2B5EF4-FFF2-40B4-BE49-F238E27FC236}">
                  <a16:creationId xmlns:a16="http://schemas.microsoft.com/office/drawing/2014/main" xmlns="" id="{318A0C61-8A7F-9DB2-6540-8868FD5CF71B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3185167" y="1342485"/>
              <a:ext cx="8802211" cy="5400000"/>
              <a:chOff x="2065" y="856"/>
              <a:chExt cx="5443" cy="3391"/>
            </a:xfrm>
            <a:solidFill>
              <a:schemeClr val="accent4">
                <a:lumMod val="20000"/>
                <a:lumOff val="80000"/>
              </a:schemeClr>
            </a:solidFill>
          </p:grpSpPr>
          <p:sp>
            <p:nvSpPr>
              <p:cNvPr id="29" name="AutoShape 4">
                <a:extLst>
                  <a:ext uri="{FF2B5EF4-FFF2-40B4-BE49-F238E27FC236}">
                    <a16:creationId xmlns:a16="http://schemas.microsoft.com/office/drawing/2014/main" xmlns="" id="{F2550A0F-CBC1-9BEF-FE78-C3633305CA61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2065" y="856"/>
                <a:ext cx="5443" cy="339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0" name="Rectangle 6">
                <a:extLst>
                  <a:ext uri="{FF2B5EF4-FFF2-40B4-BE49-F238E27FC236}">
                    <a16:creationId xmlns:a16="http://schemas.microsoft.com/office/drawing/2014/main" xmlns="" id="{3FA15A71-5400-1803-0018-EBBEB82231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95" y="891"/>
                <a:ext cx="5407" cy="3320"/>
              </a:xfrm>
              <a:prstGeom prst="rect">
                <a:avLst/>
              </a:prstGeom>
              <a:grpFill/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>
                  <a:solidFill>
                    <a:srgbClr val="0070C0"/>
                  </a:solidFill>
                </a:endParaRPr>
              </a:p>
            </p:txBody>
          </p:sp>
          <p:sp>
            <p:nvSpPr>
              <p:cNvPr id="31" name="Rectangle 7">
                <a:extLst>
                  <a:ext uri="{FF2B5EF4-FFF2-40B4-BE49-F238E27FC236}">
                    <a16:creationId xmlns:a16="http://schemas.microsoft.com/office/drawing/2014/main" xmlns="" id="{42CA817A-E24F-78A7-1208-4FC73E8C85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73" y="2271"/>
                <a:ext cx="163" cy="26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7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lt</a:t>
                </a:r>
                <a:endPara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34" name="Rectangle 10">
                <a:extLst>
                  <a:ext uri="{FF2B5EF4-FFF2-40B4-BE49-F238E27FC236}">
                    <a16:creationId xmlns:a16="http://schemas.microsoft.com/office/drawing/2014/main" xmlns="" id="{902B6F9C-041A-6399-03FC-84C4B1B22C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617" y="3598"/>
                <a:ext cx="169" cy="2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400" b="0" i="0" u="none" strike="noStrike" cap="none" normalizeH="0" baseline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latin typeface="Comic Sans MS" panose="030F0702030302020204" pitchFamily="66" charset="0"/>
                  </a:rPr>
                  <a:t>r'</a:t>
                </a:r>
                <a:endParaRPr kumimoji="0" lang="it-IT" altLang="it-IT" sz="2400" b="0" i="0" u="none" strike="noStrike" cap="none" normalizeH="0" baseline="0" dirty="0">
                  <a:ln>
                    <a:noFill/>
                  </a:ln>
                  <a:solidFill>
                    <a:srgbClr val="002060"/>
                  </a:solidFill>
                  <a:effectLst/>
                </a:endParaRPr>
              </a:p>
            </p:txBody>
          </p:sp>
          <p:sp>
            <p:nvSpPr>
              <p:cNvPr id="35" name="Rectangle 11">
                <a:extLst>
                  <a:ext uri="{FF2B5EF4-FFF2-40B4-BE49-F238E27FC236}">
                    <a16:creationId xmlns:a16="http://schemas.microsoft.com/office/drawing/2014/main" xmlns="" id="{570CA927-A0E0-5BA6-047A-5BF1A9A9A0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7" y="1222"/>
                <a:ext cx="175" cy="2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400" b="0" i="0" u="none" strike="noStrike" cap="none" normalizeH="0" baseline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latin typeface="Comic Sans MS" panose="030F0702030302020204" pitchFamily="66" charset="0"/>
                  </a:rPr>
                  <a:t>r"</a:t>
                </a:r>
                <a:endParaRPr kumimoji="0" lang="it-IT" altLang="it-IT" sz="2400" b="0" i="0" u="none" strike="noStrike" cap="none" normalizeH="0" baseline="0" dirty="0">
                  <a:ln>
                    <a:noFill/>
                  </a:ln>
                  <a:solidFill>
                    <a:srgbClr val="002060"/>
                  </a:solidFill>
                  <a:effectLst/>
                </a:endParaRPr>
              </a:p>
            </p:txBody>
          </p:sp>
          <p:sp>
            <p:nvSpPr>
              <p:cNvPr id="36" name="Rectangle 12">
                <a:extLst>
                  <a:ext uri="{FF2B5EF4-FFF2-40B4-BE49-F238E27FC236}">
                    <a16:creationId xmlns:a16="http://schemas.microsoft.com/office/drawing/2014/main" xmlns="" id="{5FCC686E-9F31-C545-3AA6-6E5E3F6107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88" y="1663"/>
                <a:ext cx="176" cy="2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4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s"</a:t>
                </a:r>
                <a:endParaRPr kumimoji="0" lang="it-IT" altLang="it-IT" sz="24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37" name="Rectangle 13">
                <a:extLst>
                  <a:ext uri="{FF2B5EF4-FFF2-40B4-BE49-F238E27FC236}">
                    <a16:creationId xmlns:a16="http://schemas.microsoft.com/office/drawing/2014/main" xmlns="" id="{2E63E27A-0E24-C84D-5FED-9B5DC3665D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02" y="3715"/>
                <a:ext cx="170" cy="2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4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s'</a:t>
                </a:r>
                <a:endParaRPr kumimoji="0" lang="it-IT" altLang="it-IT" sz="24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38" name="Line 14">
                <a:extLst>
                  <a:ext uri="{FF2B5EF4-FFF2-40B4-BE49-F238E27FC236}">
                    <a16:creationId xmlns:a16="http://schemas.microsoft.com/office/drawing/2014/main" xmlns="" id="{9437C452-9E39-3E33-0803-E14A7C6298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32" y="2566"/>
                <a:ext cx="5349" cy="0"/>
              </a:xfrm>
              <a:prstGeom prst="line">
                <a:avLst/>
              </a:prstGeom>
              <a:grp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>
                  <a:solidFill>
                    <a:srgbClr val="0070C0"/>
                  </a:solidFill>
                </a:endParaRPr>
              </a:p>
            </p:txBody>
          </p:sp>
          <p:sp>
            <p:nvSpPr>
              <p:cNvPr id="42" name="Line 18">
                <a:extLst>
                  <a:ext uri="{FF2B5EF4-FFF2-40B4-BE49-F238E27FC236}">
                    <a16:creationId xmlns:a16="http://schemas.microsoft.com/office/drawing/2014/main" xmlns="" id="{6598F868-C967-3586-AFFD-5C5E38B3EAB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370" y="1076"/>
                <a:ext cx="1190" cy="1490"/>
              </a:xfrm>
              <a:prstGeom prst="line">
                <a:avLst/>
              </a:prstGeom>
              <a:grpFill/>
              <a:ln w="0">
                <a:solidFill>
                  <a:srgbClr val="C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 sz="2400" dirty="0">
                  <a:solidFill>
                    <a:srgbClr val="0070C0"/>
                  </a:solidFill>
                </a:endParaRPr>
              </a:p>
            </p:txBody>
          </p:sp>
          <p:sp>
            <p:nvSpPr>
              <p:cNvPr id="43" name="Line 19">
                <a:extLst>
                  <a:ext uri="{FF2B5EF4-FFF2-40B4-BE49-F238E27FC236}">
                    <a16:creationId xmlns:a16="http://schemas.microsoft.com/office/drawing/2014/main" xmlns="" id="{82F14F34-98A2-B906-6BE4-8CDDE778462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577" y="2566"/>
                <a:ext cx="1770" cy="1490"/>
              </a:xfrm>
              <a:prstGeom prst="line">
                <a:avLst/>
              </a:prstGeom>
              <a:grpFill/>
              <a:ln w="0">
                <a:solidFill>
                  <a:srgbClr val="C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 sz="2400">
                  <a:solidFill>
                    <a:srgbClr val="0070C0"/>
                  </a:solidFill>
                </a:endParaRPr>
              </a:p>
            </p:txBody>
          </p:sp>
        </p:grpSp>
        <p:sp>
          <p:nvSpPr>
            <p:cNvPr id="8" name="Line 18">
              <a:extLst>
                <a:ext uri="{FF2B5EF4-FFF2-40B4-BE49-F238E27FC236}">
                  <a16:creationId xmlns:a16="http://schemas.microsoft.com/office/drawing/2014/main" xmlns="" id="{B9B146FD-8236-0BAB-E8D7-57CC2A8F479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7132659" y="1680663"/>
              <a:ext cx="1936046" cy="2387083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0">
              <a:solidFill>
                <a:srgbClr val="00206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 sz="2400" dirty="0">
                <a:solidFill>
                  <a:srgbClr val="C00000"/>
                </a:solidFill>
              </a:endParaRPr>
            </a:p>
          </p:txBody>
        </p:sp>
        <p:sp>
          <p:nvSpPr>
            <p:cNvPr id="9" name="Line 19">
              <a:extLst>
                <a:ext uri="{FF2B5EF4-FFF2-40B4-BE49-F238E27FC236}">
                  <a16:creationId xmlns:a16="http://schemas.microsoft.com/office/drawing/2014/main" xmlns="" id="{B2080BBC-720E-4708-83E2-0B97B378CA8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8142479" y="4063401"/>
              <a:ext cx="2861664" cy="2372751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0">
              <a:solidFill>
                <a:srgbClr val="00206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 sz="2400">
                <a:solidFill>
                  <a:srgbClr val="C00000"/>
                </a:solidFill>
              </a:endParaRPr>
            </a:p>
          </p:txBody>
        </p:sp>
        <p:cxnSp>
          <p:nvCxnSpPr>
            <p:cNvPr id="32" name="Connettore diritto 31">
              <a:extLst>
                <a:ext uri="{FF2B5EF4-FFF2-40B4-BE49-F238E27FC236}">
                  <a16:creationId xmlns:a16="http://schemas.microsoft.com/office/drawing/2014/main" xmlns="" id="{8018683D-AE86-8B09-33CF-A42CB87EBA77}"/>
                </a:ext>
              </a:extLst>
            </p:cNvPr>
            <p:cNvCxnSpPr>
              <a:cxnSpLocks/>
            </p:cNvCxnSpPr>
            <p:nvPr/>
          </p:nvCxnSpPr>
          <p:spPr>
            <a:xfrm>
              <a:off x="7219985" y="4063401"/>
              <a:ext cx="0" cy="1324499"/>
            </a:xfrm>
            <a:prstGeom prst="line">
              <a:avLst/>
            </a:prstGeom>
            <a:ln w="31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nettore diritto 39">
              <a:extLst>
                <a:ext uri="{FF2B5EF4-FFF2-40B4-BE49-F238E27FC236}">
                  <a16:creationId xmlns:a16="http://schemas.microsoft.com/office/drawing/2014/main" xmlns="" id="{8021A8DE-96A8-53EF-99DD-647FA16CCD82}"/>
                </a:ext>
              </a:extLst>
            </p:cNvPr>
            <p:cNvCxnSpPr>
              <a:cxnSpLocks/>
              <a:stCxn id="43" idx="1"/>
            </p:cNvCxnSpPr>
            <p:nvPr/>
          </p:nvCxnSpPr>
          <p:spPr>
            <a:xfrm flipV="1">
              <a:off x="5630315" y="2110842"/>
              <a:ext cx="1" cy="1954734"/>
            </a:xfrm>
            <a:prstGeom prst="line">
              <a:avLst/>
            </a:prstGeom>
            <a:ln w="31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nettore diritto 45">
              <a:extLst>
                <a:ext uri="{FF2B5EF4-FFF2-40B4-BE49-F238E27FC236}">
                  <a16:creationId xmlns:a16="http://schemas.microsoft.com/office/drawing/2014/main" xmlns="" id="{C66DF007-F52A-5A0E-3C75-87388666217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147937" y="2925431"/>
              <a:ext cx="0" cy="1137970"/>
            </a:xfrm>
            <a:prstGeom prst="line">
              <a:avLst/>
            </a:prstGeom>
            <a:ln w="31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nettore diritto 46">
              <a:extLst>
                <a:ext uri="{FF2B5EF4-FFF2-40B4-BE49-F238E27FC236}">
                  <a16:creationId xmlns:a16="http://schemas.microsoft.com/office/drawing/2014/main" xmlns="" id="{E5D37769-AB6B-8546-9E51-130A2352A9A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069335" y="4063401"/>
              <a:ext cx="0" cy="768814"/>
            </a:xfrm>
            <a:prstGeom prst="line">
              <a:avLst/>
            </a:prstGeom>
            <a:ln w="31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CasellaDiTesto 48">
              <a:extLst>
                <a:ext uri="{FF2B5EF4-FFF2-40B4-BE49-F238E27FC236}">
                  <a16:creationId xmlns:a16="http://schemas.microsoft.com/office/drawing/2014/main" xmlns="" id="{93DB24D7-9711-A7F7-C8A1-14ED080BEF86}"/>
                </a:ext>
              </a:extLst>
            </p:cNvPr>
            <p:cNvSpPr txBox="1"/>
            <p:nvPr/>
          </p:nvSpPr>
          <p:spPr>
            <a:xfrm>
              <a:off x="9023499" y="4587386"/>
              <a:ext cx="55290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it-IT" dirty="0">
                  <a:solidFill>
                    <a:srgbClr val="0000FF"/>
                  </a:solidFill>
                  <a:latin typeface="Comic Sans MS" panose="030F0702030302020204" pitchFamily="66" charset="0"/>
                </a:rPr>
                <a:t>T</a:t>
              </a:r>
              <a:r>
                <a:rPr lang="it-IT" baseline="-25000" dirty="0">
                  <a:solidFill>
                    <a:srgbClr val="0000FF"/>
                  </a:solidFill>
                  <a:latin typeface="Comic Sans MS" panose="030F0702030302020204" pitchFamily="66" charset="0"/>
                </a:rPr>
                <a:t>1</a:t>
              </a:r>
              <a:r>
                <a:rPr lang="it-IT" dirty="0">
                  <a:solidFill>
                    <a:srgbClr val="0000FF"/>
                  </a:solidFill>
                  <a:latin typeface="Comic Sans MS" panose="030F0702030302020204" pitchFamily="66" charset="0"/>
                </a:rPr>
                <a:t>r</a:t>
              </a:r>
            </a:p>
          </p:txBody>
        </p:sp>
        <p:sp>
          <p:nvSpPr>
            <p:cNvPr id="50" name="CasellaDiTesto 49">
              <a:extLst>
                <a:ext uri="{FF2B5EF4-FFF2-40B4-BE49-F238E27FC236}">
                  <a16:creationId xmlns:a16="http://schemas.microsoft.com/office/drawing/2014/main" xmlns="" id="{81C6DEA9-6507-44BA-2CCA-9AC9A4EF1747}"/>
                </a:ext>
              </a:extLst>
            </p:cNvPr>
            <p:cNvSpPr txBox="1"/>
            <p:nvPr/>
          </p:nvSpPr>
          <p:spPr>
            <a:xfrm>
              <a:off x="8026949" y="2668684"/>
              <a:ext cx="55290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it-IT" dirty="0">
                  <a:solidFill>
                    <a:srgbClr val="0000FF"/>
                  </a:solidFill>
                  <a:latin typeface="Comic Sans MS" panose="030F0702030302020204" pitchFamily="66" charset="0"/>
                </a:rPr>
                <a:t>T</a:t>
              </a:r>
              <a:r>
                <a:rPr lang="it-IT" baseline="-25000" dirty="0">
                  <a:solidFill>
                    <a:srgbClr val="0000FF"/>
                  </a:solidFill>
                  <a:latin typeface="Comic Sans MS" panose="030F0702030302020204" pitchFamily="66" charset="0"/>
                </a:rPr>
                <a:t>2</a:t>
              </a:r>
              <a:r>
                <a:rPr lang="it-IT" dirty="0">
                  <a:solidFill>
                    <a:srgbClr val="0000FF"/>
                  </a:solidFill>
                  <a:latin typeface="Comic Sans MS" panose="030F0702030302020204" pitchFamily="66" charset="0"/>
                </a:rPr>
                <a:t>r</a:t>
              </a:r>
            </a:p>
          </p:txBody>
        </p:sp>
        <p:sp>
          <p:nvSpPr>
            <p:cNvPr id="51" name="CasellaDiTesto 50">
              <a:extLst>
                <a:ext uri="{FF2B5EF4-FFF2-40B4-BE49-F238E27FC236}">
                  <a16:creationId xmlns:a16="http://schemas.microsoft.com/office/drawing/2014/main" xmlns="" id="{AE463CCE-5297-1B2B-C00F-C53D3E37E285}"/>
                </a:ext>
              </a:extLst>
            </p:cNvPr>
            <p:cNvSpPr txBox="1"/>
            <p:nvPr/>
          </p:nvSpPr>
          <p:spPr>
            <a:xfrm>
              <a:off x="5539768" y="1854360"/>
              <a:ext cx="55290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it-IT" dirty="0">
                  <a:solidFill>
                    <a:srgbClr val="0000FF"/>
                  </a:solidFill>
                  <a:latin typeface="Comic Sans MS" panose="030F0702030302020204" pitchFamily="66" charset="0"/>
                </a:rPr>
                <a:t>T</a:t>
              </a:r>
              <a:r>
                <a:rPr lang="it-IT" baseline="-25000" dirty="0">
                  <a:solidFill>
                    <a:srgbClr val="0000FF"/>
                  </a:solidFill>
                  <a:latin typeface="Comic Sans MS" panose="030F0702030302020204" pitchFamily="66" charset="0"/>
                </a:rPr>
                <a:t>2</a:t>
              </a:r>
              <a:r>
                <a:rPr lang="it-IT" dirty="0">
                  <a:solidFill>
                    <a:srgbClr val="0000FF"/>
                  </a:solidFill>
                  <a:latin typeface="Comic Sans MS" panose="030F0702030302020204" pitchFamily="66" charset="0"/>
                </a:rPr>
                <a:t>s</a:t>
              </a:r>
            </a:p>
          </p:txBody>
        </p:sp>
        <p:sp>
          <p:nvSpPr>
            <p:cNvPr id="52" name="CasellaDiTesto 51">
              <a:extLst>
                <a:ext uri="{FF2B5EF4-FFF2-40B4-BE49-F238E27FC236}">
                  <a16:creationId xmlns:a16="http://schemas.microsoft.com/office/drawing/2014/main" xmlns="" id="{A37B1846-20A4-DC2E-24F3-63FB63D44795}"/>
                </a:ext>
              </a:extLst>
            </p:cNvPr>
            <p:cNvSpPr txBox="1"/>
            <p:nvPr/>
          </p:nvSpPr>
          <p:spPr>
            <a:xfrm>
              <a:off x="6764269" y="5298446"/>
              <a:ext cx="55290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it-IT" dirty="0">
                  <a:solidFill>
                    <a:srgbClr val="0000FF"/>
                  </a:solidFill>
                  <a:latin typeface="Comic Sans MS" panose="030F0702030302020204" pitchFamily="66" charset="0"/>
                </a:rPr>
                <a:t>T</a:t>
              </a:r>
              <a:r>
                <a:rPr lang="it-IT" baseline="-25000" dirty="0">
                  <a:solidFill>
                    <a:srgbClr val="0000FF"/>
                  </a:solidFill>
                  <a:latin typeface="Comic Sans MS" panose="030F0702030302020204" pitchFamily="66" charset="0"/>
                </a:rPr>
                <a:t>1</a:t>
              </a:r>
              <a:r>
                <a:rPr lang="it-IT" dirty="0">
                  <a:solidFill>
                    <a:srgbClr val="0000FF"/>
                  </a:solidFill>
                  <a:latin typeface="Comic Sans MS" panose="030F0702030302020204" pitchFamily="66" charset="0"/>
                </a:rPr>
                <a:t>s</a:t>
              </a:r>
            </a:p>
          </p:txBody>
        </p:sp>
      </p:grpSp>
      <p:cxnSp>
        <p:nvCxnSpPr>
          <p:cNvPr id="54" name="Connettore diritto 53">
            <a:extLst>
              <a:ext uri="{FF2B5EF4-FFF2-40B4-BE49-F238E27FC236}">
                <a16:creationId xmlns:a16="http://schemas.microsoft.com/office/drawing/2014/main" xmlns="" id="{6D1ECB4D-F326-E533-0811-D95675B523A4}"/>
              </a:ext>
            </a:extLst>
          </p:cNvPr>
          <p:cNvCxnSpPr>
            <a:cxnSpLocks/>
          </p:cNvCxnSpPr>
          <p:nvPr/>
        </p:nvCxnSpPr>
        <p:spPr>
          <a:xfrm>
            <a:off x="5642443" y="2110842"/>
            <a:ext cx="2516993" cy="822863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diritto 58">
            <a:extLst>
              <a:ext uri="{FF2B5EF4-FFF2-40B4-BE49-F238E27FC236}">
                <a16:creationId xmlns:a16="http://schemas.microsoft.com/office/drawing/2014/main" xmlns="" id="{6B80ED9F-A9F8-7AD3-1277-CAECE40CD30D}"/>
              </a:ext>
            </a:extLst>
          </p:cNvPr>
          <p:cNvCxnSpPr>
            <a:cxnSpLocks/>
          </p:cNvCxnSpPr>
          <p:nvPr/>
        </p:nvCxnSpPr>
        <p:spPr>
          <a:xfrm flipV="1">
            <a:off x="7232114" y="4837513"/>
            <a:ext cx="1848720" cy="550387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ttore 2 65">
            <a:extLst>
              <a:ext uri="{FF2B5EF4-FFF2-40B4-BE49-F238E27FC236}">
                <a16:creationId xmlns:a16="http://schemas.microsoft.com/office/drawing/2014/main" xmlns="" id="{64C40455-FEB3-4CB8-8AF6-8AFA245FBF15}"/>
              </a:ext>
            </a:extLst>
          </p:cNvPr>
          <p:cNvCxnSpPr>
            <a:stCxn id="39" idx="3"/>
          </p:cNvCxnSpPr>
          <p:nvPr/>
        </p:nvCxnSpPr>
        <p:spPr>
          <a:xfrm flipV="1">
            <a:off x="3062639" y="5112706"/>
            <a:ext cx="4964310" cy="135116"/>
          </a:xfrm>
          <a:prstGeom prst="straightConnector1">
            <a:avLst/>
          </a:prstGeom>
          <a:ln w="317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2 67">
            <a:extLst>
              <a:ext uri="{FF2B5EF4-FFF2-40B4-BE49-F238E27FC236}">
                <a16:creationId xmlns:a16="http://schemas.microsoft.com/office/drawing/2014/main" xmlns="" id="{32DEF502-370C-9730-C193-89D8B84D8522}"/>
              </a:ext>
            </a:extLst>
          </p:cNvPr>
          <p:cNvCxnSpPr>
            <a:stCxn id="48" idx="3"/>
          </p:cNvCxnSpPr>
          <p:nvPr/>
        </p:nvCxnSpPr>
        <p:spPr>
          <a:xfrm flipV="1">
            <a:off x="3013907" y="2598477"/>
            <a:ext cx="3964348" cy="3736518"/>
          </a:xfrm>
          <a:prstGeom prst="straightConnector1">
            <a:avLst/>
          </a:prstGeom>
          <a:ln w="317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67975675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/>
      <p:bldP spid="12" grpId="0"/>
      <p:bldP spid="39" grpId="0" animBg="1"/>
      <p:bldP spid="4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xmlns="" id="{438DA87A-518A-8550-4E5B-62F63E046F53}"/>
              </a:ext>
            </a:extLst>
          </p:cNvPr>
          <p:cNvSpPr txBox="1">
            <a:spLocks noChangeArrowheads="1"/>
          </p:cNvSpPr>
          <p:nvPr/>
        </p:nvSpPr>
        <p:spPr>
          <a:xfrm>
            <a:off x="66000" y="41275"/>
            <a:ext cx="12060000" cy="360000"/>
          </a:xfrm>
          <a:prstGeom prst="rect">
            <a:avLst/>
          </a:prstGeom>
          <a:ln w="3175" cmpd="dbl"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2000" dirty="0">
                <a:solidFill>
                  <a:srgbClr val="C00000"/>
                </a:solidFill>
                <a:latin typeface="Comic Sans MS" panose="030F0702030302020204" pitchFamily="66" charset="0"/>
              </a:rPr>
              <a:t>PIANO PER DUE RETTE PARALLELE</a:t>
            </a:r>
          </a:p>
        </p:txBody>
      </p:sp>
      <p:sp>
        <p:nvSpPr>
          <p:cNvPr id="5" name="CasellaDiTesto 4">
            <a:hlinkClick r:id="rId3" action="ppaction://hlinksldjump"/>
            <a:extLst>
              <a:ext uri="{FF2B5EF4-FFF2-40B4-BE49-F238E27FC236}">
                <a16:creationId xmlns:a16="http://schemas.microsoft.com/office/drawing/2014/main" xmlns="" id="{6396998B-975F-F1ED-BB38-A22D915EDBEF}"/>
              </a:ext>
            </a:extLst>
          </p:cNvPr>
          <p:cNvSpPr txBox="1"/>
          <p:nvPr/>
        </p:nvSpPr>
        <p:spPr>
          <a:xfrm>
            <a:off x="10523001" y="40671"/>
            <a:ext cx="1611057" cy="360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</a:rPr>
              <a:t>Torna a Indice</a:t>
            </a:r>
          </a:p>
        </p:txBody>
      </p:sp>
      <p:sp>
        <p:nvSpPr>
          <p:cNvPr id="3" name="Callout: freccia in giù 2">
            <a:extLst>
              <a:ext uri="{FF2B5EF4-FFF2-40B4-BE49-F238E27FC236}">
                <a16:creationId xmlns:a16="http://schemas.microsoft.com/office/drawing/2014/main" xmlns="" id="{9AC7AEC1-DBDA-D8CF-CFAE-C8B286271A1C}"/>
              </a:ext>
            </a:extLst>
          </p:cNvPr>
          <p:cNvSpPr/>
          <p:nvPr/>
        </p:nvSpPr>
        <p:spPr>
          <a:xfrm>
            <a:off x="65999" y="522514"/>
            <a:ext cx="3101377" cy="739623"/>
          </a:xfrm>
          <a:prstGeom prst="downArrowCallout">
            <a:avLst/>
          </a:prstGeom>
          <a:solidFill>
            <a:srgbClr val="FFF2CC"/>
          </a:solidFill>
          <a:ln w="31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Passo 3</a:t>
            </a:r>
          </a:p>
        </p:txBody>
      </p: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xmlns="" id="{0EEB2309-51D2-B888-9C91-2474A8B3B4CD}"/>
              </a:ext>
            </a:extLst>
          </p:cNvPr>
          <p:cNvCxnSpPr/>
          <p:nvPr/>
        </p:nvCxnSpPr>
        <p:spPr>
          <a:xfrm>
            <a:off x="-18662" y="6861107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uppo 20">
            <a:extLst>
              <a:ext uri="{FF2B5EF4-FFF2-40B4-BE49-F238E27FC236}">
                <a16:creationId xmlns:a16="http://schemas.microsoft.com/office/drawing/2014/main" xmlns="" id="{66BEF9FF-CD8C-59DE-446D-C697354E084E}"/>
              </a:ext>
            </a:extLst>
          </p:cNvPr>
          <p:cNvGrpSpPr/>
          <p:nvPr/>
        </p:nvGrpSpPr>
        <p:grpSpPr>
          <a:xfrm>
            <a:off x="184797" y="2980010"/>
            <a:ext cx="1260000" cy="369332"/>
            <a:chOff x="489436" y="4748208"/>
            <a:chExt cx="1114089" cy="369332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4" name="CasellaDiTesto 13">
              <a:extLst>
                <a:ext uri="{FF2B5EF4-FFF2-40B4-BE49-F238E27FC236}">
                  <a16:creationId xmlns:a16="http://schemas.microsoft.com/office/drawing/2014/main" xmlns="" id="{7B5F4B99-ED07-5C74-E7DF-0CF459477590}"/>
                </a:ext>
              </a:extLst>
            </p:cNvPr>
            <p:cNvSpPr txBox="1"/>
            <p:nvPr/>
          </p:nvSpPr>
          <p:spPr>
            <a:xfrm>
              <a:off x="489436" y="4748208"/>
              <a:ext cx="1114089" cy="369332"/>
            </a:xfrm>
            <a:prstGeom prst="rect">
              <a:avLst/>
            </a:prstGeom>
            <a:grpFill/>
            <a:ln w="3175">
              <a:solidFill>
                <a:srgbClr val="C00000"/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it-IT" sz="1800" dirty="0">
                  <a:solidFill>
                    <a:srgbClr val="0000FF"/>
                  </a:solidFill>
                  <a:effectLst/>
                  <a:latin typeface="Comic Sans MS" panose="030F0702030302020204" pitchFamily="66" charset="0"/>
                  <a:ea typeface="Times New Roman" panose="02020603050405020304" pitchFamily="18" charset="0"/>
                  <a:cs typeface="Arial" panose="020B0604020202020204" pitchFamily="34" charset="0"/>
                </a:rPr>
                <a:t>T</a:t>
              </a:r>
              <a:r>
                <a:rPr lang="it-IT" sz="1800" baseline="-25000" dirty="0">
                  <a:solidFill>
                    <a:srgbClr val="0000FF"/>
                  </a:solidFill>
                  <a:effectLst/>
                  <a:latin typeface="Comic Sans MS" panose="030F0702030302020204" pitchFamily="66" charset="0"/>
                  <a:ea typeface="Times New Roman" panose="02020603050405020304" pitchFamily="18" charset="0"/>
                  <a:cs typeface="Arial" panose="020B0604020202020204" pitchFamily="34" charset="0"/>
                </a:rPr>
                <a:t>1</a:t>
              </a:r>
              <a:r>
                <a:rPr lang="it-IT" sz="1800" dirty="0">
                  <a:solidFill>
                    <a:srgbClr val="0000FF"/>
                  </a:solidFill>
                  <a:effectLst/>
                  <a:latin typeface="Comic Sans MS" panose="030F0702030302020204" pitchFamily="66" charset="0"/>
                  <a:ea typeface="Times New Roman" panose="02020603050405020304" pitchFamily="18" charset="0"/>
                  <a:cs typeface="Arial" panose="020B0604020202020204" pitchFamily="34" charset="0"/>
                </a:rPr>
                <a:t>r + T</a:t>
              </a:r>
              <a:r>
                <a:rPr lang="it-IT" sz="1800" baseline="-25000" dirty="0">
                  <a:solidFill>
                    <a:srgbClr val="0000FF"/>
                  </a:solidFill>
                  <a:effectLst/>
                  <a:latin typeface="Comic Sans MS" panose="030F0702030302020204" pitchFamily="66" charset="0"/>
                  <a:ea typeface="Times New Roman" panose="02020603050405020304" pitchFamily="18" charset="0"/>
                  <a:cs typeface="Arial" panose="020B0604020202020204" pitchFamily="34" charset="0"/>
                </a:rPr>
                <a:t>1</a:t>
              </a:r>
              <a:r>
                <a:rPr lang="it-IT" sz="1800" dirty="0">
                  <a:solidFill>
                    <a:srgbClr val="0000FF"/>
                  </a:solidFill>
                  <a:effectLst/>
                  <a:latin typeface="Comic Sans MS" panose="030F0702030302020204" pitchFamily="66" charset="0"/>
                  <a:ea typeface="Times New Roman" panose="02020603050405020304" pitchFamily="18" charset="0"/>
                  <a:cs typeface="Arial" panose="020B0604020202020204" pitchFamily="34" charset="0"/>
                </a:rPr>
                <a:t>s</a:t>
              </a:r>
            </a:p>
          </p:txBody>
        </p:sp>
        <p:cxnSp>
          <p:nvCxnSpPr>
            <p:cNvPr id="18" name="Connettore diritto 17">
              <a:extLst>
                <a:ext uri="{FF2B5EF4-FFF2-40B4-BE49-F238E27FC236}">
                  <a16:creationId xmlns:a16="http://schemas.microsoft.com/office/drawing/2014/main" xmlns="" id="{30428EFD-C8D8-FEA0-0089-7650576E9C6C}"/>
                </a:ext>
              </a:extLst>
            </p:cNvPr>
            <p:cNvCxnSpPr>
              <a:cxnSpLocks/>
            </p:cNvCxnSpPr>
            <p:nvPr/>
          </p:nvCxnSpPr>
          <p:spPr>
            <a:xfrm>
              <a:off x="577044" y="4801046"/>
              <a:ext cx="914400" cy="0"/>
            </a:xfrm>
            <a:prstGeom prst="line">
              <a:avLst/>
            </a:prstGeom>
            <a:grpFill/>
            <a:ln w="95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uppo 22">
            <a:extLst>
              <a:ext uri="{FF2B5EF4-FFF2-40B4-BE49-F238E27FC236}">
                <a16:creationId xmlns:a16="http://schemas.microsoft.com/office/drawing/2014/main" xmlns="" id="{7D951355-37B6-939B-D13E-CBA0F398217D}"/>
              </a:ext>
            </a:extLst>
          </p:cNvPr>
          <p:cNvGrpSpPr/>
          <p:nvPr/>
        </p:nvGrpSpPr>
        <p:grpSpPr>
          <a:xfrm>
            <a:off x="184797" y="3467017"/>
            <a:ext cx="1260000" cy="369332"/>
            <a:chOff x="489436" y="4748208"/>
            <a:chExt cx="1114089" cy="582625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27" name="CasellaDiTesto 26">
              <a:extLst>
                <a:ext uri="{FF2B5EF4-FFF2-40B4-BE49-F238E27FC236}">
                  <a16:creationId xmlns:a16="http://schemas.microsoft.com/office/drawing/2014/main" xmlns="" id="{B2D69E9B-8137-833F-DADB-5D8EEC97D22C}"/>
                </a:ext>
              </a:extLst>
            </p:cNvPr>
            <p:cNvSpPr txBox="1"/>
            <p:nvPr/>
          </p:nvSpPr>
          <p:spPr>
            <a:xfrm>
              <a:off x="489436" y="4748208"/>
              <a:ext cx="1114089" cy="582625"/>
            </a:xfrm>
            <a:prstGeom prst="rect">
              <a:avLst/>
            </a:prstGeom>
            <a:grpFill/>
            <a:ln w="3175">
              <a:solidFill>
                <a:srgbClr val="C00000"/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it-IT" sz="1800" dirty="0">
                  <a:solidFill>
                    <a:srgbClr val="0000FF"/>
                  </a:solidFill>
                  <a:effectLst/>
                  <a:latin typeface="Comic Sans MS" panose="030F0702030302020204" pitchFamily="66" charset="0"/>
                  <a:ea typeface="Times New Roman" panose="02020603050405020304" pitchFamily="18" charset="0"/>
                  <a:cs typeface="Arial" panose="020B0604020202020204" pitchFamily="34" charset="0"/>
                </a:rPr>
                <a:t>T</a:t>
              </a:r>
              <a:r>
                <a:rPr lang="it-IT" sz="1800" baseline="-25000" dirty="0">
                  <a:solidFill>
                    <a:srgbClr val="0000FF"/>
                  </a:solidFill>
                  <a:effectLst/>
                  <a:latin typeface="Comic Sans MS" panose="030F0702030302020204" pitchFamily="66" charset="0"/>
                  <a:ea typeface="Times New Roman" panose="02020603050405020304" pitchFamily="18" charset="0"/>
                  <a:cs typeface="Arial" panose="020B0604020202020204" pitchFamily="34" charset="0"/>
                </a:rPr>
                <a:t>2</a:t>
              </a:r>
              <a:r>
                <a:rPr lang="it-IT" sz="1800" dirty="0">
                  <a:solidFill>
                    <a:srgbClr val="0000FF"/>
                  </a:solidFill>
                  <a:effectLst/>
                  <a:latin typeface="Comic Sans MS" panose="030F0702030302020204" pitchFamily="66" charset="0"/>
                  <a:ea typeface="Times New Roman" panose="02020603050405020304" pitchFamily="18" charset="0"/>
                  <a:cs typeface="Arial" panose="020B0604020202020204" pitchFamily="34" charset="0"/>
                </a:rPr>
                <a:t>r + T</a:t>
              </a:r>
              <a:r>
                <a:rPr lang="it-IT" sz="1800" baseline="-25000" dirty="0">
                  <a:solidFill>
                    <a:srgbClr val="0000FF"/>
                  </a:solidFill>
                  <a:effectLst/>
                  <a:latin typeface="Comic Sans MS" panose="030F0702030302020204" pitchFamily="66" charset="0"/>
                  <a:ea typeface="Times New Roman" panose="02020603050405020304" pitchFamily="18" charset="0"/>
                  <a:cs typeface="Arial" panose="020B0604020202020204" pitchFamily="34" charset="0"/>
                </a:rPr>
                <a:t>2</a:t>
              </a:r>
              <a:r>
                <a:rPr lang="it-IT" sz="1800" dirty="0">
                  <a:solidFill>
                    <a:srgbClr val="0000FF"/>
                  </a:solidFill>
                  <a:effectLst/>
                  <a:latin typeface="Comic Sans MS" panose="030F0702030302020204" pitchFamily="66" charset="0"/>
                  <a:ea typeface="Times New Roman" panose="02020603050405020304" pitchFamily="18" charset="0"/>
                  <a:cs typeface="Arial" panose="020B0604020202020204" pitchFamily="34" charset="0"/>
                </a:rPr>
                <a:t>s</a:t>
              </a:r>
            </a:p>
          </p:txBody>
        </p:sp>
        <p:cxnSp>
          <p:nvCxnSpPr>
            <p:cNvPr id="33" name="Connettore diritto 32">
              <a:extLst>
                <a:ext uri="{FF2B5EF4-FFF2-40B4-BE49-F238E27FC236}">
                  <a16:creationId xmlns:a16="http://schemas.microsoft.com/office/drawing/2014/main" xmlns="" id="{D019646D-3861-3F02-6A8C-CBEBDE04DCAB}"/>
                </a:ext>
              </a:extLst>
            </p:cNvPr>
            <p:cNvCxnSpPr>
              <a:cxnSpLocks/>
            </p:cNvCxnSpPr>
            <p:nvPr/>
          </p:nvCxnSpPr>
          <p:spPr>
            <a:xfrm>
              <a:off x="577044" y="4801046"/>
              <a:ext cx="914400" cy="0"/>
            </a:xfrm>
            <a:prstGeom prst="line">
              <a:avLst/>
            </a:prstGeom>
            <a:grpFill/>
            <a:ln w="95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CasellaDiTesto 6">
            <a:extLst>
              <a:ext uri="{FF2B5EF4-FFF2-40B4-BE49-F238E27FC236}">
                <a16:creationId xmlns:a16="http://schemas.microsoft.com/office/drawing/2014/main" xmlns="" id="{C1F470FF-8664-1DEC-8073-16DA82B126F3}"/>
              </a:ext>
            </a:extLst>
          </p:cNvPr>
          <p:cNvSpPr txBox="1"/>
          <p:nvPr/>
        </p:nvSpPr>
        <p:spPr>
          <a:xfrm>
            <a:off x="3657244" y="562130"/>
            <a:ext cx="4877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Le tracce del piano (</a:t>
            </a:r>
            <a:r>
              <a:rPr lang="it-IT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t</a:t>
            </a:r>
            <a:r>
              <a:rPr lang="it-IT" baseline="-25000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lang="it-IT" dirty="0">
                <a:solidFill>
                  <a:srgbClr val="FF0000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lang="it-IT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) e (</a:t>
            </a:r>
            <a:r>
              <a:rPr lang="it-IT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t</a:t>
            </a:r>
            <a:r>
              <a:rPr lang="it-IT" baseline="-25000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it-IT" dirty="0">
                <a:solidFill>
                  <a:srgbClr val="FF0000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lang="it-IT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)  sono rette reali ottenute come: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xmlns="" id="{910AE93D-9874-47A8-F2DF-1130D7BB09EE}"/>
              </a:ext>
            </a:extLst>
          </p:cNvPr>
          <p:cNvSpPr txBox="1"/>
          <p:nvPr/>
        </p:nvSpPr>
        <p:spPr>
          <a:xfrm>
            <a:off x="8831791" y="431140"/>
            <a:ext cx="1247861" cy="830997"/>
          </a:xfrm>
          <a:prstGeom prst="rect">
            <a:avLst/>
          </a:prstGeom>
          <a:solidFill>
            <a:srgbClr val="FFF2CC"/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       </a:t>
            </a:r>
            <a:endParaRPr lang="it-IT" sz="1600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16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600" dirty="0">
                <a:solidFill>
                  <a:srgbClr val="C00000"/>
                </a:solidFill>
                <a:latin typeface="Symbol" panose="05050102010706020507" pitchFamily="18" charset="2"/>
              </a:rPr>
              <a:t>=</a:t>
            </a:r>
            <a:r>
              <a:rPr lang="it-IT" sz="1600" dirty="0">
                <a:solidFill>
                  <a:srgbClr val="C0000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</a:t>
            </a:r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T</a:t>
            </a:r>
            <a:r>
              <a:rPr lang="it-IT" sz="1600" baseline="-25000" dirty="0">
                <a:solidFill>
                  <a:srgbClr val="C0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1</a:t>
            </a:r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r</a:t>
            </a:r>
            <a:r>
              <a:rPr lang="it-IT" sz="1600" dirty="0">
                <a:solidFill>
                  <a:srgbClr val="C0000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</a:t>
            </a:r>
          </a:p>
          <a:p>
            <a:r>
              <a:rPr lang="it-IT" sz="1600" dirty="0">
                <a:solidFill>
                  <a:srgbClr val="C0000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           </a:t>
            </a:r>
            <a:endParaRPr lang="it-IT" sz="1600" dirty="0">
              <a:solidFill>
                <a:srgbClr val="C00000"/>
              </a:solidFill>
              <a:latin typeface="Symbol" panose="05050102010706020507" pitchFamily="18" charset="2"/>
            </a:endParaRP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xmlns="" id="{3E1A870D-4681-5F5C-ABD5-8F4351CB4384}"/>
              </a:ext>
            </a:extLst>
          </p:cNvPr>
          <p:cNvSpPr txBox="1"/>
          <p:nvPr/>
        </p:nvSpPr>
        <p:spPr>
          <a:xfrm>
            <a:off x="10269308" y="435036"/>
            <a:ext cx="1296000" cy="830997"/>
          </a:xfrm>
          <a:prstGeom prst="rect">
            <a:avLst/>
          </a:prstGeom>
          <a:solidFill>
            <a:srgbClr val="FFF2CC"/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       </a:t>
            </a:r>
            <a:endParaRPr lang="it-IT" sz="1600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16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600" dirty="0">
                <a:solidFill>
                  <a:srgbClr val="C00000"/>
                </a:solidFill>
                <a:latin typeface="Symbol" panose="05050102010706020507" pitchFamily="18" charset="2"/>
              </a:rPr>
              <a:t>=</a:t>
            </a:r>
            <a:r>
              <a:rPr lang="it-IT" sz="1600" dirty="0">
                <a:solidFill>
                  <a:srgbClr val="C0000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</a:t>
            </a:r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T</a:t>
            </a:r>
            <a:r>
              <a:rPr lang="it-IT" sz="1600" baseline="-25000" dirty="0">
                <a:solidFill>
                  <a:srgbClr val="C0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2</a:t>
            </a:r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r</a:t>
            </a:r>
            <a:r>
              <a:rPr lang="it-IT" sz="1600" dirty="0">
                <a:solidFill>
                  <a:srgbClr val="C0000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</a:t>
            </a:r>
          </a:p>
          <a:p>
            <a:r>
              <a:rPr lang="it-IT" sz="1600" dirty="0">
                <a:solidFill>
                  <a:srgbClr val="C0000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           </a:t>
            </a:r>
            <a:endParaRPr lang="it-IT" sz="1600" dirty="0">
              <a:solidFill>
                <a:srgbClr val="C00000"/>
              </a:solidFill>
              <a:latin typeface="Symbol" panose="05050102010706020507" pitchFamily="18" charset="2"/>
            </a:endParaRP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xmlns="" id="{24C6E757-9DB5-4440-6578-0D3ED87D8D71}"/>
              </a:ext>
            </a:extLst>
          </p:cNvPr>
          <p:cNvSpPr txBox="1"/>
          <p:nvPr/>
        </p:nvSpPr>
        <p:spPr>
          <a:xfrm>
            <a:off x="21839" y="1331172"/>
            <a:ext cx="3144738" cy="14908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</a:pPr>
            <a:r>
              <a:rPr lang="it-IT" sz="16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Estendendo i segmenti di cui al passo precedente si determinano le due tracce  </a:t>
            </a:r>
            <a:r>
              <a:rPr lang="it-IT" sz="1600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(t</a:t>
            </a:r>
            <a:r>
              <a:rPr lang="it-IT" sz="1600" baseline="-25000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lang="it-IT" sz="1600" dirty="0">
                <a:solidFill>
                  <a:srgbClr val="FF0000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lang="it-IT" sz="1600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) </a:t>
            </a:r>
            <a:r>
              <a:rPr lang="it-IT" sz="16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e </a:t>
            </a:r>
            <a:r>
              <a:rPr lang="it-IT" sz="1600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(t</a:t>
            </a:r>
            <a:r>
              <a:rPr lang="it-IT" sz="1600" baseline="-25000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it-IT" sz="1600" dirty="0">
                <a:solidFill>
                  <a:srgbClr val="FF0000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lang="it-IT" sz="1600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r>
              <a:rPr lang="it-IT" sz="1600" dirty="0">
                <a:solidFill>
                  <a:srgbClr val="FF0000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it-IT" sz="16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del piano passante per le due rette assegnate</a:t>
            </a:r>
            <a:endParaRPr lang="it-IT" sz="1600" dirty="0">
              <a:solidFill>
                <a:srgbClr val="C00000"/>
              </a:solidFill>
            </a:endParaRP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xmlns="" id="{64A598C3-563C-A91B-74B9-0ADA9727D97C}"/>
              </a:ext>
            </a:extLst>
          </p:cNvPr>
          <p:cNvSpPr txBox="1"/>
          <p:nvPr/>
        </p:nvSpPr>
        <p:spPr>
          <a:xfrm>
            <a:off x="2069312" y="2979007"/>
            <a:ext cx="634561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xmlns="" id="{D84B08EB-C85D-C741-582E-E61BA74A0033}"/>
              </a:ext>
            </a:extLst>
          </p:cNvPr>
          <p:cNvSpPr txBox="1"/>
          <p:nvPr/>
        </p:nvSpPr>
        <p:spPr>
          <a:xfrm>
            <a:off x="2048284" y="3468982"/>
            <a:ext cx="634561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cxnSp>
        <p:nvCxnSpPr>
          <p:cNvPr id="19" name="Connettore 2 18">
            <a:extLst>
              <a:ext uri="{FF2B5EF4-FFF2-40B4-BE49-F238E27FC236}">
                <a16:creationId xmlns:a16="http://schemas.microsoft.com/office/drawing/2014/main" xmlns="" id="{FD5FB69A-B49D-3055-2464-59AED61EB332}"/>
              </a:ext>
            </a:extLst>
          </p:cNvPr>
          <p:cNvCxnSpPr/>
          <p:nvPr/>
        </p:nvCxnSpPr>
        <p:spPr>
          <a:xfrm>
            <a:off x="1444797" y="3144217"/>
            <a:ext cx="624515" cy="0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2 21">
            <a:extLst>
              <a:ext uri="{FF2B5EF4-FFF2-40B4-BE49-F238E27FC236}">
                <a16:creationId xmlns:a16="http://schemas.microsoft.com/office/drawing/2014/main" xmlns="" id="{F77B324B-A05F-ADB9-2E63-465FD8359A27}"/>
              </a:ext>
            </a:extLst>
          </p:cNvPr>
          <p:cNvCxnSpPr>
            <a:stCxn id="27" idx="3"/>
            <a:endCxn id="16" idx="1"/>
          </p:cNvCxnSpPr>
          <p:nvPr/>
        </p:nvCxnSpPr>
        <p:spPr>
          <a:xfrm>
            <a:off x="1444797" y="3651683"/>
            <a:ext cx="603487" cy="1965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CasellaDiTesto 59">
            <a:extLst>
              <a:ext uri="{FF2B5EF4-FFF2-40B4-BE49-F238E27FC236}">
                <a16:creationId xmlns:a16="http://schemas.microsoft.com/office/drawing/2014/main" xmlns="" id="{3E94C90A-27FA-BC8E-AC26-E8A293382C73}"/>
              </a:ext>
            </a:extLst>
          </p:cNvPr>
          <p:cNvSpPr txBox="1"/>
          <p:nvPr/>
        </p:nvSpPr>
        <p:spPr>
          <a:xfrm>
            <a:off x="87720" y="4287366"/>
            <a:ext cx="2988000" cy="1384995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La verifica che le rette definiscano un piano si ha se le tracce intersecano la lt nel medesimo punto  </a:t>
            </a:r>
          </a:p>
          <a:p>
            <a:pPr algn="ctr"/>
            <a:r>
              <a:rPr lang="it-IT" sz="20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(punto unito alla lt)</a:t>
            </a:r>
            <a:endParaRPr lang="it-IT" sz="2000" dirty="0">
              <a:solidFill>
                <a:srgbClr val="C00000"/>
              </a:solidFill>
            </a:endParaRPr>
          </a:p>
        </p:txBody>
      </p:sp>
      <p:sp>
        <p:nvSpPr>
          <p:cNvPr id="61" name="CasellaDiTesto 60">
            <a:extLst>
              <a:ext uri="{FF2B5EF4-FFF2-40B4-BE49-F238E27FC236}">
                <a16:creationId xmlns:a16="http://schemas.microsoft.com/office/drawing/2014/main" xmlns="" id="{E1258E20-B659-7BE4-0A92-3828E187BFF7}"/>
              </a:ext>
            </a:extLst>
          </p:cNvPr>
          <p:cNvSpPr txBox="1"/>
          <p:nvPr/>
        </p:nvSpPr>
        <p:spPr>
          <a:xfrm>
            <a:off x="41554" y="5676224"/>
            <a:ext cx="31592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In alternativa le tracce devono essere parallele alla lt, significando che l’intersezione avviene in un punto improprio</a:t>
            </a:r>
            <a:endParaRPr lang="it-IT" sz="1600" dirty="0">
              <a:solidFill>
                <a:srgbClr val="C00000"/>
              </a:solidFill>
            </a:endParaRPr>
          </a:p>
        </p:txBody>
      </p:sp>
      <p:grpSp>
        <p:nvGrpSpPr>
          <p:cNvPr id="39" name="Gruppo 38">
            <a:extLst>
              <a:ext uri="{FF2B5EF4-FFF2-40B4-BE49-F238E27FC236}">
                <a16:creationId xmlns:a16="http://schemas.microsoft.com/office/drawing/2014/main" xmlns="" id="{A065EB65-F8F1-07AA-26EB-6ED9606A5CD5}"/>
              </a:ext>
            </a:extLst>
          </p:cNvPr>
          <p:cNvGrpSpPr/>
          <p:nvPr/>
        </p:nvGrpSpPr>
        <p:grpSpPr>
          <a:xfrm>
            <a:off x="3185167" y="1342485"/>
            <a:ext cx="8802211" cy="5400000"/>
            <a:chOff x="3185167" y="1342485"/>
            <a:chExt cx="8802211" cy="5400000"/>
          </a:xfrm>
        </p:grpSpPr>
        <p:grpSp>
          <p:nvGrpSpPr>
            <p:cNvPr id="28" name="Group 5">
              <a:extLst>
                <a:ext uri="{FF2B5EF4-FFF2-40B4-BE49-F238E27FC236}">
                  <a16:creationId xmlns:a16="http://schemas.microsoft.com/office/drawing/2014/main" xmlns="" id="{318A0C61-8A7F-9DB2-6540-8868FD5CF71B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3185167" y="1342485"/>
              <a:ext cx="8802211" cy="5400000"/>
              <a:chOff x="2065" y="856"/>
              <a:chExt cx="5443" cy="3391"/>
            </a:xfrm>
            <a:solidFill>
              <a:schemeClr val="accent4">
                <a:lumMod val="20000"/>
                <a:lumOff val="80000"/>
              </a:schemeClr>
            </a:solidFill>
          </p:grpSpPr>
          <p:sp>
            <p:nvSpPr>
              <p:cNvPr id="29" name="AutoShape 4">
                <a:extLst>
                  <a:ext uri="{FF2B5EF4-FFF2-40B4-BE49-F238E27FC236}">
                    <a16:creationId xmlns:a16="http://schemas.microsoft.com/office/drawing/2014/main" xmlns="" id="{F2550A0F-CBC1-9BEF-FE78-C3633305CA61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2065" y="856"/>
                <a:ext cx="5443" cy="339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0" name="Rectangle 6">
                <a:extLst>
                  <a:ext uri="{FF2B5EF4-FFF2-40B4-BE49-F238E27FC236}">
                    <a16:creationId xmlns:a16="http://schemas.microsoft.com/office/drawing/2014/main" xmlns="" id="{3FA15A71-5400-1803-0018-EBBEB82231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95" y="891"/>
                <a:ext cx="5407" cy="3320"/>
              </a:xfrm>
              <a:prstGeom prst="rect">
                <a:avLst/>
              </a:prstGeom>
              <a:grpFill/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>
                  <a:solidFill>
                    <a:srgbClr val="0070C0"/>
                  </a:solidFill>
                </a:endParaRPr>
              </a:p>
            </p:txBody>
          </p:sp>
          <p:sp>
            <p:nvSpPr>
              <p:cNvPr id="31" name="Rectangle 7">
                <a:extLst>
                  <a:ext uri="{FF2B5EF4-FFF2-40B4-BE49-F238E27FC236}">
                    <a16:creationId xmlns:a16="http://schemas.microsoft.com/office/drawing/2014/main" xmlns="" id="{42CA817A-E24F-78A7-1208-4FC73E8C85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73" y="2271"/>
                <a:ext cx="163" cy="26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7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lt</a:t>
                </a:r>
                <a:endPara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34" name="Rectangle 10">
                <a:extLst>
                  <a:ext uri="{FF2B5EF4-FFF2-40B4-BE49-F238E27FC236}">
                    <a16:creationId xmlns:a16="http://schemas.microsoft.com/office/drawing/2014/main" xmlns="" id="{902B6F9C-041A-6399-03FC-84C4B1B22C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617" y="3598"/>
                <a:ext cx="169" cy="2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400" b="0" i="0" u="none" strike="noStrike" cap="none" normalizeH="0" baseline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latin typeface="Comic Sans MS" panose="030F0702030302020204" pitchFamily="66" charset="0"/>
                  </a:rPr>
                  <a:t>r'</a:t>
                </a:r>
                <a:endParaRPr kumimoji="0" lang="it-IT" altLang="it-IT" sz="2400" b="0" i="0" u="none" strike="noStrike" cap="none" normalizeH="0" baseline="0" dirty="0">
                  <a:ln>
                    <a:noFill/>
                  </a:ln>
                  <a:solidFill>
                    <a:srgbClr val="002060"/>
                  </a:solidFill>
                  <a:effectLst/>
                </a:endParaRPr>
              </a:p>
            </p:txBody>
          </p:sp>
          <p:sp>
            <p:nvSpPr>
              <p:cNvPr id="35" name="Rectangle 11">
                <a:extLst>
                  <a:ext uri="{FF2B5EF4-FFF2-40B4-BE49-F238E27FC236}">
                    <a16:creationId xmlns:a16="http://schemas.microsoft.com/office/drawing/2014/main" xmlns="" id="{570CA927-A0E0-5BA6-047A-5BF1A9A9A0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7" y="1222"/>
                <a:ext cx="175" cy="2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400" b="0" i="0" u="none" strike="noStrike" cap="none" normalizeH="0" baseline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latin typeface="Comic Sans MS" panose="030F0702030302020204" pitchFamily="66" charset="0"/>
                  </a:rPr>
                  <a:t>r"</a:t>
                </a:r>
                <a:endParaRPr kumimoji="0" lang="it-IT" altLang="it-IT" sz="2400" b="0" i="0" u="none" strike="noStrike" cap="none" normalizeH="0" baseline="0" dirty="0">
                  <a:ln>
                    <a:noFill/>
                  </a:ln>
                  <a:solidFill>
                    <a:srgbClr val="002060"/>
                  </a:solidFill>
                  <a:effectLst/>
                </a:endParaRPr>
              </a:p>
            </p:txBody>
          </p:sp>
          <p:sp>
            <p:nvSpPr>
              <p:cNvPr id="36" name="Rectangle 12">
                <a:extLst>
                  <a:ext uri="{FF2B5EF4-FFF2-40B4-BE49-F238E27FC236}">
                    <a16:creationId xmlns:a16="http://schemas.microsoft.com/office/drawing/2014/main" xmlns="" id="{5FCC686E-9F31-C545-3AA6-6E5E3F6107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7" y="1902"/>
                <a:ext cx="176" cy="2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4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s"</a:t>
                </a:r>
                <a:endParaRPr kumimoji="0" lang="it-IT" altLang="it-IT" sz="24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37" name="Rectangle 13">
                <a:extLst>
                  <a:ext uri="{FF2B5EF4-FFF2-40B4-BE49-F238E27FC236}">
                    <a16:creationId xmlns:a16="http://schemas.microsoft.com/office/drawing/2014/main" xmlns="" id="{2E63E27A-0E24-C84D-5FED-9B5DC3665D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02" y="3715"/>
                <a:ext cx="170" cy="2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4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s'</a:t>
                </a:r>
                <a:endParaRPr kumimoji="0" lang="it-IT" altLang="it-IT" sz="24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38" name="Line 14">
                <a:extLst>
                  <a:ext uri="{FF2B5EF4-FFF2-40B4-BE49-F238E27FC236}">
                    <a16:creationId xmlns:a16="http://schemas.microsoft.com/office/drawing/2014/main" xmlns="" id="{9437C452-9E39-3E33-0803-E14A7C6298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32" y="2566"/>
                <a:ext cx="5349" cy="0"/>
              </a:xfrm>
              <a:prstGeom prst="line">
                <a:avLst/>
              </a:prstGeom>
              <a:grp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>
                  <a:solidFill>
                    <a:srgbClr val="0070C0"/>
                  </a:solidFill>
                </a:endParaRPr>
              </a:p>
            </p:txBody>
          </p:sp>
          <p:sp>
            <p:nvSpPr>
              <p:cNvPr id="42" name="Line 18">
                <a:extLst>
                  <a:ext uri="{FF2B5EF4-FFF2-40B4-BE49-F238E27FC236}">
                    <a16:creationId xmlns:a16="http://schemas.microsoft.com/office/drawing/2014/main" xmlns="" id="{6598F868-C967-3586-AFFD-5C5E38B3EAB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370" y="1076"/>
                <a:ext cx="1190" cy="1490"/>
              </a:xfrm>
              <a:prstGeom prst="line">
                <a:avLst/>
              </a:prstGeom>
              <a:grpFill/>
              <a:ln w="0">
                <a:solidFill>
                  <a:srgbClr val="C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 sz="2400" dirty="0">
                  <a:solidFill>
                    <a:srgbClr val="0070C0"/>
                  </a:solidFill>
                </a:endParaRPr>
              </a:p>
            </p:txBody>
          </p:sp>
          <p:sp>
            <p:nvSpPr>
              <p:cNvPr id="43" name="Line 19">
                <a:extLst>
                  <a:ext uri="{FF2B5EF4-FFF2-40B4-BE49-F238E27FC236}">
                    <a16:creationId xmlns:a16="http://schemas.microsoft.com/office/drawing/2014/main" xmlns="" id="{82F14F34-98A2-B906-6BE4-8CDDE778462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577" y="2566"/>
                <a:ext cx="1770" cy="1490"/>
              </a:xfrm>
              <a:prstGeom prst="line">
                <a:avLst/>
              </a:prstGeom>
              <a:grpFill/>
              <a:ln w="0">
                <a:solidFill>
                  <a:srgbClr val="C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 sz="2400">
                  <a:solidFill>
                    <a:srgbClr val="0070C0"/>
                  </a:solidFill>
                </a:endParaRPr>
              </a:p>
            </p:txBody>
          </p:sp>
        </p:grpSp>
        <p:sp>
          <p:nvSpPr>
            <p:cNvPr id="8" name="Line 18">
              <a:extLst>
                <a:ext uri="{FF2B5EF4-FFF2-40B4-BE49-F238E27FC236}">
                  <a16:creationId xmlns:a16="http://schemas.microsoft.com/office/drawing/2014/main" xmlns="" id="{B9B146FD-8236-0BAB-E8D7-57CC2A8F479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7132659" y="1680663"/>
              <a:ext cx="1936046" cy="2387083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0">
              <a:solidFill>
                <a:srgbClr val="00206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 sz="2400" dirty="0">
                <a:solidFill>
                  <a:srgbClr val="C00000"/>
                </a:solidFill>
              </a:endParaRPr>
            </a:p>
          </p:txBody>
        </p:sp>
        <p:sp>
          <p:nvSpPr>
            <p:cNvPr id="9" name="Line 19">
              <a:extLst>
                <a:ext uri="{FF2B5EF4-FFF2-40B4-BE49-F238E27FC236}">
                  <a16:creationId xmlns:a16="http://schemas.microsoft.com/office/drawing/2014/main" xmlns="" id="{B2080BBC-720E-4708-83E2-0B97B378CA8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8142479" y="4063401"/>
              <a:ext cx="2861664" cy="2372751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0">
              <a:solidFill>
                <a:srgbClr val="00206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 sz="2400">
                <a:solidFill>
                  <a:srgbClr val="C00000"/>
                </a:solidFill>
              </a:endParaRPr>
            </a:p>
          </p:txBody>
        </p:sp>
        <p:cxnSp>
          <p:nvCxnSpPr>
            <p:cNvPr id="32" name="Connettore diritto 31">
              <a:extLst>
                <a:ext uri="{FF2B5EF4-FFF2-40B4-BE49-F238E27FC236}">
                  <a16:creationId xmlns:a16="http://schemas.microsoft.com/office/drawing/2014/main" xmlns="" id="{8018683D-AE86-8B09-33CF-A42CB87EBA77}"/>
                </a:ext>
              </a:extLst>
            </p:cNvPr>
            <p:cNvCxnSpPr>
              <a:cxnSpLocks/>
            </p:cNvCxnSpPr>
            <p:nvPr/>
          </p:nvCxnSpPr>
          <p:spPr>
            <a:xfrm>
              <a:off x="7219985" y="4063401"/>
              <a:ext cx="0" cy="1324499"/>
            </a:xfrm>
            <a:prstGeom prst="line">
              <a:avLst/>
            </a:prstGeom>
            <a:ln w="31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nettore diritto 39">
              <a:extLst>
                <a:ext uri="{FF2B5EF4-FFF2-40B4-BE49-F238E27FC236}">
                  <a16:creationId xmlns:a16="http://schemas.microsoft.com/office/drawing/2014/main" xmlns="" id="{8021A8DE-96A8-53EF-99DD-647FA16CCD82}"/>
                </a:ext>
              </a:extLst>
            </p:cNvPr>
            <p:cNvCxnSpPr>
              <a:cxnSpLocks/>
              <a:stCxn id="43" idx="1"/>
            </p:cNvCxnSpPr>
            <p:nvPr/>
          </p:nvCxnSpPr>
          <p:spPr>
            <a:xfrm flipV="1">
              <a:off x="5630315" y="2110842"/>
              <a:ext cx="1" cy="1954734"/>
            </a:xfrm>
            <a:prstGeom prst="line">
              <a:avLst/>
            </a:prstGeom>
            <a:ln w="31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nettore diritto 45">
              <a:extLst>
                <a:ext uri="{FF2B5EF4-FFF2-40B4-BE49-F238E27FC236}">
                  <a16:creationId xmlns:a16="http://schemas.microsoft.com/office/drawing/2014/main" xmlns="" id="{C66DF007-F52A-5A0E-3C75-87388666217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147937" y="2925431"/>
              <a:ext cx="0" cy="1137970"/>
            </a:xfrm>
            <a:prstGeom prst="line">
              <a:avLst/>
            </a:prstGeom>
            <a:ln w="31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nettore diritto 46">
              <a:extLst>
                <a:ext uri="{FF2B5EF4-FFF2-40B4-BE49-F238E27FC236}">
                  <a16:creationId xmlns:a16="http://schemas.microsoft.com/office/drawing/2014/main" xmlns="" id="{E5D37769-AB6B-8546-9E51-130A2352A9A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069335" y="4063401"/>
              <a:ext cx="0" cy="768814"/>
            </a:xfrm>
            <a:prstGeom prst="line">
              <a:avLst/>
            </a:prstGeom>
            <a:ln w="31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CasellaDiTesto 48">
              <a:extLst>
                <a:ext uri="{FF2B5EF4-FFF2-40B4-BE49-F238E27FC236}">
                  <a16:creationId xmlns:a16="http://schemas.microsoft.com/office/drawing/2014/main" xmlns="" id="{93DB24D7-9711-A7F7-C8A1-14ED080BEF86}"/>
                </a:ext>
              </a:extLst>
            </p:cNvPr>
            <p:cNvSpPr txBox="1"/>
            <p:nvPr/>
          </p:nvSpPr>
          <p:spPr>
            <a:xfrm>
              <a:off x="9023499" y="4587386"/>
              <a:ext cx="55290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it-IT" dirty="0">
                  <a:solidFill>
                    <a:srgbClr val="0000FF"/>
                  </a:solidFill>
                  <a:latin typeface="Comic Sans MS" panose="030F0702030302020204" pitchFamily="66" charset="0"/>
                </a:rPr>
                <a:t>T</a:t>
              </a:r>
              <a:r>
                <a:rPr lang="it-IT" baseline="-25000" dirty="0">
                  <a:solidFill>
                    <a:srgbClr val="0000FF"/>
                  </a:solidFill>
                  <a:latin typeface="Comic Sans MS" panose="030F0702030302020204" pitchFamily="66" charset="0"/>
                </a:rPr>
                <a:t>1</a:t>
              </a:r>
              <a:r>
                <a:rPr lang="it-IT" dirty="0">
                  <a:solidFill>
                    <a:srgbClr val="0000FF"/>
                  </a:solidFill>
                  <a:latin typeface="Comic Sans MS" panose="030F0702030302020204" pitchFamily="66" charset="0"/>
                </a:rPr>
                <a:t>r</a:t>
              </a:r>
            </a:p>
          </p:txBody>
        </p:sp>
        <p:sp>
          <p:nvSpPr>
            <p:cNvPr id="50" name="CasellaDiTesto 49">
              <a:extLst>
                <a:ext uri="{FF2B5EF4-FFF2-40B4-BE49-F238E27FC236}">
                  <a16:creationId xmlns:a16="http://schemas.microsoft.com/office/drawing/2014/main" xmlns="" id="{81C6DEA9-6507-44BA-2CCA-9AC9A4EF1747}"/>
                </a:ext>
              </a:extLst>
            </p:cNvPr>
            <p:cNvSpPr txBox="1"/>
            <p:nvPr/>
          </p:nvSpPr>
          <p:spPr>
            <a:xfrm>
              <a:off x="8026949" y="2668684"/>
              <a:ext cx="55290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it-IT" dirty="0">
                  <a:solidFill>
                    <a:srgbClr val="0000FF"/>
                  </a:solidFill>
                  <a:latin typeface="Comic Sans MS" panose="030F0702030302020204" pitchFamily="66" charset="0"/>
                </a:rPr>
                <a:t>T</a:t>
              </a:r>
              <a:r>
                <a:rPr lang="it-IT" baseline="-25000" dirty="0">
                  <a:solidFill>
                    <a:srgbClr val="0000FF"/>
                  </a:solidFill>
                  <a:latin typeface="Comic Sans MS" panose="030F0702030302020204" pitchFamily="66" charset="0"/>
                </a:rPr>
                <a:t>2</a:t>
              </a:r>
              <a:r>
                <a:rPr lang="it-IT" dirty="0">
                  <a:solidFill>
                    <a:srgbClr val="0000FF"/>
                  </a:solidFill>
                  <a:latin typeface="Comic Sans MS" panose="030F0702030302020204" pitchFamily="66" charset="0"/>
                </a:rPr>
                <a:t>r</a:t>
              </a:r>
            </a:p>
          </p:txBody>
        </p:sp>
        <p:sp>
          <p:nvSpPr>
            <p:cNvPr id="51" name="CasellaDiTesto 50">
              <a:extLst>
                <a:ext uri="{FF2B5EF4-FFF2-40B4-BE49-F238E27FC236}">
                  <a16:creationId xmlns:a16="http://schemas.microsoft.com/office/drawing/2014/main" xmlns="" id="{AE463CCE-5297-1B2B-C00F-C53D3E37E285}"/>
                </a:ext>
              </a:extLst>
            </p:cNvPr>
            <p:cNvSpPr txBox="1"/>
            <p:nvPr/>
          </p:nvSpPr>
          <p:spPr>
            <a:xfrm>
              <a:off x="5539768" y="1854360"/>
              <a:ext cx="55290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it-IT" dirty="0">
                  <a:solidFill>
                    <a:srgbClr val="0000FF"/>
                  </a:solidFill>
                  <a:latin typeface="Comic Sans MS" panose="030F0702030302020204" pitchFamily="66" charset="0"/>
                </a:rPr>
                <a:t>T</a:t>
              </a:r>
              <a:r>
                <a:rPr lang="it-IT" baseline="-25000" dirty="0">
                  <a:solidFill>
                    <a:srgbClr val="0000FF"/>
                  </a:solidFill>
                  <a:latin typeface="Comic Sans MS" panose="030F0702030302020204" pitchFamily="66" charset="0"/>
                </a:rPr>
                <a:t>2</a:t>
              </a:r>
              <a:r>
                <a:rPr lang="it-IT" dirty="0">
                  <a:solidFill>
                    <a:srgbClr val="0000FF"/>
                  </a:solidFill>
                  <a:latin typeface="Comic Sans MS" panose="030F0702030302020204" pitchFamily="66" charset="0"/>
                </a:rPr>
                <a:t>s</a:t>
              </a:r>
            </a:p>
          </p:txBody>
        </p:sp>
        <p:sp>
          <p:nvSpPr>
            <p:cNvPr id="52" name="CasellaDiTesto 51">
              <a:extLst>
                <a:ext uri="{FF2B5EF4-FFF2-40B4-BE49-F238E27FC236}">
                  <a16:creationId xmlns:a16="http://schemas.microsoft.com/office/drawing/2014/main" xmlns="" id="{A37B1846-20A4-DC2E-24F3-63FB63D44795}"/>
                </a:ext>
              </a:extLst>
            </p:cNvPr>
            <p:cNvSpPr txBox="1"/>
            <p:nvPr/>
          </p:nvSpPr>
          <p:spPr>
            <a:xfrm>
              <a:off x="6764269" y="5298446"/>
              <a:ext cx="55290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it-IT" dirty="0">
                  <a:solidFill>
                    <a:srgbClr val="0000FF"/>
                  </a:solidFill>
                  <a:latin typeface="Comic Sans MS" panose="030F0702030302020204" pitchFamily="66" charset="0"/>
                </a:rPr>
                <a:t>T</a:t>
              </a:r>
              <a:r>
                <a:rPr lang="it-IT" baseline="-25000" dirty="0">
                  <a:solidFill>
                    <a:srgbClr val="0000FF"/>
                  </a:solidFill>
                  <a:latin typeface="Comic Sans MS" panose="030F0702030302020204" pitchFamily="66" charset="0"/>
                </a:rPr>
                <a:t>1</a:t>
              </a:r>
              <a:r>
                <a:rPr lang="it-IT" dirty="0">
                  <a:solidFill>
                    <a:srgbClr val="0000FF"/>
                  </a:solidFill>
                  <a:latin typeface="Comic Sans MS" panose="030F0702030302020204" pitchFamily="66" charset="0"/>
                </a:rPr>
                <a:t>s</a:t>
              </a:r>
            </a:p>
          </p:txBody>
        </p:sp>
        <p:cxnSp>
          <p:nvCxnSpPr>
            <p:cNvPr id="25" name="Connettore diritto 24">
              <a:extLst>
                <a:ext uri="{FF2B5EF4-FFF2-40B4-BE49-F238E27FC236}">
                  <a16:creationId xmlns:a16="http://schemas.microsoft.com/office/drawing/2014/main" xmlns="" id="{A18A55A1-EB05-0C2E-AA8C-B1F1A3245478}"/>
                </a:ext>
              </a:extLst>
            </p:cNvPr>
            <p:cNvCxnSpPr>
              <a:cxnSpLocks/>
            </p:cNvCxnSpPr>
            <p:nvPr/>
          </p:nvCxnSpPr>
          <p:spPr>
            <a:xfrm>
              <a:off x="5642443" y="2110842"/>
              <a:ext cx="2516993" cy="822863"/>
            </a:xfrm>
            <a:prstGeom prst="line">
              <a:avLst/>
            </a:prstGeom>
            <a:ln w="95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ttore diritto 25">
              <a:extLst>
                <a:ext uri="{FF2B5EF4-FFF2-40B4-BE49-F238E27FC236}">
                  <a16:creationId xmlns:a16="http://schemas.microsoft.com/office/drawing/2014/main" xmlns="" id="{FFA772C9-EC1F-0F56-FC7B-52DAB75384B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232114" y="4837513"/>
              <a:ext cx="1848720" cy="550387"/>
            </a:xfrm>
            <a:prstGeom prst="line">
              <a:avLst/>
            </a:prstGeom>
            <a:ln w="95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4" name="Connettore diritto 53">
            <a:extLst>
              <a:ext uri="{FF2B5EF4-FFF2-40B4-BE49-F238E27FC236}">
                <a16:creationId xmlns:a16="http://schemas.microsoft.com/office/drawing/2014/main" xmlns="" id="{6D1ECB4D-F326-E533-0811-D95675B523A4}"/>
              </a:ext>
            </a:extLst>
          </p:cNvPr>
          <p:cNvCxnSpPr>
            <a:cxnSpLocks/>
          </p:cNvCxnSpPr>
          <p:nvPr/>
        </p:nvCxnSpPr>
        <p:spPr>
          <a:xfrm>
            <a:off x="3907534" y="1552659"/>
            <a:ext cx="7780256" cy="2512916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diritto 58">
            <a:extLst>
              <a:ext uri="{FF2B5EF4-FFF2-40B4-BE49-F238E27FC236}">
                <a16:creationId xmlns:a16="http://schemas.microsoft.com/office/drawing/2014/main" xmlns="" id="{6B80ED9F-A9F8-7AD3-1277-CAECE40CD30D}"/>
              </a:ext>
            </a:extLst>
          </p:cNvPr>
          <p:cNvCxnSpPr>
            <a:cxnSpLocks/>
          </p:cNvCxnSpPr>
          <p:nvPr/>
        </p:nvCxnSpPr>
        <p:spPr>
          <a:xfrm flipV="1">
            <a:off x="3780110" y="4061226"/>
            <a:ext cx="7907053" cy="2354029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Ovale 61">
            <a:extLst>
              <a:ext uri="{FF2B5EF4-FFF2-40B4-BE49-F238E27FC236}">
                <a16:creationId xmlns:a16="http://schemas.microsoft.com/office/drawing/2014/main" xmlns="" id="{B3F3A99A-2161-8F78-7050-B89AE34272B6}"/>
              </a:ext>
            </a:extLst>
          </p:cNvPr>
          <p:cNvSpPr/>
          <p:nvPr/>
        </p:nvSpPr>
        <p:spPr>
          <a:xfrm>
            <a:off x="11200709" y="3697758"/>
            <a:ext cx="720000" cy="720000"/>
          </a:xfrm>
          <a:prstGeom prst="ellipse">
            <a:avLst/>
          </a:prstGeom>
          <a:solidFill>
            <a:srgbClr val="FF0000">
              <a:alpha val="1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5" name="Ovale 74">
            <a:extLst>
              <a:ext uri="{FF2B5EF4-FFF2-40B4-BE49-F238E27FC236}">
                <a16:creationId xmlns:a16="http://schemas.microsoft.com/office/drawing/2014/main" xmlns="" id="{7D3F476D-8AFB-E03E-E0D7-A4CB5BE4203F}"/>
              </a:ext>
            </a:extLst>
          </p:cNvPr>
          <p:cNvSpPr/>
          <p:nvPr/>
        </p:nvSpPr>
        <p:spPr>
          <a:xfrm>
            <a:off x="8112908" y="4787433"/>
            <a:ext cx="720000" cy="720000"/>
          </a:xfrm>
          <a:prstGeom prst="ellipse">
            <a:avLst/>
          </a:prstGeom>
          <a:solidFill>
            <a:srgbClr val="FF0000">
              <a:alpha val="1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6" name="Ovale 75">
            <a:extLst>
              <a:ext uri="{FF2B5EF4-FFF2-40B4-BE49-F238E27FC236}">
                <a16:creationId xmlns:a16="http://schemas.microsoft.com/office/drawing/2014/main" xmlns="" id="{E6BFB838-313C-C4F7-49F3-E7F1DAE970B4}"/>
              </a:ext>
            </a:extLst>
          </p:cNvPr>
          <p:cNvSpPr/>
          <p:nvPr/>
        </p:nvSpPr>
        <p:spPr>
          <a:xfrm>
            <a:off x="6846800" y="2154204"/>
            <a:ext cx="720000" cy="720000"/>
          </a:xfrm>
          <a:prstGeom prst="ellipse">
            <a:avLst/>
          </a:prstGeom>
          <a:solidFill>
            <a:srgbClr val="FF0000">
              <a:alpha val="1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66" name="Connettore 2 65">
            <a:extLst>
              <a:ext uri="{FF2B5EF4-FFF2-40B4-BE49-F238E27FC236}">
                <a16:creationId xmlns:a16="http://schemas.microsoft.com/office/drawing/2014/main" xmlns="" id="{64C40455-FEB3-4CB8-8AF6-8AFA245FBF15}"/>
              </a:ext>
            </a:extLst>
          </p:cNvPr>
          <p:cNvCxnSpPr>
            <a:cxnSpLocks/>
            <a:stCxn id="15" idx="3"/>
          </p:cNvCxnSpPr>
          <p:nvPr/>
        </p:nvCxnSpPr>
        <p:spPr>
          <a:xfrm>
            <a:off x="2703873" y="3163673"/>
            <a:ext cx="5391930" cy="1835576"/>
          </a:xfrm>
          <a:prstGeom prst="straightConnector1">
            <a:avLst/>
          </a:prstGeom>
          <a:ln w="317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2 67">
            <a:extLst>
              <a:ext uri="{FF2B5EF4-FFF2-40B4-BE49-F238E27FC236}">
                <a16:creationId xmlns:a16="http://schemas.microsoft.com/office/drawing/2014/main" xmlns="" id="{32DEF502-370C-9730-C193-89D8B84D8522}"/>
              </a:ext>
            </a:extLst>
          </p:cNvPr>
          <p:cNvCxnSpPr>
            <a:cxnSpLocks/>
            <a:stCxn id="16" idx="3"/>
          </p:cNvCxnSpPr>
          <p:nvPr/>
        </p:nvCxnSpPr>
        <p:spPr>
          <a:xfrm flipV="1">
            <a:off x="2682845" y="2641044"/>
            <a:ext cx="4145397" cy="1012604"/>
          </a:xfrm>
          <a:prstGeom prst="straightConnector1">
            <a:avLst/>
          </a:prstGeom>
          <a:ln w="317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a gomito 69">
            <a:extLst>
              <a:ext uri="{FF2B5EF4-FFF2-40B4-BE49-F238E27FC236}">
                <a16:creationId xmlns:a16="http://schemas.microsoft.com/office/drawing/2014/main" xmlns="" id="{6BB855B6-AB94-A430-342C-066774CBB07C}"/>
              </a:ext>
            </a:extLst>
          </p:cNvPr>
          <p:cNvCxnSpPr>
            <a:cxnSpLocks/>
          </p:cNvCxnSpPr>
          <p:nvPr/>
        </p:nvCxnSpPr>
        <p:spPr>
          <a:xfrm flipV="1">
            <a:off x="523092" y="4438167"/>
            <a:ext cx="11042216" cy="1171045"/>
          </a:xfrm>
          <a:prstGeom prst="bentConnector3">
            <a:avLst>
              <a:gd name="adj1" fmla="val 100038"/>
            </a:avLst>
          </a:prstGeom>
          <a:ln w="317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CasellaDiTesto 56">
            <a:extLst>
              <a:ext uri="{FF2B5EF4-FFF2-40B4-BE49-F238E27FC236}">
                <a16:creationId xmlns:a16="http://schemas.microsoft.com/office/drawing/2014/main" xmlns="" id="{34201DD2-4824-6F54-3E53-5AE6BB999759}"/>
              </a:ext>
            </a:extLst>
          </p:cNvPr>
          <p:cNvSpPr txBox="1"/>
          <p:nvPr/>
        </p:nvSpPr>
        <p:spPr>
          <a:xfrm>
            <a:off x="8258699" y="4992671"/>
            <a:ext cx="634561" cy="369332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58" name="CasellaDiTesto 57">
            <a:extLst>
              <a:ext uri="{FF2B5EF4-FFF2-40B4-BE49-F238E27FC236}">
                <a16:creationId xmlns:a16="http://schemas.microsoft.com/office/drawing/2014/main" xmlns="" id="{A40C3947-4112-0743-7B12-91B32EE62D07}"/>
              </a:ext>
            </a:extLst>
          </p:cNvPr>
          <p:cNvSpPr txBox="1"/>
          <p:nvPr/>
        </p:nvSpPr>
        <p:spPr>
          <a:xfrm>
            <a:off x="7021735" y="2271712"/>
            <a:ext cx="634561" cy="369332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xmlns="" val="320118358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00"/>
                            </p:stCondLst>
                            <p:childTnLst>
                              <p:par>
                                <p:cTn id="10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/>
      <p:bldP spid="10" grpId="0" animBg="1"/>
      <p:bldP spid="11" grpId="0" animBg="1"/>
      <p:bldP spid="13" grpId="0"/>
      <p:bldP spid="15" grpId="0" animBg="1"/>
      <p:bldP spid="16" grpId="0" animBg="1"/>
      <p:bldP spid="60" grpId="0"/>
      <p:bldP spid="61" grpId="0"/>
      <p:bldP spid="62" grpId="0" animBg="1"/>
      <p:bldP spid="75" grpId="0" animBg="1"/>
      <p:bldP spid="76" grpId="0" animBg="1"/>
      <p:bldP spid="57" grpId="0"/>
      <p:bldP spid="5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xmlns="" id="{438DA87A-518A-8550-4E5B-62F63E046F53}"/>
              </a:ext>
            </a:extLst>
          </p:cNvPr>
          <p:cNvSpPr txBox="1">
            <a:spLocks noChangeArrowheads="1"/>
          </p:cNvSpPr>
          <p:nvPr/>
        </p:nvSpPr>
        <p:spPr>
          <a:xfrm>
            <a:off x="66000" y="41275"/>
            <a:ext cx="12060000" cy="360000"/>
          </a:xfrm>
          <a:prstGeom prst="rect">
            <a:avLst/>
          </a:prstGeom>
          <a:ln w="3175" cmpd="dbl"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2000" dirty="0">
                <a:solidFill>
                  <a:srgbClr val="C00000"/>
                </a:solidFill>
                <a:latin typeface="Comic Sans MS" panose="030F0702030302020204" pitchFamily="66" charset="0"/>
              </a:rPr>
              <a:t>PIANO PER DUE RETTE PARALLELE</a:t>
            </a:r>
          </a:p>
        </p:txBody>
      </p:sp>
      <p:sp>
        <p:nvSpPr>
          <p:cNvPr id="5" name="CasellaDiTesto 4">
            <a:hlinkClick r:id="rId3" action="ppaction://hlinksldjump"/>
            <a:extLst>
              <a:ext uri="{FF2B5EF4-FFF2-40B4-BE49-F238E27FC236}">
                <a16:creationId xmlns:a16="http://schemas.microsoft.com/office/drawing/2014/main" xmlns="" id="{6396998B-975F-F1ED-BB38-A22D915EDBEF}"/>
              </a:ext>
            </a:extLst>
          </p:cNvPr>
          <p:cNvSpPr txBox="1"/>
          <p:nvPr/>
        </p:nvSpPr>
        <p:spPr>
          <a:xfrm>
            <a:off x="10523001" y="40671"/>
            <a:ext cx="1611057" cy="360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</a:rPr>
              <a:t>Torna a Indice</a:t>
            </a:r>
          </a:p>
        </p:txBody>
      </p:sp>
      <p:sp>
        <p:nvSpPr>
          <p:cNvPr id="3" name="Callout: freccia in giù 2">
            <a:extLst>
              <a:ext uri="{FF2B5EF4-FFF2-40B4-BE49-F238E27FC236}">
                <a16:creationId xmlns:a16="http://schemas.microsoft.com/office/drawing/2014/main" xmlns="" id="{9AC7AEC1-DBDA-D8CF-CFAE-C8B286271A1C}"/>
              </a:ext>
            </a:extLst>
          </p:cNvPr>
          <p:cNvSpPr/>
          <p:nvPr/>
        </p:nvSpPr>
        <p:spPr>
          <a:xfrm>
            <a:off x="65999" y="522514"/>
            <a:ext cx="3101377" cy="739623"/>
          </a:xfrm>
          <a:prstGeom prst="downArrowCallout">
            <a:avLst/>
          </a:prstGeom>
          <a:solidFill>
            <a:srgbClr val="FFF2CC"/>
          </a:solidFill>
          <a:ln w="31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Verifica</a:t>
            </a:r>
          </a:p>
        </p:txBody>
      </p: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xmlns="" id="{0EEB2309-51D2-B888-9C91-2474A8B3B4CD}"/>
              </a:ext>
            </a:extLst>
          </p:cNvPr>
          <p:cNvCxnSpPr/>
          <p:nvPr/>
        </p:nvCxnSpPr>
        <p:spPr>
          <a:xfrm>
            <a:off x="-18662" y="6861107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Gruppo 44">
            <a:extLst>
              <a:ext uri="{FF2B5EF4-FFF2-40B4-BE49-F238E27FC236}">
                <a16:creationId xmlns:a16="http://schemas.microsoft.com/office/drawing/2014/main" xmlns="" id="{F906FE9D-893D-92FB-FBC6-B46F8109D263}"/>
              </a:ext>
            </a:extLst>
          </p:cNvPr>
          <p:cNvGrpSpPr/>
          <p:nvPr/>
        </p:nvGrpSpPr>
        <p:grpSpPr>
          <a:xfrm>
            <a:off x="3185167" y="1342485"/>
            <a:ext cx="8802211" cy="5400000"/>
            <a:chOff x="3185167" y="1342485"/>
            <a:chExt cx="8802211" cy="5400000"/>
          </a:xfrm>
        </p:grpSpPr>
        <p:grpSp>
          <p:nvGrpSpPr>
            <p:cNvPr id="28" name="Group 5">
              <a:extLst>
                <a:ext uri="{FF2B5EF4-FFF2-40B4-BE49-F238E27FC236}">
                  <a16:creationId xmlns:a16="http://schemas.microsoft.com/office/drawing/2014/main" xmlns="" id="{318A0C61-8A7F-9DB2-6540-8868FD5CF71B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3185167" y="1342485"/>
              <a:ext cx="8802211" cy="5400000"/>
              <a:chOff x="2065" y="856"/>
              <a:chExt cx="5443" cy="3391"/>
            </a:xfrm>
            <a:solidFill>
              <a:schemeClr val="accent4">
                <a:lumMod val="20000"/>
                <a:lumOff val="80000"/>
              </a:schemeClr>
            </a:solidFill>
          </p:grpSpPr>
          <p:sp>
            <p:nvSpPr>
              <p:cNvPr id="29" name="AutoShape 4">
                <a:extLst>
                  <a:ext uri="{FF2B5EF4-FFF2-40B4-BE49-F238E27FC236}">
                    <a16:creationId xmlns:a16="http://schemas.microsoft.com/office/drawing/2014/main" xmlns="" id="{F2550A0F-CBC1-9BEF-FE78-C3633305CA61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2065" y="856"/>
                <a:ext cx="5443" cy="339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0" name="Rectangle 6">
                <a:extLst>
                  <a:ext uri="{FF2B5EF4-FFF2-40B4-BE49-F238E27FC236}">
                    <a16:creationId xmlns:a16="http://schemas.microsoft.com/office/drawing/2014/main" xmlns="" id="{3FA15A71-5400-1803-0018-EBBEB82231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95" y="891"/>
                <a:ext cx="5407" cy="3320"/>
              </a:xfrm>
              <a:prstGeom prst="rect">
                <a:avLst/>
              </a:prstGeom>
              <a:grpFill/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>
                  <a:solidFill>
                    <a:srgbClr val="0070C0"/>
                  </a:solidFill>
                </a:endParaRPr>
              </a:p>
            </p:txBody>
          </p:sp>
          <p:sp>
            <p:nvSpPr>
              <p:cNvPr id="31" name="Rectangle 7">
                <a:extLst>
                  <a:ext uri="{FF2B5EF4-FFF2-40B4-BE49-F238E27FC236}">
                    <a16:creationId xmlns:a16="http://schemas.microsoft.com/office/drawing/2014/main" xmlns="" id="{42CA817A-E24F-78A7-1208-4FC73E8C85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73" y="2271"/>
                <a:ext cx="163" cy="26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7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lt</a:t>
                </a:r>
                <a:endPara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34" name="Rectangle 10">
                <a:extLst>
                  <a:ext uri="{FF2B5EF4-FFF2-40B4-BE49-F238E27FC236}">
                    <a16:creationId xmlns:a16="http://schemas.microsoft.com/office/drawing/2014/main" xmlns="" id="{902B6F9C-041A-6399-03FC-84C4B1B22C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617" y="3598"/>
                <a:ext cx="169" cy="2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400" b="0" i="0" u="none" strike="noStrike" cap="none" normalizeH="0" baseline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latin typeface="Comic Sans MS" panose="030F0702030302020204" pitchFamily="66" charset="0"/>
                  </a:rPr>
                  <a:t>r'</a:t>
                </a:r>
                <a:endParaRPr kumimoji="0" lang="it-IT" altLang="it-IT" sz="2400" b="0" i="0" u="none" strike="noStrike" cap="none" normalizeH="0" baseline="0" dirty="0">
                  <a:ln>
                    <a:noFill/>
                  </a:ln>
                  <a:solidFill>
                    <a:srgbClr val="002060"/>
                  </a:solidFill>
                  <a:effectLst/>
                </a:endParaRPr>
              </a:p>
            </p:txBody>
          </p:sp>
          <p:sp>
            <p:nvSpPr>
              <p:cNvPr id="35" name="Rectangle 11">
                <a:extLst>
                  <a:ext uri="{FF2B5EF4-FFF2-40B4-BE49-F238E27FC236}">
                    <a16:creationId xmlns:a16="http://schemas.microsoft.com/office/drawing/2014/main" xmlns="" id="{570CA927-A0E0-5BA6-047A-5BF1A9A9A0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7" y="1222"/>
                <a:ext cx="175" cy="2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400" b="0" i="0" u="none" strike="noStrike" cap="none" normalizeH="0" baseline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latin typeface="Comic Sans MS" panose="030F0702030302020204" pitchFamily="66" charset="0"/>
                  </a:rPr>
                  <a:t>r"</a:t>
                </a:r>
                <a:endParaRPr kumimoji="0" lang="it-IT" altLang="it-IT" sz="2400" b="0" i="0" u="none" strike="noStrike" cap="none" normalizeH="0" baseline="0" dirty="0">
                  <a:ln>
                    <a:noFill/>
                  </a:ln>
                  <a:solidFill>
                    <a:srgbClr val="002060"/>
                  </a:solidFill>
                  <a:effectLst/>
                </a:endParaRPr>
              </a:p>
            </p:txBody>
          </p:sp>
          <p:sp>
            <p:nvSpPr>
              <p:cNvPr id="36" name="Rectangle 12">
                <a:extLst>
                  <a:ext uri="{FF2B5EF4-FFF2-40B4-BE49-F238E27FC236}">
                    <a16:creationId xmlns:a16="http://schemas.microsoft.com/office/drawing/2014/main" xmlns="" id="{5FCC686E-9F31-C545-3AA6-6E5E3F6107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7" y="1902"/>
                <a:ext cx="176" cy="2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4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s"</a:t>
                </a:r>
                <a:endParaRPr kumimoji="0" lang="it-IT" altLang="it-IT" sz="24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37" name="Rectangle 13">
                <a:extLst>
                  <a:ext uri="{FF2B5EF4-FFF2-40B4-BE49-F238E27FC236}">
                    <a16:creationId xmlns:a16="http://schemas.microsoft.com/office/drawing/2014/main" xmlns="" id="{2E63E27A-0E24-C84D-5FED-9B5DC3665D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02" y="3715"/>
                <a:ext cx="170" cy="2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4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s'</a:t>
                </a:r>
                <a:endParaRPr kumimoji="0" lang="it-IT" altLang="it-IT" sz="24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38" name="Line 14">
                <a:extLst>
                  <a:ext uri="{FF2B5EF4-FFF2-40B4-BE49-F238E27FC236}">
                    <a16:creationId xmlns:a16="http://schemas.microsoft.com/office/drawing/2014/main" xmlns="" id="{9437C452-9E39-3E33-0803-E14A7C6298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32" y="2566"/>
                <a:ext cx="5349" cy="0"/>
              </a:xfrm>
              <a:prstGeom prst="line">
                <a:avLst/>
              </a:prstGeom>
              <a:grp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>
                  <a:solidFill>
                    <a:srgbClr val="0070C0"/>
                  </a:solidFill>
                </a:endParaRPr>
              </a:p>
            </p:txBody>
          </p:sp>
          <p:sp>
            <p:nvSpPr>
              <p:cNvPr id="42" name="Line 18">
                <a:extLst>
                  <a:ext uri="{FF2B5EF4-FFF2-40B4-BE49-F238E27FC236}">
                    <a16:creationId xmlns:a16="http://schemas.microsoft.com/office/drawing/2014/main" xmlns="" id="{6598F868-C967-3586-AFFD-5C5E38B3EAB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370" y="1076"/>
                <a:ext cx="1190" cy="1490"/>
              </a:xfrm>
              <a:prstGeom prst="line">
                <a:avLst/>
              </a:prstGeom>
              <a:grpFill/>
              <a:ln w="0">
                <a:solidFill>
                  <a:srgbClr val="C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 sz="2400" dirty="0">
                  <a:solidFill>
                    <a:srgbClr val="0070C0"/>
                  </a:solidFill>
                </a:endParaRPr>
              </a:p>
            </p:txBody>
          </p:sp>
          <p:sp>
            <p:nvSpPr>
              <p:cNvPr id="43" name="Line 19">
                <a:extLst>
                  <a:ext uri="{FF2B5EF4-FFF2-40B4-BE49-F238E27FC236}">
                    <a16:creationId xmlns:a16="http://schemas.microsoft.com/office/drawing/2014/main" xmlns="" id="{82F14F34-98A2-B906-6BE4-8CDDE778462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577" y="2566"/>
                <a:ext cx="1770" cy="1490"/>
              </a:xfrm>
              <a:prstGeom prst="line">
                <a:avLst/>
              </a:prstGeom>
              <a:grpFill/>
              <a:ln w="0">
                <a:solidFill>
                  <a:srgbClr val="C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 sz="2400">
                  <a:solidFill>
                    <a:srgbClr val="0070C0"/>
                  </a:solidFill>
                </a:endParaRPr>
              </a:p>
            </p:txBody>
          </p:sp>
        </p:grpSp>
        <p:grpSp>
          <p:nvGrpSpPr>
            <p:cNvPr id="23" name="Gruppo 22">
              <a:extLst>
                <a:ext uri="{FF2B5EF4-FFF2-40B4-BE49-F238E27FC236}">
                  <a16:creationId xmlns:a16="http://schemas.microsoft.com/office/drawing/2014/main" xmlns="" id="{C12D5BD6-7A84-79F0-7590-EBDDA50EA14C}"/>
                </a:ext>
              </a:extLst>
            </p:cNvPr>
            <p:cNvGrpSpPr/>
            <p:nvPr/>
          </p:nvGrpSpPr>
          <p:grpSpPr>
            <a:xfrm>
              <a:off x="3744973" y="1543059"/>
              <a:ext cx="7923935" cy="4893093"/>
              <a:chOff x="3744973" y="1543059"/>
              <a:chExt cx="7923935" cy="4893093"/>
            </a:xfrm>
          </p:grpSpPr>
          <p:sp>
            <p:nvSpPr>
              <p:cNvPr id="8" name="Line 18">
                <a:extLst>
                  <a:ext uri="{FF2B5EF4-FFF2-40B4-BE49-F238E27FC236}">
                    <a16:creationId xmlns:a16="http://schemas.microsoft.com/office/drawing/2014/main" xmlns="" id="{B9B146FD-8236-0BAB-E8D7-57CC2A8F479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7132659" y="1680663"/>
                <a:ext cx="1936046" cy="2387083"/>
              </a:xfrm>
              <a:prstGeom prst="lin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0">
                <a:solidFill>
                  <a:srgbClr val="00206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 sz="24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9" name="Line 19">
                <a:extLst>
                  <a:ext uri="{FF2B5EF4-FFF2-40B4-BE49-F238E27FC236}">
                    <a16:creationId xmlns:a16="http://schemas.microsoft.com/office/drawing/2014/main" xmlns="" id="{B2080BBC-720E-4708-83E2-0B97B378CA8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8142479" y="4063401"/>
                <a:ext cx="2861664" cy="2372751"/>
              </a:xfrm>
              <a:prstGeom prst="lin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0">
                <a:solidFill>
                  <a:srgbClr val="00206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 sz="2400">
                  <a:solidFill>
                    <a:srgbClr val="C00000"/>
                  </a:solidFill>
                </a:endParaRPr>
              </a:p>
            </p:txBody>
          </p:sp>
          <p:cxnSp>
            <p:nvCxnSpPr>
              <p:cNvPr id="32" name="Connettore diritto 31">
                <a:extLst>
                  <a:ext uri="{FF2B5EF4-FFF2-40B4-BE49-F238E27FC236}">
                    <a16:creationId xmlns:a16="http://schemas.microsoft.com/office/drawing/2014/main" xmlns="" id="{8018683D-AE86-8B09-33CF-A42CB87EBA7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219985" y="4063401"/>
                <a:ext cx="0" cy="1324499"/>
              </a:xfrm>
              <a:prstGeom prst="line">
                <a:avLst/>
              </a:prstGeom>
              <a:ln w="31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Connettore diritto 39">
                <a:extLst>
                  <a:ext uri="{FF2B5EF4-FFF2-40B4-BE49-F238E27FC236}">
                    <a16:creationId xmlns:a16="http://schemas.microsoft.com/office/drawing/2014/main" xmlns="" id="{8021A8DE-96A8-53EF-99DD-647FA16CCD82}"/>
                  </a:ext>
                </a:extLst>
              </p:cNvPr>
              <p:cNvCxnSpPr>
                <a:cxnSpLocks/>
                <a:stCxn id="43" idx="1"/>
              </p:cNvCxnSpPr>
              <p:nvPr/>
            </p:nvCxnSpPr>
            <p:spPr>
              <a:xfrm flipV="1">
                <a:off x="5630315" y="2110842"/>
                <a:ext cx="1" cy="1954734"/>
              </a:xfrm>
              <a:prstGeom prst="line">
                <a:avLst/>
              </a:prstGeom>
              <a:ln w="31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Connettore diritto 45">
                <a:extLst>
                  <a:ext uri="{FF2B5EF4-FFF2-40B4-BE49-F238E27FC236}">
                    <a16:creationId xmlns:a16="http://schemas.microsoft.com/office/drawing/2014/main" xmlns="" id="{C66DF007-F52A-5A0E-3C75-87388666217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147937" y="2925431"/>
                <a:ext cx="0" cy="1137970"/>
              </a:xfrm>
              <a:prstGeom prst="line">
                <a:avLst/>
              </a:prstGeom>
              <a:ln w="31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Connettore diritto 46">
                <a:extLst>
                  <a:ext uri="{FF2B5EF4-FFF2-40B4-BE49-F238E27FC236}">
                    <a16:creationId xmlns:a16="http://schemas.microsoft.com/office/drawing/2014/main" xmlns="" id="{E5D37769-AB6B-8546-9E51-130A2352A9A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069335" y="4063401"/>
                <a:ext cx="0" cy="768814"/>
              </a:xfrm>
              <a:prstGeom prst="line">
                <a:avLst/>
              </a:prstGeom>
              <a:ln w="31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9" name="CasellaDiTesto 48">
                <a:extLst>
                  <a:ext uri="{FF2B5EF4-FFF2-40B4-BE49-F238E27FC236}">
                    <a16:creationId xmlns:a16="http://schemas.microsoft.com/office/drawing/2014/main" xmlns="" id="{93DB24D7-9711-A7F7-C8A1-14ED080BEF86}"/>
                  </a:ext>
                </a:extLst>
              </p:cNvPr>
              <p:cNvSpPr txBox="1"/>
              <p:nvPr/>
            </p:nvSpPr>
            <p:spPr>
              <a:xfrm>
                <a:off x="9023499" y="4587386"/>
                <a:ext cx="552907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it-IT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T</a:t>
                </a:r>
                <a:r>
                  <a:rPr lang="it-IT" baseline="-250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1</a:t>
                </a:r>
                <a:r>
                  <a:rPr lang="it-IT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r</a:t>
                </a:r>
              </a:p>
            </p:txBody>
          </p:sp>
          <p:sp>
            <p:nvSpPr>
              <p:cNvPr id="50" name="CasellaDiTesto 49">
                <a:extLst>
                  <a:ext uri="{FF2B5EF4-FFF2-40B4-BE49-F238E27FC236}">
                    <a16:creationId xmlns:a16="http://schemas.microsoft.com/office/drawing/2014/main" xmlns="" id="{81C6DEA9-6507-44BA-2CCA-9AC9A4EF1747}"/>
                  </a:ext>
                </a:extLst>
              </p:cNvPr>
              <p:cNvSpPr txBox="1"/>
              <p:nvPr/>
            </p:nvSpPr>
            <p:spPr>
              <a:xfrm>
                <a:off x="8026949" y="2668684"/>
                <a:ext cx="552907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it-IT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T</a:t>
                </a:r>
                <a:r>
                  <a:rPr lang="it-IT" baseline="-250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2</a:t>
                </a:r>
                <a:r>
                  <a:rPr lang="it-IT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r</a:t>
                </a:r>
              </a:p>
            </p:txBody>
          </p:sp>
          <p:sp>
            <p:nvSpPr>
              <p:cNvPr id="51" name="CasellaDiTesto 50">
                <a:extLst>
                  <a:ext uri="{FF2B5EF4-FFF2-40B4-BE49-F238E27FC236}">
                    <a16:creationId xmlns:a16="http://schemas.microsoft.com/office/drawing/2014/main" xmlns="" id="{AE463CCE-5297-1B2B-C00F-C53D3E37E285}"/>
                  </a:ext>
                </a:extLst>
              </p:cNvPr>
              <p:cNvSpPr txBox="1"/>
              <p:nvPr/>
            </p:nvSpPr>
            <p:spPr>
              <a:xfrm>
                <a:off x="5539768" y="1854360"/>
                <a:ext cx="552907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it-IT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T</a:t>
                </a:r>
                <a:r>
                  <a:rPr lang="it-IT" baseline="-250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2</a:t>
                </a:r>
                <a:r>
                  <a:rPr lang="it-IT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s</a:t>
                </a:r>
              </a:p>
            </p:txBody>
          </p:sp>
          <p:sp>
            <p:nvSpPr>
              <p:cNvPr id="52" name="CasellaDiTesto 51">
                <a:extLst>
                  <a:ext uri="{FF2B5EF4-FFF2-40B4-BE49-F238E27FC236}">
                    <a16:creationId xmlns:a16="http://schemas.microsoft.com/office/drawing/2014/main" xmlns="" id="{A37B1846-20A4-DC2E-24F3-63FB63D44795}"/>
                  </a:ext>
                </a:extLst>
              </p:cNvPr>
              <p:cNvSpPr txBox="1"/>
              <p:nvPr/>
            </p:nvSpPr>
            <p:spPr>
              <a:xfrm>
                <a:off x="6764269" y="5298446"/>
                <a:ext cx="552907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it-IT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T</a:t>
                </a:r>
                <a:r>
                  <a:rPr lang="it-IT" baseline="-250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1</a:t>
                </a:r>
                <a:r>
                  <a:rPr lang="it-IT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s</a:t>
                </a:r>
              </a:p>
            </p:txBody>
          </p:sp>
          <p:cxnSp>
            <p:nvCxnSpPr>
              <p:cNvPr id="54" name="Connettore diritto 53">
                <a:extLst>
                  <a:ext uri="{FF2B5EF4-FFF2-40B4-BE49-F238E27FC236}">
                    <a16:creationId xmlns:a16="http://schemas.microsoft.com/office/drawing/2014/main" xmlns="" id="{6D1ECB4D-F326-E533-0811-D95675B523A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872397" y="1543059"/>
                <a:ext cx="7796511" cy="2518166"/>
              </a:xfrm>
              <a:prstGeom prst="line">
                <a:avLst/>
              </a:prstGeom>
              <a:ln w="952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Connettore diritto 58">
                <a:extLst>
                  <a:ext uri="{FF2B5EF4-FFF2-40B4-BE49-F238E27FC236}">
                    <a16:creationId xmlns:a16="http://schemas.microsoft.com/office/drawing/2014/main" xmlns="" id="{6B80ED9F-A9F8-7AD3-1277-CAECE40CD30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744973" y="4063400"/>
                <a:ext cx="7923935" cy="2359055"/>
              </a:xfrm>
              <a:prstGeom prst="line">
                <a:avLst/>
              </a:prstGeom>
              <a:ln w="952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7" name="CasellaDiTesto 56">
                <a:extLst>
                  <a:ext uri="{FF2B5EF4-FFF2-40B4-BE49-F238E27FC236}">
                    <a16:creationId xmlns:a16="http://schemas.microsoft.com/office/drawing/2014/main" xmlns="" id="{34201DD2-4824-6F54-3E53-5AE6BB999759}"/>
                  </a:ext>
                </a:extLst>
              </p:cNvPr>
              <p:cNvSpPr txBox="1"/>
              <p:nvPr/>
            </p:nvSpPr>
            <p:spPr>
              <a:xfrm>
                <a:off x="8126805" y="4992671"/>
                <a:ext cx="634561" cy="369332"/>
              </a:xfrm>
              <a:prstGeom prst="rect">
                <a:avLst/>
              </a:prstGeom>
              <a:noFill/>
              <a:ln w="3175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</a:t>
                </a:r>
                <a:r>
                  <a:rPr lang="it-IT" baseline="-250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1</a:t>
                </a:r>
                <a:r>
                  <a:rPr lang="it-IT" dirty="0">
                    <a:solidFill>
                      <a:srgbClr val="FF0000"/>
                    </a:solidFill>
                    <a:latin typeface="Symbol" panose="05050102010706020507" pitchFamily="18" charset="2"/>
                  </a:rPr>
                  <a:t>a</a:t>
                </a:r>
              </a:p>
            </p:txBody>
          </p:sp>
          <p:sp>
            <p:nvSpPr>
              <p:cNvPr id="58" name="CasellaDiTesto 57">
                <a:extLst>
                  <a:ext uri="{FF2B5EF4-FFF2-40B4-BE49-F238E27FC236}">
                    <a16:creationId xmlns:a16="http://schemas.microsoft.com/office/drawing/2014/main" xmlns="" id="{A40C3947-4112-0743-7B12-91B32EE62D07}"/>
                  </a:ext>
                </a:extLst>
              </p:cNvPr>
              <p:cNvSpPr txBox="1"/>
              <p:nvPr/>
            </p:nvSpPr>
            <p:spPr>
              <a:xfrm>
                <a:off x="6889841" y="2271712"/>
                <a:ext cx="634561" cy="369332"/>
              </a:xfrm>
              <a:prstGeom prst="rect">
                <a:avLst/>
              </a:prstGeom>
              <a:noFill/>
              <a:ln w="3175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</a:t>
                </a:r>
                <a:r>
                  <a:rPr lang="it-IT" baseline="-250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2</a:t>
                </a:r>
                <a:r>
                  <a:rPr lang="it-IT" dirty="0">
                    <a:solidFill>
                      <a:srgbClr val="FF0000"/>
                    </a:solidFill>
                    <a:latin typeface="Symbol" panose="05050102010706020507" pitchFamily="18" charset="2"/>
                  </a:rPr>
                  <a:t>a</a:t>
                </a:r>
              </a:p>
            </p:txBody>
          </p:sp>
        </p:grpSp>
      </p:grpSp>
      <p:sp>
        <p:nvSpPr>
          <p:cNvPr id="75" name="Ovale 74">
            <a:extLst>
              <a:ext uri="{FF2B5EF4-FFF2-40B4-BE49-F238E27FC236}">
                <a16:creationId xmlns:a16="http://schemas.microsoft.com/office/drawing/2014/main" xmlns="" id="{7D3F476D-8AFB-E03E-E0D7-A4CB5BE4203F}"/>
              </a:ext>
            </a:extLst>
          </p:cNvPr>
          <p:cNvSpPr/>
          <p:nvPr/>
        </p:nvSpPr>
        <p:spPr>
          <a:xfrm>
            <a:off x="7954470" y="2503002"/>
            <a:ext cx="720000" cy="720000"/>
          </a:xfrm>
          <a:prstGeom prst="ellipse">
            <a:avLst/>
          </a:prstGeom>
          <a:solidFill>
            <a:srgbClr val="FF0000">
              <a:alpha val="1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6" name="Ovale 75">
            <a:extLst>
              <a:ext uri="{FF2B5EF4-FFF2-40B4-BE49-F238E27FC236}">
                <a16:creationId xmlns:a16="http://schemas.microsoft.com/office/drawing/2014/main" xmlns="" id="{E6BFB838-313C-C4F7-49F3-E7F1DAE970B4}"/>
              </a:ext>
            </a:extLst>
          </p:cNvPr>
          <p:cNvSpPr/>
          <p:nvPr/>
        </p:nvSpPr>
        <p:spPr>
          <a:xfrm>
            <a:off x="5469467" y="1654703"/>
            <a:ext cx="720000" cy="720000"/>
          </a:xfrm>
          <a:prstGeom prst="ellipse">
            <a:avLst/>
          </a:prstGeom>
          <a:solidFill>
            <a:srgbClr val="FF0000">
              <a:alpha val="1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9" name="CasellaDiTesto 38"/>
          <p:cNvSpPr txBox="1"/>
          <p:nvPr/>
        </p:nvSpPr>
        <p:spPr>
          <a:xfrm>
            <a:off x="54864" y="1298067"/>
            <a:ext cx="3132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C00000"/>
                </a:solidFill>
                <a:latin typeface="Comic Sans MS" pitchFamily="66" charset="0"/>
              </a:rPr>
              <a:t> Pertanto è necessario effettuare la verifica di congruenza mediante la legge della contenenza tra piano e retta espressa dalla seguente relazione</a:t>
            </a:r>
          </a:p>
        </p:txBody>
      </p:sp>
      <p:sp>
        <p:nvSpPr>
          <p:cNvPr id="41" name="CasellaDiTesto 40"/>
          <p:cNvSpPr txBox="1"/>
          <p:nvPr/>
        </p:nvSpPr>
        <p:spPr>
          <a:xfrm>
            <a:off x="3246120" y="521208"/>
            <a:ext cx="8769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C00000"/>
                </a:solidFill>
                <a:latin typeface="Comic Sans MS" pitchFamily="66" charset="0"/>
              </a:rPr>
              <a:t>Definite le due tracce rappresentative del piano e controllato che s’intersechino sulla </a:t>
            </a:r>
            <a:r>
              <a:rPr lang="it-IT" dirty="0" err="1">
                <a:solidFill>
                  <a:srgbClr val="C00000"/>
                </a:solidFill>
                <a:latin typeface="Comic Sans MS" pitchFamily="66" charset="0"/>
              </a:rPr>
              <a:t>lt</a:t>
            </a:r>
            <a:r>
              <a:rPr lang="it-IT" dirty="0">
                <a:solidFill>
                  <a:srgbClr val="C00000"/>
                </a:solidFill>
                <a:latin typeface="Comic Sans MS" pitchFamily="66" charset="0"/>
              </a:rPr>
              <a:t> nel medesimo punto bisogno eseguire le verifiche di congruenza</a:t>
            </a:r>
            <a:endParaRPr lang="it-IT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xmlns="" id="{23CFE24C-011A-46BE-AF81-0FFF001DEBFC}"/>
              </a:ext>
            </a:extLst>
          </p:cNvPr>
          <p:cNvSpPr txBox="1"/>
          <p:nvPr/>
        </p:nvSpPr>
        <p:spPr>
          <a:xfrm>
            <a:off x="356257" y="3021678"/>
            <a:ext cx="2484000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800" dirty="0">
                <a:solidFill>
                  <a:srgbClr val="C00000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  <a:cs typeface="Arial" panose="020B0604020202020204" pitchFamily="34" charset="0"/>
              </a:rPr>
              <a:t>a </a:t>
            </a:r>
            <a:r>
              <a:rPr lang="it-IT" sz="1800" dirty="0">
                <a:solidFill>
                  <a:srgbClr val="C00000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Ì [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(</a:t>
            </a:r>
            <a:r>
              <a:rPr lang="it-IT" sz="18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r’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//s'); (</a:t>
            </a:r>
            <a:r>
              <a:rPr lang="it-IT" sz="18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r”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//s”)</a:t>
            </a:r>
            <a:r>
              <a:rPr lang="it-IT" sz="1800" dirty="0">
                <a:solidFill>
                  <a:srgbClr val="C00000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]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7" name="Ovale 6">
            <a:extLst>
              <a:ext uri="{FF2B5EF4-FFF2-40B4-BE49-F238E27FC236}">
                <a16:creationId xmlns:a16="http://schemas.microsoft.com/office/drawing/2014/main" xmlns="" id="{E630F002-AF25-D83A-0003-1E9C22189FA7}"/>
              </a:ext>
            </a:extLst>
          </p:cNvPr>
          <p:cNvSpPr/>
          <p:nvPr/>
        </p:nvSpPr>
        <p:spPr>
          <a:xfrm>
            <a:off x="8894079" y="4412052"/>
            <a:ext cx="720000" cy="720000"/>
          </a:xfrm>
          <a:prstGeom prst="ellipse">
            <a:avLst/>
          </a:prstGeom>
          <a:solidFill>
            <a:srgbClr val="FF0000">
              <a:alpha val="1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Ovale 9">
            <a:extLst>
              <a:ext uri="{FF2B5EF4-FFF2-40B4-BE49-F238E27FC236}">
                <a16:creationId xmlns:a16="http://schemas.microsoft.com/office/drawing/2014/main" xmlns="" id="{6F1519AB-F016-8D23-D4A7-6D2ADE96F6B8}"/>
              </a:ext>
            </a:extLst>
          </p:cNvPr>
          <p:cNvSpPr/>
          <p:nvPr/>
        </p:nvSpPr>
        <p:spPr>
          <a:xfrm>
            <a:off x="6701503" y="5083083"/>
            <a:ext cx="720000" cy="720000"/>
          </a:xfrm>
          <a:prstGeom prst="ellipse">
            <a:avLst/>
          </a:prstGeom>
          <a:solidFill>
            <a:srgbClr val="FF0000">
              <a:alpha val="1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2" name="Connettore 2 11">
            <a:extLst>
              <a:ext uri="{FF2B5EF4-FFF2-40B4-BE49-F238E27FC236}">
                <a16:creationId xmlns:a16="http://schemas.microsoft.com/office/drawing/2014/main" xmlns="" id="{A2249B77-EF77-4DE2-A376-B39AFCAC16E9}"/>
              </a:ext>
            </a:extLst>
          </p:cNvPr>
          <p:cNvCxnSpPr>
            <a:cxnSpLocks/>
            <a:stCxn id="2" idx="3"/>
          </p:cNvCxnSpPr>
          <p:nvPr/>
        </p:nvCxnSpPr>
        <p:spPr>
          <a:xfrm flipV="1">
            <a:off x="2840257" y="2175230"/>
            <a:ext cx="2677042" cy="1031114"/>
          </a:xfrm>
          <a:prstGeom prst="straightConnector1">
            <a:avLst/>
          </a:prstGeom>
          <a:ln w="317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>
            <a:extLst>
              <a:ext uri="{FF2B5EF4-FFF2-40B4-BE49-F238E27FC236}">
                <a16:creationId xmlns:a16="http://schemas.microsoft.com/office/drawing/2014/main" xmlns="" id="{04BE2055-544D-A9E3-1C2A-B626497E2770}"/>
              </a:ext>
            </a:extLst>
          </p:cNvPr>
          <p:cNvCxnSpPr>
            <a:cxnSpLocks/>
            <a:stCxn id="2" idx="3"/>
          </p:cNvCxnSpPr>
          <p:nvPr/>
        </p:nvCxnSpPr>
        <p:spPr>
          <a:xfrm flipV="1">
            <a:off x="2840257" y="3014068"/>
            <a:ext cx="5113583" cy="192276"/>
          </a:xfrm>
          <a:prstGeom prst="straightConnector1">
            <a:avLst/>
          </a:prstGeom>
          <a:ln w="317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>
            <a:extLst>
              <a:ext uri="{FF2B5EF4-FFF2-40B4-BE49-F238E27FC236}">
                <a16:creationId xmlns:a16="http://schemas.microsoft.com/office/drawing/2014/main" xmlns="" id="{13E8F42F-5090-EC14-680F-7EDDC354A830}"/>
              </a:ext>
            </a:extLst>
          </p:cNvPr>
          <p:cNvCxnSpPr>
            <a:cxnSpLocks/>
            <a:stCxn id="2" idx="3"/>
          </p:cNvCxnSpPr>
          <p:nvPr/>
        </p:nvCxnSpPr>
        <p:spPr>
          <a:xfrm>
            <a:off x="2840257" y="3206344"/>
            <a:ext cx="6038766" cy="1574782"/>
          </a:xfrm>
          <a:prstGeom prst="straightConnector1">
            <a:avLst/>
          </a:prstGeom>
          <a:ln w="317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>
            <a:extLst>
              <a:ext uri="{FF2B5EF4-FFF2-40B4-BE49-F238E27FC236}">
                <a16:creationId xmlns:a16="http://schemas.microsoft.com/office/drawing/2014/main" xmlns="" id="{5AD45B3C-15E3-B69D-BE86-470001D8674A}"/>
              </a:ext>
            </a:extLst>
          </p:cNvPr>
          <p:cNvCxnSpPr>
            <a:cxnSpLocks/>
            <a:stCxn id="2" idx="3"/>
          </p:cNvCxnSpPr>
          <p:nvPr/>
        </p:nvCxnSpPr>
        <p:spPr>
          <a:xfrm>
            <a:off x="2840257" y="3206344"/>
            <a:ext cx="3879760" cy="2118882"/>
          </a:xfrm>
          <a:prstGeom prst="straightConnector1">
            <a:avLst/>
          </a:prstGeom>
          <a:ln w="317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asellaDiTesto 18">
            <a:extLst>
              <a:ext uri="{FF2B5EF4-FFF2-40B4-BE49-F238E27FC236}">
                <a16:creationId xmlns:a16="http://schemas.microsoft.com/office/drawing/2014/main" xmlns="" id="{2AD71850-06B8-D70C-167E-4BB19688D65E}"/>
              </a:ext>
            </a:extLst>
          </p:cNvPr>
          <p:cNvSpPr txBox="1"/>
          <p:nvPr/>
        </p:nvSpPr>
        <p:spPr>
          <a:xfrm>
            <a:off x="-6360" y="4557559"/>
            <a:ext cx="313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che</a:t>
            </a:r>
            <a:r>
              <a:rPr lang="it-IT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 verbalmente recita: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xmlns="" id="{2258187E-3FDC-3808-771F-0B2F7C5FBB08}"/>
              </a:ext>
            </a:extLst>
          </p:cNvPr>
          <p:cNvSpPr txBox="1"/>
          <p:nvPr/>
        </p:nvSpPr>
        <p:spPr>
          <a:xfrm>
            <a:off x="35550" y="4952002"/>
            <a:ext cx="3132000" cy="175432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 “</a:t>
            </a:r>
            <a:r>
              <a:rPr lang="it-IT" b="1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una retta appartiene ad un piano se, e solo se, le tracce del</a:t>
            </a:r>
            <a:r>
              <a:rPr lang="it-IT" b="1" dirty="0">
                <a:solidFill>
                  <a:srgbClr val="C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la retta</a:t>
            </a:r>
            <a:r>
              <a:rPr lang="it-IT" b="1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 appartengono alle rispettive omonime tracce del piano</a:t>
            </a:r>
            <a:r>
              <a:rPr lang="it-IT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”</a:t>
            </a:r>
            <a:endParaRPr lang="it-IT" dirty="0"/>
          </a:p>
        </p:txBody>
      </p:sp>
      <p:sp>
        <p:nvSpPr>
          <p:cNvPr id="48" name="CasellaDiTesto 47">
            <a:extLst>
              <a:ext uri="{FF2B5EF4-FFF2-40B4-BE49-F238E27FC236}">
                <a16:creationId xmlns:a16="http://schemas.microsoft.com/office/drawing/2014/main" xmlns="" id="{699AB55C-9313-1D9B-9AAA-324FF6CBE11A}"/>
              </a:ext>
            </a:extLst>
          </p:cNvPr>
          <p:cNvSpPr txBox="1"/>
          <p:nvPr/>
        </p:nvSpPr>
        <p:spPr>
          <a:xfrm>
            <a:off x="9525" y="3426929"/>
            <a:ext cx="313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e biunivoca legge di appartenenza</a:t>
            </a:r>
          </a:p>
        </p:txBody>
      </p:sp>
      <p:sp>
        <p:nvSpPr>
          <p:cNvPr id="53" name="CasellaDiTesto 52">
            <a:extLst>
              <a:ext uri="{FF2B5EF4-FFF2-40B4-BE49-F238E27FC236}">
                <a16:creationId xmlns:a16="http://schemas.microsoft.com/office/drawing/2014/main" xmlns="" id="{1AF1B11C-5D57-0CD0-A26F-79274EE351B8}"/>
              </a:ext>
            </a:extLst>
          </p:cNvPr>
          <p:cNvSpPr txBox="1"/>
          <p:nvPr/>
        </p:nvSpPr>
        <p:spPr>
          <a:xfrm>
            <a:off x="199966" y="4116548"/>
            <a:ext cx="2780648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</a:rPr>
              <a:t>r</a:t>
            </a:r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it-IT" sz="1800" dirty="0">
                <a:latin typeface="Symbol" panose="05050102010706020507" pitchFamily="18" charset="2"/>
              </a:rPr>
              <a:t>Î</a:t>
            </a:r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it-IT" dirty="0">
                <a:solidFill>
                  <a:srgbClr val="C00000"/>
                </a:solidFill>
                <a:latin typeface="Symbol" panose="05050102010706020507" pitchFamily="18" charset="2"/>
              </a:rPr>
              <a:t>a</a:t>
            </a:r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(</a:t>
            </a:r>
            <a:r>
              <a:rPr lang="it-IT" dirty="0">
                <a:solidFill>
                  <a:srgbClr val="0000FF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0000FF"/>
                </a:solidFill>
                <a:latin typeface="Comic Sans MS" panose="030F0702030302020204" pitchFamily="66" charset="0"/>
              </a:rPr>
              <a:t>r</a:t>
            </a:r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it-IT" sz="1800" dirty="0">
                <a:latin typeface="Symbol" panose="05050102010706020507" pitchFamily="18" charset="2"/>
              </a:rPr>
              <a:t>Î</a:t>
            </a:r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C0000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C00000"/>
                </a:solidFill>
                <a:latin typeface="Symbol" panose="05050102010706020507" pitchFamily="18" charset="2"/>
              </a:rPr>
              <a:t>a</a:t>
            </a:r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; </a:t>
            </a:r>
            <a:r>
              <a:rPr lang="it-IT" dirty="0">
                <a:solidFill>
                  <a:srgbClr val="0000FF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0000FF"/>
                </a:solidFill>
                <a:latin typeface="Comic Sans MS" panose="030F0702030302020204" pitchFamily="66" charset="0"/>
              </a:rPr>
              <a:t>r</a:t>
            </a:r>
            <a:r>
              <a:rPr lang="it-IT" sz="1800" dirty="0">
                <a:latin typeface="Symbol" panose="05050102010706020507" pitchFamily="18" charset="2"/>
              </a:rPr>
              <a:t>Î</a:t>
            </a:r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 t</a:t>
            </a:r>
            <a:r>
              <a:rPr lang="it-IT" baseline="-25000" dirty="0">
                <a:solidFill>
                  <a:srgbClr val="C0000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C00000"/>
                </a:solidFill>
                <a:latin typeface="Symbol" panose="05050102010706020507" pitchFamily="18" charset="2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xmlns="" val="30957994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5" grpId="0" animBg="1"/>
      <p:bldP spid="76" grpId="0" animBg="1"/>
      <p:bldP spid="39" grpId="0"/>
      <p:bldP spid="41" grpId="0"/>
      <p:bldP spid="2" grpId="0" animBg="1"/>
      <p:bldP spid="7" grpId="0" animBg="1"/>
      <p:bldP spid="10" grpId="0" animBg="1"/>
      <p:bldP spid="19" grpId="0"/>
      <p:bldP spid="20" grpId="0" animBg="1"/>
      <p:bldP spid="48" grpId="0"/>
      <p:bldP spid="5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xmlns="" id="{438DA87A-518A-8550-4E5B-62F63E046F53}"/>
              </a:ext>
            </a:extLst>
          </p:cNvPr>
          <p:cNvSpPr txBox="1">
            <a:spLocks noChangeArrowheads="1"/>
          </p:cNvSpPr>
          <p:nvPr/>
        </p:nvSpPr>
        <p:spPr>
          <a:xfrm>
            <a:off x="66000" y="41275"/>
            <a:ext cx="12060000" cy="360000"/>
          </a:xfrm>
          <a:prstGeom prst="rect">
            <a:avLst/>
          </a:prstGeom>
          <a:ln w="3175" cmpd="dbl"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2000" dirty="0">
                <a:solidFill>
                  <a:srgbClr val="C00000"/>
                </a:solidFill>
                <a:latin typeface="Comic Sans MS" panose="030F0702030302020204" pitchFamily="66" charset="0"/>
              </a:rPr>
              <a:t>PIANO PER DUE RETTE PARALLELE</a:t>
            </a:r>
          </a:p>
        </p:txBody>
      </p:sp>
      <p:sp>
        <p:nvSpPr>
          <p:cNvPr id="5" name="CasellaDiTesto 4">
            <a:hlinkClick r:id="rId3" action="ppaction://hlinksldjump"/>
            <a:extLst>
              <a:ext uri="{FF2B5EF4-FFF2-40B4-BE49-F238E27FC236}">
                <a16:creationId xmlns:a16="http://schemas.microsoft.com/office/drawing/2014/main" xmlns="" id="{6396998B-975F-F1ED-BB38-A22D915EDBEF}"/>
              </a:ext>
            </a:extLst>
          </p:cNvPr>
          <p:cNvSpPr txBox="1"/>
          <p:nvPr/>
        </p:nvSpPr>
        <p:spPr>
          <a:xfrm>
            <a:off x="10523001" y="40671"/>
            <a:ext cx="1611057" cy="360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</a:rPr>
              <a:t>Torna a Indice</a:t>
            </a:r>
          </a:p>
        </p:txBody>
      </p:sp>
      <p:sp>
        <p:nvSpPr>
          <p:cNvPr id="3" name="Callout: freccia in giù 2">
            <a:extLst>
              <a:ext uri="{FF2B5EF4-FFF2-40B4-BE49-F238E27FC236}">
                <a16:creationId xmlns:a16="http://schemas.microsoft.com/office/drawing/2014/main" xmlns="" id="{9AC7AEC1-DBDA-D8CF-CFAE-C8B286271A1C}"/>
              </a:ext>
            </a:extLst>
          </p:cNvPr>
          <p:cNvSpPr/>
          <p:nvPr/>
        </p:nvSpPr>
        <p:spPr>
          <a:xfrm>
            <a:off x="65999" y="522514"/>
            <a:ext cx="3101377" cy="739623"/>
          </a:xfrm>
          <a:prstGeom prst="downArrowCallout">
            <a:avLst/>
          </a:prstGeom>
          <a:solidFill>
            <a:srgbClr val="FFF2CC"/>
          </a:solidFill>
          <a:ln w="31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Risultato</a:t>
            </a:r>
          </a:p>
        </p:txBody>
      </p: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xmlns="" id="{0EEB2309-51D2-B888-9C91-2474A8B3B4CD}"/>
              </a:ext>
            </a:extLst>
          </p:cNvPr>
          <p:cNvCxnSpPr/>
          <p:nvPr/>
        </p:nvCxnSpPr>
        <p:spPr>
          <a:xfrm>
            <a:off x="-18662" y="6861107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uppo 1">
            <a:extLst>
              <a:ext uri="{FF2B5EF4-FFF2-40B4-BE49-F238E27FC236}">
                <a16:creationId xmlns:a16="http://schemas.microsoft.com/office/drawing/2014/main" xmlns="" id="{53625C21-5CB5-9DC7-7AA0-EC0A625A12EA}"/>
              </a:ext>
            </a:extLst>
          </p:cNvPr>
          <p:cNvGrpSpPr/>
          <p:nvPr/>
        </p:nvGrpSpPr>
        <p:grpSpPr>
          <a:xfrm>
            <a:off x="3185167" y="1342485"/>
            <a:ext cx="8802211" cy="5400000"/>
            <a:chOff x="3185167" y="1342485"/>
            <a:chExt cx="8802211" cy="5400000"/>
          </a:xfrm>
        </p:grpSpPr>
        <p:grpSp>
          <p:nvGrpSpPr>
            <p:cNvPr id="28" name="Group 5">
              <a:extLst>
                <a:ext uri="{FF2B5EF4-FFF2-40B4-BE49-F238E27FC236}">
                  <a16:creationId xmlns:a16="http://schemas.microsoft.com/office/drawing/2014/main" xmlns="" id="{318A0C61-8A7F-9DB2-6540-8868FD5CF71B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3185167" y="1342485"/>
              <a:ext cx="8802211" cy="5400000"/>
              <a:chOff x="2065" y="856"/>
              <a:chExt cx="5443" cy="3391"/>
            </a:xfrm>
            <a:solidFill>
              <a:schemeClr val="accent4">
                <a:lumMod val="20000"/>
                <a:lumOff val="80000"/>
              </a:schemeClr>
            </a:solidFill>
          </p:grpSpPr>
          <p:sp>
            <p:nvSpPr>
              <p:cNvPr id="29" name="AutoShape 4">
                <a:extLst>
                  <a:ext uri="{FF2B5EF4-FFF2-40B4-BE49-F238E27FC236}">
                    <a16:creationId xmlns:a16="http://schemas.microsoft.com/office/drawing/2014/main" xmlns="" id="{F2550A0F-CBC1-9BEF-FE78-C3633305CA61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2065" y="856"/>
                <a:ext cx="5443" cy="339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0" name="Rectangle 6">
                <a:extLst>
                  <a:ext uri="{FF2B5EF4-FFF2-40B4-BE49-F238E27FC236}">
                    <a16:creationId xmlns:a16="http://schemas.microsoft.com/office/drawing/2014/main" xmlns="" id="{3FA15A71-5400-1803-0018-EBBEB82231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95" y="891"/>
                <a:ext cx="5407" cy="3320"/>
              </a:xfrm>
              <a:prstGeom prst="rect">
                <a:avLst/>
              </a:prstGeom>
              <a:grpFill/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>
                  <a:solidFill>
                    <a:srgbClr val="0070C0"/>
                  </a:solidFill>
                </a:endParaRPr>
              </a:p>
            </p:txBody>
          </p:sp>
          <p:sp>
            <p:nvSpPr>
              <p:cNvPr id="31" name="Rectangle 7">
                <a:extLst>
                  <a:ext uri="{FF2B5EF4-FFF2-40B4-BE49-F238E27FC236}">
                    <a16:creationId xmlns:a16="http://schemas.microsoft.com/office/drawing/2014/main" xmlns="" id="{42CA817A-E24F-78A7-1208-4FC73E8C85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73" y="2271"/>
                <a:ext cx="163" cy="26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7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lt</a:t>
                </a:r>
                <a:endPara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34" name="Rectangle 10">
                <a:extLst>
                  <a:ext uri="{FF2B5EF4-FFF2-40B4-BE49-F238E27FC236}">
                    <a16:creationId xmlns:a16="http://schemas.microsoft.com/office/drawing/2014/main" xmlns="" id="{902B6F9C-041A-6399-03FC-84C4B1B22C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617" y="3598"/>
                <a:ext cx="169" cy="2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400" b="0" i="0" u="none" strike="noStrike" cap="none" normalizeH="0" baseline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latin typeface="Comic Sans MS" panose="030F0702030302020204" pitchFamily="66" charset="0"/>
                  </a:rPr>
                  <a:t>r'</a:t>
                </a:r>
                <a:endParaRPr kumimoji="0" lang="it-IT" altLang="it-IT" sz="2400" b="0" i="0" u="none" strike="noStrike" cap="none" normalizeH="0" baseline="0" dirty="0">
                  <a:ln>
                    <a:noFill/>
                  </a:ln>
                  <a:solidFill>
                    <a:srgbClr val="002060"/>
                  </a:solidFill>
                  <a:effectLst/>
                </a:endParaRPr>
              </a:p>
            </p:txBody>
          </p:sp>
          <p:sp>
            <p:nvSpPr>
              <p:cNvPr id="35" name="Rectangle 11">
                <a:extLst>
                  <a:ext uri="{FF2B5EF4-FFF2-40B4-BE49-F238E27FC236}">
                    <a16:creationId xmlns:a16="http://schemas.microsoft.com/office/drawing/2014/main" xmlns="" id="{570CA927-A0E0-5BA6-047A-5BF1A9A9A0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7" y="1222"/>
                <a:ext cx="175" cy="2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400" b="0" i="0" u="none" strike="noStrike" cap="none" normalizeH="0" baseline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latin typeface="Comic Sans MS" panose="030F0702030302020204" pitchFamily="66" charset="0"/>
                  </a:rPr>
                  <a:t>r"</a:t>
                </a:r>
                <a:endParaRPr kumimoji="0" lang="it-IT" altLang="it-IT" sz="2400" b="0" i="0" u="none" strike="noStrike" cap="none" normalizeH="0" baseline="0" dirty="0">
                  <a:ln>
                    <a:noFill/>
                  </a:ln>
                  <a:solidFill>
                    <a:srgbClr val="002060"/>
                  </a:solidFill>
                  <a:effectLst/>
                </a:endParaRPr>
              </a:p>
            </p:txBody>
          </p:sp>
          <p:sp>
            <p:nvSpPr>
              <p:cNvPr id="36" name="Rectangle 12">
                <a:extLst>
                  <a:ext uri="{FF2B5EF4-FFF2-40B4-BE49-F238E27FC236}">
                    <a16:creationId xmlns:a16="http://schemas.microsoft.com/office/drawing/2014/main" xmlns="" id="{5FCC686E-9F31-C545-3AA6-6E5E3F6107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7" y="1902"/>
                <a:ext cx="176" cy="2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4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s"</a:t>
                </a:r>
                <a:endParaRPr kumimoji="0" lang="it-IT" altLang="it-IT" sz="24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37" name="Rectangle 13">
                <a:extLst>
                  <a:ext uri="{FF2B5EF4-FFF2-40B4-BE49-F238E27FC236}">
                    <a16:creationId xmlns:a16="http://schemas.microsoft.com/office/drawing/2014/main" xmlns="" id="{2E63E27A-0E24-C84D-5FED-9B5DC3665D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02" y="3715"/>
                <a:ext cx="170" cy="2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4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s'</a:t>
                </a:r>
                <a:endParaRPr kumimoji="0" lang="it-IT" altLang="it-IT" sz="24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38" name="Line 14">
                <a:extLst>
                  <a:ext uri="{FF2B5EF4-FFF2-40B4-BE49-F238E27FC236}">
                    <a16:creationId xmlns:a16="http://schemas.microsoft.com/office/drawing/2014/main" xmlns="" id="{9437C452-9E39-3E33-0803-E14A7C6298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32" y="2566"/>
                <a:ext cx="5349" cy="0"/>
              </a:xfrm>
              <a:prstGeom prst="line">
                <a:avLst/>
              </a:prstGeom>
              <a:grp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>
                  <a:solidFill>
                    <a:srgbClr val="0070C0"/>
                  </a:solidFill>
                </a:endParaRPr>
              </a:p>
            </p:txBody>
          </p:sp>
          <p:sp>
            <p:nvSpPr>
              <p:cNvPr id="42" name="Line 18">
                <a:extLst>
                  <a:ext uri="{FF2B5EF4-FFF2-40B4-BE49-F238E27FC236}">
                    <a16:creationId xmlns:a16="http://schemas.microsoft.com/office/drawing/2014/main" xmlns="" id="{6598F868-C967-3586-AFFD-5C5E38B3EAB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370" y="1076"/>
                <a:ext cx="1190" cy="1490"/>
              </a:xfrm>
              <a:prstGeom prst="line">
                <a:avLst/>
              </a:prstGeom>
              <a:grpFill/>
              <a:ln w="0">
                <a:solidFill>
                  <a:srgbClr val="C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 sz="2400" dirty="0">
                  <a:solidFill>
                    <a:srgbClr val="0070C0"/>
                  </a:solidFill>
                </a:endParaRPr>
              </a:p>
            </p:txBody>
          </p:sp>
          <p:sp>
            <p:nvSpPr>
              <p:cNvPr id="43" name="Line 19">
                <a:extLst>
                  <a:ext uri="{FF2B5EF4-FFF2-40B4-BE49-F238E27FC236}">
                    <a16:creationId xmlns:a16="http://schemas.microsoft.com/office/drawing/2014/main" xmlns="" id="{82F14F34-98A2-B906-6BE4-8CDDE778462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577" y="2566"/>
                <a:ext cx="1770" cy="1490"/>
              </a:xfrm>
              <a:prstGeom prst="line">
                <a:avLst/>
              </a:prstGeom>
              <a:grpFill/>
              <a:ln w="0">
                <a:solidFill>
                  <a:srgbClr val="C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 sz="2400">
                  <a:solidFill>
                    <a:srgbClr val="0070C0"/>
                  </a:solidFill>
                </a:endParaRPr>
              </a:p>
            </p:txBody>
          </p:sp>
        </p:grpSp>
        <p:sp>
          <p:nvSpPr>
            <p:cNvPr id="8" name="Line 18">
              <a:extLst>
                <a:ext uri="{FF2B5EF4-FFF2-40B4-BE49-F238E27FC236}">
                  <a16:creationId xmlns:a16="http://schemas.microsoft.com/office/drawing/2014/main" xmlns="" id="{B9B146FD-8236-0BAB-E8D7-57CC2A8F479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7132659" y="1680663"/>
              <a:ext cx="1936046" cy="2387083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0">
              <a:solidFill>
                <a:srgbClr val="00206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 sz="2400" dirty="0">
                <a:solidFill>
                  <a:srgbClr val="C00000"/>
                </a:solidFill>
              </a:endParaRPr>
            </a:p>
          </p:txBody>
        </p:sp>
        <p:sp>
          <p:nvSpPr>
            <p:cNvPr id="9" name="Line 19">
              <a:extLst>
                <a:ext uri="{FF2B5EF4-FFF2-40B4-BE49-F238E27FC236}">
                  <a16:creationId xmlns:a16="http://schemas.microsoft.com/office/drawing/2014/main" xmlns="" id="{B2080BBC-720E-4708-83E2-0B97B378CA8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8142479" y="4063401"/>
              <a:ext cx="2861664" cy="2372751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0">
              <a:solidFill>
                <a:srgbClr val="00206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 sz="2400">
                <a:solidFill>
                  <a:srgbClr val="C00000"/>
                </a:solidFill>
              </a:endParaRPr>
            </a:p>
          </p:txBody>
        </p:sp>
        <p:cxnSp>
          <p:nvCxnSpPr>
            <p:cNvPr id="32" name="Connettore diritto 31">
              <a:extLst>
                <a:ext uri="{FF2B5EF4-FFF2-40B4-BE49-F238E27FC236}">
                  <a16:creationId xmlns:a16="http://schemas.microsoft.com/office/drawing/2014/main" xmlns="" id="{8018683D-AE86-8B09-33CF-A42CB87EBA77}"/>
                </a:ext>
              </a:extLst>
            </p:cNvPr>
            <p:cNvCxnSpPr>
              <a:cxnSpLocks/>
            </p:cNvCxnSpPr>
            <p:nvPr/>
          </p:nvCxnSpPr>
          <p:spPr>
            <a:xfrm>
              <a:off x="7219985" y="4063401"/>
              <a:ext cx="0" cy="1324499"/>
            </a:xfrm>
            <a:prstGeom prst="line">
              <a:avLst/>
            </a:prstGeom>
            <a:ln w="31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nettore diritto 39">
              <a:extLst>
                <a:ext uri="{FF2B5EF4-FFF2-40B4-BE49-F238E27FC236}">
                  <a16:creationId xmlns:a16="http://schemas.microsoft.com/office/drawing/2014/main" xmlns="" id="{8021A8DE-96A8-53EF-99DD-647FA16CCD82}"/>
                </a:ext>
              </a:extLst>
            </p:cNvPr>
            <p:cNvCxnSpPr>
              <a:cxnSpLocks/>
              <a:stCxn id="43" idx="1"/>
            </p:cNvCxnSpPr>
            <p:nvPr/>
          </p:nvCxnSpPr>
          <p:spPr>
            <a:xfrm flipV="1">
              <a:off x="5630315" y="2110842"/>
              <a:ext cx="1" cy="1954734"/>
            </a:xfrm>
            <a:prstGeom prst="line">
              <a:avLst/>
            </a:prstGeom>
            <a:ln w="31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nettore diritto 45">
              <a:extLst>
                <a:ext uri="{FF2B5EF4-FFF2-40B4-BE49-F238E27FC236}">
                  <a16:creationId xmlns:a16="http://schemas.microsoft.com/office/drawing/2014/main" xmlns="" id="{C66DF007-F52A-5A0E-3C75-87388666217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147937" y="2925431"/>
              <a:ext cx="0" cy="1137970"/>
            </a:xfrm>
            <a:prstGeom prst="line">
              <a:avLst/>
            </a:prstGeom>
            <a:ln w="31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nettore diritto 46">
              <a:extLst>
                <a:ext uri="{FF2B5EF4-FFF2-40B4-BE49-F238E27FC236}">
                  <a16:creationId xmlns:a16="http://schemas.microsoft.com/office/drawing/2014/main" xmlns="" id="{E5D37769-AB6B-8546-9E51-130A2352A9A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069335" y="4063401"/>
              <a:ext cx="0" cy="768814"/>
            </a:xfrm>
            <a:prstGeom prst="line">
              <a:avLst/>
            </a:prstGeom>
            <a:ln w="31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CasellaDiTesto 48">
              <a:extLst>
                <a:ext uri="{FF2B5EF4-FFF2-40B4-BE49-F238E27FC236}">
                  <a16:creationId xmlns:a16="http://schemas.microsoft.com/office/drawing/2014/main" xmlns="" id="{93DB24D7-9711-A7F7-C8A1-14ED080BEF86}"/>
                </a:ext>
              </a:extLst>
            </p:cNvPr>
            <p:cNvSpPr txBox="1"/>
            <p:nvPr/>
          </p:nvSpPr>
          <p:spPr>
            <a:xfrm>
              <a:off x="9023499" y="4587386"/>
              <a:ext cx="55290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it-IT" dirty="0">
                  <a:solidFill>
                    <a:srgbClr val="0000FF"/>
                  </a:solidFill>
                  <a:latin typeface="Comic Sans MS" panose="030F0702030302020204" pitchFamily="66" charset="0"/>
                </a:rPr>
                <a:t>T</a:t>
              </a:r>
              <a:r>
                <a:rPr lang="it-IT" baseline="-25000" dirty="0">
                  <a:solidFill>
                    <a:srgbClr val="0000FF"/>
                  </a:solidFill>
                  <a:latin typeface="Comic Sans MS" panose="030F0702030302020204" pitchFamily="66" charset="0"/>
                </a:rPr>
                <a:t>1</a:t>
              </a:r>
              <a:r>
                <a:rPr lang="it-IT" dirty="0">
                  <a:solidFill>
                    <a:srgbClr val="0000FF"/>
                  </a:solidFill>
                  <a:latin typeface="Comic Sans MS" panose="030F0702030302020204" pitchFamily="66" charset="0"/>
                </a:rPr>
                <a:t>r</a:t>
              </a:r>
            </a:p>
          </p:txBody>
        </p:sp>
        <p:sp>
          <p:nvSpPr>
            <p:cNvPr id="50" name="CasellaDiTesto 49">
              <a:extLst>
                <a:ext uri="{FF2B5EF4-FFF2-40B4-BE49-F238E27FC236}">
                  <a16:creationId xmlns:a16="http://schemas.microsoft.com/office/drawing/2014/main" xmlns="" id="{81C6DEA9-6507-44BA-2CCA-9AC9A4EF1747}"/>
                </a:ext>
              </a:extLst>
            </p:cNvPr>
            <p:cNvSpPr txBox="1"/>
            <p:nvPr/>
          </p:nvSpPr>
          <p:spPr>
            <a:xfrm>
              <a:off x="8026949" y="2668684"/>
              <a:ext cx="55290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it-IT" dirty="0">
                  <a:solidFill>
                    <a:srgbClr val="0000FF"/>
                  </a:solidFill>
                  <a:latin typeface="Comic Sans MS" panose="030F0702030302020204" pitchFamily="66" charset="0"/>
                </a:rPr>
                <a:t>T</a:t>
              </a:r>
              <a:r>
                <a:rPr lang="it-IT" baseline="-25000" dirty="0">
                  <a:solidFill>
                    <a:srgbClr val="0000FF"/>
                  </a:solidFill>
                  <a:latin typeface="Comic Sans MS" panose="030F0702030302020204" pitchFamily="66" charset="0"/>
                </a:rPr>
                <a:t>2</a:t>
              </a:r>
              <a:r>
                <a:rPr lang="it-IT" dirty="0">
                  <a:solidFill>
                    <a:srgbClr val="0000FF"/>
                  </a:solidFill>
                  <a:latin typeface="Comic Sans MS" panose="030F0702030302020204" pitchFamily="66" charset="0"/>
                </a:rPr>
                <a:t>r</a:t>
              </a:r>
            </a:p>
          </p:txBody>
        </p:sp>
        <p:sp>
          <p:nvSpPr>
            <p:cNvPr id="51" name="CasellaDiTesto 50">
              <a:extLst>
                <a:ext uri="{FF2B5EF4-FFF2-40B4-BE49-F238E27FC236}">
                  <a16:creationId xmlns:a16="http://schemas.microsoft.com/office/drawing/2014/main" xmlns="" id="{AE463CCE-5297-1B2B-C00F-C53D3E37E285}"/>
                </a:ext>
              </a:extLst>
            </p:cNvPr>
            <p:cNvSpPr txBox="1"/>
            <p:nvPr/>
          </p:nvSpPr>
          <p:spPr>
            <a:xfrm>
              <a:off x="5539768" y="1854360"/>
              <a:ext cx="55290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it-IT" dirty="0">
                  <a:solidFill>
                    <a:srgbClr val="0000FF"/>
                  </a:solidFill>
                  <a:latin typeface="Comic Sans MS" panose="030F0702030302020204" pitchFamily="66" charset="0"/>
                </a:rPr>
                <a:t>T</a:t>
              </a:r>
              <a:r>
                <a:rPr lang="it-IT" baseline="-25000" dirty="0">
                  <a:solidFill>
                    <a:srgbClr val="0000FF"/>
                  </a:solidFill>
                  <a:latin typeface="Comic Sans MS" panose="030F0702030302020204" pitchFamily="66" charset="0"/>
                </a:rPr>
                <a:t>2</a:t>
              </a:r>
              <a:r>
                <a:rPr lang="it-IT" dirty="0">
                  <a:solidFill>
                    <a:srgbClr val="0000FF"/>
                  </a:solidFill>
                  <a:latin typeface="Comic Sans MS" panose="030F0702030302020204" pitchFamily="66" charset="0"/>
                </a:rPr>
                <a:t>s</a:t>
              </a:r>
            </a:p>
          </p:txBody>
        </p:sp>
        <p:sp>
          <p:nvSpPr>
            <p:cNvPr id="52" name="CasellaDiTesto 51">
              <a:extLst>
                <a:ext uri="{FF2B5EF4-FFF2-40B4-BE49-F238E27FC236}">
                  <a16:creationId xmlns:a16="http://schemas.microsoft.com/office/drawing/2014/main" xmlns="" id="{A37B1846-20A4-DC2E-24F3-63FB63D44795}"/>
                </a:ext>
              </a:extLst>
            </p:cNvPr>
            <p:cNvSpPr txBox="1"/>
            <p:nvPr/>
          </p:nvSpPr>
          <p:spPr>
            <a:xfrm>
              <a:off x="6764269" y="5298446"/>
              <a:ext cx="55290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it-IT" dirty="0">
                  <a:solidFill>
                    <a:srgbClr val="0000FF"/>
                  </a:solidFill>
                  <a:latin typeface="Comic Sans MS" panose="030F0702030302020204" pitchFamily="66" charset="0"/>
                </a:rPr>
                <a:t>T</a:t>
              </a:r>
              <a:r>
                <a:rPr lang="it-IT" baseline="-25000" dirty="0">
                  <a:solidFill>
                    <a:srgbClr val="0000FF"/>
                  </a:solidFill>
                  <a:latin typeface="Comic Sans MS" panose="030F0702030302020204" pitchFamily="66" charset="0"/>
                </a:rPr>
                <a:t>1</a:t>
              </a:r>
              <a:r>
                <a:rPr lang="it-IT" dirty="0">
                  <a:solidFill>
                    <a:srgbClr val="0000FF"/>
                  </a:solidFill>
                  <a:latin typeface="Comic Sans MS" panose="030F0702030302020204" pitchFamily="66" charset="0"/>
                </a:rPr>
                <a:t>s</a:t>
              </a:r>
            </a:p>
          </p:txBody>
        </p:sp>
        <p:cxnSp>
          <p:nvCxnSpPr>
            <p:cNvPr id="54" name="Connettore diritto 53">
              <a:extLst>
                <a:ext uri="{FF2B5EF4-FFF2-40B4-BE49-F238E27FC236}">
                  <a16:creationId xmlns:a16="http://schemas.microsoft.com/office/drawing/2014/main" xmlns="" id="{6D1ECB4D-F326-E533-0811-D95675B523A4}"/>
                </a:ext>
              </a:extLst>
            </p:cNvPr>
            <p:cNvCxnSpPr>
              <a:cxnSpLocks/>
            </p:cNvCxnSpPr>
            <p:nvPr/>
          </p:nvCxnSpPr>
          <p:spPr>
            <a:xfrm>
              <a:off x="3872397" y="1543059"/>
              <a:ext cx="7796511" cy="2518166"/>
            </a:xfrm>
            <a:prstGeom prst="line">
              <a:avLst/>
            </a:prstGeom>
            <a:ln w="95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nettore diritto 58">
              <a:extLst>
                <a:ext uri="{FF2B5EF4-FFF2-40B4-BE49-F238E27FC236}">
                  <a16:creationId xmlns:a16="http://schemas.microsoft.com/office/drawing/2014/main" xmlns="" id="{6B80ED9F-A9F8-7AD3-1277-CAECE40CD30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744973" y="4063400"/>
              <a:ext cx="7923935" cy="2359055"/>
            </a:xfrm>
            <a:prstGeom prst="line">
              <a:avLst/>
            </a:prstGeom>
            <a:ln w="95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CasellaDiTesto 56">
              <a:extLst>
                <a:ext uri="{FF2B5EF4-FFF2-40B4-BE49-F238E27FC236}">
                  <a16:creationId xmlns:a16="http://schemas.microsoft.com/office/drawing/2014/main" xmlns="" id="{34201DD2-4824-6F54-3E53-5AE6BB999759}"/>
                </a:ext>
              </a:extLst>
            </p:cNvPr>
            <p:cNvSpPr txBox="1"/>
            <p:nvPr/>
          </p:nvSpPr>
          <p:spPr>
            <a:xfrm>
              <a:off x="4631074" y="5563543"/>
              <a:ext cx="634561" cy="461665"/>
            </a:xfrm>
            <a:prstGeom prst="rect">
              <a:avLst/>
            </a:prstGeom>
            <a:noFill/>
            <a:ln w="31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24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t</a:t>
              </a:r>
              <a:r>
                <a:rPr lang="it-IT" sz="2400" baseline="-250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1</a:t>
              </a:r>
              <a:r>
                <a:rPr lang="it-IT" sz="2400" dirty="0">
                  <a:solidFill>
                    <a:srgbClr val="FF0000"/>
                  </a:solidFill>
                  <a:latin typeface="Symbol" pitchFamily="18" charset="2"/>
                </a:rPr>
                <a:t>a</a:t>
              </a:r>
            </a:p>
          </p:txBody>
        </p:sp>
        <p:sp>
          <p:nvSpPr>
            <p:cNvPr id="58" name="CasellaDiTesto 57">
              <a:extLst>
                <a:ext uri="{FF2B5EF4-FFF2-40B4-BE49-F238E27FC236}">
                  <a16:creationId xmlns:a16="http://schemas.microsoft.com/office/drawing/2014/main" xmlns="" id="{A40C3947-4112-0743-7B12-91B32EE62D07}"/>
                </a:ext>
              </a:extLst>
            </p:cNvPr>
            <p:cNvSpPr txBox="1"/>
            <p:nvPr/>
          </p:nvSpPr>
          <p:spPr>
            <a:xfrm>
              <a:off x="4341643" y="1769848"/>
              <a:ext cx="648000" cy="540000"/>
            </a:xfrm>
            <a:prstGeom prst="rect">
              <a:avLst/>
            </a:prstGeom>
            <a:noFill/>
            <a:ln w="31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24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t</a:t>
              </a:r>
              <a:r>
                <a:rPr lang="it-IT" sz="2400" baseline="-250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2</a:t>
              </a:r>
              <a:r>
                <a:rPr lang="it-IT" sz="2400" dirty="0">
                  <a:solidFill>
                    <a:srgbClr val="FF0000"/>
                  </a:solidFill>
                  <a:latin typeface="Symbol" pitchFamily="18" charset="2"/>
                </a:rPr>
                <a:t>a</a:t>
              </a:r>
            </a:p>
          </p:txBody>
        </p:sp>
      </p:grpSp>
      <p:sp>
        <p:nvSpPr>
          <p:cNvPr id="41" name="CasellaDiTesto 40"/>
          <p:cNvSpPr txBox="1"/>
          <p:nvPr/>
        </p:nvSpPr>
        <p:spPr>
          <a:xfrm>
            <a:off x="3246120" y="521208"/>
            <a:ext cx="8879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Il piano determinato, rispondendo alle leggi descrittive della contenenza e dell’appartenenza  si caratterizza come </a:t>
            </a:r>
            <a:r>
              <a:rPr lang="it-IT" b="1" dirty="0">
                <a:solidFill>
                  <a:srgbClr val="C00000"/>
                </a:solidFill>
                <a:latin typeface="Comic Sans MS" panose="030F0702030302020204" pitchFamily="66" charset="0"/>
              </a:rPr>
              <a:t>piano generico nel primo diedro </a:t>
            </a:r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xmlns="" id="{58D2940F-2BC2-055C-9D3B-4FB63B92B42F}"/>
              </a:ext>
            </a:extLst>
          </p:cNvPr>
          <p:cNvSpPr txBox="1"/>
          <p:nvPr/>
        </p:nvSpPr>
        <p:spPr>
          <a:xfrm>
            <a:off x="19411" y="1289664"/>
            <a:ext cx="3060797" cy="2585323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Eseguita la verifica con esito positivo si possono assumere le tracce del piano come gli elementi geometrici rappresentativi del piano passante per le due rette parallele assegnate r ed s in quanto accade che:</a:t>
            </a:r>
            <a:endParaRPr lang="it-IT" sz="1600" dirty="0">
              <a:solidFill>
                <a:srgbClr val="C00000"/>
              </a:solidFill>
            </a:endParaRP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xmlns="" id="{DB73B802-ECA3-8F40-4E1F-383C81F6130A}"/>
              </a:ext>
            </a:extLst>
          </p:cNvPr>
          <p:cNvSpPr txBox="1"/>
          <p:nvPr/>
        </p:nvSpPr>
        <p:spPr>
          <a:xfrm>
            <a:off x="877980" y="3838207"/>
            <a:ext cx="1325356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800" dirty="0">
                <a:solidFill>
                  <a:srgbClr val="C00000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  <a:cs typeface="Arial" panose="020B0604020202020204" pitchFamily="34" charset="0"/>
              </a:rPr>
              <a:t>a </a:t>
            </a:r>
            <a:r>
              <a:rPr lang="it-IT" sz="1800" dirty="0">
                <a:solidFill>
                  <a:srgbClr val="C00000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Ì 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(</a:t>
            </a:r>
            <a:r>
              <a:rPr lang="it-IT" sz="18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r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//s)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xmlns="" id="{991332BA-E98B-26FF-3BC5-740AE00F6742}"/>
              </a:ext>
            </a:extLst>
          </p:cNvPr>
          <p:cNvSpPr txBox="1"/>
          <p:nvPr/>
        </p:nvSpPr>
        <p:spPr>
          <a:xfrm>
            <a:off x="104130" y="4255227"/>
            <a:ext cx="3014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e biunivocamente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xmlns="" id="{CBBE24FD-584C-C04D-168D-829597835C5D}"/>
              </a:ext>
            </a:extLst>
          </p:cNvPr>
          <p:cNvSpPr txBox="1"/>
          <p:nvPr/>
        </p:nvSpPr>
        <p:spPr>
          <a:xfrm>
            <a:off x="109550" y="4620832"/>
            <a:ext cx="2988000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</a:rPr>
              <a:t>r</a:t>
            </a:r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it-IT" sz="1800" dirty="0">
                <a:latin typeface="Symbol" panose="05050102010706020507" pitchFamily="18" charset="2"/>
              </a:rPr>
              <a:t>Î</a:t>
            </a:r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it-IT" dirty="0">
                <a:solidFill>
                  <a:srgbClr val="C00000"/>
                </a:solidFill>
                <a:latin typeface="Symbol" panose="05050102010706020507" pitchFamily="18" charset="2"/>
              </a:rPr>
              <a:t>a </a:t>
            </a:r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(</a:t>
            </a:r>
            <a:r>
              <a:rPr lang="it-IT" dirty="0">
                <a:solidFill>
                  <a:srgbClr val="0000FF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0000FF"/>
                </a:solidFill>
                <a:latin typeface="Comic Sans MS" panose="030F0702030302020204" pitchFamily="66" charset="0"/>
              </a:rPr>
              <a:t>r</a:t>
            </a:r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it-IT" sz="1800" dirty="0">
                <a:latin typeface="Symbol" panose="05050102010706020507" pitchFamily="18" charset="2"/>
              </a:rPr>
              <a:t>Î</a:t>
            </a:r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C0000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C00000"/>
                </a:solidFill>
                <a:latin typeface="Symbol" panose="05050102010706020507" pitchFamily="18" charset="2"/>
              </a:rPr>
              <a:t>a</a:t>
            </a:r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; </a:t>
            </a:r>
            <a:r>
              <a:rPr lang="it-IT" dirty="0">
                <a:solidFill>
                  <a:srgbClr val="0000FF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0000FF"/>
                </a:solidFill>
                <a:latin typeface="Comic Sans MS" panose="030F0702030302020204" pitchFamily="66" charset="0"/>
              </a:rPr>
              <a:t>r</a:t>
            </a:r>
            <a:r>
              <a:rPr lang="it-IT" sz="1800" dirty="0">
                <a:latin typeface="Symbol" panose="05050102010706020507" pitchFamily="18" charset="2"/>
              </a:rPr>
              <a:t>Î</a:t>
            </a:r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 t</a:t>
            </a:r>
            <a:r>
              <a:rPr lang="it-IT" baseline="-25000" dirty="0">
                <a:solidFill>
                  <a:srgbClr val="C0000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C00000"/>
                </a:solidFill>
                <a:latin typeface="Symbol" panose="05050102010706020507" pitchFamily="18" charset="2"/>
              </a:rPr>
              <a:t>a</a:t>
            </a:r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)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xmlns="" id="{9AF5310F-4DCA-1B1A-BE42-DCD75C9DC3F3}"/>
              </a:ext>
            </a:extLst>
          </p:cNvPr>
          <p:cNvSpPr txBox="1"/>
          <p:nvPr/>
        </p:nvSpPr>
        <p:spPr>
          <a:xfrm>
            <a:off x="109550" y="5050114"/>
            <a:ext cx="2988000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s </a:t>
            </a:r>
            <a:r>
              <a:rPr lang="it-IT" sz="1800" dirty="0">
                <a:latin typeface="Symbol" panose="05050102010706020507" pitchFamily="18" charset="2"/>
              </a:rPr>
              <a:t>Î</a:t>
            </a:r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it-IT" dirty="0">
                <a:solidFill>
                  <a:srgbClr val="C00000"/>
                </a:solidFill>
                <a:latin typeface="Symbol" panose="05050102010706020507" pitchFamily="18" charset="2"/>
              </a:rPr>
              <a:t>a </a:t>
            </a:r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(</a:t>
            </a:r>
            <a:r>
              <a:rPr lang="it-IT" dirty="0">
                <a:solidFill>
                  <a:srgbClr val="0000FF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0000FF"/>
                </a:solidFill>
                <a:latin typeface="Comic Sans MS" panose="030F0702030302020204" pitchFamily="66" charset="0"/>
              </a:rPr>
              <a:t>s</a:t>
            </a:r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it-IT" sz="1800" dirty="0">
                <a:latin typeface="Symbol" panose="05050102010706020507" pitchFamily="18" charset="2"/>
              </a:rPr>
              <a:t>Î</a:t>
            </a:r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C0000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C00000"/>
                </a:solidFill>
                <a:latin typeface="Symbol" panose="05050102010706020507" pitchFamily="18" charset="2"/>
              </a:rPr>
              <a:t>a</a:t>
            </a:r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; </a:t>
            </a:r>
            <a:r>
              <a:rPr lang="it-IT" dirty="0">
                <a:solidFill>
                  <a:srgbClr val="0000FF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0000FF"/>
                </a:solidFill>
                <a:latin typeface="Comic Sans MS" panose="030F0702030302020204" pitchFamily="66" charset="0"/>
              </a:rPr>
              <a:t>s</a:t>
            </a:r>
            <a:r>
              <a:rPr lang="it-IT" sz="1800" dirty="0">
                <a:latin typeface="Symbol" panose="05050102010706020507" pitchFamily="18" charset="2"/>
              </a:rPr>
              <a:t>Î</a:t>
            </a:r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 t</a:t>
            </a:r>
            <a:r>
              <a:rPr lang="it-IT" baseline="-25000" dirty="0">
                <a:solidFill>
                  <a:srgbClr val="C0000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C00000"/>
                </a:solidFill>
                <a:latin typeface="Symbol" panose="05050102010706020507" pitchFamily="18" charset="2"/>
              </a:rPr>
              <a:t>a</a:t>
            </a:r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)</a:t>
            </a:r>
            <a:r>
              <a:rPr lang="it-IT" dirty="0">
                <a:solidFill>
                  <a:srgbClr val="C00000"/>
                </a:solidFill>
                <a:latin typeface="Symbol" panose="05050102010706020507" pitchFamily="18" charset="2"/>
              </a:rPr>
              <a:t> </a:t>
            </a: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xmlns="" id="{902B2D2B-DFD0-6A7A-D0D9-F2E4CA0EE357}"/>
              </a:ext>
            </a:extLst>
          </p:cNvPr>
          <p:cNvSpPr txBox="1"/>
          <p:nvPr/>
        </p:nvSpPr>
        <p:spPr>
          <a:xfrm>
            <a:off x="104130" y="5450821"/>
            <a:ext cx="3078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definendo il piano</a:t>
            </a:r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xmlns="" id="{3CB1E51B-7143-8EEE-B929-B8EE8BFCF792}"/>
              </a:ext>
            </a:extLst>
          </p:cNvPr>
          <p:cNvSpPr txBox="1"/>
          <p:nvPr/>
        </p:nvSpPr>
        <p:spPr>
          <a:xfrm>
            <a:off x="673715" y="5820153"/>
            <a:ext cx="1908000" cy="40011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>
                <a:solidFill>
                  <a:srgbClr val="C00000"/>
                </a:solidFill>
                <a:latin typeface="Symbol" panose="05050102010706020507" pitchFamily="18" charset="2"/>
              </a:rPr>
              <a:t>a</a:t>
            </a:r>
            <a:r>
              <a:rPr lang="it-IT" sz="2000" b="1" dirty="0">
                <a:solidFill>
                  <a:srgbClr val="C00000"/>
                </a:solidFill>
              </a:rPr>
              <a:t> </a:t>
            </a:r>
            <a:r>
              <a:rPr lang="it-IT" sz="2000" b="1" dirty="0">
                <a:solidFill>
                  <a:srgbClr val="C00000"/>
                </a:solidFill>
                <a:latin typeface="Symbol" panose="05050102010706020507" pitchFamily="18" charset="2"/>
              </a:rPr>
              <a:t>Ð</a:t>
            </a:r>
            <a:r>
              <a:rPr lang="it-IT" sz="2000" b="1" dirty="0">
                <a:solidFill>
                  <a:srgbClr val="C00000"/>
                </a:solidFill>
              </a:rPr>
              <a:t>  </a:t>
            </a:r>
            <a:r>
              <a:rPr lang="it-IT" sz="2000" b="1" dirty="0">
                <a:solidFill>
                  <a:srgbClr val="C00000"/>
                </a:solidFill>
                <a:latin typeface="Symbol" panose="05050102010706020507" pitchFamily="18" charset="2"/>
              </a:rPr>
              <a:t>p</a:t>
            </a:r>
            <a:r>
              <a:rPr lang="it-IT" sz="2000" b="1" baseline="-25000" dirty="0">
                <a:solidFill>
                  <a:srgbClr val="C00000"/>
                </a:solidFill>
              </a:rPr>
              <a:t>1</a:t>
            </a:r>
            <a:r>
              <a:rPr lang="it-IT" sz="2000" b="1" dirty="0">
                <a:solidFill>
                  <a:srgbClr val="C00000"/>
                </a:solidFill>
              </a:rPr>
              <a:t> </a:t>
            </a:r>
            <a:r>
              <a:rPr lang="it-IT" sz="2000" b="1" dirty="0">
                <a:solidFill>
                  <a:srgbClr val="C00000"/>
                </a:solidFill>
                <a:latin typeface="Symbol" panose="05050102010706020507" pitchFamily="18" charset="2"/>
              </a:rPr>
              <a:t>Ð</a:t>
            </a:r>
            <a:r>
              <a:rPr lang="it-IT" sz="2000" b="1" dirty="0">
                <a:solidFill>
                  <a:srgbClr val="C00000"/>
                </a:solidFill>
              </a:rPr>
              <a:t>  </a:t>
            </a:r>
            <a:r>
              <a:rPr lang="it-IT" sz="2000" b="1" dirty="0">
                <a:solidFill>
                  <a:srgbClr val="C00000"/>
                </a:solidFill>
                <a:latin typeface="Symbol" panose="05050102010706020507" pitchFamily="18" charset="2"/>
              </a:rPr>
              <a:t>p</a:t>
            </a:r>
            <a:r>
              <a:rPr lang="it-IT" sz="2000" b="1" baseline="-25000" dirty="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xmlns="" id="{B8545DD4-3869-1FBA-CE42-DB2BF84FF05F}"/>
              </a:ext>
            </a:extLst>
          </p:cNvPr>
          <p:cNvSpPr txBox="1"/>
          <p:nvPr/>
        </p:nvSpPr>
        <p:spPr>
          <a:xfrm>
            <a:off x="65999" y="6298630"/>
            <a:ext cx="30607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piano generico nel I diedro</a:t>
            </a:r>
          </a:p>
        </p:txBody>
      </p:sp>
    </p:spTree>
    <p:extLst>
      <p:ext uri="{BB962C8B-B14F-4D97-AF65-F5344CB8AC3E}">
        <p14:creationId xmlns:p14="http://schemas.microsoft.com/office/powerpoint/2010/main" xmlns="" val="397685375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1" grpId="0"/>
      <p:bldP spid="24" grpId="0"/>
      <p:bldP spid="11" grpId="0" animBg="1"/>
      <p:bldP spid="13" grpId="0"/>
      <p:bldP spid="15" grpId="0" animBg="1"/>
      <p:bldP spid="17" grpId="0" animBg="1"/>
      <p:bldP spid="21" grpId="0"/>
      <p:bldP spid="22" grpId="0" animBg="1"/>
      <p:bldP spid="2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xmlns="" id="{614EA2FA-4460-9D69-7F70-96B76683B0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00" y="2971800"/>
            <a:ext cx="12071804" cy="1132618"/>
          </a:xfrm>
          <a:prstGeom prst="rect">
            <a:avLst/>
          </a:prstGeom>
          <a:noFill/>
          <a:ln w="317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Per maggiore completezza ed approfondimento degli argomenti si può consultare il seguente sito</a:t>
            </a:r>
          </a:p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20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https://www.eliofragassi.it/</a:t>
            </a:r>
            <a:endParaRPr kumimoji="0" lang="it-IT" altLang="it-IT" sz="20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76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CasellaDiTesto 2">
            <a:hlinkClick r:id="rId3" action="ppaction://hlinksldjump"/>
            <a:extLst>
              <a:ext uri="{FF2B5EF4-FFF2-40B4-BE49-F238E27FC236}">
                <a16:creationId xmlns:a16="http://schemas.microsoft.com/office/drawing/2014/main" xmlns="" id="{FF0BE0B7-6544-0BF6-6E16-F3F68ACA25A8}"/>
              </a:ext>
            </a:extLst>
          </p:cNvPr>
          <p:cNvSpPr txBox="1"/>
          <p:nvPr/>
        </p:nvSpPr>
        <p:spPr>
          <a:xfrm>
            <a:off x="4940008" y="4377025"/>
            <a:ext cx="2311984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Torna a Indice</a:t>
            </a:r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xmlns="" id="{B1F72F59-71EA-07E1-2B17-3F141805D6A1}"/>
              </a:ext>
            </a:extLst>
          </p:cNvPr>
          <p:cNvCxnSpPr/>
          <p:nvPr/>
        </p:nvCxnSpPr>
        <p:spPr>
          <a:xfrm>
            <a:off x="0" y="6858000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89522862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1003</Words>
  <Application>Microsoft Office PowerPoint</Application>
  <PresentationFormat>Personalizzato</PresentationFormat>
  <Paragraphs>213</Paragraphs>
  <Slides>9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1_Tema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Elio Fragassi</dc:creator>
  <cp:lastModifiedBy>Elio Fragassi</cp:lastModifiedBy>
  <cp:revision>27</cp:revision>
  <dcterms:created xsi:type="dcterms:W3CDTF">2024-09-25T11:08:16Z</dcterms:created>
  <dcterms:modified xsi:type="dcterms:W3CDTF">2024-10-27T21:25:44Z</dcterms:modified>
</cp:coreProperties>
</file>