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9" r:id="rId2"/>
    <p:sldId id="260" r:id="rId3"/>
    <p:sldId id="261" r:id="rId4"/>
    <p:sldId id="262" r:id="rId5"/>
    <p:sldId id="263" r:id="rId6"/>
    <p:sldId id="264" r:id="rId7"/>
    <p:sldId id="268"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23F9"/>
    <a:srgbClr val="FFF2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3" d="100"/>
          <a:sy n="83" d="100"/>
        </p:scale>
        <p:origin x="-658" y="-77"/>
      </p:cViewPr>
      <p:guideLst>
        <p:guide orient="horz" pos="2160"/>
        <p:guide pos="3840"/>
      </p:guideLst>
    </p:cSldViewPr>
  </p:slideViewPr>
  <p:notesTextViewPr>
    <p:cViewPr>
      <p:scale>
        <a:sx n="1" d="1"/>
        <a:sy n="1" d="1"/>
      </p:scale>
      <p:origin x="0" y="0"/>
    </p:cViewPr>
  </p:notesText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F116BF-6F97-4FD5-8632-8BCE75EA75E4}" type="datetimeFigureOut">
              <a:rPr lang="it-IT" smtClean="0"/>
              <a:pPr/>
              <a:t>02/10/2024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923AA1-552A-4DE1-AEEF-3BDF5530DEC7}" type="slidenum">
              <a:rPr lang="it-IT" smtClean="0"/>
              <a:pPr/>
              <a:t>‹N›</a:t>
            </a:fld>
            <a:endParaRPr lang="it-IT"/>
          </a:p>
        </p:txBody>
      </p:sp>
    </p:spTree>
    <p:extLst>
      <p:ext uri="{BB962C8B-B14F-4D97-AF65-F5344CB8AC3E}">
        <p14:creationId xmlns:p14="http://schemas.microsoft.com/office/powerpoint/2010/main" xmlns="" val="773134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C43B90-A37D-4E87-9306-F6D4AE0E172D}" type="slidenum">
              <a:rPr kumimoji="0" lang="it-IT"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3914378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3784E-8641-45D9-B6C4-259696AF3522}"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4144102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3784E-8641-45D9-B6C4-259696AF3522}"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1498163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3784E-8641-45D9-B6C4-259696AF3522}"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1876590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3784E-8641-45D9-B6C4-259696AF3522}"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1669315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3784E-8641-45D9-B6C4-259696AF3522}"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677917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02/10/2024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xmlns="" val="347992087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02/10/2024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xmlns="" val="239840744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02/10/2024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xmlns="" val="78364946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02/10/2024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xmlns="" val="379019927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71E66CD-BBA3-4F8E-9AB3-C3621BF11256}" type="datetimeFigureOut">
              <a:rPr lang="it-IT" smtClean="0"/>
              <a:pPr/>
              <a:t>02/10/2024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xmlns="" val="94581550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71E66CD-BBA3-4F8E-9AB3-C3621BF11256}" type="datetimeFigureOut">
              <a:rPr lang="it-IT" smtClean="0"/>
              <a:pPr/>
              <a:t>02/10/2024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xmlns="" val="426581060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71E66CD-BBA3-4F8E-9AB3-C3621BF11256}" type="datetimeFigureOut">
              <a:rPr lang="it-IT" smtClean="0"/>
              <a:pPr/>
              <a:t>02/10/2024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xmlns="" val="32830661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71E66CD-BBA3-4F8E-9AB3-C3621BF11256}" type="datetimeFigureOut">
              <a:rPr lang="it-IT" smtClean="0"/>
              <a:pPr/>
              <a:t>02/10/2024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xmlns="" val="28676351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1E66CD-BBA3-4F8E-9AB3-C3621BF11256}" type="datetimeFigureOut">
              <a:rPr lang="it-IT" smtClean="0"/>
              <a:pPr/>
              <a:t>02/10/2024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xmlns="" val="219761449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71E66CD-BBA3-4F8E-9AB3-C3621BF11256}" type="datetimeFigureOut">
              <a:rPr lang="it-IT" smtClean="0"/>
              <a:pPr/>
              <a:t>02/10/2024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xmlns="" val="307375391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71E66CD-BBA3-4F8E-9AB3-C3621BF11256}" type="datetimeFigureOut">
              <a:rPr lang="it-IT" smtClean="0"/>
              <a:pPr/>
              <a:t>02/10/2024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xmlns="" val="150180154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1E66CD-BBA3-4F8E-9AB3-C3621BF11256}" type="datetimeFigureOut">
              <a:rPr lang="it-IT" smtClean="0"/>
              <a:pPr/>
              <a:t>02/10/2024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AC350-4B2B-4589-B1B3-72C75D627903}" type="slidenum">
              <a:rPr lang="it-IT" smtClean="0"/>
              <a:pPr/>
              <a:t>‹N›</a:t>
            </a:fld>
            <a:endParaRPr lang="it-IT"/>
          </a:p>
        </p:txBody>
      </p:sp>
    </p:spTree>
    <p:extLst>
      <p:ext uri="{BB962C8B-B14F-4D97-AF65-F5344CB8AC3E}">
        <p14:creationId xmlns:p14="http://schemas.microsoft.com/office/powerpoint/2010/main" xmlns="" val="41765242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3.xml"/><Relationship Id="rId7" Type="http://schemas.openxmlformats.org/officeDocument/2006/relationships/slide" Target="slide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6.xml"/><Relationship Id="rId5" Type="http://schemas.openxmlformats.org/officeDocument/2006/relationships/slide" Target="slide5.xml"/><Relationship Id="rId10" Type="http://schemas.microsoft.com/office/2007/relationships/hdphoto" Target="../media/hdphoto1.wdp"/><Relationship Id="rId4" Type="http://schemas.openxmlformats.org/officeDocument/2006/relationships/slide" Target="slide4.xml"/><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hyperlink" Target="https://www.eliofragassi.it/"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xmlns="" id="{C382C28B-ACD0-456E-B237-4AD143714A82}"/>
              </a:ext>
            </a:extLst>
          </p:cNvPr>
          <p:cNvSpPr txBox="1">
            <a:spLocks noChangeArrowheads="1"/>
          </p:cNvSpPr>
          <p:nvPr/>
        </p:nvSpPr>
        <p:spPr>
          <a:xfrm>
            <a:off x="48000" y="529149"/>
            <a:ext cx="12096000" cy="385003"/>
          </a:xfrm>
          <a:prstGeom prst="rect">
            <a:avLst/>
          </a:prstGeom>
          <a:noFill/>
          <a:ln w="3175">
            <a:solidFill>
              <a:srgbClr val="C00000"/>
            </a:solidFill>
          </a:ln>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algn="ctr" defTabSz="914400" rtl="0" eaLnBrk="1" fontAlgn="auto" latinLnBrk="0" hangingPunct="1">
              <a:lnSpc>
                <a:spcPct val="90000"/>
              </a:lnSpc>
              <a:spcBef>
                <a:spcPct val="20000"/>
              </a:spcBef>
              <a:spcAft>
                <a:spcPts val="0"/>
              </a:spcAft>
              <a:buClr>
                <a:srgbClr val="1F497D"/>
              </a:buClr>
              <a:buSzPct val="75000"/>
              <a:buFontTx/>
              <a:buNone/>
              <a:tabLst/>
              <a:defRPr/>
            </a:pPr>
            <a:r>
              <a:rPr kumimoji="0" lang="it-IT" sz="2000" b="0" i="0" u="none" strike="noStrike" kern="0" cap="none" spc="0" normalizeH="0" baseline="0" noProof="0" dirty="0">
                <a:ln>
                  <a:noFill/>
                </a:ln>
                <a:solidFill>
                  <a:srgbClr val="C00000"/>
                </a:solidFill>
                <a:effectLst/>
                <a:uLnTx/>
                <a:uFillTx/>
                <a:latin typeface="Comic Sans MS" pitchFamily="66" charset="0"/>
                <a:ea typeface="+mn-ea"/>
                <a:cs typeface="Arial" panose="020B0604020202020204" pitchFamily="34" charset="0"/>
              </a:rPr>
              <a:t>Indagine insiemistica sulla doppia proiezione ortogonale di </a:t>
            </a:r>
            <a:r>
              <a:rPr kumimoji="0" lang="it-IT" sz="2000" b="0" i="0" u="none" strike="noStrike" kern="0" cap="none" spc="0" normalizeH="0" baseline="0" noProof="0" dirty="0" err="1">
                <a:ln>
                  <a:noFill/>
                </a:ln>
                <a:solidFill>
                  <a:srgbClr val="C00000"/>
                </a:solidFill>
                <a:effectLst/>
                <a:uLnTx/>
                <a:uFillTx/>
                <a:latin typeface="Comic Sans MS" pitchFamily="66" charset="0"/>
                <a:ea typeface="+mn-ea"/>
                <a:cs typeface="Arial" panose="020B0604020202020204" pitchFamily="34" charset="0"/>
              </a:rPr>
              <a:t>Monge</a:t>
            </a:r>
            <a:endParaRPr kumimoji="0" lang="it-IT" sz="2000" b="0" i="0" u="none" strike="noStrike" kern="0" cap="none" spc="0" normalizeH="0" baseline="0" noProof="0" dirty="0">
              <a:ln>
                <a:noFill/>
              </a:ln>
              <a:solidFill>
                <a:srgbClr val="C00000"/>
              </a:solidFill>
              <a:effectLst/>
              <a:uLnTx/>
              <a:uFillTx/>
              <a:latin typeface="Comic Sans MS" pitchFamily="66" charset="0"/>
              <a:ea typeface="+mn-ea"/>
              <a:cs typeface="Arial" panose="020B0604020202020204" pitchFamily="34" charset="0"/>
            </a:endParaRPr>
          </a:p>
        </p:txBody>
      </p:sp>
      <p:sp>
        <p:nvSpPr>
          <p:cNvPr id="6" name="Titolo 12">
            <a:extLst>
              <a:ext uri="{FF2B5EF4-FFF2-40B4-BE49-F238E27FC236}">
                <a16:creationId xmlns:a16="http://schemas.microsoft.com/office/drawing/2014/main" xmlns="" id="{5228088B-0BA8-46AA-B589-31D74B8A7B82}"/>
              </a:ext>
            </a:extLst>
          </p:cNvPr>
          <p:cNvSpPr>
            <a:spLocks noGrp="1"/>
          </p:cNvSpPr>
          <p:nvPr/>
        </p:nvSpPr>
        <p:spPr>
          <a:xfrm>
            <a:off x="48000" y="30148"/>
            <a:ext cx="12096000" cy="469817"/>
          </a:xfrm>
          <a:prstGeom prst="rect">
            <a:avLst/>
          </a:prstGeom>
          <a:ln>
            <a:solidFill>
              <a:srgbClr val="0070C0"/>
            </a:solidFill>
          </a:ln>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it-IT" sz="3200" b="0" i="0" u="none" strike="noStrike" kern="0" cap="none" spc="0" normalizeH="0" baseline="0" noProof="0" dirty="0">
                <a:ln>
                  <a:noFill/>
                </a:ln>
                <a:solidFill>
                  <a:srgbClr val="C00000"/>
                </a:solidFill>
                <a:effectLst/>
                <a:uLnTx/>
                <a:uFillTx/>
                <a:latin typeface="Comic Sans MS" pitchFamily="66" charset="0"/>
                <a:ea typeface="+mj-ea"/>
                <a:cs typeface="+mj-cs"/>
              </a:rPr>
              <a:t>Geometria descrittiva dinamica</a:t>
            </a:r>
            <a:endParaRPr kumimoji="0" lang="it-IT" sz="4400" b="0" i="0" u="none" strike="noStrike" kern="1200" cap="none" spc="0" normalizeH="0" baseline="0" noProof="0" dirty="0">
              <a:ln>
                <a:noFill/>
              </a:ln>
              <a:solidFill>
                <a:srgbClr val="C00000"/>
              </a:solidFill>
              <a:effectLst/>
              <a:uLnTx/>
              <a:uFillTx/>
              <a:latin typeface="Calibri Light"/>
              <a:ea typeface="+mj-ea"/>
              <a:cs typeface="+mj-cs"/>
            </a:endParaRPr>
          </a:p>
        </p:txBody>
      </p:sp>
      <p:sp>
        <p:nvSpPr>
          <p:cNvPr id="7" name="Text Box 9">
            <a:extLst>
              <a:ext uri="{FF2B5EF4-FFF2-40B4-BE49-F238E27FC236}">
                <a16:creationId xmlns:a16="http://schemas.microsoft.com/office/drawing/2014/main" xmlns="" id="{9AD71F2D-FF28-4FAB-990D-809FFADB9282}"/>
              </a:ext>
            </a:extLst>
          </p:cNvPr>
          <p:cNvSpPr txBox="1">
            <a:spLocks noChangeArrowheads="1"/>
          </p:cNvSpPr>
          <p:nvPr/>
        </p:nvSpPr>
        <p:spPr bwMode="auto">
          <a:xfrm>
            <a:off x="27993" y="6457978"/>
            <a:ext cx="5940000" cy="360000"/>
          </a:xfrm>
          <a:prstGeom prst="rect">
            <a:avLst/>
          </a:prstGeom>
          <a:solidFill>
            <a:srgbClr val="FFFF00"/>
          </a:solidFill>
          <a:ln w="3175">
            <a:solidFill>
              <a:srgbClr val="0070C0"/>
            </a:solidFill>
            <a:miter lim="800000"/>
            <a:headEnd/>
            <a:tailEnd/>
          </a:ln>
        </p:spPr>
        <p:txBody>
          <a:bodyPr wrap="square" lIns="69056" tIns="34529" rIns="69056" bIns="34529"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altLang="it-IT" sz="1800" b="1" i="0" u="none" strike="noStrike" kern="0" cap="none" spc="0" normalizeH="0" baseline="0" noProof="0" dirty="0">
                <a:ln>
                  <a:noFill/>
                </a:ln>
                <a:solidFill>
                  <a:srgbClr val="FF0000"/>
                </a:solidFill>
                <a:effectLst/>
                <a:uLnTx/>
                <a:uFillTx/>
                <a:latin typeface="Comic Sans MS" panose="030F0702030302020204" pitchFamily="66" charset="0"/>
                <a:ea typeface="+mn-ea"/>
                <a:cs typeface="Courier New" panose="02070309020205020404" pitchFamily="49" charset="0"/>
              </a:rPr>
              <a:t>Il materiale può essere riprodotto citando la fonte</a:t>
            </a:r>
          </a:p>
        </p:txBody>
      </p:sp>
      <p:sp>
        <p:nvSpPr>
          <p:cNvPr id="8" name="Text Box 6">
            <a:extLst>
              <a:ext uri="{FF2B5EF4-FFF2-40B4-BE49-F238E27FC236}">
                <a16:creationId xmlns:a16="http://schemas.microsoft.com/office/drawing/2014/main" xmlns="" id="{D7E934DE-214E-491F-AE64-092AABB50E77}"/>
              </a:ext>
            </a:extLst>
          </p:cNvPr>
          <p:cNvSpPr txBox="1">
            <a:spLocks noChangeArrowheads="1"/>
          </p:cNvSpPr>
          <p:nvPr/>
        </p:nvSpPr>
        <p:spPr bwMode="auto">
          <a:xfrm>
            <a:off x="6224007" y="6460676"/>
            <a:ext cx="5940000" cy="360000"/>
          </a:xfrm>
          <a:prstGeom prst="rect">
            <a:avLst/>
          </a:prstGeom>
          <a:solidFill>
            <a:srgbClr val="FFFF00"/>
          </a:solidFill>
          <a:ln w="3175">
            <a:solidFill>
              <a:srgbClr val="0070C0"/>
            </a:solidFill>
            <a:miter lim="800000"/>
            <a:headEnd/>
            <a:tailEnd/>
          </a:ln>
        </p:spPr>
        <p:txBody>
          <a:bodyPr wrap="square" lIns="69056" tIns="34529" rIns="69056" bIns="34529"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altLang="it-IT" sz="1400" b="1" i="0" u="none" strike="noStrike" kern="0" cap="none" spc="0" normalizeH="0" baseline="0" noProof="0" dirty="0">
                <a:ln>
                  <a:noFill/>
                </a:ln>
                <a:solidFill>
                  <a:srgbClr val="C00000"/>
                </a:solidFill>
                <a:effectLst/>
                <a:uLnTx/>
                <a:uFillTx/>
                <a:latin typeface="Comic Sans MS" panose="030F0702030302020204" pitchFamily="66" charset="0"/>
                <a:ea typeface="+mn-ea"/>
                <a:cs typeface="Courier New" panose="02070309020205020404" pitchFamily="49" charset="0"/>
              </a:rPr>
              <a:t>Autore   Prof. Arch. Elio Fragassi</a:t>
            </a:r>
          </a:p>
        </p:txBody>
      </p:sp>
      <p:sp>
        <p:nvSpPr>
          <p:cNvPr id="2" name="CasellaDiTesto 1">
            <a:extLst>
              <a:ext uri="{FF2B5EF4-FFF2-40B4-BE49-F238E27FC236}">
                <a16:creationId xmlns:a16="http://schemas.microsoft.com/office/drawing/2014/main" xmlns="" id="{754C6396-D4BA-D145-071D-A7DC30316389}"/>
              </a:ext>
            </a:extLst>
          </p:cNvPr>
          <p:cNvSpPr txBox="1"/>
          <p:nvPr/>
        </p:nvSpPr>
        <p:spPr>
          <a:xfrm>
            <a:off x="48000" y="943336"/>
            <a:ext cx="12096000" cy="707886"/>
          </a:xfrm>
          <a:prstGeom prst="rect">
            <a:avLst/>
          </a:prstGeom>
          <a:noFill/>
          <a:ln w="3175">
            <a:solidFill>
              <a:srgbClr val="C00000"/>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PIANO  PER  DUE  RETTE  INCIDENTI</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Esercizio 2 – Piano per due rette generiche incidenti nel secondo diedro</a:t>
            </a:r>
          </a:p>
        </p:txBody>
      </p:sp>
      <p:sp>
        <p:nvSpPr>
          <p:cNvPr id="3" name="Rectangle 5">
            <a:extLst>
              <a:ext uri="{FF2B5EF4-FFF2-40B4-BE49-F238E27FC236}">
                <a16:creationId xmlns:a16="http://schemas.microsoft.com/office/drawing/2014/main" xmlns="" id="{BCDCB798-6E65-434E-B020-C0252A6E6CEA}"/>
              </a:ext>
            </a:extLst>
          </p:cNvPr>
          <p:cNvSpPr>
            <a:spLocks noChangeArrowheads="1"/>
          </p:cNvSpPr>
          <p:nvPr/>
        </p:nvSpPr>
        <p:spPr bwMode="auto">
          <a:xfrm>
            <a:off x="9528406" y="1692364"/>
            <a:ext cx="2628000" cy="4716000"/>
          </a:xfrm>
          <a:prstGeom prst="rect">
            <a:avLst/>
          </a:prstGeom>
          <a:solidFill>
            <a:schemeClr val="accent4">
              <a:lumMod val="20000"/>
              <a:lumOff val="80000"/>
            </a:schemeClr>
          </a:solidFill>
          <a:ln w="3175" algn="ctr">
            <a:solidFill>
              <a:srgbClr val="C00000"/>
            </a:solidFill>
            <a:miter lim="800000"/>
            <a:headEnd/>
            <a:tailEnd/>
          </a:ln>
        </p:spPr>
        <p:txBody>
          <a:bodyPr wrap="square" lIns="0"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Il disegno di copertina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è stato eseguito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nell’a. s. 2004/05</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da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Giovannelli Francesca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della classe </a:t>
            </a: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1C</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del </a:t>
            </a: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Liceo Artistico Statale</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«G. </a:t>
            </a:r>
            <a:r>
              <a:rPr kumimoji="0" lang="it-IT" sz="1500" b="1" i="0" u="none" strike="noStrike" kern="1200" cap="none" spc="0" normalizeH="0" baseline="0" noProof="0" dirty="0" err="1">
                <a:ln>
                  <a:noFill/>
                </a:ln>
                <a:solidFill>
                  <a:srgbClr val="C00000"/>
                </a:solidFill>
                <a:effectLst/>
                <a:uLnTx/>
                <a:uFillTx/>
                <a:latin typeface="Comic Sans MS" pitchFamily="66" charset="0"/>
                <a:ea typeface="+mn-ea"/>
                <a:cs typeface="Times New Roman" pitchFamily="18" charset="0"/>
              </a:rPr>
              <a:t>Misticoni</a:t>
            </a: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a:t>
            </a: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di Pescara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a:t>
            </a: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per la materia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Discipline geometriche </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del corso sperimentale</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«Progetto Leonardo»</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Insegnante:</a:t>
            </a:r>
          </a:p>
          <a:p>
            <a:pPr marL="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prof. Elio </a:t>
            </a:r>
            <a:r>
              <a:rPr kumimoji="0" lang="it-IT" sz="1500" b="0" i="0" u="none" strike="noStrike" kern="1200" cap="none" spc="0" normalizeH="0" baseline="0" noProof="0" dirty="0" err="1">
                <a:ln>
                  <a:noFill/>
                </a:ln>
                <a:solidFill>
                  <a:srgbClr val="C00000"/>
                </a:solidFill>
                <a:effectLst/>
                <a:uLnTx/>
                <a:uFillTx/>
                <a:latin typeface="Comic Sans MS" pitchFamily="66" charset="0"/>
                <a:cs typeface="Times New Roman" pitchFamily="18" charset="0"/>
              </a:rPr>
              <a:t>Fragassi</a:t>
            </a:r>
            <a:endParaRPr kumimoji="0" lang="it-IT" sz="1500" b="0" i="0" u="none" strike="noStrike" kern="1200" cap="none" spc="0" normalizeH="0" baseline="0" noProof="0" dirty="0">
              <a:ln>
                <a:noFill/>
              </a:ln>
              <a:solidFill>
                <a:srgbClr val="C00000"/>
              </a:solidFill>
              <a:effectLst/>
              <a:uLnTx/>
              <a:uFillTx/>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4" name="CasellaDiTesto 3">
            <a:extLst>
              <a:ext uri="{FF2B5EF4-FFF2-40B4-BE49-F238E27FC236}">
                <a16:creationId xmlns:a16="http://schemas.microsoft.com/office/drawing/2014/main" xmlns="" id="{321BD1A6-4A80-4550-2E5B-E665F829148E}"/>
              </a:ext>
            </a:extLst>
          </p:cNvPr>
          <p:cNvSpPr txBox="1"/>
          <p:nvPr/>
        </p:nvSpPr>
        <p:spPr>
          <a:xfrm>
            <a:off x="3626922" y="1743635"/>
            <a:ext cx="5798843" cy="4001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Indice</a:t>
            </a:r>
          </a:p>
        </p:txBody>
      </p:sp>
      <p:sp>
        <p:nvSpPr>
          <p:cNvPr id="10" name="CasellaDiTesto 9">
            <a:extLst>
              <a:ext uri="{FF2B5EF4-FFF2-40B4-BE49-F238E27FC236}">
                <a16:creationId xmlns:a16="http://schemas.microsoft.com/office/drawing/2014/main" xmlns="" id="{454C7C01-8C10-D6B4-B6BA-7B1B933480F6}"/>
              </a:ext>
            </a:extLst>
          </p:cNvPr>
          <p:cNvSpPr txBox="1"/>
          <p:nvPr/>
        </p:nvSpPr>
        <p:spPr>
          <a:xfrm>
            <a:off x="3634405" y="5201861"/>
            <a:ext cx="5791361"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Per accedere alle pagine selezionare il numero</a:t>
            </a:r>
          </a:p>
        </p:txBody>
      </p:sp>
      <p:sp>
        <p:nvSpPr>
          <p:cNvPr id="12" name="CasellaDiTesto 11">
            <a:hlinkClick r:id="rId3" action="ppaction://hlinksldjump"/>
            <a:extLst>
              <a:ext uri="{FF2B5EF4-FFF2-40B4-BE49-F238E27FC236}">
                <a16:creationId xmlns:a16="http://schemas.microsoft.com/office/drawing/2014/main" xmlns="" id="{C10DC523-C654-BC6D-3CD1-2580CFB6918C}"/>
              </a:ext>
            </a:extLst>
          </p:cNvPr>
          <p:cNvSpPr txBox="1"/>
          <p:nvPr/>
        </p:nvSpPr>
        <p:spPr>
          <a:xfrm>
            <a:off x="3724770" y="2892580"/>
            <a:ext cx="348928" cy="369332"/>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alibri"/>
                <a:ea typeface="+mn-ea"/>
                <a:cs typeface="+mn-cs"/>
              </a:rPr>
              <a:t>2</a:t>
            </a:r>
          </a:p>
        </p:txBody>
      </p:sp>
      <p:sp>
        <p:nvSpPr>
          <p:cNvPr id="13" name="CasellaDiTesto 12">
            <a:hlinkClick r:id="rId4" action="ppaction://hlinksldjump"/>
            <a:extLst>
              <a:ext uri="{FF2B5EF4-FFF2-40B4-BE49-F238E27FC236}">
                <a16:creationId xmlns:a16="http://schemas.microsoft.com/office/drawing/2014/main" xmlns="" id="{1CDE8858-CEDF-9815-CA2E-80AFC54A001D}"/>
              </a:ext>
            </a:extLst>
          </p:cNvPr>
          <p:cNvSpPr txBox="1"/>
          <p:nvPr/>
        </p:nvSpPr>
        <p:spPr>
          <a:xfrm>
            <a:off x="3713599" y="3316094"/>
            <a:ext cx="348928" cy="369332"/>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alibri"/>
                <a:ea typeface="+mn-ea"/>
                <a:cs typeface="+mn-cs"/>
              </a:rPr>
              <a:t>3</a:t>
            </a:r>
          </a:p>
        </p:txBody>
      </p:sp>
      <p:sp>
        <p:nvSpPr>
          <p:cNvPr id="14" name="CasellaDiTesto 13">
            <a:hlinkClick r:id="rId5" action="ppaction://hlinksldjump"/>
            <a:extLst>
              <a:ext uri="{FF2B5EF4-FFF2-40B4-BE49-F238E27FC236}">
                <a16:creationId xmlns:a16="http://schemas.microsoft.com/office/drawing/2014/main" xmlns="" id="{E9E36F7E-17C7-7117-3EEC-1CE7D9C2B09B}"/>
              </a:ext>
            </a:extLst>
          </p:cNvPr>
          <p:cNvSpPr txBox="1"/>
          <p:nvPr/>
        </p:nvSpPr>
        <p:spPr>
          <a:xfrm>
            <a:off x="3713599" y="3759912"/>
            <a:ext cx="348928" cy="369332"/>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alibri"/>
                <a:ea typeface="+mn-ea"/>
                <a:cs typeface="+mn-cs"/>
              </a:rPr>
              <a:t>4</a:t>
            </a:r>
          </a:p>
        </p:txBody>
      </p:sp>
      <p:sp>
        <p:nvSpPr>
          <p:cNvPr id="15" name="CasellaDiTesto 14">
            <a:hlinkClick r:id="rId6" action="ppaction://hlinksldjump"/>
            <a:extLst>
              <a:ext uri="{FF2B5EF4-FFF2-40B4-BE49-F238E27FC236}">
                <a16:creationId xmlns:a16="http://schemas.microsoft.com/office/drawing/2014/main" xmlns="" id="{60B3C1B3-2A42-4E08-686E-8D902399C43D}"/>
              </a:ext>
            </a:extLst>
          </p:cNvPr>
          <p:cNvSpPr txBox="1"/>
          <p:nvPr/>
        </p:nvSpPr>
        <p:spPr>
          <a:xfrm>
            <a:off x="3719438" y="4200923"/>
            <a:ext cx="348928" cy="369332"/>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alibri"/>
                <a:ea typeface="+mn-ea"/>
                <a:cs typeface="+mn-cs"/>
              </a:rPr>
              <a:t>5</a:t>
            </a:r>
          </a:p>
        </p:txBody>
      </p:sp>
      <p:sp>
        <p:nvSpPr>
          <p:cNvPr id="19" name="CasellaDiTesto 18">
            <a:extLst>
              <a:ext uri="{FF2B5EF4-FFF2-40B4-BE49-F238E27FC236}">
                <a16:creationId xmlns:a16="http://schemas.microsoft.com/office/drawing/2014/main" xmlns="" id="{F3E17FAF-9E8F-71D4-817A-B23E17CDCCB6}"/>
              </a:ext>
            </a:extLst>
          </p:cNvPr>
          <p:cNvSpPr txBox="1"/>
          <p:nvPr/>
        </p:nvSpPr>
        <p:spPr>
          <a:xfrm>
            <a:off x="4147475" y="2467538"/>
            <a:ext cx="3269258" cy="33855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Dati geometrici del problema</a:t>
            </a:r>
          </a:p>
        </p:txBody>
      </p:sp>
      <p:sp>
        <p:nvSpPr>
          <p:cNvPr id="20" name="CasellaDiTesto 19">
            <a:extLst>
              <a:ext uri="{FF2B5EF4-FFF2-40B4-BE49-F238E27FC236}">
                <a16:creationId xmlns:a16="http://schemas.microsoft.com/office/drawing/2014/main" xmlns="" id="{C2DB7792-7960-486D-5E45-0FF588EA1DA2}"/>
              </a:ext>
            </a:extLst>
          </p:cNvPr>
          <p:cNvSpPr txBox="1"/>
          <p:nvPr/>
        </p:nvSpPr>
        <p:spPr>
          <a:xfrm>
            <a:off x="4149203" y="2903538"/>
            <a:ext cx="1360149" cy="33855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Primo passo</a:t>
            </a:r>
          </a:p>
        </p:txBody>
      </p:sp>
      <p:sp>
        <p:nvSpPr>
          <p:cNvPr id="21" name="CasellaDiTesto 20">
            <a:extLst>
              <a:ext uri="{FF2B5EF4-FFF2-40B4-BE49-F238E27FC236}">
                <a16:creationId xmlns:a16="http://schemas.microsoft.com/office/drawing/2014/main" xmlns="" id="{D8B10354-B4CB-B9C6-EB11-276743521672}"/>
              </a:ext>
            </a:extLst>
          </p:cNvPr>
          <p:cNvSpPr txBox="1"/>
          <p:nvPr/>
        </p:nvSpPr>
        <p:spPr>
          <a:xfrm>
            <a:off x="4149203" y="3324634"/>
            <a:ext cx="1586695" cy="33855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Secondo passo</a:t>
            </a:r>
          </a:p>
        </p:txBody>
      </p:sp>
      <p:sp>
        <p:nvSpPr>
          <p:cNvPr id="23" name="CasellaDiTesto 22">
            <a:extLst>
              <a:ext uri="{FF2B5EF4-FFF2-40B4-BE49-F238E27FC236}">
                <a16:creationId xmlns:a16="http://schemas.microsoft.com/office/drawing/2014/main" xmlns="" id="{D513CB5E-4196-91A3-247D-94D5DB441793}"/>
              </a:ext>
            </a:extLst>
          </p:cNvPr>
          <p:cNvSpPr txBox="1"/>
          <p:nvPr/>
        </p:nvSpPr>
        <p:spPr>
          <a:xfrm>
            <a:off x="4149419" y="3776226"/>
            <a:ext cx="1360149" cy="33855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Terzo passo</a:t>
            </a:r>
          </a:p>
        </p:txBody>
      </p:sp>
      <p:sp>
        <p:nvSpPr>
          <p:cNvPr id="24" name="CasellaDiTesto 23">
            <a:extLst>
              <a:ext uri="{FF2B5EF4-FFF2-40B4-BE49-F238E27FC236}">
                <a16:creationId xmlns:a16="http://schemas.microsoft.com/office/drawing/2014/main" xmlns="" id="{A9509801-1BCC-E973-5E16-FF22EC03812C}"/>
              </a:ext>
            </a:extLst>
          </p:cNvPr>
          <p:cNvSpPr txBox="1"/>
          <p:nvPr/>
        </p:nvSpPr>
        <p:spPr>
          <a:xfrm>
            <a:off x="4150926" y="4210702"/>
            <a:ext cx="2028165" cy="33855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Verifica e risultato</a:t>
            </a:r>
          </a:p>
        </p:txBody>
      </p:sp>
      <p:cxnSp>
        <p:nvCxnSpPr>
          <p:cNvPr id="25" name="Connettore diritto 24">
            <a:extLst>
              <a:ext uri="{FF2B5EF4-FFF2-40B4-BE49-F238E27FC236}">
                <a16:creationId xmlns:a16="http://schemas.microsoft.com/office/drawing/2014/main" xmlns="" id="{DE0DFF26-C080-0369-2628-1215F56DB163}"/>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6" name="CasellaDiTesto 15">
            <a:hlinkClick r:id="rId7" action="ppaction://hlinksldjump"/>
            <a:extLst>
              <a:ext uri="{FF2B5EF4-FFF2-40B4-BE49-F238E27FC236}">
                <a16:creationId xmlns:a16="http://schemas.microsoft.com/office/drawing/2014/main" xmlns="" id="{48F8FA7A-F291-6755-4547-9CAE5371EA68}"/>
              </a:ext>
            </a:extLst>
          </p:cNvPr>
          <p:cNvSpPr txBox="1"/>
          <p:nvPr/>
        </p:nvSpPr>
        <p:spPr>
          <a:xfrm>
            <a:off x="3722312" y="2454032"/>
            <a:ext cx="348928" cy="369332"/>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alibri"/>
                <a:ea typeface="+mn-ea"/>
                <a:cs typeface="+mn-cs"/>
                <a:hlinkClick r:id="rId8" action="ppaction://hlinksldjump">
                  <a:extLst>
                    <a:ext uri="{A12FA001-AC4F-418D-AE19-62706E023703}">
                      <ahyp:hlinkClr xmlns:ahyp="http://schemas.microsoft.com/office/drawing/2018/hyperlinkcolor" xmlns="" val="tx"/>
                    </a:ext>
                  </a:extLst>
                </a:hlinkClick>
              </a:rPr>
              <a:t>1</a:t>
            </a:r>
            <a:endParaRPr kumimoji="0" lang="it-IT" sz="1800" b="0" i="0" u="none" strike="noStrike" kern="1200" cap="none" spc="0" normalizeH="0" baseline="0" noProof="0" dirty="0">
              <a:ln>
                <a:noFill/>
              </a:ln>
              <a:solidFill>
                <a:srgbClr val="C00000"/>
              </a:solidFill>
              <a:effectLst/>
              <a:uLnTx/>
              <a:uFillTx/>
              <a:latin typeface="Calibri"/>
              <a:ea typeface="+mn-ea"/>
              <a:cs typeface="+mn-cs"/>
            </a:endParaRPr>
          </a:p>
        </p:txBody>
      </p:sp>
      <p:pic>
        <p:nvPicPr>
          <p:cNvPr id="11" name="Immagine 10">
            <a:extLst>
              <a:ext uri="{FF2B5EF4-FFF2-40B4-BE49-F238E27FC236}">
                <a16:creationId xmlns:a16="http://schemas.microsoft.com/office/drawing/2014/main" xmlns="" id="{FFAD5DB8-ABDA-48BE-0C41-508C89FEC669}"/>
              </a:ext>
            </a:extLst>
          </p:cNvPr>
          <p:cNvPicPr>
            <a:picLocks noChangeAspect="1"/>
          </p:cNvPicPr>
          <p:nvPr/>
        </p:nvPicPr>
        <p:blipFill>
          <a:blip r:embed="rId9" cstate="print">
            <a:extLst>
              <a:ext uri="{BEBA8EAE-BF5A-486C-A8C5-ECC9F3942E4B}">
                <a14:imgProps xmlns:a14="http://schemas.microsoft.com/office/drawing/2010/main" xmlns="">
                  <a14:imgLayer r:embed="rId10">
                    <a14:imgEffect>
                      <a14:sharpenSoften amount="50000"/>
                    </a14:imgEffect>
                    <a14:imgEffect>
                      <a14:brightnessContrast contrast="20000"/>
                    </a14:imgEffect>
                  </a14:imgLayer>
                </a14:imgProps>
              </a:ext>
              <a:ext uri="{28A0092B-C50C-407E-A947-70E740481C1C}">
                <a14:useLocalDpi xmlns:a14="http://schemas.microsoft.com/office/drawing/2010/main" xmlns="" val="0"/>
              </a:ext>
            </a:extLst>
          </a:blip>
          <a:stretch>
            <a:fillRect/>
          </a:stretch>
        </p:blipFill>
        <p:spPr>
          <a:xfrm>
            <a:off x="45616" y="1695279"/>
            <a:ext cx="3603676" cy="4713345"/>
          </a:xfrm>
          <a:prstGeom prst="rect">
            <a:avLst/>
          </a:prstGeom>
          <a:ln>
            <a:solidFill>
              <a:srgbClr val="2123F9"/>
            </a:solidFill>
          </a:ln>
        </p:spPr>
      </p:pic>
      <p:sp>
        <p:nvSpPr>
          <p:cNvPr id="17" name="Freccia a sinistra 16">
            <a:extLst>
              <a:ext uri="{FF2B5EF4-FFF2-40B4-BE49-F238E27FC236}">
                <a16:creationId xmlns:a16="http://schemas.microsoft.com/office/drawing/2014/main" xmlns="" id="{874F24F4-E6C5-2F7F-30BB-F587B6E396EC}"/>
              </a:ext>
            </a:extLst>
          </p:cNvPr>
          <p:cNvSpPr/>
          <p:nvPr/>
        </p:nvSpPr>
        <p:spPr>
          <a:xfrm>
            <a:off x="3643442" y="6008218"/>
            <a:ext cx="5868000" cy="432000"/>
          </a:xfrm>
          <a:prstGeom prst="leftArrow">
            <a:avLst>
              <a:gd name="adj1" fmla="val 50000"/>
              <a:gd name="adj2" fmla="val 43520"/>
            </a:avLst>
          </a:prstGeom>
          <a:no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1300" dirty="0">
                <a:solidFill>
                  <a:srgbClr val="C00000"/>
                </a:solidFill>
                <a:latin typeface="Comic Sans MS" panose="030F0702030302020204" pitchFamily="66" charset="0"/>
              </a:rPr>
              <a:t>Testo dell’esercizio dato in forma scritta da restituire in forma grafica </a:t>
            </a:r>
          </a:p>
        </p:txBody>
      </p:sp>
    </p:spTree>
    <p:extLst>
      <p:ext uri="{BB962C8B-B14F-4D97-AF65-F5344CB8AC3E}">
        <p14:creationId xmlns:p14="http://schemas.microsoft.com/office/powerpoint/2010/main" xmlns="" val="274966947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ipe(right)">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ipe(up)">
                                      <p:cBhvr>
                                        <p:cTn id="21" dur="5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500"/>
                                        <p:tgtEl>
                                          <p:spTgt spid="4"/>
                                        </p:tgtEl>
                                      </p:cBhvr>
                                    </p:animEffect>
                                  </p:childTnLst>
                                </p:cTn>
                              </p:par>
                            </p:childTnLst>
                          </p:cTn>
                        </p:par>
                        <p:par>
                          <p:cTn id="27" fill="hold">
                            <p:stCondLst>
                              <p:cond delay="500"/>
                            </p:stCondLst>
                            <p:childTnLst>
                              <p:par>
                                <p:cTn id="28" presetID="42" presetClass="entr" presetSubtype="0"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500"/>
                                        <p:tgtEl>
                                          <p:spTgt spid="16"/>
                                        </p:tgtEl>
                                      </p:cBhvr>
                                    </p:animEffect>
                                    <p:anim calcmode="lin" valueType="num">
                                      <p:cBhvr>
                                        <p:cTn id="31" dur="500" fill="hold"/>
                                        <p:tgtEl>
                                          <p:spTgt spid="16"/>
                                        </p:tgtEl>
                                        <p:attrNameLst>
                                          <p:attrName>ppt_x</p:attrName>
                                        </p:attrNameLst>
                                      </p:cBhvr>
                                      <p:tavLst>
                                        <p:tav tm="0">
                                          <p:val>
                                            <p:strVal val="#ppt_x"/>
                                          </p:val>
                                        </p:tav>
                                        <p:tav tm="100000">
                                          <p:val>
                                            <p:strVal val="#ppt_x"/>
                                          </p:val>
                                        </p:tav>
                                      </p:tavLst>
                                    </p:anim>
                                    <p:anim calcmode="lin" valueType="num">
                                      <p:cBhvr>
                                        <p:cTn id="32" dur="500" fill="hold"/>
                                        <p:tgtEl>
                                          <p:spTgt spid="16"/>
                                        </p:tgtEl>
                                        <p:attrNameLst>
                                          <p:attrName>ppt_y</p:attrName>
                                        </p:attrNameLst>
                                      </p:cBhvr>
                                      <p:tavLst>
                                        <p:tav tm="0">
                                          <p:val>
                                            <p:strVal val="#ppt_y+.1"/>
                                          </p:val>
                                        </p:tav>
                                        <p:tav tm="100000">
                                          <p:val>
                                            <p:strVal val="#ppt_y"/>
                                          </p:val>
                                        </p:tav>
                                      </p:tavLst>
                                    </p:anim>
                                  </p:childTnLst>
                                </p:cTn>
                              </p:par>
                            </p:childTnLst>
                          </p:cTn>
                        </p:par>
                        <p:par>
                          <p:cTn id="33" fill="hold">
                            <p:stCondLst>
                              <p:cond delay="1000"/>
                            </p:stCondLst>
                            <p:childTnLst>
                              <p:par>
                                <p:cTn id="34" presetID="42" presetClass="entr" presetSubtype="0" fill="hold" grpId="0" nodeType="after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500"/>
                                        <p:tgtEl>
                                          <p:spTgt spid="19"/>
                                        </p:tgtEl>
                                      </p:cBhvr>
                                    </p:animEffect>
                                    <p:anim calcmode="lin" valueType="num">
                                      <p:cBhvr>
                                        <p:cTn id="37" dur="500" fill="hold"/>
                                        <p:tgtEl>
                                          <p:spTgt spid="19"/>
                                        </p:tgtEl>
                                        <p:attrNameLst>
                                          <p:attrName>ppt_x</p:attrName>
                                        </p:attrNameLst>
                                      </p:cBhvr>
                                      <p:tavLst>
                                        <p:tav tm="0">
                                          <p:val>
                                            <p:strVal val="#ppt_x"/>
                                          </p:val>
                                        </p:tav>
                                        <p:tav tm="100000">
                                          <p:val>
                                            <p:strVal val="#ppt_x"/>
                                          </p:val>
                                        </p:tav>
                                      </p:tavLst>
                                    </p:anim>
                                    <p:anim calcmode="lin" valueType="num">
                                      <p:cBhvr>
                                        <p:cTn id="38" dur="500" fill="hold"/>
                                        <p:tgtEl>
                                          <p:spTgt spid="19"/>
                                        </p:tgtEl>
                                        <p:attrNameLst>
                                          <p:attrName>ppt_y</p:attrName>
                                        </p:attrNameLst>
                                      </p:cBhvr>
                                      <p:tavLst>
                                        <p:tav tm="0">
                                          <p:val>
                                            <p:strVal val="#ppt_y+.1"/>
                                          </p:val>
                                        </p:tav>
                                        <p:tav tm="100000">
                                          <p:val>
                                            <p:strVal val="#ppt_y"/>
                                          </p:val>
                                        </p:tav>
                                      </p:tavLst>
                                    </p:anim>
                                  </p:childTnLst>
                                </p:cTn>
                              </p:par>
                            </p:childTnLst>
                          </p:cTn>
                        </p:par>
                        <p:par>
                          <p:cTn id="39" fill="hold">
                            <p:stCondLst>
                              <p:cond delay="1500"/>
                            </p:stCondLst>
                            <p:childTnLst>
                              <p:par>
                                <p:cTn id="40" presetID="42" presetClass="entr" presetSubtype="0" fill="hold" grpId="0" nodeType="after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anim calcmode="lin" valueType="num">
                                      <p:cBhvr>
                                        <p:cTn id="43" dur="500" fill="hold"/>
                                        <p:tgtEl>
                                          <p:spTgt spid="12"/>
                                        </p:tgtEl>
                                        <p:attrNameLst>
                                          <p:attrName>ppt_x</p:attrName>
                                        </p:attrNameLst>
                                      </p:cBhvr>
                                      <p:tavLst>
                                        <p:tav tm="0">
                                          <p:val>
                                            <p:strVal val="#ppt_x"/>
                                          </p:val>
                                        </p:tav>
                                        <p:tav tm="100000">
                                          <p:val>
                                            <p:strVal val="#ppt_x"/>
                                          </p:val>
                                        </p:tav>
                                      </p:tavLst>
                                    </p:anim>
                                    <p:anim calcmode="lin" valueType="num">
                                      <p:cBhvr>
                                        <p:cTn id="44" dur="500" fill="hold"/>
                                        <p:tgtEl>
                                          <p:spTgt spid="12"/>
                                        </p:tgtEl>
                                        <p:attrNameLst>
                                          <p:attrName>ppt_y</p:attrName>
                                        </p:attrNameLst>
                                      </p:cBhvr>
                                      <p:tavLst>
                                        <p:tav tm="0">
                                          <p:val>
                                            <p:strVal val="#ppt_y+.1"/>
                                          </p:val>
                                        </p:tav>
                                        <p:tav tm="100000">
                                          <p:val>
                                            <p:strVal val="#ppt_y"/>
                                          </p:val>
                                        </p:tav>
                                      </p:tavLst>
                                    </p:anim>
                                  </p:childTnLst>
                                </p:cTn>
                              </p:par>
                            </p:childTnLst>
                          </p:cTn>
                        </p:par>
                        <p:par>
                          <p:cTn id="45" fill="hold">
                            <p:stCondLst>
                              <p:cond delay="2000"/>
                            </p:stCondLst>
                            <p:childTnLst>
                              <p:par>
                                <p:cTn id="46" presetID="42" presetClass="entr" presetSubtype="0" fill="hold" grpId="0" nodeType="after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fade">
                                      <p:cBhvr>
                                        <p:cTn id="48" dur="500"/>
                                        <p:tgtEl>
                                          <p:spTgt spid="20"/>
                                        </p:tgtEl>
                                      </p:cBhvr>
                                    </p:animEffect>
                                    <p:anim calcmode="lin" valueType="num">
                                      <p:cBhvr>
                                        <p:cTn id="49" dur="500" fill="hold"/>
                                        <p:tgtEl>
                                          <p:spTgt spid="20"/>
                                        </p:tgtEl>
                                        <p:attrNameLst>
                                          <p:attrName>ppt_x</p:attrName>
                                        </p:attrNameLst>
                                      </p:cBhvr>
                                      <p:tavLst>
                                        <p:tav tm="0">
                                          <p:val>
                                            <p:strVal val="#ppt_x"/>
                                          </p:val>
                                        </p:tav>
                                        <p:tav tm="100000">
                                          <p:val>
                                            <p:strVal val="#ppt_x"/>
                                          </p:val>
                                        </p:tav>
                                      </p:tavLst>
                                    </p:anim>
                                    <p:anim calcmode="lin" valueType="num">
                                      <p:cBhvr>
                                        <p:cTn id="50" dur="500" fill="hold"/>
                                        <p:tgtEl>
                                          <p:spTgt spid="20"/>
                                        </p:tgtEl>
                                        <p:attrNameLst>
                                          <p:attrName>ppt_y</p:attrName>
                                        </p:attrNameLst>
                                      </p:cBhvr>
                                      <p:tavLst>
                                        <p:tav tm="0">
                                          <p:val>
                                            <p:strVal val="#ppt_y+.1"/>
                                          </p:val>
                                        </p:tav>
                                        <p:tav tm="100000">
                                          <p:val>
                                            <p:strVal val="#ppt_y"/>
                                          </p:val>
                                        </p:tav>
                                      </p:tavLst>
                                    </p:anim>
                                  </p:childTnLst>
                                </p:cTn>
                              </p:par>
                            </p:childTnLst>
                          </p:cTn>
                        </p:par>
                        <p:par>
                          <p:cTn id="51" fill="hold">
                            <p:stCondLst>
                              <p:cond delay="2500"/>
                            </p:stCondLst>
                            <p:childTnLst>
                              <p:par>
                                <p:cTn id="52" presetID="42" presetClass="entr" presetSubtype="0" fill="hold" grpId="0"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500"/>
                                        <p:tgtEl>
                                          <p:spTgt spid="13"/>
                                        </p:tgtEl>
                                      </p:cBhvr>
                                    </p:animEffect>
                                    <p:anim calcmode="lin" valueType="num">
                                      <p:cBhvr>
                                        <p:cTn id="55" dur="500" fill="hold"/>
                                        <p:tgtEl>
                                          <p:spTgt spid="13"/>
                                        </p:tgtEl>
                                        <p:attrNameLst>
                                          <p:attrName>ppt_x</p:attrName>
                                        </p:attrNameLst>
                                      </p:cBhvr>
                                      <p:tavLst>
                                        <p:tav tm="0">
                                          <p:val>
                                            <p:strVal val="#ppt_x"/>
                                          </p:val>
                                        </p:tav>
                                        <p:tav tm="100000">
                                          <p:val>
                                            <p:strVal val="#ppt_x"/>
                                          </p:val>
                                        </p:tav>
                                      </p:tavLst>
                                    </p:anim>
                                    <p:anim calcmode="lin" valueType="num">
                                      <p:cBhvr>
                                        <p:cTn id="56" dur="500" fill="hold"/>
                                        <p:tgtEl>
                                          <p:spTgt spid="13"/>
                                        </p:tgtEl>
                                        <p:attrNameLst>
                                          <p:attrName>ppt_y</p:attrName>
                                        </p:attrNameLst>
                                      </p:cBhvr>
                                      <p:tavLst>
                                        <p:tav tm="0">
                                          <p:val>
                                            <p:strVal val="#ppt_y+.1"/>
                                          </p:val>
                                        </p:tav>
                                        <p:tav tm="100000">
                                          <p:val>
                                            <p:strVal val="#ppt_y"/>
                                          </p:val>
                                        </p:tav>
                                      </p:tavLst>
                                    </p:anim>
                                  </p:childTnLst>
                                </p:cTn>
                              </p:par>
                            </p:childTnLst>
                          </p:cTn>
                        </p:par>
                        <p:par>
                          <p:cTn id="57" fill="hold">
                            <p:stCondLst>
                              <p:cond delay="3000"/>
                            </p:stCondLst>
                            <p:childTnLst>
                              <p:par>
                                <p:cTn id="58" presetID="42" presetClass="entr" presetSubtype="0" fill="hold" grpId="0" nodeType="after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fade">
                                      <p:cBhvr>
                                        <p:cTn id="60" dur="500"/>
                                        <p:tgtEl>
                                          <p:spTgt spid="21"/>
                                        </p:tgtEl>
                                      </p:cBhvr>
                                    </p:animEffect>
                                    <p:anim calcmode="lin" valueType="num">
                                      <p:cBhvr>
                                        <p:cTn id="61" dur="500" fill="hold"/>
                                        <p:tgtEl>
                                          <p:spTgt spid="21"/>
                                        </p:tgtEl>
                                        <p:attrNameLst>
                                          <p:attrName>ppt_x</p:attrName>
                                        </p:attrNameLst>
                                      </p:cBhvr>
                                      <p:tavLst>
                                        <p:tav tm="0">
                                          <p:val>
                                            <p:strVal val="#ppt_x"/>
                                          </p:val>
                                        </p:tav>
                                        <p:tav tm="100000">
                                          <p:val>
                                            <p:strVal val="#ppt_x"/>
                                          </p:val>
                                        </p:tav>
                                      </p:tavLst>
                                    </p:anim>
                                    <p:anim calcmode="lin" valueType="num">
                                      <p:cBhvr>
                                        <p:cTn id="62" dur="500" fill="hold"/>
                                        <p:tgtEl>
                                          <p:spTgt spid="21"/>
                                        </p:tgtEl>
                                        <p:attrNameLst>
                                          <p:attrName>ppt_y</p:attrName>
                                        </p:attrNameLst>
                                      </p:cBhvr>
                                      <p:tavLst>
                                        <p:tav tm="0">
                                          <p:val>
                                            <p:strVal val="#ppt_y+.1"/>
                                          </p:val>
                                        </p:tav>
                                        <p:tav tm="100000">
                                          <p:val>
                                            <p:strVal val="#ppt_y"/>
                                          </p:val>
                                        </p:tav>
                                      </p:tavLst>
                                    </p:anim>
                                  </p:childTnLst>
                                </p:cTn>
                              </p:par>
                            </p:childTnLst>
                          </p:cTn>
                        </p:par>
                        <p:par>
                          <p:cTn id="63" fill="hold">
                            <p:stCondLst>
                              <p:cond delay="3500"/>
                            </p:stCondLst>
                            <p:childTnLst>
                              <p:par>
                                <p:cTn id="64" presetID="42" presetClass="entr" presetSubtype="0" fill="hold" grpId="0" nodeType="after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fade">
                                      <p:cBhvr>
                                        <p:cTn id="66" dur="500"/>
                                        <p:tgtEl>
                                          <p:spTgt spid="14"/>
                                        </p:tgtEl>
                                      </p:cBhvr>
                                    </p:animEffect>
                                    <p:anim calcmode="lin" valueType="num">
                                      <p:cBhvr>
                                        <p:cTn id="67" dur="500" fill="hold"/>
                                        <p:tgtEl>
                                          <p:spTgt spid="14"/>
                                        </p:tgtEl>
                                        <p:attrNameLst>
                                          <p:attrName>ppt_x</p:attrName>
                                        </p:attrNameLst>
                                      </p:cBhvr>
                                      <p:tavLst>
                                        <p:tav tm="0">
                                          <p:val>
                                            <p:strVal val="#ppt_x"/>
                                          </p:val>
                                        </p:tav>
                                        <p:tav tm="100000">
                                          <p:val>
                                            <p:strVal val="#ppt_x"/>
                                          </p:val>
                                        </p:tav>
                                      </p:tavLst>
                                    </p:anim>
                                    <p:anim calcmode="lin" valueType="num">
                                      <p:cBhvr>
                                        <p:cTn id="68" dur="500" fill="hold"/>
                                        <p:tgtEl>
                                          <p:spTgt spid="14"/>
                                        </p:tgtEl>
                                        <p:attrNameLst>
                                          <p:attrName>ppt_y</p:attrName>
                                        </p:attrNameLst>
                                      </p:cBhvr>
                                      <p:tavLst>
                                        <p:tav tm="0">
                                          <p:val>
                                            <p:strVal val="#ppt_y+.1"/>
                                          </p:val>
                                        </p:tav>
                                        <p:tav tm="100000">
                                          <p:val>
                                            <p:strVal val="#ppt_y"/>
                                          </p:val>
                                        </p:tav>
                                      </p:tavLst>
                                    </p:anim>
                                  </p:childTnLst>
                                </p:cTn>
                              </p:par>
                            </p:childTnLst>
                          </p:cTn>
                        </p:par>
                        <p:par>
                          <p:cTn id="69" fill="hold">
                            <p:stCondLst>
                              <p:cond delay="4000"/>
                            </p:stCondLst>
                            <p:childTnLst>
                              <p:par>
                                <p:cTn id="70" presetID="42" presetClass="entr" presetSubtype="0" fill="hold" grpId="0" nodeType="afterEffect">
                                  <p:stCondLst>
                                    <p:cond delay="0"/>
                                  </p:stCondLst>
                                  <p:childTnLst>
                                    <p:set>
                                      <p:cBhvr>
                                        <p:cTn id="71" dur="1" fill="hold">
                                          <p:stCondLst>
                                            <p:cond delay="0"/>
                                          </p:stCondLst>
                                        </p:cTn>
                                        <p:tgtEl>
                                          <p:spTgt spid="23"/>
                                        </p:tgtEl>
                                        <p:attrNameLst>
                                          <p:attrName>style.visibility</p:attrName>
                                        </p:attrNameLst>
                                      </p:cBhvr>
                                      <p:to>
                                        <p:strVal val="visible"/>
                                      </p:to>
                                    </p:set>
                                    <p:animEffect transition="in" filter="fade">
                                      <p:cBhvr>
                                        <p:cTn id="72" dur="500"/>
                                        <p:tgtEl>
                                          <p:spTgt spid="23"/>
                                        </p:tgtEl>
                                      </p:cBhvr>
                                    </p:animEffect>
                                    <p:anim calcmode="lin" valueType="num">
                                      <p:cBhvr>
                                        <p:cTn id="73" dur="500" fill="hold"/>
                                        <p:tgtEl>
                                          <p:spTgt spid="23"/>
                                        </p:tgtEl>
                                        <p:attrNameLst>
                                          <p:attrName>ppt_x</p:attrName>
                                        </p:attrNameLst>
                                      </p:cBhvr>
                                      <p:tavLst>
                                        <p:tav tm="0">
                                          <p:val>
                                            <p:strVal val="#ppt_x"/>
                                          </p:val>
                                        </p:tav>
                                        <p:tav tm="100000">
                                          <p:val>
                                            <p:strVal val="#ppt_x"/>
                                          </p:val>
                                        </p:tav>
                                      </p:tavLst>
                                    </p:anim>
                                    <p:anim calcmode="lin" valueType="num">
                                      <p:cBhvr>
                                        <p:cTn id="74" dur="500" fill="hold"/>
                                        <p:tgtEl>
                                          <p:spTgt spid="23"/>
                                        </p:tgtEl>
                                        <p:attrNameLst>
                                          <p:attrName>ppt_y</p:attrName>
                                        </p:attrNameLst>
                                      </p:cBhvr>
                                      <p:tavLst>
                                        <p:tav tm="0">
                                          <p:val>
                                            <p:strVal val="#ppt_y+.1"/>
                                          </p:val>
                                        </p:tav>
                                        <p:tav tm="100000">
                                          <p:val>
                                            <p:strVal val="#ppt_y"/>
                                          </p:val>
                                        </p:tav>
                                      </p:tavLst>
                                    </p:anim>
                                  </p:childTnLst>
                                </p:cTn>
                              </p:par>
                            </p:childTnLst>
                          </p:cTn>
                        </p:par>
                        <p:par>
                          <p:cTn id="75" fill="hold">
                            <p:stCondLst>
                              <p:cond delay="4500"/>
                            </p:stCondLst>
                            <p:childTnLst>
                              <p:par>
                                <p:cTn id="76" presetID="42" presetClass="entr" presetSubtype="0" fill="hold" grpId="0" nodeType="afterEffect">
                                  <p:stCondLst>
                                    <p:cond delay="0"/>
                                  </p:stCondLst>
                                  <p:childTnLst>
                                    <p:set>
                                      <p:cBhvr>
                                        <p:cTn id="77" dur="1" fill="hold">
                                          <p:stCondLst>
                                            <p:cond delay="0"/>
                                          </p:stCondLst>
                                        </p:cTn>
                                        <p:tgtEl>
                                          <p:spTgt spid="15"/>
                                        </p:tgtEl>
                                        <p:attrNameLst>
                                          <p:attrName>style.visibility</p:attrName>
                                        </p:attrNameLst>
                                      </p:cBhvr>
                                      <p:to>
                                        <p:strVal val="visible"/>
                                      </p:to>
                                    </p:set>
                                    <p:animEffect transition="in" filter="fade">
                                      <p:cBhvr>
                                        <p:cTn id="78" dur="500"/>
                                        <p:tgtEl>
                                          <p:spTgt spid="15"/>
                                        </p:tgtEl>
                                      </p:cBhvr>
                                    </p:animEffect>
                                    <p:anim calcmode="lin" valueType="num">
                                      <p:cBhvr>
                                        <p:cTn id="79" dur="500" fill="hold"/>
                                        <p:tgtEl>
                                          <p:spTgt spid="15"/>
                                        </p:tgtEl>
                                        <p:attrNameLst>
                                          <p:attrName>ppt_x</p:attrName>
                                        </p:attrNameLst>
                                      </p:cBhvr>
                                      <p:tavLst>
                                        <p:tav tm="0">
                                          <p:val>
                                            <p:strVal val="#ppt_x"/>
                                          </p:val>
                                        </p:tav>
                                        <p:tav tm="100000">
                                          <p:val>
                                            <p:strVal val="#ppt_x"/>
                                          </p:val>
                                        </p:tav>
                                      </p:tavLst>
                                    </p:anim>
                                    <p:anim calcmode="lin" valueType="num">
                                      <p:cBhvr>
                                        <p:cTn id="80" dur="500" fill="hold"/>
                                        <p:tgtEl>
                                          <p:spTgt spid="15"/>
                                        </p:tgtEl>
                                        <p:attrNameLst>
                                          <p:attrName>ppt_y</p:attrName>
                                        </p:attrNameLst>
                                      </p:cBhvr>
                                      <p:tavLst>
                                        <p:tav tm="0">
                                          <p:val>
                                            <p:strVal val="#ppt_y+.1"/>
                                          </p:val>
                                        </p:tav>
                                        <p:tav tm="100000">
                                          <p:val>
                                            <p:strVal val="#ppt_y"/>
                                          </p:val>
                                        </p:tav>
                                      </p:tavLst>
                                    </p:anim>
                                  </p:childTnLst>
                                </p:cTn>
                              </p:par>
                            </p:childTnLst>
                          </p:cTn>
                        </p:par>
                        <p:par>
                          <p:cTn id="81" fill="hold">
                            <p:stCondLst>
                              <p:cond delay="5000"/>
                            </p:stCondLst>
                            <p:childTnLst>
                              <p:par>
                                <p:cTn id="82" presetID="42" presetClass="entr" presetSubtype="0" fill="hold" grpId="0" nodeType="afterEffect">
                                  <p:stCondLst>
                                    <p:cond delay="0"/>
                                  </p:stCondLst>
                                  <p:childTnLst>
                                    <p:set>
                                      <p:cBhvr>
                                        <p:cTn id="83" dur="1" fill="hold">
                                          <p:stCondLst>
                                            <p:cond delay="0"/>
                                          </p:stCondLst>
                                        </p:cTn>
                                        <p:tgtEl>
                                          <p:spTgt spid="24"/>
                                        </p:tgtEl>
                                        <p:attrNameLst>
                                          <p:attrName>style.visibility</p:attrName>
                                        </p:attrNameLst>
                                      </p:cBhvr>
                                      <p:to>
                                        <p:strVal val="visible"/>
                                      </p:to>
                                    </p:set>
                                    <p:animEffect transition="in" filter="fade">
                                      <p:cBhvr>
                                        <p:cTn id="84" dur="500"/>
                                        <p:tgtEl>
                                          <p:spTgt spid="24"/>
                                        </p:tgtEl>
                                      </p:cBhvr>
                                    </p:animEffect>
                                    <p:anim calcmode="lin" valueType="num">
                                      <p:cBhvr>
                                        <p:cTn id="85" dur="500" fill="hold"/>
                                        <p:tgtEl>
                                          <p:spTgt spid="24"/>
                                        </p:tgtEl>
                                        <p:attrNameLst>
                                          <p:attrName>ppt_x</p:attrName>
                                        </p:attrNameLst>
                                      </p:cBhvr>
                                      <p:tavLst>
                                        <p:tav tm="0">
                                          <p:val>
                                            <p:strVal val="#ppt_x"/>
                                          </p:val>
                                        </p:tav>
                                        <p:tav tm="100000">
                                          <p:val>
                                            <p:strVal val="#ppt_x"/>
                                          </p:val>
                                        </p:tav>
                                      </p:tavLst>
                                    </p:anim>
                                    <p:anim calcmode="lin" valueType="num">
                                      <p:cBhvr>
                                        <p:cTn id="86" dur="500" fill="hold"/>
                                        <p:tgtEl>
                                          <p:spTgt spid="24"/>
                                        </p:tgtEl>
                                        <p:attrNameLst>
                                          <p:attrName>ppt_y</p:attrName>
                                        </p:attrNameLst>
                                      </p:cBhvr>
                                      <p:tavLst>
                                        <p:tav tm="0">
                                          <p:val>
                                            <p:strVal val="#ppt_y+.1"/>
                                          </p:val>
                                        </p:tav>
                                        <p:tav tm="100000">
                                          <p:val>
                                            <p:strVal val="#ppt_y"/>
                                          </p:val>
                                        </p:tav>
                                      </p:tavLst>
                                    </p:anim>
                                  </p:childTnLst>
                                </p:cTn>
                              </p:par>
                            </p:childTnLst>
                          </p:cTn>
                        </p:par>
                        <p:par>
                          <p:cTn id="87" fill="hold">
                            <p:stCondLst>
                              <p:cond delay="5500"/>
                            </p:stCondLst>
                            <p:childTnLst>
                              <p:par>
                                <p:cTn id="88" presetID="53" presetClass="entr" presetSubtype="16" fill="hold" grpId="0" nodeType="afterEffect">
                                  <p:stCondLst>
                                    <p:cond delay="0"/>
                                  </p:stCondLst>
                                  <p:childTnLst>
                                    <p:set>
                                      <p:cBhvr>
                                        <p:cTn id="89" dur="1" fill="hold">
                                          <p:stCondLst>
                                            <p:cond delay="0"/>
                                          </p:stCondLst>
                                        </p:cTn>
                                        <p:tgtEl>
                                          <p:spTgt spid="10"/>
                                        </p:tgtEl>
                                        <p:attrNameLst>
                                          <p:attrName>style.visibility</p:attrName>
                                        </p:attrNameLst>
                                      </p:cBhvr>
                                      <p:to>
                                        <p:strVal val="visible"/>
                                      </p:to>
                                    </p:set>
                                    <p:anim calcmode="lin" valueType="num">
                                      <p:cBhvr>
                                        <p:cTn id="90" dur="500" fill="hold"/>
                                        <p:tgtEl>
                                          <p:spTgt spid="10"/>
                                        </p:tgtEl>
                                        <p:attrNameLst>
                                          <p:attrName>ppt_w</p:attrName>
                                        </p:attrNameLst>
                                      </p:cBhvr>
                                      <p:tavLst>
                                        <p:tav tm="0">
                                          <p:val>
                                            <p:fltVal val="0"/>
                                          </p:val>
                                        </p:tav>
                                        <p:tav tm="100000">
                                          <p:val>
                                            <p:strVal val="#ppt_w"/>
                                          </p:val>
                                        </p:tav>
                                      </p:tavLst>
                                    </p:anim>
                                    <p:anim calcmode="lin" valueType="num">
                                      <p:cBhvr>
                                        <p:cTn id="91" dur="500" fill="hold"/>
                                        <p:tgtEl>
                                          <p:spTgt spid="10"/>
                                        </p:tgtEl>
                                        <p:attrNameLst>
                                          <p:attrName>ppt_h</p:attrName>
                                        </p:attrNameLst>
                                      </p:cBhvr>
                                      <p:tavLst>
                                        <p:tav tm="0">
                                          <p:val>
                                            <p:fltVal val="0"/>
                                          </p:val>
                                        </p:tav>
                                        <p:tav tm="100000">
                                          <p:val>
                                            <p:strVal val="#ppt_h"/>
                                          </p:val>
                                        </p:tav>
                                      </p:tavLst>
                                    </p:anim>
                                    <p:animEffect transition="in" filter="fade">
                                      <p:cBhvr>
                                        <p:cTn id="9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10" grpId="0"/>
      <p:bldP spid="12" grpId="0" animBg="1"/>
      <p:bldP spid="13" grpId="0" animBg="1"/>
      <p:bldP spid="14" grpId="0" animBg="1"/>
      <p:bldP spid="15" grpId="0" animBg="1"/>
      <p:bldP spid="19" grpId="0"/>
      <p:bldP spid="20" grpId="0"/>
      <p:bldP spid="21" grpId="0"/>
      <p:bldP spid="23" grpId="0"/>
      <p:bldP spid="24" grpId="0"/>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B08A9B71-F4B6-B569-E5CB-1CFCAA197605}"/>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PIANO  PER  DUE  RETTE  GENERICHE  INCIDENTI  NEL  SECONDO DIEDRO </a:t>
            </a:r>
          </a:p>
        </p:txBody>
      </p:sp>
      <p:sp>
        <p:nvSpPr>
          <p:cNvPr id="5" name="Callout: freccia in giù 4">
            <a:extLst>
              <a:ext uri="{FF2B5EF4-FFF2-40B4-BE49-F238E27FC236}">
                <a16:creationId xmlns:a16="http://schemas.microsoft.com/office/drawing/2014/main" xmlns="" id="{3E65A582-90C5-42E5-2EA0-8995286DB16C}"/>
              </a:ext>
            </a:extLst>
          </p:cNvPr>
          <p:cNvSpPr/>
          <p:nvPr/>
        </p:nvSpPr>
        <p:spPr>
          <a:xfrm>
            <a:off x="95116" y="442341"/>
            <a:ext cx="2790306" cy="1352237"/>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Dati del problema</a:t>
            </a:r>
          </a:p>
        </p:txBody>
      </p:sp>
      <p:sp>
        <p:nvSpPr>
          <p:cNvPr id="37" name="CasellaDiTesto 36">
            <a:hlinkClick r:id="rId3" action="ppaction://hlinksldjump"/>
            <a:extLst>
              <a:ext uri="{FF2B5EF4-FFF2-40B4-BE49-F238E27FC236}">
                <a16:creationId xmlns:a16="http://schemas.microsoft.com/office/drawing/2014/main" xmlns="" id="{D328E884-010A-D582-117B-10E1E9F84CD3}"/>
              </a:ext>
            </a:extLst>
          </p:cNvPr>
          <p:cNvSpPr txBox="1"/>
          <p:nvPr/>
        </p:nvSpPr>
        <p:spPr>
          <a:xfrm>
            <a:off x="10523001" y="40671"/>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cxnSp>
        <p:nvCxnSpPr>
          <p:cNvPr id="2" name="Connettore diritto 1">
            <a:extLst>
              <a:ext uri="{FF2B5EF4-FFF2-40B4-BE49-F238E27FC236}">
                <a16:creationId xmlns:a16="http://schemas.microsoft.com/office/drawing/2014/main" xmlns="" id="{BE7E6E6A-207E-4924-FF43-DF549CC6BC1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grpSp>
        <p:nvGrpSpPr>
          <p:cNvPr id="1027" name="Gruppo 1026">
            <a:extLst>
              <a:ext uri="{FF2B5EF4-FFF2-40B4-BE49-F238E27FC236}">
                <a16:creationId xmlns:a16="http://schemas.microsoft.com/office/drawing/2014/main" xmlns="" id="{74885C99-B6A2-C514-D5F1-4F10D13801AA}"/>
              </a:ext>
            </a:extLst>
          </p:cNvPr>
          <p:cNvGrpSpPr/>
          <p:nvPr/>
        </p:nvGrpSpPr>
        <p:grpSpPr>
          <a:xfrm>
            <a:off x="3186884" y="1346113"/>
            <a:ext cx="8820000" cy="5400000"/>
            <a:chOff x="3161879" y="1441452"/>
            <a:chExt cx="8747550" cy="5297488"/>
          </a:xfrm>
        </p:grpSpPr>
        <p:sp>
          <p:nvSpPr>
            <p:cNvPr id="30" name="Rectangle 6">
              <a:extLst>
                <a:ext uri="{FF2B5EF4-FFF2-40B4-BE49-F238E27FC236}">
                  <a16:creationId xmlns:a16="http://schemas.microsoft.com/office/drawing/2014/main" xmlns="" id="{184D27CB-B644-9A62-EEE5-4F2B86C3208C}"/>
                </a:ext>
              </a:extLst>
            </p:cNvPr>
            <p:cNvSpPr>
              <a:spLocks noChangeArrowheads="1"/>
            </p:cNvSpPr>
            <p:nvPr/>
          </p:nvSpPr>
          <p:spPr bwMode="auto">
            <a:xfrm>
              <a:off x="3163890" y="1441452"/>
              <a:ext cx="8745539" cy="5297488"/>
            </a:xfrm>
            <a:prstGeom prst="rect">
              <a:avLst/>
            </a:prstGeom>
            <a:solidFill>
              <a:srgbClr val="FFF2CC"/>
            </a:solidFill>
            <a:ln w="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31" name="Rectangle 7">
              <a:extLst>
                <a:ext uri="{FF2B5EF4-FFF2-40B4-BE49-F238E27FC236}">
                  <a16:creationId xmlns:a16="http://schemas.microsoft.com/office/drawing/2014/main" xmlns="" id="{D0422BD4-AD24-9EE9-478F-53B2AC8E1823}"/>
                </a:ext>
              </a:extLst>
            </p:cNvPr>
            <p:cNvSpPr>
              <a:spLocks noChangeArrowheads="1"/>
            </p:cNvSpPr>
            <p:nvPr/>
          </p:nvSpPr>
          <p:spPr bwMode="auto">
            <a:xfrm>
              <a:off x="4700591" y="6005515"/>
              <a:ext cx="171450" cy="276225"/>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C00000"/>
                  </a:solidFill>
                  <a:effectLst/>
                  <a:latin typeface="Comic Sans MS" panose="030F0702030302020204" pitchFamily="66" charset="0"/>
                </a:rPr>
                <a:t>lt</a:t>
              </a:r>
              <a:endParaRPr kumimoji="0" lang="it-IT" altLang="it-IT" sz="1800" b="0" i="0" u="none" strike="noStrike" cap="none" normalizeH="0" baseline="0" dirty="0">
                <a:ln>
                  <a:noFill/>
                </a:ln>
                <a:solidFill>
                  <a:srgbClr val="C00000"/>
                </a:solidFill>
                <a:effectLst/>
              </a:endParaRPr>
            </a:p>
          </p:txBody>
        </p:sp>
        <p:sp>
          <p:nvSpPr>
            <p:cNvPr id="32" name="Rectangle 8">
              <a:extLst>
                <a:ext uri="{FF2B5EF4-FFF2-40B4-BE49-F238E27FC236}">
                  <a16:creationId xmlns:a16="http://schemas.microsoft.com/office/drawing/2014/main" xmlns="" id="{FA6AF52F-95E8-2D65-8ABC-4A511B112F47}"/>
                </a:ext>
              </a:extLst>
            </p:cNvPr>
            <p:cNvSpPr>
              <a:spLocks noChangeArrowheads="1"/>
            </p:cNvSpPr>
            <p:nvPr/>
          </p:nvSpPr>
          <p:spPr bwMode="auto">
            <a:xfrm>
              <a:off x="7419978" y="5780090"/>
              <a:ext cx="257175" cy="276225"/>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a:ln>
                    <a:noFill/>
                  </a:ln>
                  <a:solidFill>
                    <a:srgbClr val="C00000"/>
                  </a:solidFill>
                  <a:effectLst/>
                  <a:latin typeface="Comic Sans MS" panose="030F0702030302020204" pitchFamily="66" charset="0"/>
                </a:rPr>
                <a:t>X'</a:t>
              </a:r>
              <a:endParaRPr kumimoji="0" lang="it-IT" altLang="it-IT" b="0" i="0" u="none" strike="noStrike" cap="none" normalizeH="0" baseline="0">
                <a:ln>
                  <a:noFill/>
                </a:ln>
                <a:solidFill>
                  <a:srgbClr val="C00000"/>
                </a:solidFill>
                <a:effectLst/>
              </a:endParaRPr>
            </a:p>
          </p:txBody>
        </p:sp>
        <p:sp>
          <p:nvSpPr>
            <p:cNvPr id="33" name="Rectangle 9">
              <a:extLst>
                <a:ext uri="{FF2B5EF4-FFF2-40B4-BE49-F238E27FC236}">
                  <a16:creationId xmlns:a16="http://schemas.microsoft.com/office/drawing/2014/main" xmlns="" id="{A32A3AC4-C9E5-1706-C292-B9339D1CBE3B}"/>
                </a:ext>
              </a:extLst>
            </p:cNvPr>
            <p:cNvSpPr>
              <a:spLocks noChangeArrowheads="1"/>
            </p:cNvSpPr>
            <p:nvPr/>
          </p:nvSpPr>
          <p:spPr bwMode="auto">
            <a:xfrm>
              <a:off x="7567616" y="4846640"/>
              <a:ext cx="265113" cy="276225"/>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X"</a:t>
              </a:r>
              <a:endParaRPr kumimoji="0" lang="it-IT" altLang="it-IT" b="0" i="0" u="none" strike="noStrike" cap="none" normalizeH="0" baseline="0" dirty="0">
                <a:ln>
                  <a:noFill/>
                </a:ln>
                <a:solidFill>
                  <a:srgbClr val="C00000"/>
                </a:solidFill>
                <a:effectLst/>
              </a:endParaRPr>
            </a:p>
          </p:txBody>
        </p:sp>
        <p:sp>
          <p:nvSpPr>
            <p:cNvPr id="34" name="Rectangle 10">
              <a:extLst>
                <a:ext uri="{FF2B5EF4-FFF2-40B4-BE49-F238E27FC236}">
                  <a16:creationId xmlns:a16="http://schemas.microsoft.com/office/drawing/2014/main" xmlns="" id="{CF28A93B-0BAD-246A-EC30-D143CB22239E}"/>
                </a:ext>
              </a:extLst>
            </p:cNvPr>
            <p:cNvSpPr>
              <a:spLocks noChangeArrowheads="1"/>
            </p:cNvSpPr>
            <p:nvPr/>
          </p:nvSpPr>
          <p:spPr bwMode="auto">
            <a:xfrm>
              <a:off x="6116641" y="5159377"/>
              <a:ext cx="193675" cy="215900"/>
            </a:xfrm>
            <a:prstGeom prst="rect">
              <a:avLst/>
            </a:prstGeom>
            <a:solidFill>
              <a:srgbClr val="FFF2CC"/>
            </a:solidFill>
            <a:ln w="9525">
              <a:noFill/>
              <a:miter lim="800000"/>
              <a:headEnd/>
              <a:tailEnd/>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a:ln>
                    <a:noFill/>
                  </a:ln>
                  <a:solidFill>
                    <a:srgbClr val="00B050"/>
                  </a:solidFill>
                  <a:effectLst/>
                  <a:latin typeface="Comic Sans MS" panose="030F0702030302020204" pitchFamily="66" charset="0"/>
                </a:rPr>
                <a:t>S'</a:t>
              </a:r>
              <a:endParaRPr kumimoji="0" lang="it-IT" altLang="it-IT" sz="1800" b="0" i="0" u="none" strike="noStrike" cap="none" normalizeH="0" baseline="0">
                <a:ln>
                  <a:noFill/>
                </a:ln>
                <a:solidFill>
                  <a:srgbClr val="00B050"/>
                </a:solidFill>
                <a:effectLst/>
              </a:endParaRPr>
            </a:p>
          </p:txBody>
        </p:sp>
        <p:sp>
          <p:nvSpPr>
            <p:cNvPr id="35" name="Rectangle 11">
              <a:extLst>
                <a:ext uri="{FF2B5EF4-FFF2-40B4-BE49-F238E27FC236}">
                  <a16:creationId xmlns:a16="http://schemas.microsoft.com/office/drawing/2014/main" xmlns="" id="{59AA68F2-24E5-03F5-C183-A8C5F5D58127}"/>
                </a:ext>
              </a:extLst>
            </p:cNvPr>
            <p:cNvSpPr>
              <a:spLocks noChangeArrowheads="1"/>
            </p:cNvSpPr>
            <p:nvPr/>
          </p:nvSpPr>
          <p:spPr bwMode="auto">
            <a:xfrm>
              <a:off x="3802065" y="5473702"/>
              <a:ext cx="200025" cy="276225"/>
            </a:xfrm>
            <a:prstGeom prst="rect">
              <a:avLst/>
            </a:prstGeom>
            <a:solidFill>
              <a:srgbClr val="FFF2CC"/>
            </a:solidFill>
            <a:ln w="9525">
              <a:noFill/>
              <a:miter lim="800000"/>
              <a:headEnd/>
              <a:tailEnd/>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2123F9"/>
                  </a:solidFill>
                  <a:effectLst/>
                  <a:latin typeface="Comic Sans MS" panose="030F0702030302020204" pitchFamily="66" charset="0"/>
                </a:rPr>
                <a:t>r'</a:t>
              </a:r>
              <a:endParaRPr kumimoji="0" lang="it-IT" altLang="it-IT" sz="1800" b="0" i="0" u="none" strike="noStrike" cap="none" normalizeH="0" baseline="0" dirty="0">
                <a:ln>
                  <a:noFill/>
                </a:ln>
                <a:solidFill>
                  <a:srgbClr val="2123F9"/>
                </a:solidFill>
                <a:effectLst/>
              </a:endParaRPr>
            </a:p>
          </p:txBody>
        </p:sp>
        <p:sp>
          <p:nvSpPr>
            <p:cNvPr id="36" name="Rectangle 12">
              <a:extLst>
                <a:ext uri="{FF2B5EF4-FFF2-40B4-BE49-F238E27FC236}">
                  <a16:creationId xmlns:a16="http://schemas.microsoft.com/office/drawing/2014/main" xmlns="" id="{F0D9415E-4813-0151-2902-B6BD1EF90A6E}"/>
                </a:ext>
              </a:extLst>
            </p:cNvPr>
            <p:cNvSpPr>
              <a:spLocks noChangeArrowheads="1"/>
            </p:cNvSpPr>
            <p:nvPr/>
          </p:nvSpPr>
          <p:spPr bwMode="auto">
            <a:xfrm>
              <a:off x="5326066" y="3467102"/>
              <a:ext cx="207963" cy="276225"/>
            </a:xfrm>
            <a:prstGeom prst="rect">
              <a:avLst/>
            </a:prstGeom>
            <a:solidFill>
              <a:srgbClr val="FFF2CC"/>
            </a:solidFill>
            <a:ln w="9525">
              <a:noFill/>
              <a:miter lim="800000"/>
              <a:headEnd/>
              <a:tailEnd/>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2123F9"/>
                  </a:solidFill>
                  <a:effectLst/>
                  <a:latin typeface="Comic Sans MS" panose="030F0702030302020204" pitchFamily="66" charset="0"/>
                </a:rPr>
                <a:t>r"</a:t>
              </a:r>
              <a:endParaRPr kumimoji="0" lang="it-IT" altLang="it-IT" sz="1800" b="0" i="0" u="none" strike="noStrike" cap="none" normalizeH="0" baseline="0" dirty="0">
                <a:ln>
                  <a:noFill/>
                </a:ln>
                <a:solidFill>
                  <a:srgbClr val="2123F9"/>
                </a:solidFill>
                <a:effectLst/>
              </a:endParaRPr>
            </a:p>
          </p:txBody>
        </p:sp>
        <p:sp>
          <p:nvSpPr>
            <p:cNvPr id="38" name="Rectangle 13">
              <a:extLst>
                <a:ext uri="{FF2B5EF4-FFF2-40B4-BE49-F238E27FC236}">
                  <a16:creationId xmlns:a16="http://schemas.microsoft.com/office/drawing/2014/main" xmlns="" id="{E648A770-7ABA-F950-8A64-121AFADFEF15}"/>
                </a:ext>
              </a:extLst>
            </p:cNvPr>
            <p:cNvSpPr>
              <a:spLocks noChangeArrowheads="1"/>
            </p:cNvSpPr>
            <p:nvPr/>
          </p:nvSpPr>
          <p:spPr bwMode="auto">
            <a:xfrm>
              <a:off x="8320091" y="4673602"/>
              <a:ext cx="201613" cy="215900"/>
            </a:xfrm>
            <a:prstGeom prst="rect">
              <a:avLst/>
            </a:prstGeom>
            <a:solidFill>
              <a:srgbClr val="FFF2CC"/>
            </a:solidFill>
            <a:ln w="9525">
              <a:noFill/>
              <a:miter lim="800000"/>
              <a:headEnd/>
              <a:tailEnd/>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00B050"/>
                  </a:solidFill>
                  <a:effectLst/>
                  <a:latin typeface="Comic Sans MS" panose="030F0702030302020204" pitchFamily="66" charset="0"/>
                </a:rPr>
                <a:t>S"</a:t>
              </a:r>
              <a:endParaRPr kumimoji="0" lang="it-IT" altLang="it-IT" sz="1800" b="0" i="0" u="none" strike="noStrike" cap="none" normalizeH="0" baseline="0" dirty="0">
                <a:ln>
                  <a:noFill/>
                </a:ln>
                <a:solidFill>
                  <a:srgbClr val="00B050"/>
                </a:solidFill>
                <a:effectLst/>
              </a:endParaRPr>
            </a:p>
          </p:txBody>
        </p:sp>
        <p:sp>
          <p:nvSpPr>
            <p:cNvPr id="54" name="Line 29">
              <a:extLst>
                <a:ext uri="{FF2B5EF4-FFF2-40B4-BE49-F238E27FC236}">
                  <a16:creationId xmlns:a16="http://schemas.microsoft.com/office/drawing/2014/main" xmlns="" id="{8A3F39E6-3CF1-1915-702B-49C137010B6A}"/>
                </a:ext>
              </a:extLst>
            </p:cNvPr>
            <p:cNvSpPr>
              <a:spLocks noChangeShapeType="1"/>
            </p:cNvSpPr>
            <p:nvPr/>
          </p:nvSpPr>
          <p:spPr bwMode="auto">
            <a:xfrm>
              <a:off x="3249615" y="6273802"/>
              <a:ext cx="8651876" cy="0"/>
            </a:xfrm>
            <a:prstGeom prst="line">
              <a:avLst/>
            </a:prstGeom>
            <a:solidFill>
              <a:srgbClr val="FFF2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55" name="Line 30">
              <a:extLst>
                <a:ext uri="{FF2B5EF4-FFF2-40B4-BE49-F238E27FC236}">
                  <a16:creationId xmlns:a16="http://schemas.microsoft.com/office/drawing/2014/main" xmlns="" id="{4D7FD6D2-1B7B-4C18-5D92-F87C6EC8D29E}"/>
                </a:ext>
              </a:extLst>
            </p:cNvPr>
            <p:cNvSpPr>
              <a:spLocks noChangeShapeType="1"/>
            </p:cNvSpPr>
            <p:nvPr/>
          </p:nvSpPr>
          <p:spPr bwMode="auto">
            <a:xfrm>
              <a:off x="7631116" y="6234115"/>
              <a:ext cx="0" cy="39688"/>
            </a:xfrm>
            <a:prstGeom prst="line">
              <a:avLst/>
            </a:prstGeom>
            <a:solidFill>
              <a:srgbClr val="FFF2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56" name="Line 31">
              <a:extLst>
                <a:ext uri="{FF2B5EF4-FFF2-40B4-BE49-F238E27FC236}">
                  <a16:creationId xmlns:a16="http://schemas.microsoft.com/office/drawing/2014/main" xmlns="" id="{894A5B0E-2116-B1F5-D253-BDE9932D09A4}"/>
                </a:ext>
              </a:extLst>
            </p:cNvPr>
            <p:cNvSpPr>
              <a:spLocks noChangeShapeType="1"/>
            </p:cNvSpPr>
            <p:nvPr/>
          </p:nvSpPr>
          <p:spPr bwMode="auto">
            <a:xfrm flipH="1">
              <a:off x="3161879" y="2990852"/>
              <a:ext cx="8745539" cy="0"/>
            </a:xfrm>
            <a:prstGeom prst="line">
              <a:avLst/>
            </a:prstGeom>
            <a:solidFill>
              <a:srgbClr val="FFF2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57" name="Line 32">
              <a:extLst>
                <a:ext uri="{FF2B5EF4-FFF2-40B4-BE49-F238E27FC236}">
                  <a16:creationId xmlns:a16="http://schemas.microsoft.com/office/drawing/2014/main" xmlns="" id="{2EEC599D-D6B9-E148-4DC0-2B8280A746BF}"/>
                </a:ext>
              </a:extLst>
            </p:cNvPr>
            <p:cNvSpPr>
              <a:spLocks noChangeShapeType="1"/>
            </p:cNvSpPr>
            <p:nvPr/>
          </p:nvSpPr>
          <p:spPr bwMode="auto">
            <a:xfrm flipV="1">
              <a:off x="7631116" y="5124452"/>
              <a:ext cx="0" cy="1149350"/>
            </a:xfrm>
            <a:prstGeom prst="line">
              <a:avLst/>
            </a:prstGeom>
            <a:solidFill>
              <a:srgbClr val="FFF2CC"/>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58" name="Line 33">
              <a:extLst>
                <a:ext uri="{FF2B5EF4-FFF2-40B4-BE49-F238E27FC236}">
                  <a16:creationId xmlns:a16="http://schemas.microsoft.com/office/drawing/2014/main" xmlns="" id="{D6C8C497-A6CE-2177-E727-79B4CFE969D1}"/>
                </a:ext>
              </a:extLst>
            </p:cNvPr>
            <p:cNvSpPr>
              <a:spLocks noChangeShapeType="1"/>
            </p:cNvSpPr>
            <p:nvPr/>
          </p:nvSpPr>
          <p:spPr bwMode="auto">
            <a:xfrm>
              <a:off x="7631116" y="5781677"/>
              <a:ext cx="271463" cy="0"/>
            </a:xfrm>
            <a:prstGeom prst="line">
              <a:avLst/>
            </a:prstGeom>
            <a:solidFill>
              <a:srgbClr val="FFF2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59" name="Line 34">
              <a:extLst>
                <a:ext uri="{FF2B5EF4-FFF2-40B4-BE49-F238E27FC236}">
                  <a16:creationId xmlns:a16="http://schemas.microsoft.com/office/drawing/2014/main" xmlns="" id="{B4B44278-F1AB-39A0-87DA-E7D6F71C29D3}"/>
                </a:ext>
              </a:extLst>
            </p:cNvPr>
            <p:cNvSpPr>
              <a:spLocks noChangeShapeType="1"/>
            </p:cNvSpPr>
            <p:nvPr/>
          </p:nvSpPr>
          <p:spPr bwMode="auto">
            <a:xfrm flipH="1" flipV="1">
              <a:off x="5702303" y="4914902"/>
              <a:ext cx="3024188" cy="1358900"/>
            </a:xfrm>
            <a:prstGeom prst="line">
              <a:avLst/>
            </a:prstGeom>
            <a:solidFill>
              <a:srgbClr val="FFF2CC"/>
            </a:solidFill>
            <a:ln w="0">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it-IT">
                <a:solidFill>
                  <a:srgbClr val="00B050"/>
                </a:solidFill>
              </a:endParaRPr>
            </a:p>
          </p:txBody>
        </p:sp>
        <p:sp>
          <p:nvSpPr>
            <p:cNvPr id="60" name="Line 35">
              <a:extLst>
                <a:ext uri="{FF2B5EF4-FFF2-40B4-BE49-F238E27FC236}">
                  <a16:creationId xmlns:a16="http://schemas.microsoft.com/office/drawing/2014/main" xmlns="" id="{3541F432-B9BD-5E2D-A8DD-2992311A3671}"/>
                </a:ext>
              </a:extLst>
            </p:cNvPr>
            <p:cNvSpPr>
              <a:spLocks noChangeShapeType="1"/>
            </p:cNvSpPr>
            <p:nvPr/>
          </p:nvSpPr>
          <p:spPr bwMode="auto">
            <a:xfrm flipH="1">
              <a:off x="5702303" y="4473577"/>
              <a:ext cx="3024188" cy="1800225"/>
            </a:xfrm>
            <a:prstGeom prst="line">
              <a:avLst/>
            </a:prstGeom>
            <a:solidFill>
              <a:srgbClr val="FFF2CC"/>
            </a:solidFill>
            <a:ln w="0">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it-IT">
                <a:solidFill>
                  <a:srgbClr val="00B050"/>
                </a:solidFill>
              </a:endParaRPr>
            </a:p>
          </p:txBody>
        </p:sp>
        <p:sp>
          <p:nvSpPr>
            <p:cNvPr id="61" name="Line 36">
              <a:extLst>
                <a:ext uri="{FF2B5EF4-FFF2-40B4-BE49-F238E27FC236}">
                  <a16:creationId xmlns:a16="http://schemas.microsoft.com/office/drawing/2014/main" xmlns="" id="{55674716-73C7-287A-823B-01519AC4DDD6}"/>
                </a:ext>
              </a:extLst>
            </p:cNvPr>
            <p:cNvSpPr>
              <a:spLocks noChangeShapeType="1"/>
            </p:cNvSpPr>
            <p:nvPr/>
          </p:nvSpPr>
          <p:spPr bwMode="auto">
            <a:xfrm>
              <a:off x="3322640" y="5781677"/>
              <a:ext cx="6240463" cy="0"/>
            </a:xfrm>
            <a:prstGeom prst="line">
              <a:avLst/>
            </a:prstGeom>
            <a:solidFill>
              <a:srgbClr val="FFF2CC"/>
            </a:solidFill>
            <a:ln w="0">
              <a:solidFill>
                <a:srgbClr val="2123F9"/>
              </a:solidFill>
              <a:prstDash val="solid"/>
              <a:round/>
              <a:headEnd/>
              <a:tailEnd/>
            </a:ln>
          </p:spPr>
          <p:txBody>
            <a:bodyPr vert="horz" wrap="square" lIns="91440" tIns="45720" rIns="91440" bIns="45720" numCol="1" anchor="t" anchorCtr="0" compatLnSpc="1">
              <a:prstTxWarp prst="textNoShape">
                <a:avLst/>
              </a:prstTxWarp>
            </a:bodyPr>
            <a:lstStyle/>
            <a:p>
              <a:endParaRPr lang="it-IT">
                <a:solidFill>
                  <a:srgbClr val="00B0F0"/>
                </a:solidFill>
              </a:endParaRPr>
            </a:p>
          </p:txBody>
        </p:sp>
        <p:sp>
          <p:nvSpPr>
            <p:cNvPr id="62" name="Line 37">
              <a:extLst>
                <a:ext uri="{FF2B5EF4-FFF2-40B4-BE49-F238E27FC236}">
                  <a16:creationId xmlns:a16="http://schemas.microsoft.com/office/drawing/2014/main" xmlns="" id="{B1C16936-6624-DF0B-9B41-198C7CD4C582}"/>
                </a:ext>
              </a:extLst>
            </p:cNvPr>
            <p:cNvSpPr>
              <a:spLocks noChangeShapeType="1"/>
            </p:cNvSpPr>
            <p:nvPr/>
          </p:nvSpPr>
          <p:spPr bwMode="auto">
            <a:xfrm flipH="1" flipV="1">
              <a:off x="4040190" y="2990852"/>
              <a:ext cx="5522913" cy="3282951"/>
            </a:xfrm>
            <a:prstGeom prst="line">
              <a:avLst/>
            </a:prstGeom>
            <a:solidFill>
              <a:srgbClr val="FFF2CC"/>
            </a:solidFill>
            <a:ln w="0">
              <a:solidFill>
                <a:srgbClr val="2123F9"/>
              </a:solidFill>
              <a:prstDash val="solid"/>
              <a:round/>
              <a:headEnd/>
              <a:tailEnd/>
            </a:ln>
          </p:spPr>
          <p:txBody>
            <a:bodyPr vert="horz" wrap="square" lIns="91440" tIns="45720" rIns="91440" bIns="45720" numCol="1" anchor="t" anchorCtr="0" compatLnSpc="1">
              <a:prstTxWarp prst="textNoShape">
                <a:avLst/>
              </a:prstTxWarp>
            </a:bodyPr>
            <a:lstStyle/>
            <a:p>
              <a:endParaRPr lang="it-IT" dirty="0">
                <a:solidFill>
                  <a:srgbClr val="00B0F0"/>
                </a:solidFill>
              </a:endParaRPr>
            </a:p>
          </p:txBody>
        </p:sp>
      </p:grpSp>
      <p:sp>
        <p:nvSpPr>
          <p:cNvPr id="3" name="CasellaDiTesto 2">
            <a:extLst>
              <a:ext uri="{FF2B5EF4-FFF2-40B4-BE49-F238E27FC236}">
                <a16:creationId xmlns:a16="http://schemas.microsoft.com/office/drawing/2014/main" xmlns="" id="{6F884EC6-8FF8-0A12-09B5-5B1839249A60}"/>
              </a:ext>
            </a:extLst>
          </p:cNvPr>
          <p:cNvSpPr txBox="1"/>
          <p:nvPr/>
        </p:nvSpPr>
        <p:spPr>
          <a:xfrm>
            <a:off x="66000" y="1884784"/>
            <a:ext cx="3030884" cy="1200329"/>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Siano assegnati i seguenti elementi geometrici tutti collocati nello spazio del secondo diedro</a:t>
            </a:r>
            <a:endParaRPr lang="it-IT" dirty="0">
              <a:solidFill>
                <a:srgbClr val="C00000"/>
              </a:solidFill>
            </a:endParaRPr>
          </a:p>
        </p:txBody>
      </p:sp>
      <p:sp>
        <p:nvSpPr>
          <p:cNvPr id="6" name="CasellaDiTesto 5">
            <a:extLst>
              <a:ext uri="{FF2B5EF4-FFF2-40B4-BE49-F238E27FC236}">
                <a16:creationId xmlns:a16="http://schemas.microsoft.com/office/drawing/2014/main" xmlns="" id="{33DC4EA1-5A28-FED1-7B1B-02359DFB31B5}"/>
              </a:ext>
            </a:extLst>
          </p:cNvPr>
          <p:cNvSpPr txBox="1"/>
          <p:nvPr/>
        </p:nvSpPr>
        <p:spPr>
          <a:xfrm>
            <a:off x="95115" y="3312367"/>
            <a:ext cx="2928003" cy="369332"/>
          </a:xfrm>
          <a:prstGeom prst="rect">
            <a:avLst/>
          </a:prstGeom>
          <a:solidFill>
            <a:srgbClr val="FFF2CC"/>
          </a:solidFill>
          <a:ln w="3175">
            <a:solidFill>
              <a:srgbClr val="C00000"/>
            </a:solidFill>
          </a:ln>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Retta frontale </a:t>
            </a:r>
            <a:r>
              <a:rPr lang="it-IT" sz="18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 (r’; r”)</a:t>
            </a:r>
            <a:endParaRPr lang="it-IT" dirty="0">
              <a:solidFill>
                <a:srgbClr val="2123F9"/>
              </a:solidFill>
            </a:endParaRPr>
          </a:p>
        </p:txBody>
      </p:sp>
      <p:sp>
        <p:nvSpPr>
          <p:cNvPr id="7" name="CasellaDiTesto 6">
            <a:extLst>
              <a:ext uri="{FF2B5EF4-FFF2-40B4-BE49-F238E27FC236}">
                <a16:creationId xmlns:a16="http://schemas.microsoft.com/office/drawing/2014/main" xmlns="" id="{106B92DC-9970-C01E-9E11-8938E9AD0818}"/>
              </a:ext>
            </a:extLst>
          </p:cNvPr>
          <p:cNvSpPr txBox="1"/>
          <p:nvPr/>
        </p:nvSpPr>
        <p:spPr>
          <a:xfrm>
            <a:off x="95116" y="3872204"/>
            <a:ext cx="2928002" cy="369332"/>
          </a:xfrm>
          <a:prstGeom prst="rect">
            <a:avLst/>
          </a:prstGeom>
          <a:solidFill>
            <a:srgbClr val="FFF2CC"/>
          </a:solidFill>
          <a:ln w="3175">
            <a:solidFill>
              <a:srgbClr val="C00000"/>
            </a:solidFill>
          </a:ln>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Retta generica </a:t>
            </a:r>
            <a:r>
              <a:rPr lang="it-IT" sz="18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 (s’; s”)</a:t>
            </a:r>
            <a:endParaRPr lang="it-IT" dirty="0">
              <a:solidFill>
                <a:srgbClr val="00B050"/>
              </a:solidFill>
            </a:endParaRPr>
          </a:p>
        </p:txBody>
      </p:sp>
      <p:sp>
        <p:nvSpPr>
          <p:cNvPr id="8" name="CasellaDiTesto 7">
            <a:extLst>
              <a:ext uri="{FF2B5EF4-FFF2-40B4-BE49-F238E27FC236}">
                <a16:creationId xmlns:a16="http://schemas.microsoft.com/office/drawing/2014/main" xmlns="" id="{CC1E4FCB-2585-6DF4-55F2-F2B534BA9084}"/>
              </a:ext>
            </a:extLst>
          </p:cNvPr>
          <p:cNvSpPr txBox="1"/>
          <p:nvPr/>
        </p:nvSpPr>
        <p:spPr>
          <a:xfrm>
            <a:off x="95115" y="4827979"/>
            <a:ext cx="2895737" cy="1200329"/>
          </a:xfrm>
          <a:prstGeom prst="rect">
            <a:avLst/>
          </a:prstGeom>
          <a:noFill/>
          <a:ln>
            <a:noFill/>
          </a:ln>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Siano, inoltre, le due rette incidenti nel punto X del secondo diedro così caratterizzato</a:t>
            </a:r>
            <a:endParaRPr lang="it-IT" dirty="0">
              <a:solidFill>
                <a:srgbClr val="C00000"/>
              </a:solidFill>
              <a:latin typeface="Comic Sans MS" panose="030F0702030302020204" pitchFamily="66" charset="0"/>
              <a:cs typeface="Arial" panose="020B0604020202020204" pitchFamily="34" charset="0"/>
            </a:endParaRPr>
          </a:p>
        </p:txBody>
      </p:sp>
      <p:sp>
        <p:nvSpPr>
          <p:cNvPr id="10" name="CasellaDiTesto 9">
            <a:extLst>
              <a:ext uri="{FF2B5EF4-FFF2-40B4-BE49-F238E27FC236}">
                <a16:creationId xmlns:a16="http://schemas.microsoft.com/office/drawing/2014/main" xmlns="" id="{8CF6AD40-8303-DF50-B978-EEAC3994DC9F}"/>
              </a:ext>
            </a:extLst>
          </p:cNvPr>
          <p:cNvSpPr txBox="1"/>
          <p:nvPr/>
        </p:nvSpPr>
        <p:spPr>
          <a:xfrm>
            <a:off x="95115" y="6234115"/>
            <a:ext cx="2895737" cy="400110"/>
          </a:xfrm>
          <a:prstGeom prst="rect">
            <a:avLst/>
          </a:prstGeom>
          <a:noFill/>
          <a:ln w="3175">
            <a:solidFill>
              <a:srgbClr val="C00000"/>
            </a:solidFill>
          </a:ln>
        </p:spPr>
        <p:txBody>
          <a:bodyPr wrap="square" rtlCol="0">
            <a:spAutoFit/>
          </a:bodyPr>
          <a:lstStyle/>
          <a:p>
            <a:pPr algn="ctr"/>
            <a:r>
              <a:rPr lang="it-IT" sz="2000" dirty="0">
                <a:solidFill>
                  <a:srgbClr val="C00000"/>
                </a:solidFill>
                <a:latin typeface="Comic Sans MS" panose="030F0702030302020204" pitchFamily="66" charset="0"/>
                <a:cs typeface="Arial" panose="020B0604020202020204" pitchFamily="34" charset="0"/>
              </a:rPr>
              <a:t>X (X’=- 30; X’’=70)</a:t>
            </a:r>
            <a:endParaRPr lang="it-IT" sz="2000" dirty="0"/>
          </a:p>
        </p:txBody>
      </p:sp>
      <p:grpSp>
        <p:nvGrpSpPr>
          <p:cNvPr id="13" name="Gruppo 12">
            <a:extLst>
              <a:ext uri="{FF2B5EF4-FFF2-40B4-BE49-F238E27FC236}">
                <a16:creationId xmlns:a16="http://schemas.microsoft.com/office/drawing/2014/main" xmlns="" id="{0B7F563E-D971-212B-9432-B3B5C6BA9249}"/>
              </a:ext>
            </a:extLst>
          </p:cNvPr>
          <p:cNvGrpSpPr/>
          <p:nvPr/>
        </p:nvGrpSpPr>
        <p:grpSpPr>
          <a:xfrm>
            <a:off x="3352256" y="1380492"/>
            <a:ext cx="8403744" cy="261483"/>
            <a:chOff x="3352256" y="1447167"/>
            <a:chExt cx="8403744" cy="261483"/>
          </a:xfrm>
        </p:grpSpPr>
        <p:grpSp>
          <p:nvGrpSpPr>
            <p:cNvPr id="1024" name="Gruppo 1023">
              <a:extLst>
                <a:ext uri="{FF2B5EF4-FFF2-40B4-BE49-F238E27FC236}">
                  <a16:creationId xmlns:a16="http://schemas.microsoft.com/office/drawing/2014/main" xmlns="" id="{D86EBC49-876A-9732-224A-E19C89421161}"/>
                </a:ext>
              </a:extLst>
            </p:cNvPr>
            <p:cNvGrpSpPr/>
            <p:nvPr/>
          </p:nvGrpSpPr>
          <p:grpSpPr>
            <a:xfrm>
              <a:off x="3352256" y="1447167"/>
              <a:ext cx="8403744" cy="261483"/>
              <a:chOff x="3386935" y="1020764"/>
              <a:chExt cx="8438598" cy="261483"/>
            </a:xfrm>
          </p:grpSpPr>
          <p:sp>
            <p:nvSpPr>
              <p:cNvPr id="39" name="Rectangle 14">
                <a:extLst>
                  <a:ext uri="{FF2B5EF4-FFF2-40B4-BE49-F238E27FC236}">
                    <a16:creationId xmlns:a16="http://schemas.microsoft.com/office/drawing/2014/main" xmlns="" id="{5ADA200F-EB64-AC94-B83C-68A8E953C2FD}"/>
                  </a:ext>
                </a:extLst>
              </p:cNvPr>
              <p:cNvSpPr>
                <a:spLocks noChangeArrowheads="1"/>
              </p:cNvSpPr>
              <p:nvPr/>
            </p:nvSpPr>
            <p:spPr bwMode="auto">
              <a:xfrm>
                <a:off x="3386935" y="1066803"/>
                <a:ext cx="6525824" cy="215444"/>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Siano dati i seguenti elementi geometrici così descritti X(X'=-30;X"=70) = [</a:t>
                </a:r>
                <a:r>
                  <a:rPr kumimoji="0" lang="it-IT" altLang="it-IT" sz="1400" b="0" i="0" u="none" strike="noStrike" cap="none" normalizeH="0" baseline="0" dirty="0">
                    <a:ln>
                      <a:noFill/>
                    </a:ln>
                    <a:solidFill>
                      <a:srgbClr val="2123F9"/>
                    </a:solidFill>
                    <a:effectLst/>
                    <a:latin typeface="Comic Sans MS" panose="030F0702030302020204" pitchFamily="66" charset="0"/>
                  </a:rPr>
                  <a:t>r</a:t>
                </a:r>
                <a:r>
                  <a:rPr kumimoji="0" lang="it-IT" altLang="it-IT" sz="1400" b="0" i="0" u="none" strike="noStrike" cap="none" normalizeH="0" baseline="0" dirty="0">
                    <a:ln>
                      <a:noFill/>
                    </a:ln>
                    <a:solidFill>
                      <a:srgbClr val="C00000"/>
                    </a:solidFill>
                    <a:effectLst/>
                    <a:latin typeface="Comic Sans MS" panose="030F0702030302020204" pitchFamily="66" charset="0"/>
                  </a:rPr>
                  <a:t>(</a:t>
                </a:r>
                <a:endParaRPr kumimoji="0" lang="it-IT" altLang="it-IT" sz="1800" b="0" i="0" u="none" strike="noStrike" cap="none" normalizeH="0" baseline="0" dirty="0">
                  <a:ln>
                    <a:noFill/>
                  </a:ln>
                  <a:solidFill>
                    <a:srgbClr val="C00000"/>
                  </a:solidFill>
                  <a:effectLst/>
                </a:endParaRPr>
              </a:p>
            </p:txBody>
          </p:sp>
          <p:sp>
            <p:nvSpPr>
              <p:cNvPr id="40" name="Rectangle 15">
                <a:extLst>
                  <a:ext uri="{FF2B5EF4-FFF2-40B4-BE49-F238E27FC236}">
                    <a16:creationId xmlns:a16="http://schemas.microsoft.com/office/drawing/2014/main" xmlns="" id="{50DD3B64-61D1-8F55-C0BD-9889F9618284}"/>
                  </a:ext>
                </a:extLst>
              </p:cNvPr>
              <p:cNvSpPr>
                <a:spLocks noChangeArrowheads="1"/>
              </p:cNvSpPr>
              <p:nvPr/>
            </p:nvSpPr>
            <p:spPr bwMode="auto">
              <a:xfrm>
                <a:off x="9805186" y="1025527"/>
                <a:ext cx="253274"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err="1">
                    <a:ln>
                      <a:noFill/>
                    </a:ln>
                    <a:solidFill>
                      <a:srgbClr val="C00000"/>
                    </a:solidFill>
                    <a:effectLst/>
                    <a:latin typeface="Symbol" panose="05050102010706020507" pitchFamily="18" charset="2"/>
                  </a:rPr>
                  <a:t>Ðp</a:t>
                </a:r>
                <a:endParaRPr kumimoji="0" lang="it-IT" altLang="it-IT" sz="1800" b="0" i="0" u="none" strike="noStrike" cap="none" normalizeH="0" baseline="0" dirty="0">
                  <a:ln>
                    <a:noFill/>
                  </a:ln>
                  <a:solidFill>
                    <a:srgbClr val="C00000"/>
                  </a:solidFill>
                  <a:effectLst/>
                </a:endParaRPr>
              </a:p>
            </p:txBody>
          </p:sp>
          <p:sp>
            <p:nvSpPr>
              <p:cNvPr id="41" name="Rectangle 16">
                <a:extLst>
                  <a:ext uri="{FF2B5EF4-FFF2-40B4-BE49-F238E27FC236}">
                    <a16:creationId xmlns:a16="http://schemas.microsoft.com/office/drawing/2014/main" xmlns="" id="{00E765EA-6471-BABE-8B5A-DD403D9CF88B}"/>
                  </a:ext>
                </a:extLst>
              </p:cNvPr>
              <p:cNvSpPr>
                <a:spLocks noChangeArrowheads="1"/>
              </p:cNvSpPr>
              <p:nvPr/>
            </p:nvSpPr>
            <p:spPr bwMode="auto">
              <a:xfrm>
                <a:off x="10047280" y="1134271"/>
                <a:ext cx="40076" cy="10772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700" b="0" i="0" u="none" strike="noStrike" cap="none" normalizeH="0" baseline="0" dirty="0">
                    <a:ln>
                      <a:noFill/>
                    </a:ln>
                    <a:solidFill>
                      <a:srgbClr val="C00000"/>
                    </a:solidFill>
                    <a:effectLst/>
                    <a:latin typeface="Comic Sans MS" panose="030F0702030302020204" pitchFamily="66" charset="0"/>
                  </a:rPr>
                  <a:t>1</a:t>
                </a:r>
                <a:endParaRPr kumimoji="0" lang="it-IT" altLang="it-IT" sz="1800" b="0" i="0" u="none" strike="noStrike" cap="none" normalizeH="0" baseline="0" dirty="0">
                  <a:ln>
                    <a:noFill/>
                  </a:ln>
                  <a:solidFill>
                    <a:srgbClr val="C00000"/>
                  </a:solidFill>
                  <a:effectLst/>
                </a:endParaRPr>
              </a:p>
            </p:txBody>
          </p:sp>
          <p:sp>
            <p:nvSpPr>
              <p:cNvPr id="42" name="Rectangle 17">
                <a:extLst>
                  <a:ext uri="{FF2B5EF4-FFF2-40B4-BE49-F238E27FC236}">
                    <a16:creationId xmlns:a16="http://schemas.microsoft.com/office/drawing/2014/main" xmlns="" id="{B6AEADC7-FDEE-5C43-1863-D087BBC34AD4}"/>
                  </a:ext>
                </a:extLst>
              </p:cNvPr>
              <p:cNvSpPr>
                <a:spLocks noChangeArrowheads="1"/>
              </p:cNvSpPr>
              <p:nvPr/>
            </p:nvSpPr>
            <p:spPr bwMode="auto">
              <a:xfrm>
                <a:off x="10092524" y="1025527"/>
                <a:ext cx="317395"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a:ln>
                      <a:noFill/>
                    </a:ln>
                    <a:solidFill>
                      <a:srgbClr val="C00000"/>
                    </a:solidFill>
                    <a:effectLst/>
                    <a:latin typeface="Symbol" panose="05050102010706020507" pitchFamily="18" charset="2"/>
                  </a:rPr>
                  <a:t>-//p</a:t>
                </a:r>
                <a:endParaRPr kumimoji="0" lang="it-IT" altLang="it-IT" sz="1800" b="0" i="0" u="none" strike="noStrike" cap="none" normalizeH="0" baseline="0" dirty="0">
                  <a:ln>
                    <a:noFill/>
                  </a:ln>
                  <a:solidFill>
                    <a:srgbClr val="C00000"/>
                  </a:solidFill>
                  <a:effectLst/>
                </a:endParaRPr>
              </a:p>
            </p:txBody>
          </p:sp>
          <p:sp>
            <p:nvSpPr>
              <p:cNvPr id="43" name="Rectangle 18">
                <a:extLst>
                  <a:ext uri="{FF2B5EF4-FFF2-40B4-BE49-F238E27FC236}">
                    <a16:creationId xmlns:a16="http://schemas.microsoft.com/office/drawing/2014/main" xmlns="" id="{74EF0225-5813-4A57-5D00-935E929D61CD}"/>
                  </a:ext>
                </a:extLst>
              </p:cNvPr>
              <p:cNvSpPr>
                <a:spLocks noChangeArrowheads="1"/>
              </p:cNvSpPr>
              <p:nvPr/>
            </p:nvSpPr>
            <p:spPr bwMode="auto">
              <a:xfrm>
                <a:off x="10398914" y="1146177"/>
                <a:ext cx="54502" cy="10772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700" b="0" i="0" u="none" strike="noStrike" cap="none" normalizeH="0" baseline="0" dirty="0">
                    <a:ln>
                      <a:noFill/>
                    </a:ln>
                    <a:solidFill>
                      <a:srgbClr val="C00000"/>
                    </a:solidFill>
                    <a:effectLst/>
                    <a:latin typeface="Comic Sans MS" panose="030F0702030302020204" pitchFamily="66" charset="0"/>
                  </a:rPr>
                  <a:t>2</a:t>
                </a:r>
                <a:endParaRPr kumimoji="0" lang="it-IT" altLang="it-IT" sz="1800" b="0" i="0" u="none" strike="noStrike" cap="none" normalizeH="0" baseline="0" dirty="0">
                  <a:ln>
                    <a:noFill/>
                  </a:ln>
                  <a:solidFill>
                    <a:srgbClr val="C00000"/>
                  </a:solidFill>
                  <a:effectLst/>
                </a:endParaRPr>
              </a:p>
            </p:txBody>
          </p:sp>
          <p:sp>
            <p:nvSpPr>
              <p:cNvPr id="45" name="Rectangle 20">
                <a:extLst>
                  <a:ext uri="{FF2B5EF4-FFF2-40B4-BE49-F238E27FC236}">
                    <a16:creationId xmlns:a16="http://schemas.microsoft.com/office/drawing/2014/main" xmlns="" id="{C44B3B33-6067-B0B4-E34C-363777BE91C0}"/>
                  </a:ext>
                </a:extLst>
              </p:cNvPr>
              <p:cNvSpPr>
                <a:spLocks noChangeArrowheads="1"/>
              </p:cNvSpPr>
              <p:nvPr/>
            </p:nvSpPr>
            <p:spPr bwMode="auto">
              <a:xfrm>
                <a:off x="10529087" y="1042020"/>
                <a:ext cx="65724" cy="215444"/>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a:t>
                </a:r>
                <a:endParaRPr kumimoji="0" lang="it-IT" altLang="it-IT" sz="1800" b="0" i="0" u="none" strike="noStrike" cap="none" normalizeH="0" baseline="0" dirty="0">
                  <a:ln>
                    <a:noFill/>
                  </a:ln>
                  <a:solidFill>
                    <a:srgbClr val="C00000"/>
                  </a:solidFill>
                  <a:effectLst/>
                </a:endParaRPr>
              </a:p>
            </p:txBody>
          </p:sp>
          <p:sp>
            <p:nvSpPr>
              <p:cNvPr id="46" name="Rectangle 21">
                <a:extLst>
                  <a:ext uri="{FF2B5EF4-FFF2-40B4-BE49-F238E27FC236}">
                    <a16:creationId xmlns:a16="http://schemas.microsoft.com/office/drawing/2014/main" xmlns="" id="{904ACD47-FA87-B599-6C7C-B2F8158F560F}"/>
                  </a:ext>
                </a:extLst>
              </p:cNvPr>
              <p:cNvSpPr>
                <a:spLocks noChangeArrowheads="1"/>
              </p:cNvSpPr>
              <p:nvPr/>
            </p:nvSpPr>
            <p:spPr bwMode="auto">
              <a:xfrm>
                <a:off x="10625924" y="1025527"/>
                <a:ext cx="147476"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a:ln>
                      <a:noFill/>
                    </a:ln>
                    <a:solidFill>
                      <a:srgbClr val="C00000"/>
                    </a:solidFill>
                    <a:effectLst/>
                    <a:latin typeface="Symbol" panose="05050102010706020507" pitchFamily="18" charset="2"/>
                  </a:rPr>
                  <a:t>Ç</a:t>
                </a:r>
                <a:endParaRPr kumimoji="0" lang="it-IT" altLang="it-IT" sz="1800" b="0" i="0" u="none" strike="noStrike" cap="none" normalizeH="0" baseline="0" dirty="0">
                  <a:ln>
                    <a:noFill/>
                  </a:ln>
                  <a:solidFill>
                    <a:srgbClr val="C00000"/>
                  </a:solidFill>
                  <a:effectLst/>
                </a:endParaRPr>
              </a:p>
            </p:txBody>
          </p:sp>
          <p:sp>
            <p:nvSpPr>
              <p:cNvPr id="47" name="Rectangle 22">
                <a:extLst>
                  <a:ext uri="{FF2B5EF4-FFF2-40B4-BE49-F238E27FC236}">
                    <a16:creationId xmlns:a16="http://schemas.microsoft.com/office/drawing/2014/main" xmlns="" id="{AA5CDA6B-CDF2-9DFD-0BD0-1F19814AEC18}"/>
                  </a:ext>
                </a:extLst>
              </p:cNvPr>
              <p:cNvSpPr>
                <a:spLocks noChangeArrowheads="1"/>
              </p:cNvSpPr>
              <p:nvPr/>
            </p:nvSpPr>
            <p:spPr bwMode="auto">
              <a:xfrm>
                <a:off x="10770386" y="1020764"/>
                <a:ext cx="153888" cy="215444"/>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00B050"/>
                    </a:solidFill>
                    <a:effectLst/>
                    <a:latin typeface="Comic Sans MS" panose="030F0702030302020204" pitchFamily="66" charset="0"/>
                  </a:rPr>
                  <a:t>s</a:t>
                </a:r>
                <a:r>
                  <a:rPr kumimoji="0" lang="it-IT" altLang="it-IT" sz="1400" b="0" i="0" u="none" strike="noStrike" cap="none" normalizeH="0" baseline="0" dirty="0">
                    <a:ln>
                      <a:noFill/>
                    </a:ln>
                    <a:solidFill>
                      <a:srgbClr val="C00000"/>
                    </a:solidFill>
                    <a:effectLst/>
                    <a:latin typeface="Comic Sans MS" panose="030F0702030302020204" pitchFamily="66" charset="0"/>
                  </a:rPr>
                  <a:t>(</a:t>
                </a:r>
                <a:endParaRPr kumimoji="0" lang="it-IT" altLang="it-IT" sz="1800" b="0" i="0" u="none" strike="noStrike" cap="none" normalizeH="0" baseline="0" dirty="0">
                  <a:ln>
                    <a:noFill/>
                  </a:ln>
                  <a:solidFill>
                    <a:srgbClr val="C00000"/>
                  </a:solidFill>
                  <a:effectLst/>
                </a:endParaRPr>
              </a:p>
            </p:txBody>
          </p:sp>
          <p:sp>
            <p:nvSpPr>
              <p:cNvPr id="48" name="Rectangle 23">
                <a:extLst>
                  <a:ext uri="{FF2B5EF4-FFF2-40B4-BE49-F238E27FC236}">
                    <a16:creationId xmlns:a16="http://schemas.microsoft.com/office/drawing/2014/main" xmlns="" id="{606C8EFC-811A-B57C-7001-A2FD8AE40BE8}"/>
                  </a:ext>
                </a:extLst>
              </p:cNvPr>
              <p:cNvSpPr>
                <a:spLocks noChangeArrowheads="1"/>
              </p:cNvSpPr>
              <p:nvPr/>
            </p:nvSpPr>
            <p:spPr bwMode="auto">
              <a:xfrm>
                <a:off x="10921199" y="1025527"/>
                <a:ext cx="253274"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a:ln>
                      <a:noFill/>
                    </a:ln>
                    <a:solidFill>
                      <a:srgbClr val="C00000"/>
                    </a:solidFill>
                    <a:effectLst/>
                    <a:latin typeface="Symbol" panose="05050102010706020507" pitchFamily="18" charset="2"/>
                  </a:rPr>
                  <a:t>Ðp</a:t>
                </a:r>
                <a:endParaRPr kumimoji="0" lang="it-IT" altLang="it-IT" sz="1800" b="0" i="0" u="none" strike="noStrike" cap="none" normalizeH="0" baseline="0">
                  <a:ln>
                    <a:noFill/>
                  </a:ln>
                  <a:solidFill>
                    <a:srgbClr val="C00000"/>
                  </a:solidFill>
                  <a:effectLst/>
                </a:endParaRPr>
              </a:p>
            </p:txBody>
          </p:sp>
          <p:sp>
            <p:nvSpPr>
              <p:cNvPr id="49" name="Rectangle 24">
                <a:extLst>
                  <a:ext uri="{FF2B5EF4-FFF2-40B4-BE49-F238E27FC236}">
                    <a16:creationId xmlns:a16="http://schemas.microsoft.com/office/drawing/2014/main" xmlns="" id="{B6CCB626-01B3-9DED-0CE7-E1073A373340}"/>
                  </a:ext>
                </a:extLst>
              </p:cNvPr>
              <p:cNvSpPr>
                <a:spLocks noChangeArrowheads="1"/>
              </p:cNvSpPr>
              <p:nvPr/>
            </p:nvSpPr>
            <p:spPr bwMode="auto">
              <a:xfrm>
                <a:off x="11160911" y="1134271"/>
                <a:ext cx="40076" cy="10772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700" b="0" i="0" u="none" strike="noStrike" cap="none" normalizeH="0" baseline="0">
                    <a:ln>
                      <a:noFill/>
                    </a:ln>
                    <a:solidFill>
                      <a:srgbClr val="C00000"/>
                    </a:solidFill>
                    <a:effectLst/>
                    <a:latin typeface="Comic Sans MS" panose="030F0702030302020204" pitchFamily="66" charset="0"/>
                  </a:rPr>
                  <a:t>1</a:t>
                </a:r>
                <a:endParaRPr kumimoji="0" lang="it-IT" altLang="it-IT" sz="1800" b="0" i="0" u="none" strike="noStrike" cap="none" normalizeH="0" baseline="0">
                  <a:ln>
                    <a:noFill/>
                  </a:ln>
                  <a:solidFill>
                    <a:srgbClr val="C00000"/>
                  </a:solidFill>
                  <a:effectLst/>
                </a:endParaRPr>
              </a:p>
            </p:txBody>
          </p:sp>
          <p:sp>
            <p:nvSpPr>
              <p:cNvPr id="50" name="Rectangle 25">
                <a:extLst>
                  <a:ext uri="{FF2B5EF4-FFF2-40B4-BE49-F238E27FC236}">
                    <a16:creationId xmlns:a16="http://schemas.microsoft.com/office/drawing/2014/main" xmlns="" id="{107A3475-47B8-51C8-C3B5-43F95F8DEC79}"/>
                  </a:ext>
                </a:extLst>
              </p:cNvPr>
              <p:cNvSpPr>
                <a:spLocks noChangeArrowheads="1"/>
              </p:cNvSpPr>
              <p:nvPr/>
            </p:nvSpPr>
            <p:spPr bwMode="auto">
              <a:xfrm>
                <a:off x="11210124" y="1025527"/>
                <a:ext cx="359073"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a:ln>
                      <a:noFill/>
                    </a:ln>
                    <a:solidFill>
                      <a:srgbClr val="C00000"/>
                    </a:solidFill>
                    <a:effectLst/>
                    <a:latin typeface="Symbol" panose="05050102010706020507" pitchFamily="18" charset="2"/>
                  </a:rPr>
                  <a:t>-</a:t>
                </a:r>
                <a:r>
                  <a:rPr kumimoji="0" lang="it-IT" altLang="it-IT" sz="1500" b="0" i="0" u="none" strike="noStrike" cap="none" normalizeH="0" baseline="0" dirty="0" err="1">
                    <a:ln>
                      <a:noFill/>
                    </a:ln>
                    <a:solidFill>
                      <a:srgbClr val="C00000"/>
                    </a:solidFill>
                    <a:effectLst/>
                    <a:latin typeface="Symbol" panose="05050102010706020507" pitchFamily="18" charset="2"/>
                  </a:rPr>
                  <a:t>Ðp</a:t>
                </a:r>
                <a:endParaRPr kumimoji="0" lang="it-IT" altLang="it-IT" sz="1800" b="0" i="0" u="none" strike="noStrike" cap="none" normalizeH="0" baseline="0" dirty="0">
                  <a:ln>
                    <a:noFill/>
                  </a:ln>
                  <a:solidFill>
                    <a:srgbClr val="C00000"/>
                  </a:solidFill>
                  <a:effectLst/>
                </a:endParaRPr>
              </a:p>
            </p:txBody>
          </p:sp>
          <p:sp>
            <p:nvSpPr>
              <p:cNvPr id="51" name="Rectangle 26">
                <a:extLst>
                  <a:ext uri="{FF2B5EF4-FFF2-40B4-BE49-F238E27FC236}">
                    <a16:creationId xmlns:a16="http://schemas.microsoft.com/office/drawing/2014/main" xmlns="" id="{3175CE43-E4B1-CED0-956F-31CE571AD932}"/>
                  </a:ext>
                </a:extLst>
              </p:cNvPr>
              <p:cNvSpPr>
                <a:spLocks noChangeArrowheads="1"/>
              </p:cNvSpPr>
              <p:nvPr/>
            </p:nvSpPr>
            <p:spPr bwMode="auto">
              <a:xfrm>
                <a:off x="11561760" y="1131889"/>
                <a:ext cx="54502" cy="10772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700" b="0" i="0" u="none" strike="noStrike" cap="none" normalizeH="0" baseline="0" dirty="0">
                    <a:ln>
                      <a:noFill/>
                    </a:ln>
                    <a:solidFill>
                      <a:srgbClr val="C00000"/>
                    </a:solidFill>
                    <a:effectLst/>
                    <a:latin typeface="Comic Sans MS" panose="030F0702030302020204" pitchFamily="66" charset="0"/>
                  </a:rPr>
                  <a:t>2</a:t>
                </a:r>
                <a:endParaRPr kumimoji="0" lang="it-IT" altLang="it-IT" sz="1800" b="0" i="0" u="none" strike="noStrike" cap="none" normalizeH="0" baseline="0" dirty="0">
                  <a:ln>
                    <a:noFill/>
                  </a:ln>
                  <a:solidFill>
                    <a:srgbClr val="C00000"/>
                  </a:solidFill>
                  <a:effectLst/>
                </a:endParaRPr>
              </a:p>
            </p:txBody>
          </p:sp>
          <p:sp>
            <p:nvSpPr>
              <p:cNvPr id="53" name="Rectangle 28">
                <a:extLst>
                  <a:ext uri="{FF2B5EF4-FFF2-40B4-BE49-F238E27FC236}">
                    <a16:creationId xmlns:a16="http://schemas.microsoft.com/office/drawing/2014/main" xmlns="" id="{537E069D-BDCB-F315-971C-BD9A80F36113}"/>
                  </a:ext>
                </a:extLst>
              </p:cNvPr>
              <p:cNvSpPr>
                <a:spLocks noChangeArrowheads="1"/>
              </p:cNvSpPr>
              <p:nvPr/>
            </p:nvSpPr>
            <p:spPr bwMode="auto">
              <a:xfrm>
                <a:off x="11691931" y="1042020"/>
                <a:ext cx="133602" cy="215444"/>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a:t>
                </a:r>
                <a:endParaRPr kumimoji="0" lang="it-IT" altLang="it-IT" sz="1800" b="0" i="0" u="none" strike="noStrike" cap="none" normalizeH="0" baseline="0" dirty="0">
                  <a:ln>
                    <a:noFill/>
                  </a:ln>
                  <a:solidFill>
                    <a:srgbClr val="C00000"/>
                  </a:solidFill>
                  <a:effectLst/>
                </a:endParaRPr>
              </a:p>
            </p:txBody>
          </p:sp>
        </p:grpSp>
        <p:sp>
          <p:nvSpPr>
            <p:cNvPr id="11" name="CasellaDiTesto 10">
              <a:extLst>
                <a:ext uri="{FF2B5EF4-FFF2-40B4-BE49-F238E27FC236}">
                  <a16:creationId xmlns:a16="http://schemas.microsoft.com/office/drawing/2014/main" xmlns="" id="{EEF600A6-416E-79EA-8221-2336FEBACB12}"/>
                </a:ext>
              </a:extLst>
            </p:cNvPr>
            <p:cNvSpPr txBox="1"/>
            <p:nvPr/>
          </p:nvSpPr>
          <p:spPr>
            <a:xfrm>
              <a:off x="10311115" y="1500889"/>
              <a:ext cx="216000" cy="108000"/>
            </a:xfrm>
            <a:prstGeom prst="rect">
              <a:avLst/>
            </a:prstGeom>
            <a:noFill/>
          </p:spPr>
          <p:txBody>
            <a:bodyPr wrap="square" rtlCol="0" anchor="ctr" anchorCtr="1">
              <a:spAutoFit/>
            </a:bodyPr>
            <a:lstStyle/>
            <a:p>
              <a:r>
                <a:rPr lang="it-IT" dirty="0">
                  <a:solidFill>
                    <a:srgbClr val="C00000"/>
                  </a:solidFill>
                </a:rPr>
                <a:t>+</a:t>
              </a:r>
            </a:p>
          </p:txBody>
        </p:sp>
        <p:sp>
          <p:nvSpPr>
            <p:cNvPr id="12" name="CasellaDiTesto 11">
              <a:extLst>
                <a:ext uri="{FF2B5EF4-FFF2-40B4-BE49-F238E27FC236}">
                  <a16:creationId xmlns:a16="http://schemas.microsoft.com/office/drawing/2014/main" xmlns="" id="{41C7970D-995D-BFE4-236A-D37DFB216843}"/>
                </a:ext>
              </a:extLst>
            </p:cNvPr>
            <p:cNvSpPr txBox="1"/>
            <p:nvPr/>
          </p:nvSpPr>
          <p:spPr>
            <a:xfrm>
              <a:off x="11477272" y="1492928"/>
              <a:ext cx="216000" cy="108000"/>
            </a:xfrm>
            <a:prstGeom prst="rect">
              <a:avLst/>
            </a:prstGeom>
            <a:noFill/>
          </p:spPr>
          <p:txBody>
            <a:bodyPr wrap="square" rtlCol="0" anchor="ctr" anchorCtr="1">
              <a:spAutoFit/>
            </a:bodyPr>
            <a:lstStyle/>
            <a:p>
              <a:r>
                <a:rPr lang="it-IT" dirty="0">
                  <a:solidFill>
                    <a:srgbClr val="C00000"/>
                  </a:solidFill>
                </a:rPr>
                <a:t>+</a:t>
              </a:r>
            </a:p>
          </p:txBody>
        </p:sp>
      </p:grpSp>
      <p:sp>
        <p:nvSpPr>
          <p:cNvPr id="14" name="CasellaDiTesto 13">
            <a:extLst>
              <a:ext uri="{FF2B5EF4-FFF2-40B4-BE49-F238E27FC236}">
                <a16:creationId xmlns:a16="http://schemas.microsoft.com/office/drawing/2014/main" xmlns="" id="{E978285F-6DE5-EB9F-A6C4-E5BA594C84C8}"/>
              </a:ext>
            </a:extLst>
          </p:cNvPr>
          <p:cNvSpPr txBox="1"/>
          <p:nvPr/>
        </p:nvSpPr>
        <p:spPr>
          <a:xfrm>
            <a:off x="3096884" y="526199"/>
            <a:ext cx="9000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Esemplificazione grafica della ricerca e definizione di un piano passante per due rette incidenti collocate nel secondo diedro </a:t>
            </a:r>
          </a:p>
        </p:txBody>
      </p:sp>
    </p:spTree>
    <p:extLst>
      <p:ext uri="{BB962C8B-B14F-4D97-AF65-F5344CB8AC3E}">
        <p14:creationId xmlns:p14="http://schemas.microsoft.com/office/powerpoint/2010/main" xmlns="" val="23977826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 calcmode="lin" valueType="num">
                                      <p:cBhvr>
                                        <p:cTn id="12" dur="500" fill="hold"/>
                                        <p:tgtEl>
                                          <p:spTgt spid="1027"/>
                                        </p:tgtEl>
                                        <p:attrNameLst>
                                          <p:attrName>ppt_w</p:attrName>
                                        </p:attrNameLst>
                                      </p:cBhvr>
                                      <p:tavLst>
                                        <p:tav tm="0">
                                          <p:val>
                                            <p:fltVal val="0"/>
                                          </p:val>
                                        </p:tav>
                                        <p:tav tm="100000">
                                          <p:val>
                                            <p:strVal val="#ppt_w"/>
                                          </p:val>
                                        </p:tav>
                                      </p:tavLst>
                                    </p:anim>
                                    <p:anim calcmode="lin" valueType="num">
                                      <p:cBhvr>
                                        <p:cTn id="13" dur="500" fill="hold"/>
                                        <p:tgtEl>
                                          <p:spTgt spid="1027"/>
                                        </p:tgtEl>
                                        <p:attrNameLst>
                                          <p:attrName>ppt_h</p:attrName>
                                        </p:attrNameLst>
                                      </p:cBhvr>
                                      <p:tavLst>
                                        <p:tav tm="0">
                                          <p:val>
                                            <p:fltVal val="0"/>
                                          </p:val>
                                        </p:tav>
                                        <p:tav tm="100000">
                                          <p:val>
                                            <p:strVal val="#ppt_h"/>
                                          </p:val>
                                        </p:tav>
                                      </p:tavLst>
                                    </p:anim>
                                    <p:animEffect transition="in" filter="fade">
                                      <p:cBhvr>
                                        <p:cTn id="14" dur="500"/>
                                        <p:tgtEl>
                                          <p:spTgt spid="1027"/>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 calcmode="lin" valueType="num">
                                      <p:cBhvr>
                                        <p:cTn id="26" dur="500" fill="hold"/>
                                        <p:tgtEl>
                                          <p:spTgt spid="3"/>
                                        </p:tgtEl>
                                        <p:attrNameLst>
                                          <p:attrName>ppt_w</p:attrName>
                                        </p:attrNameLst>
                                      </p:cBhvr>
                                      <p:tavLst>
                                        <p:tav tm="0">
                                          <p:val>
                                            <p:fltVal val="0"/>
                                          </p:val>
                                        </p:tav>
                                        <p:tav tm="100000">
                                          <p:val>
                                            <p:strVal val="#ppt_w"/>
                                          </p:val>
                                        </p:tav>
                                      </p:tavLst>
                                    </p:anim>
                                    <p:anim calcmode="lin" valueType="num">
                                      <p:cBhvr>
                                        <p:cTn id="27" dur="500" fill="hold"/>
                                        <p:tgtEl>
                                          <p:spTgt spid="3"/>
                                        </p:tgtEl>
                                        <p:attrNameLst>
                                          <p:attrName>ppt_h</p:attrName>
                                        </p:attrNameLst>
                                      </p:cBhvr>
                                      <p:tavLst>
                                        <p:tav tm="0">
                                          <p:val>
                                            <p:fltVal val="0"/>
                                          </p:val>
                                        </p:tav>
                                        <p:tav tm="100000">
                                          <p:val>
                                            <p:strVal val="#ppt_h"/>
                                          </p:val>
                                        </p:tav>
                                      </p:tavLst>
                                    </p:anim>
                                    <p:animEffect transition="in" filter="fade">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p:cTn id="33" dur="500" fill="hold"/>
                                        <p:tgtEl>
                                          <p:spTgt spid="6"/>
                                        </p:tgtEl>
                                        <p:attrNameLst>
                                          <p:attrName>ppt_w</p:attrName>
                                        </p:attrNameLst>
                                      </p:cBhvr>
                                      <p:tavLst>
                                        <p:tav tm="0">
                                          <p:val>
                                            <p:fltVal val="0"/>
                                          </p:val>
                                        </p:tav>
                                        <p:tav tm="100000">
                                          <p:val>
                                            <p:strVal val="#ppt_w"/>
                                          </p:val>
                                        </p:tav>
                                      </p:tavLst>
                                    </p:anim>
                                    <p:anim calcmode="lin" valueType="num">
                                      <p:cBhvr>
                                        <p:cTn id="34" dur="500" fill="hold"/>
                                        <p:tgtEl>
                                          <p:spTgt spid="6"/>
                                        </p:tgtEl>
                                        <p:attrNameLst>
                                          <p:attrName>ppt_h</p:attrName>
                                        </p:attrNameLst>
                                      </p:cBhvr>
                                      <p:tavLst>
                                        <p:tav tm="0">
                                          <p:val>
                                            <p:fltVal val="0"/>
                                          </p:val>
                                        </p:tav>
                                        <p:tav tm="100000">
                                          <p:val>
                                            <p:strVal val="#ppt_h"/>
                                          </p:val>
                                        </p:tav>
                                      </p:tavLst>
                                    </p:anim>
                                    <p:animEffect transition="in" filter="fade">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anim calcmode="lin" valueType="num">
                                      <p:cBhvr>
                                        <p:cTn id="40" dur="500" fill="hold"/>
                                        <p:tgtEl>
                                          <p:spTgt spid="7"/>
                                        </p:tgtEl>
                                        <p:attrNameLst>
                                          <p:attrName>ppt_w</p:attrName>
                                        </p:attrNameLst>
                                      </p:cBhvr>
                                      <p:tavLst>
                                        <p:tav tm="0">
                                          <p:val>
                                            <p:fltVal val="0"/>
                                          </p:val>
                                        </p:tav>
                                        <p:tav tm="100000">
                                          <p:val>
                                            <p:strVal val="#ppt_w"/>
                                          </p:val>
                                        </p:tav>
                                      </p:tavLst>
                                    </p:anim>
                                    <p:anim calcmode="lin" valueType="num">
                                      <p:cBhvr>
                                        <p:cTn id="41" dur="500" fill="hold"/>
                                        <p:tgtEl>
                                          <p:spTgt spid="7"/>
                                        </p:tgtEl>
                                        <p:attrNameLst>
                                          <p:attrName>ppt_h</p:attrName>
                                        </p:attrNameLst>
                                      </p:cBhvr>
                                      <p:tavLst>
                                        <p:tav tm="0">
                                          <p:val>
                                            <p:fltVal val="0"/>
                                          </p:val>
                                        </p:tav>
                                        <p:tav tm="100000">
                                          <p:val>
                                            <p:strVal val="#ppt_h"/>
                                          </p:val>
                                        </p:tav>
                                      </p:tavLst>
                                    </p:anim>
                                    <p:animEffect transition="in" filter="fade">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 calcmode="lin" valueType="num">
                                      <p:cBhvr>
                                        <p:cTn id="47" dur="500" fill="hold"/>
                                        <p:tgtEl>
                                          <p:spTgt spid="8"/>
                                        </p:tgtEl>
                                        <p:attrNameLst>
                                          <p:attrName>ppt_w</p:attrName>
                                        </p:attrNameLst>
                                      </p:cBhvr>
                                      <p:tavLst>
                                        <p:tav tm="0">
                                          <p:val>
                                            <p:fltVal val="0"/>
                                          </p:val>
                                        </p:tav>
                                        <p:tav tm="100000">
                                          <p:val>
                                            <p:strVal val="#ppt_w"/>
                                          </p:val>
                                        </p:tav>
                                      </p:tavLst>
                                    </p:anim>
                                    <p:anim calcmode="lin" valueType="num">
                                      <p:cBhvr>
                                        <p:cTn id="48" dur="500" fill="hold"/>
                                        <p:tgtEl>
                                          <p:spTgt spid="8"/>
                                        </p:tgtEl>
                                        <p:attrNameLst>
                                          <p:attrName>ppt_h</p:attrName>
                                        </p:attrNameLst>
                                      </p:cBhvr>
                                      <p:tavLst>
                                        <p:tav tm="0">
                                          <p:val>
                                            <p:fltVal val="0"/>
                                          </p:val>
                                        </p:tav>
                                        <p:tav tm="100000">
                                          <p:val>
                                            <p:strVal val="#ppt_h"/>
                                          </p:val>
                                        </p:tav>
                                      </p:tavLst>
                                    </p:anim>
                                    <p:animEffect transition="in" filter="fade">
                                      <p:cBhvr>
                                        <p:cTn id="49" dur="500"/>
                                        <p:tgtEl>
                                          <p:spTgt spid="8"/>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grpId="0" nodeType="clickEffect">
                                  <p:stCondLst>
                                    <p:cond delay="0"/>
                                  </p:stCondLst>
                                  <p:childTnLst>
                                    <p:set>
                                      <p:cBhvr>
                                        <p:cTn id="53" dur="1" fill="hold">
                                          <p:stCondLst>
                                            <p:cond delay="0"/>
                                          </p:stCondLst>
                                        </p:cTn>
                                        <p:tgtEl>
                                          <p:spTgt spid="10"/>
                                        </p:tgtEl>
                                        <p:attrNameLst>
                                          <p:attrName>style.visibility</p:attrName>
                                        </p:attrNameLst>
                                      </p:cBhvr>
                                      <p:to>
                                        <p:strVal val="visible"/>
                                      </p:to>
                                    </p:set>
                                    <p:anim calcmode="lin" valueType="num">
                                      <p:cBhvr>
                                        <p:cTn id="54" dur="500" fill="hold"/>
                                        <p:tgtEl>
                                          <p:spTgt spid="10"/>
                                        </p:tgtEl>
                                        <p:attrNameLst>
                                          <p:attrName>ppt_w</p:attrName>
                                        </p:attrNameLst>
                                      </p:cBhvr>
                                      <p:tavLst>
                                        <p:tav tm="0">
                                          <p:val>
                                            <p:fltVal val="0"/>
                                          </p:val>
                                        </p:tav>
                                        <p:tav tm="100000">
                                          <p:val>
                                            <p:strVal val="#ppt_w"/>
                                          </p:val>
                                        </p:tav>
                                      </p:tavLst>
                                    </p:anim>
                                    <p:anim calcmode="lin" valueType="num">
                                      <p:cBhvr>
                                        <p:cTn id="55" dur="500" fill="hold"/>
                                        <p:tgtEl>
                                          <p:spTgt spid="10"/>
                                        </p:tgtEl>
                                        <p:attrNameLst>
                                          <p:attrName>ppt_h</p:attrName>
                                        </p:attrNameLst>
                                      </p:cBhvr>
                                      <p:tavLst>
                                        <p:tav tm="0">
                                          <p:val>
                                            <p:fltVal val="0"/>
                                          </p:val>
                                        </p:tav>
                                        <p:tav tm="100000">
                                          <p:val>
                                            <p:strVal val="#ppt_h"/>
                                          </p:val>
                                        </p:tav>
                                      </p:tavLst>
                                    </p:anim>
                                    <p:animEffect transition="in" filter="fade">
                                      <p:cBhvr>
                                        <p:cTn id="5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P spid="6" grpId="0" animBg="1"/>
      <p:bldP spid="7" grpId="0" animBg="1"/>
      <p:bldP spid="8" grpId="0"/>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B08A9B71-F4B6-B569-E5CB-1CFCAA197605}"/>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PIANO  PER  DUE  RETTE  GENERICHE  INCIDENTI  NEL  SECONDO DIEDRO </a:t>
            </a:r>
          </a:p>
        </p:txBody>
      </p:sp>
      <p:sp>
        <p:nvSpPr>
          <p:cNvPr id="5" name="Callout: freccia in giù 4">
            <a:extLst>
              <a:ext uri="{FF2B5EF4-FFF2-40B4-BE49-F238E27FC236}">
                <a16:creationId xmlns:a16="http://schemas.microsoft.com/office/drawing/2014/main" xmlns="" id="{3E65A582-90C5-42E5-2EA0-8995286DB16C}"/>
              </a:ext>
            </a:extLst>
          </p:cNvPr>
          <p:cNvSpPr/>
          <p:nvPr/>
        </p:nvSpPr>
        <p:spPr>
          <a:xfrm>
            <a:off x="95116" y="442341"/>
            <a:ext cx="2790306" cy="1352237"/>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Passo 1</a:t>
            </a:r>
          </a:p>
        </p:txBody>
      </p:sp>
      <p:sp>
        <p:nvSpPr>
          <p:cNvPr id="37" name="CasellaDiTesto 36">
            <a:hlinkClick r:id="rId3" action="ppaction://hlinksldjump"/>
            <a:extLst>
              <a:ext uri="{FF2B5EF4-FFF2-40B4-BE49-F238E27FC236}">
                <a16:creationId xmlns:a16="http://schemas.microsoft.com/office/drawing/2014/main" xmlns="" id="{D328E884-010A-D582-117B-10E1E9F84CD3}"/>
              </a:ext>
            </a:extLst>
          </p:cNvPr>
          <p:cNvSpPr txBox="1"/>
          <p:nvPr/>
        </p:nvSpPr>
        <p:spPr>
          <a:xfrm>
            <a:off x="10523001" y="40671"/>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cxnSp>
        <p:nvCxnSpPr>
          <p:cNvPr id="2" name="Connettore diritto 1">
            <a:extLst>
              <a:ext uri="{FF2B5EF4-FFF2-40B4-BE49-F238E27FC236}">
                <a16:creationId xmlns:a16="http://schemas.microsoft.com/office/drawing/2014/main" xmlns="" id="{BE7E6E6A-207E-4924-FF43-DF549CC6BC1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xmlns="" id="{99677267-A711-684C-62B5-2A9084A3428F}"/>
              </a:ext>
            </a:extLst>
          </p:cNvPr>
          <p:cNvSpPr txBox="1"/>
          <p:nvPr/>
        </p:nvSpPr>
        <p:spPr>
          <a:xfrm>
            <a:off x="3096884" y="526199"/>
            <a:ext cx="9000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Esemplificazione grafica della ricerca e definizione di un piano passante per due rette incidenti collocate nel secondo diedro </a:t>
            </a:r>
          </a:p>
        </p:txBody>
      </p:sp>
      <p:grpSp>
        <p:nvGrpSpPr>
          <p:cNvPr id="1085" name="Gruppo 1084">
            <a:extLst>
              <a:ext uri="{FF2B5EF4-FFF2-40B4-BE49-F238E27FC236}">
                <a16:creationId xmlns:a16="http://schemas.microsoft.com/office/drawing/2014/main" xmlns="" id="{606C4D05-04FE-2FF8-03FD-6CA3C2DF3828}"/>
              </a:ext>
            </a:extLst>
          </p:cNvPr>
          <p:cNvGrpSpPr/>
          <p:nvPr/>
        </p:nvGrpSpPr>
        <p:grpSpPr>
          <a:xfrm>
            <a:off x="3216276" y="1316038"/>
            <a:ext cx="8818563" cy="5399087"/>
            <a:chOff x="3216276" y="1316038"/>
            <a:chExt cx="8818563" cy="5399087"/>
          </a:xfrm>
        </p:grpSpPr>
        <p:grpSp>
          <p:nvGrpSpPr>
            <p:cNvPr id="1067" name="Gruppo 1066">
              <a:extLst>
                <a:ext uri="{FF2B5EF4-FFF2-40B4-BE49-F238E27FC236}">
                  <a16:creationId xmlns:a16="http://schemas.microsoft.com/office/drawing/2014/main" xmlns="" id="{DD5CFAB2-B759-49C0-C569-6320E8F49D3B}"/>
                </a:ext>
              </a:extLst>
            </p:cNvPr>
            <p:cNvGrpSpPr/>
            <p:nvPr/>
          </p:nvGrpSpPr>
          <p:grpSpPr>
            <a:xfrm>
              <a:off x="3216276" y="1316038"/>
              <a:ext cx="8818563" cy="5399087"/>
              <a:chOff x="3216276" y="1316038"/>
              <a:chExt cx="8818563" cy="5399087"/>
            </a:xfrm>
          </p:grpSpPr>
          <p:sp>
            <p:nvSpPr>
              <p:cNvPr id="15" name="AutoShape 4">
                <a:extLst>
                  <a:ext uri="{FF2B5EF4-FFF2-40B4-BE49-F238E27FC236}">
                    <a16:creationId xmlns:a16="http://schemas.microsoft.com/office/drawing/2014/main" xmlns="" id="{923BD108-C482-479E-297E-65910D63BA24}"/>
                  </a:ext>
                </a:extLst>
              </p:cNvPr>
              <p:cNvSpPr>
                <a:spLocks noChangeAspect="1" noChangeArrowheads="1" noTextEdit="1"/>
              </p:cNvSpPr>
              <p:nvPr/>
            </p:nvSpPr>
            <p:spPr bwMode="auto">
              <a:xfrm>
                <a:off x="3216276" y="1316038"/>
                <a:ext cx="8818563" cy="5399087"/>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6" name="Rectangle 6">
                <a:extLst>
                  <a:ext uri="{FF2B5EF4-FFF2-40B4-BE49-F238E27FC236}">
                    <a16:creationId xmlns:a16="http://schemas.microsoft.com/office/drawing/2014/main" xmlns="" id="{B45E7455-962E-DF5E-1DD1-CB48ECFFFB85}"/>
                  </a:ext>
                </a:extLst>
              </p:cNvPr>
              <p:cNvSpPr>
                <a:spLocks noChangeArrowheads="1"/>
              </p:cNvSpPr>
              <p:nvPr/>
            </p:nvSpPr>
            <p:spPr bwMode="auto">
              <a:xfrm>
                <a:off x="3236913" y="1389063"/>
                <a:ext cx="8796338" cy="5297487"/>
              </a:xfrm>
              <a:prstGeom prst="rect">
                <a:avLst/>
              </a:prstGeom>
              <a:noFill/>
              <a:ln w="0">
                <a:solidFill>
                  <a:srgbClr val="000000"/>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7" name="Rectangle 7">
                <a:extLst>
                  <a:ext uri="{FF2B5EF4-FFF2-40B4-BE49-F238E27FC236}">
                    <a16:creationId xmlns:a16="http://schemas.microsoft.com/office/drawing/2014/main" xmlns="" id="{26908ADC-4040-4904-C84D-D620121AAA20}"/>
                  </a:ext>
                </a:extLst>
              </p:cNvPr>
              <p:cNvSpPr>
                <a:spLocks noChangeArrowheads="1"/>
              </p:cNvSpPr>
              <p:nvPr/>
            </p:nvSpPr>
            <p:spPr bwMode="auto">
              <a:xfrm>
                <a:off x="4729163" y="5973763"/>
                <a:ext cx="17145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C00000"/>
                    </a:solidFill>
                    <a:effectLst/>
                    <a:latin typeface="Comic Sans MS" panose="030F0702030302020204" pitchFamily="66" charset="0"/>
                  </a:rPr>
                  <a:t>lt</a:t>
                </a:r>
                <a:endParaRPr kumimoji="0" lang="it-IT" altLang="it-IT" sz="1800" b="0" i="0" u="none" strike="noStrike" cap="none" normalizeH="0" baseline="0" dirty="0">
                  <a:ln>
                    <a:noFill/>
                  </a:ln>
                  <a:solidFill>
                    <a:srgbClr val="C00000"/>
                  </a:solidFill>
                  <a:effectLst/>
                </a:endParaRPr>
              </a:p>
            </p:txBody>
          </p:sp>
          <p:sp>
            <p:nvSpPr>
              <p:cNvPr id="18" name="Rectangle 8">
                <a:extLst>
                  <a:ext uri="{FF2B5EF4-FFF2-40B4-BE49-F238E27FC236}">
                    <a16:creationId xmlns:a16="http://schemas.microsoft.com/office/drawing/2014/main" xmlns="" id="{BF6E46E3-2B96-E123-970E-0C5EE9D162B2}"/>
                  </a:ext>
                </a:extLst>
              </p:cNvPr>
              <p:cNvSpPr>
                <a:spLocks noChangeArrowheads="1"/>
              </p:cNvSpPr>
              <p:nvPr/>
            </p:nvSpPr>
            <p:spPr bwMode="auto">
              <a:xfrm>
                <a:off x="7464426" y="5748338"/>
                <a:ext cx="257175"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a:ln>
                      <a:noFill/>
                    </a:ln>
                    <a:solidFill>
                      <a:srgbClr val="C00000"/>
                    </a:solidFill>
                    <a:effectLst/>
                    <a:latin typeface="Comic Sans MS" panose="030F0702030302020204" pitchFamily="66" charset="0"/>
                  </a:rPr>
                  <a:t>X'</a:t>
                </a:r>
                <a:endParaRPr kumimoji="0" lang="it-IT" altLang="it-IT" b="0" i="0" u="none" strike="noStrike" cap="none" normalizeH="0" baseline="0">
                  <a:ln>
                    <a:noFill/>
                  </a:ln>
                  <a:solidFill>
                    <a:srgbClr val="C00000"/>
                  </a:solidFill>
                  <a:effectLst/>
                </a:endParaRPr>
              </a:p>
            </p:txBody>
          </p:sp>
          <p:sp>
            <p:nvSpPr>
              <p:cNvPr id="19" name="Rectangle 9">
                <a:extLst>
                  <a:ext uri="{FF2B5EF4-FFF2-40B4-BE49-F238E27FC236}">
                    <a16:creationId xmlns:a16="http://schemas.microsoft.com/office/drawing/2014/main" xmlns="" id="{1F0915C2-57AF-3190-0E11-7898A4C9FD6E}"/>
                  </a:ext>
                </a:extLst>
              </p:cNvPr>
              <p:cNvSpPr>
                <a:spLocks noChangeArrowheads="1"/>
              </p:cNvSpPr>
              <p:nvPr/>
            </p:nvSpPr>
            <p:spPr bwMode="auto">
              <a:xfrm>
                <a:off x="7612064" y="4814888"/>
                <a:ext cx="265113"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X"</a:t>
                </a:r>
                <a:endParaRPr kumimoji="0" lang="it-IT" altLang="it-IT" b="0" i="0" u="none" strike="noStrike" cap="none" normalizeH="0" baseline="0" dirty="0">
                  <a:ln>
                    <a:noFill/>
                  </a:ln>
                  <a:solidFill>
                    <a:srgbClr val="C00000"/>
                  </a:solidFill>
                  <a:effectLst/>
                </a:endParaRPr>
              </a:p>
            </p:txBody>
          </p:sp>
          <p:sp>
            <p:nvSpPr>
              <p:cNvPr id="20" name="Rectangle 10">
                <a:extLst>
                  <a:ext uri="{FF2B5EF4-FFF2-40B4-BE49-F238E27FC236}">
                    <a16:creationId xmlns:a16="http://schemas.microsoft.com/office/drawing/2014/main" xmlns="" id="{0DC54A85-4775-CEB4-A086-EB7AA7A33AAB}"/>
                  </a:ext>
                </a:extLst>
              </p:cNvPr>
              <p:cNvSpPr>
                <a:spLocks noChangeArrowheads="1"/>
              </p:cNvSpPr>
              <p:nvPr/>
            </p:nvSpPr>
            <p:spPr bwMode="auto">
              <a:xfrm>
                <a:off x="9536114" y="5341938"/>
                <a:ext cx="357188" cy="5349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500" b="0" i="0" u="none" strike="noStrike" cap="none" normalizeH="0" baseline="0" dirty="0">
                    <a:ln>
                      <a:noFill/>
                    </a:ln>
                    <a:solidFill>
                      <a:srgbClr val="0000FF"/>
                    </a:solidFill>
                    <a:effectLst/>
                    <a:latin typeface="Comic Sans MS" panose="030F0702030302020204" pitchFamily="66" charset="0"/>
                  </a:rPr>
                  <a:t>T</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21" name="Rectangle 11">
                <a:extLst>
                  <a:ext uri="{FF2B5EF4-FFF2-40B4-BE49-F238E27FC236}">
                    <a16:creationId xmlns:a16="http://schemas.microsoft.com/office/drawing/2014/main" xmlns="" id="{A9585BF9-DCAE-2EDC-178A-F7DF428C7D03}"/>
                  </a:ext>
                </a:extLst>
              </p:cNvPr>
              <p:cNvSpPr>
                <a:spLocks noChangeArrowheads="1"/>
              </p:cNvSpPr>
              <p:nvPr/>
            </p:nvSpPr>
            <p:spPr bwMode="auto">
              <a:xfrm>
                <a:off x="9758364" y="5441950"/>
                <a:ext cx="179536"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25000" dirty="0">
                    <a:ln>
                      <a:noFill/>
                    </a:ln>
                    <a:solidFill>
                      <a:srgbClr val="0000FF"/>
                    </a:solidFill>
                    <a:effectLst/>
                    <a:latin typeface="Comic Sans MS" panose="030F0702030302020204" pitchFamily="66" charset="0"/>
                  </a:rPr>
                  <a:t>1</a:t>
                </a:r>
                <a:r>
                  <a:rPr kumimoji="0" lang="it-IT" altLang="it-IT" sz="1800" b="0" i="0" u="none" strike="noStrike" cap="none" normalizeH="0" baseline="0" dirty="0">
                    <a:ln>
                      <a:noFill/>
                    </a:ln>
                    <a:solidFill>
                      <a:srgbClr val="0000FF"/>
                    </a:solidFill>
                    <a:effectLst/>
                    <a:latin typeface="Comic Sans MS" panose="030F0702030302020204" pitchFamily="66" charset="0"/>
                  </a:rPr>
                  <a:t>r</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22" name="Rectangle 12">
                <a:extLst>
                  <a:ext uri="{FF2B5EF4-FFF2-40B4-BE49-F238E27FC236}">
                    <a16:creationId xmlns:a16="http://schemas.microsoft.com/office/drawing/2014/main" xmlns="" id="{C620CE68-FCEA-855C-49FF-F2D932FB7DC1}"/>
                  </a:ext>
                </a:extLst>
              </p:cNvPr>
              <p:cNvSpPr>
                <a:spLocks noChangeArrowheads="1"/>
              </p:cNvSpPr>
              <p:nvPr/>
            </p:nvSpPr>
            <p:spPr bwMode="auto">
              <a:xfrm>
                <a:off x="4745038" y="3106738"/>
                <a:ext cx="342900" cy="512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300" b="0" i="0" u="none" strike="noStrike" cap="none" normalizeH="0" baseline="0">
                    <a:ln>
                      <a:noFill/>
                    </a:ln>
                    <a:solidFill>
                      <a:srgbClr val="0000FF"/>
                    </a:solidFill>
                    <a:effectLst/>
                    <a:latin typeface="Comic Sans MS" panose="030F0702030302020204" pitchFamily="66" charset="0"/>
                  </a:rPr>
                  <a:t>T</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23" name="Rectangle 13">
                <a:extLst>
                  <a:ext uri="{FF2B5EF4-FFF2-40B4-BE49-F238E27FC236}">
                    <a16:creationId xmlns:a16="http://schemas.microsoft.com/office/drawing/2014/main" xmlns="" id="{A887C50C-0156-F1C0-1A8A-157D159F4A3F}"/>
                  </a:ext>
                </a:extLst>
              </p:cNvPr>
              <p:cNvSpPr>
                <a:spLocks noChangeArrowheads="1"/>
              </p:cNvSpPr>
              <p:nvPr/>
            </p:nvSpPr>
            <p:spPr bwMode="auto">
              <a:xfrm>
                <a:off x="4951413" y="3181350"/>
                <a:ext cx="94578"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25000" dirty="0">
                    <a:ln>
                      <a:noFill/>
                    </a:ln>
                    <a:solidFill>
                      <a:srgbClr val="0000FF"/>
                    </a:solidFill>
                    <a:effectLst/>
                    <a:latin typeface="Comic Sans MS" panose="030F0702030302020204" pitchFamily="66" charset="0"/>
                  </a:rPr>
                  <a:t>2</a:t>
                </a:r>
                <a:endParaRPr kumimoji="0" lang="it-IT" altLang="it-IT" sz="1800" b="0" i="0" u="none" strike="noStrike" cap="none" normalizeH="0" baseline="-25000" dirty="0">
                  <a:ln>
                    <a:noFill/>
                  </a:ln>
                  <a:solidFill>
                    <a:schemeClr val="tx1"/>
                  </a:solidFill>
                  <a:effectLst/>
                  <a:latin typeface="Arial" panose="020B0604020202020204" pitchFamily="34" charset="0"/>
                </a:endParaRPr>
              </a:p>
            </p:txBody>
          </p:sp>
          <p:sp>
            <p:nvSpPr>
              <p:cNvPr id="24" name="Rectangle 14">
                <a:extLst>
                  <a:ext uri="{FF2B5EF4-FFF2-40B4-BE49-F238E27FC236}">
                    <a16:creationId xmlns:a16="http://schemas.microsoft.com/office/drawing/2014/main" xmlns="" id="{FF510D77-3017-1FAA-2960-BA070392E48D}"/>
                  </a:ext>
                </a:extLst>
              </p:cNvPr>
              <p:cNvSpPr>
                <a:spLocks noChangeArrowheads="1"/>
              </p:cNvSpPr>
              <p:nvPr/>
            </p:nvSpPr>
            <p:spPr bwMode="auto">
              <a:xfrm>
                <a:off x="5086351" y="3106738"/>
                <a:ext cx="282575" cy="512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300" b="0" i="0" u="none" strike="noStrike" cap="none" normalizeH="0" baseline="0">
                    <a:ln>
                      <a:noFill/>
                    </a:ln>
                    <a:solidFill>
                      <a:srgbClr val="0000FF"/>
                    </a:solidFill>
                    <a:effectLst/>
                    <a:latin typeface="Comic Sans MS" panose="030F0702030302020204" pitchFamily="66" charset="0"/>
                  </a:rPr>
                  <a:t>r</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25" name="Rectangle 15">
                <a:extLst>
                  <a:ext uri="{FF2B5EF4-FFF2-40B4-BE49-F238E27FC236}">
                    <a16:creationId xmlns:a16="http://schemas.microsoft.com/office/drawing/2014/main" xmlns="" id="{2C93DAF7-0297-05D0-A679-FA3F314ACE03}"/>
                  </a:ext>
                </a:extLst>
              </p:cNvPr>
              <p:cNvSpPr>
                <a:spLocks noChangeArrowheads="1"/>
              </p:cNvSpPr>
              <p:nvPr/>
            </p:nvSpPr>
            <p:spPr bwMode="auto">
              <a:xfrm>
                <a:off x="5503863" y="4433888"/>
                <a:ext cx="217488" cy="38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500" b="0" i="0" u="none" strike="noStrike" cap="none" normalizeH="0" baseline="0" dirty="0">
                    <a:ln>
                      <a:noFill/>
                    </a:ln>
                    <a:solidFill>
                      <a:srgbClr val="00B050"/>
                    </a:solidFill>
                    <a:effectLst/>
                    <a:latin typeface="Comic Sans MS" panose="030F0702030302020204" pitchFamily="66" charset="0"/>
                  </a:rPr>
                  <a:t>T</a:t>
                </a:r>
                <a:endParaRPr kumimoji="0" lang="it-IT" altLang="it-IT" sz="1800" b="0" i="0" u="none" strike="noStrike" cap="none" normalizeH="0" baseline="0" dirty="0">
                  <a:ln>
                    <a:noFill/>
                  </a:ln>
                  <a:solidFill>
                    <a:srgbClr val="00B050"/>
                  </a:solidFill>
                  <a:effectLst/>
                </a:endParaRPr>
              </a:p>
            </p:txBody>
          </p:sp>
          <p:sp>
            <p:nvSpPr>
              <p:cNvPr id="26" name="Rectangle 16">
                <a:extLst>
                  <a:ext uri="{FF2B5EF4-FFF2-40B4-BE49-F238E27FC236}">
                    <a16:creationId xmlns:a16="http://schemas.microsoft.com/office/drawing/2014/main" xmlns="" id="{B950E6ED-5FF1-E81C-A2FE-447021A1C125}"/>
                  </a:ext>
                </a:extLst>
              </p:cNvPr>
              <p:cNvSpPr>
                <a:spLocks noChangeArrowheads="1"/>
              </p:cNvSpPr>
              <p:nvPr/>
            </p:nvSpPr>
            <p:spPr bwMode="auto">
              <a:xfrm>
                <a:off x="5726113" y="4533900"/>
                <a:ext cx="18114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25000" dirty="0">
                    <a:ln>
                      <a:noFill/>
                    </a:ln>
                    <a:solidFill>
                      <a:srgbClr val="00B050"/>
                    </a:solidFill>
                    <a:effectLst/>
                    <a:latin typeface="Comic Sans MS" panose="030F0702030302020204" pitchFamily="66" charset="0"/>
                  </a:rPr>
                  <a:t>1</a:t>
                </a:r>
                <a:r>
                  <a:rPr kumimoji="0" lang="it-IT" altLang="it-IT" sz="1800" b="0" i="0" u="none" strike="noStrike" cap="none" normalizeH="0" baseline="0" dirty="0">
                    <a:ln>
                      <a:noFill/>
                    </a:ln>
                    <a:solidFill>
                      <a:srgbClr val="00B050"/>
                    </a:solidFill>
                    <a:effectLst/>
                    <a:latin typeface="Comic Sans MS" panose="030F0702030302020204" pitchFamily="66" charset="0"/>
                  </a:rPr>
                  <a:t>s</a:t>
                </a:r>
                <a:endParaRPr kumimoji="0" lang="it-IT" altLang="it-IT" sz="1800" b="0" i="0" u="none" strike="noStrike" cap="none" normalizeH="0" baseline="0" dirty="0">
                  <a:ln>
                    <a:noFill/>
                  </a:ln>
                  <a:solidFill>
                    <a:srgbClr val="00B050"/>
                  </a:solidFill>
                  <a:effectLst/>
                </a:endParaRPr>
              </a:p>
            </p:txBody>
          </p:sp>
          <p:sp>
            <p:nvSpPr>
              <p:cNvPr id="27" name="Rectangle 17">
                <a:extLst>
                  <a:ext uri="{FF2B5EF4-FFF2-40B4-BE49-F238E27FC236}">
                    <a16:creationId xmlns:a16="http://schemas.microsoft.com/office/drawing/2014/main" xmlns="" id="{CAD20423-C4C8-EAB8-531C-D79427161A15}"/>
                  </a:ext>
                </a:extLst>
              </p:cNvPr>
              <p:cNvSpPr>
                <a:spLocks noChangeArrowheads="1"/>
              </p:cNvSpPr>
              <p:nvPr/>
            </p:nvSpPr>
            <p:spPr bwMode="auto">
              <a:xfrm>
                <a:off x="8662989" y="3984625"/>
                <a:ext cx="217488" cy="38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500" b="0" i="0" u="none" strike="noStrike" cap="none" normalizeH="0" baseline="0">
                    <a:ln>
                      <a:noFill/>
                    </a:ln>
                    <a:solidFill>
                      <a:srgbClr val="00B050"/>
                    </a:solidFill>
                    <a:effectLst/>
                    <a:latin typeface="Comic Sans MS" panose="030F0702030302020204" pitchFamily="66" charset="0"/>
                  </a:rPr>
                  <a:t>T</a:t>
                </a:r>
                <a:endParaRPr kumimoji="0" lang="it-IT" altLang="it-IT" sz="1800" b="0" i="0" u="none" strike="noStrike" cap="none" normalizeH="0" baseline="0">
                  <a:ln>
                    <a:noFill/>
                  </a:ln>
                  <a:solidFill>
                    <a:srgbClr val="00B050"/>
                  </a:solidFill>
                  <a:effectLst/>
                </a:endParaRPr>
              </a:p>
            </p:txBody>
          </p:sp>
          <p:sp>
            <p:nvSpPr>
              <p:cNvPr id="28" name="Rectangle 18">
                <a:extLst>
                  <a:ext uri="{FF2B5EF4-FFF2-40B4-BE49-F238E27FC236}">
                    <a16:creationId xmlns:a16="http://schemas.microsoft.com/office/drawing/2014/main" xmlns="" id="{3ACBB0A0-CC71-E3A1-B574-AC1FA46534D9}"/>
                  </a:ext>
                </a:extLst>
              </p:cNvPr>
              <p:cNvSpPr>
                <a:spLocks noChangeArrowheads="1"/>
              </p:cNvSpPr>
              <p:nvPr/>
            </p:nvSpPr>
            <p:spPr bwMode="auto">
              <a:xfrm>
                <a:off x="8885239" y="4084638"/>
                <a:ext cx="94578"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25000" dirty="0">
                    <a:ln>
                      <a:noFill/>
                    </a:ln>
                    <a:solidFill>
                      <a:srgbClr val="00B050"/>
                    </a:solidFill>
                    <a:effectLst/>
                    <a:latin typeface="Comic Sans MS" panose="030F0702030302020204" pitchFamily="66" charset="0"/>
                  </a:rPr>
                  <a:t>2</a:t>
                </a:r>
                <a:endParaRPr kumimoji="0" lang="it-IT" altLang="it-IT" sz="1800" b="0" i="0" u="none" strike="noStrike" cap="none" normalizeH="0" baseline="-25000" dirty="0">
                  <a:ln>
                    <a:noFill/>
                  </a:ln>
                  <a:solidFill>
                    <a:srgbClr val="00B050"/>
                  </a:solidFill>
                  <a:effectLst/>
                </a:endParaRPr>
              </a:p>
            </p:txBody>
          </p:sp>
          <p:sp>
            <p:nvSpPr>
              <p:cNvPr id="29" name="Rectangle 19">
                <a:extLst>
                  <a:ext uri="{FF2B5EF4-FFF2-40B4-BE49-F238E27FC236}">
                    <a16:creationId xmlns:a16="http://schemas.microsoft.com/office/drawing/2014/main" xmlns="" id="{BC0D9BBF-5C9F-3D71-C6A4-07394730AFA0}"/>
                  </a:ext>
                </a:extLst>
              </p:cNvPr>
              <p:cNvSpPr>
                <a:spLocks noChangeArrowheads="1"/>
              </p:cNvSpPr>
              <p:nvPr/>
            </p:nvSpPr>
            <p:spPr bwMode="auto">
              <a:xfrm>
                <a:off x="9021764" y="4010025"/>
                <a:ext cx="144463" cy="3540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300" b="0" i="0" u="none" strike="noStrike" cap="none" normalizeH="0" baseline="0" dirty="0">
                    <a:ln>
                      <a:noFill/>
                    </a:ln>
                    <a:solidFill>
                      <a:srgbClr val="00B050"/>
                    </a:solidFill>
                    <a:effectLst/>
                    <a:latin typeface="Comic Sans MS" panose="030F0702030302020204" pitchFamily="66" charset="0"/>
                  </a:rPr>
                  <a:t>s</a:t>
                </a:r>
                <a:endParaRPr kumimoji="0" lang="it-IT" altLang="it-IT" sz="1800" b="0" i="0" u="none" strike="noStrike" cap="none" normalizeH="0" baseline="0" dirty="0">
                  <a:ln>
                    <a:noFill/>
                  </a:ln>
                  <a:solidFill>
                    <a:srgbClr val="00B050"/>
                  </a:solidFill>
                  <a:effectLst/>
                </a:endParaRPr>
              </a:p>
            </p:txBody>
          </p:sp>
          <p:sp>
            <p:nvSpPr>
              <p:cNvPr id="44" name="Rectangle 20">
                <a:extLst>
                  <a:ext uri="{FF2B5EF4-FFF2-40B4-BE49-F238E27FC236}">
                    <a16:creationId xmlns:a16="http://schemas.microsoft.com/office/drawing/2014/main" xmlns="" id="{ACF9742A-D205-C877-6F30-C3575241EA9A}"/>
                  </a:ext>
                </a:extLst>
              </p:cNvPr>
              <p:cNvSpPr>
                <a:spLocks noChangeArrowheads="1"/>
              </p:cNvSpPr>
              <p:nvPr/>
            </p:nvSpPr>
            <p:spPr bwMode="auto">
              <a:xfrm>
                <a:off x="6153151" y="5127625"/>
                <a:ext cx="193675"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00B050"/>
                    </a:solidFill>
                    <a:effectLst/>
                    <a:latin typeface="Comic Sans MS" panose="030F0702030302020204" pitchFamily="66" charset="0"/>
                  </a:rPr>
                  <a:t>S'</a:t>
                </a:r>
                <a:endParaRPr kumimoji="0" lang="it-IT" altLang="it-IT" sz="1800" b="0" i="0" u="none" strike="noStrike" cap="none" normalizeH="0" baseline="0" dirty="0">
                  <a:ln>
                    <a:noFill/>
                  </a:ln>
                  <a:solidFill>
                    <a:srgbClr val="00B050"/>
                  </a:solidFill>
                  <a:effectLst/>
                </a:endParaRPr>
              </a:p>
            </p:txBody>
          </p:sp>
          <p:sp>
            <p:nvSpPr>
              <p:cNvPr id="52" name="Rectangle 21">
                <a:extLst>
                  <a:ext uri="{FF2B5EF4-FFF2-40B4-BE49-F238E27FC236}">
                    <a16:creationId xmlns:a16="http://schemas.microsoft.com/office/drawing/2014/main" xmlns="" id="{22D2C9A8-57FB-E845-F88E-8693FA04992A}"/>
                  </a:ext>
                </a:extLst>
              </p:cNvPr>
              <p:cNvSpPr>
                <a:spLocks noChangeArrowheads="1"/>
              </p:cNvSpPr>
              <p:nvPr/>
            </p:nvSpPr>
            <p:spPr bwMode="auto">
              <a:xfrm>
                <a:off x="3825876" y="5441950"/>
                <a:ext cx="200025"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a:ln>
                      <a:noFill/>
                    </a:ln>
                    <a:solidFill>
                      <a:srgbClr val="2123F9"/>
                    </a:solidFill>
                    <a:effectLst/>
                    <a:latin typeface="Comic Sans MS" panose="030F0702030302020204" pitchFamily="66" charset="0"/>
                  </a:rPr>
                  <a:t>r'</a:t>
                </a:r>
                <a:endParaRPr kumimoji="0" lang="it-IT" altLang="it-IT" sz="1800" b="0" i="0" u="none" strike="noStrike" cap="none" normalizeH="0" baseline="0">
                  <a:ln>
                    <a:noFill/>
                  </a:ln>
                  <a:solidFill>
                    <a:srgbClr val="2123F9"/>
                  </a:solidFill>
                  <a:effectLst/>
                </a:endParaRPr>
              </a:p>
            </p:txBody>
          </p:sp>
          <p:sp>
            <p:nvSpPr>
              <p:cNvPr id="63" name="Rectangle 22">
                <a:extLst>
                  <a:ext uri="{FF2B5EF4-FFF2-40B4-BE49-F238E27FC236}">
                    <a16:creationId xmlns:a16="http://schemas.microsoft.com/office/drawing/2014/main" xmlns="" id="{074F7662-47A5-AE1A-B0BB-ECEC0D8AE22A}"/>
                  </a:ext>
                </a:extLst>
              </p:cNvPr>
              <p:cNvSpPr>
                <a:spLocks noChangeArrowheads="1"/>
              </p:cNvSpPr>
              <p:nvPr/>
            </p:nvSpPr>
            <p:spPr bwMode="auto">
              <a:xfrm>
                <a:off x="5357813" y="3435350"/>
                <a:ext cx="207963"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2123F9"/>
                    </a:solidFill>
                    <a:effectLst/>
                    <a:latin typeface="Comic Sans MS" panose="030F0702030302020204" pitchFamily="66" charset="0"/>
                  </a:rPr>
                  <a:t>r"</a:t>
                </a:r>
                <a:endParaRPr kumimoji="0" lang="it-IT" altLang="it-IT" sz="1800" b="0" i="0" u="none" strike="noStrike" cap="none" normalizeH="0" baseline="0" dirty="0">
                  <a:ln>
                    <a:noFill/>
                  </a:ln>
                  <a:solidFill>
                    <a:srgbClr val="2123F9"/>
                  </a:solidFill>
                  <a:effectLst/>
                </a:endParaRPr>
              </a:p>
            </p:txBody>
          </p:sp>
          <p:sp>
            <p:nvSpPr>
              <p:cNvPr id="1025" name="Rectangle 23">
                <a:extLst>
                  <a:ext uri="{FF2B5EF4-FFF2-40B4-BE49-F238E27FC236}">
                    <a16:creationId xmlns:a16="http://schemas.microsoft.com/office/drawing/2014/main" xmlns="" id="{9578F925-E8FA-81E8-76A8-971B357D05D3}"/>
                  </a:ext>
                </a:extLst>
              </p:cNvPr>
              <p:cNvSpPr>
                <a:spLocks noChangeArrowheads="1"/>
              </p:cNvSpPr>
              <p:nvPr/>
            </p:nvSpPr>
            <p:spPr bwMode="auto">
              <a:xfrm>
                <a:off x="8369301" y="4641850"/>
                <a:ext cx="201613"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a:ln>
                      <a:noFill/>
                    </a:ln>
                    <a:solidFill>
                      <a:srgbClr val="00B050"/>
                    </a:solidFill>
                    <a:effectLst/>
                    <a:latin typeface="Comic Sans MS" panose="030F0702030302020204" pitchFamily="66" charset="0"/>
                  </a:rPr>
                  <a:t>S"</a:t>
                </a:r>
                <a:endParaRPr kumimoji="0" lang="it-IT" altLang="it-IT" sz="1800" b="0" i="0" u="none" strike="noStrike" cap="none" normalizeH="0" baseline="0">
                  <a:ln>
                    <a:noFill/>
                  </a:ln>
                  <a:solidFill>
                    <a:srgbClr val="00B050"/>
                  </a:solidFill>
                  <a:effectLst/>
                </a:endParaRPr>
              </a:p>
            </p:txBody>
          </p:sp>
          <p:sp>
            <p:nvSpPr>
              <p:cNvPr id="1053" name="Line 49">
                <a:extLst>
                  <a:ext uri="{FF2B5EF4-FFF2-40B4-BE49-F238E27FC236}">
                    <a16:creationId xmlns:a16="http://schemas.microsoft.com/office/drawing/2014/main" xmlns="" id="{71102DFE-AA3C-7418-C067-563F7461963C}"/>
                  </a:ext>
                </a:extLst>
              </p:cNvPr>
              <p:cNvSpPr>
                <a:spLocks noChangeShapeType="1"/>
              </p:cNvSpPr>
              <p:nvPr/>
            </p:nvSpPr>
            <p:spPr bwMode="auto">
              <a:xfrm>
                <a:off x="3270251" y="6242050"/>
                <a:ext cx="8702676" cy="0"/>
              </a:xfrm>
              <a:prstGeom prst="line">
                <a:avLst/>
              </a:prstGeom>
              <a:noFill/>
              <a:ln w="0">
                <a:solidFill>
                  <a:srgbClr val="00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54" name="Line 50">
                <a:extLst>
                  <a:ext uri="{FF2B5EF4-FFF2-40B4-BE49-F238E27FC236}">
                    <a16:creationId xmlns:a16="http://schemas.microsoft.com/office/drawing/2014/main" xmlns="" id="{B0505500-9230-097A-BFC6-5E27838B2CA1}"/>
                  </a:ext>
                </a:extLst>
              </p:cNvPr>
              <p:cNvSpPr>
                <a:spLocks noChangeShapeType="1"/>
              </p:cNvSpPr>
              <p:nvPr/>
            </p:nvSpPr>
            <p:spPr bwMode="auto">
              <a:xfrm>
                <a:off x="7677151" y="6202363"/>
                <a:ext cx="0" cy="39687"/>
              </a:xfrm>
              <a:prstGeom prst="line">
                <a:avLst/>
              </a:prstGeom>
              <a:noFill/>
              <a:ln w="0">
                <a:solidFill>
                  <a:srgbClr val="00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55" name="Line 51">
                <a:extLst>
                  <a:ext uri="{FF2B5EF4-FFF2-40B4-BE49-F238E27FC236}">
                    <a16:creationId xmlns:a16="http://schemas.microsoft.com/office/drawing/2014/main" xmlns="" id="{77B80A5C-E291-D03B-900B-783279048315}"/>
                  </a:ext>
                </a:extLst>
              </p:cNvPr>
              <p:cNvSpPr>
                <a:spLocks noChangeShapeType="1"/>
              </p:cNvSpPr>
              <p:nvPr/>
            </p:nvSpPr>
            <p:spPr bwMode="auto">
              <a:xfrm flipH="1">
                <a:off x="3236913" y="2959100"/>
                <a:ext cx="8796338" cy="0"/>
              </a:xfrm>
              <a:prstGeom prst="line">
                <a:avLst/>
              </a:prstGeom>
              <a:noFill/>
              <a:ln w="0">
                <a:solidFill>
                  <a:srgbClr val="00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56" name="Line 52">
                <a:extLst>
                  <a:ext uri="{FF2B5EF4-FFF2-40B4-BE49-F238E27FC236}">
                    <a16:creationId xmlns:a16="http://schemas.microsoft.com/office/drawing/2014/main" xmlns="" id="{AFE7E46C-5BCD-6B88-B95E-5418C02E65F8}"/>
                  </a:ext>
                </a:extLst>
              </p:cNvPr>
              <p:cNvSpPr>
                <a:spLocks noChangeShapeType="1"/>
              </p:cNvSpPr>
              <p:nvPr/>
            </p:nvSpPr>
            <p:spPr bwMode="auto">
              <a:xfrm flipV="1">
                <a:off x="7677151" y="5092700"/>
                <a:ext cx="0" cy="1149350"/>
              </a:xfrm>
              <a:prstGeom prst="line">
                <a:avLst/>
              </a:prstGeom>
              <a:noFill/>
              <a:ln w="0">
                <a:solidFill>
                  <a:srgbClr val="00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57" name="Line 53">
                <a:extLst>
                  <a:ext uri="{FF2B5EF4-FFF2-40B4-BE49-F238E27FC236}">
                    <a16:creationId xmlns:a16="http://schemas.microsoft.com/office/drawing/2014/main" xmlns="" id="{D5CEE32D-9F96-BFCE-51E9-246C9CA2578E}"/>
                  </a:ext>
                </a:extLst>
              </p:cNvPr>
              <p:cNvSpPr>
                <a:spLocks noChangeShapeType="1"/>
              </p:cNvSpPr>
              <p:nvPr/>
            </p:nvSpPr>
            <p:spPr bwMode="auto">
              <a:xfrm>
                <a:off x="7677151" y="5749925"/>
                <a:ext cx="273050" cy="0"/>
              </a:xfrm>
              <a:prstGeom prst="line">
                <a:avLst/>
              </a:prstGeom>
              <a:noFill/>
              <a:ln w="0">
                <a:solidFill>
                  <a:srgbClr val="00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58" name="Line 54">
                <a:extLst>
                  <a:ext uri="{FF2B5EF4-FFF2-40B4-BE49-F238E27FC236}">
                    <a16:creationId xmlns:a16="http://schemas.microsoft.com/office/drawing/2014/main" xmlns="" id="{ECE15CDF-B192-13CD-8D68-4627C147EFAE}"/>
                  </a:ext>
                </a:extLst>
              </p:cNvPr>
              <p:cNvSpPr>
                <a:spLocks noChangeShapeType="1"/>
              </p:cNvSpPr>
              <p:nvPr/>
            </p:nvSpPr>
            <p:spPr bwMode="auto">
              <a:xfrm flipV="1">
                <a:off x="7677151" y="5092700"/>
                <a:ext cx="0" cy="1149350"/>
              </a:xfrm>
              <a:prstGeom prst="line">
                <a:avLst/>
              </a:prstGeom>
              <a:noFill/>
              <a:ln w="0">
                <a:solidFill>
                  <a:srgbClr val="C0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59" name="Line 55">
                <a:extLst>
                  <a:ext uri="{FF2B5EF4-FFF2-40B4-BE49-F238E27FC236}">
                    <a16:creationId xmlns:a16="http://schemas.microsoft.com/office/drawing/2014/main" xmlns="" id="{CE601017-7FAE-E554-8671-8F289456B8B0}"/>
                  </a:ext>
                </a:extLst>
              </p:cNvPr>
              <p:cNvSpPr>
                <a:spLocks noChangeShapeType="1"/>
              </p:cNvSpPr>
              <p:nvPr/>
            </p:nvSpPr>
            <p:spPr bwMode="auto">
              <a:xfrm flipH="1" flipV="1">
                <a:off x="5735638" y="4883150"/>
                <a:ext cx="3043238" cy="1358900"/>
              </a:xfrm>
              <a:prstGeom prst="line">
                <a:avLst/>
              </a:prstGeom>
              <a:noFill/>
              <a:ln w="0">
                <a:solidFill>
                  <a:srgbClr val="00B05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60" name="Line 56">
                <a:extLst>
                  <a:ext uri="{FF2B5EF4-FFF2-40B4-BE49-F238E27FC236}">
                    <a16:creationId xmlns:a16="http://schemas.microsoft.com/office/drawing/2014/main" xmlns="" id="{6D906CD2-F097-91BB-8AC3-80374FCC8BC6}"/>
                  </a:ext>
                </a:extLst>
              </p:cNvPr>
              <p:cNvSpPr>
                <a:spLocks noChangeShapeType="1"/>
              </p:cNvSpPr>
              <p:nvPr/>
            </p:nvSpPr>
            <p:spPr bwMode="auto">
              <a:xfrm flipH="1">
                <a:off x="5735638" y="4441825"/>
                <a:ext cx="3043238" cy="1800225"/>
              </a:xfrm>
              <a:prstGeom prst="line">
                <a:avLst/>
              </a:prstGeom>
              <a:noFill/>
              <a:ln w="0">
                <a:solidFill>
                  <a:srgbClr val="00B05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61" name="Line 57">
                <a:extLst>
                  <a:ext uri="{FF2B5EF4-FFF2-40B4-BE49-F238E27FC236}">
                    <a16:creationId xmlns:a16="http://schemas.microsoft.com/office/drawing/2014/main" xmlns="" id="{52A8E605-1018-FF13-E767-4FD32124A40A}"/>
                  </a:ext>
                </a:extLst>
              </p:cNvPr>
              <p:cNvSpPr>
                <a:spLocks noChangeShapeType="1"/>
              </p:cNvSpPr>
              <p:nvPr/>
            </p:nvSpPr>
            <p:spPr bwMode="auto">
              <a:xfrm flipV="1">
                <a:off x="5735638" y="4883150"/>
                <a:ext cx="0" cy="1358900"/>
              </a:xfrm>
              <a:prstGeom prst="line">
                <a:avLst/>
              </a:prstGeom>
              <a:noFill/>
              <a:ln w="0">
                <a:solidFill>
                  <a:srgbClr val="00B05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dirty="0"/>
              </a:p>
            </p:txBody>
          </p:sp>
          <p:sp>
            <p:nvSpPr>
              <p:cNvPr id="1062" name="Line 58">
                <a:extLst>
                  <a:ext uri="{FF2B5EF4-FFF2-40B4-BE49-F238E27FC236}">
                    <a16:creationId xmlns:a16="http://schemas.microsoft.com/office/drawing/2014/main" xmlns="" id="{DE2DD796-3D18-DE2C-2974-09042157E18C}"/>
                  </a:ext>
                </a:extLst>
              </p:cNvPr>
              <p:cNvSpPr>
                <a:spLocks noChangeShapeType="1"/>
              </p:cNvSpPr>
              <p:nvPr/>
            </p:nvSpPr>
            <p:spPr bwMode="auto">
              <a:xfrm flipV="1">
                <a:off x="8778876" y="4441825"/>
                <a:ext cx="0" cy="1800225"/>
              </a:xfrm>
              <a:prstGeom prst="line">
                <a:avLst/>
              </a:prstGeom>
              <a:noFill/>
              <a:ln w="0">
                <a:solidFill>
                  <a:srgbClr val="00B05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63" name="Line 59">
                <a:extLst>
                  <a:ext uri="{FF2B5EF4-FFF2-40B4-BE49-F238E27FC236}">
                    <a16:creationId xmlns:a16="http://schemas.microsoft.com/office/drawing/2014/main" xmlns="" id="{64D382B6-E7DE-EC1A-4F70-A6BCFBB9294F}"/>
                  </a:ext>
                </a:extLst>
              </p:cNvPr>
              <p:cNvSpPr>
                <a:spLocks noChangeShapeType="1"/>
              </p:cNvSpPr>
              <p:nvPr/>
            </p:nvSpPr>
            <p:spPr bwMode="auto">
              <a:xfrm>
                <a:off x="3341688" y="5749925"/>
                <a:ext cx="6278563" cy="0"/>
              </a:xfrm>
              <a:prstGeom prst="line">
                <a:avLst/>
              </a:prstGeom>
              <a:noFill/>
              <a:ln w="0">
                <a:solidFill>
                  <a:srgbClr val="2123F9"/>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64" name="Line 60">
                <a:extLst>
                  <a:ext uri="{FF2B5EF4-FFF2-40B4-BE49-F238E27FC236}">
                    <a16:creationId xmlns:a16="http://schemas.microsoft.com/office/drawing/2014/main" xmlns="" id="{C992BD71-38E4-37AB-04FC-2EB32BE3BDD6}"/>
                  </a:ext>
                </a:extLst>
              </p:cNvPr>
              <p:cNvSpPr>
                <a:spLocks noChangeShapeType="1"/>
              </p:cNvSpPr>
              <p:nvPr/>
            </p:nvSpPr>
            <p:spPr bwMode="auto">
              <a:xfrm>
                <a:off x="9620251" y="5749925"/>
                <a:ext cx="0" cy="492125"/>
              </a:xfrm>
              <a:prstGeom prst="line">
                <a:avLst/>
              </a:prstGeom>
              <a:noFill/>
              <a:ln w="0">
                <a:solidFill>
                  <a:srgbClr val="2123F9"/>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65" name="Rectangle 61">
                <a:extLst>
                  <a:ext uri="{FF2B5EF4-FFF2-40B4-BE49-F238E27FC236}">
                    <a16:creationId xmlns:a16="http://schemas.microsoft.com/office/drawing/2014/main" xmlns="" id="{92264665-DFB7-9F3D-1E37-31FEBBAEBEA6}"/>
                  </a:ext>
                </a:extLst>
              </p:cNvPr>
              <p:cNvSpPr>
                <a:spLocks noChangeArrowheads="1"/>
              </p:cNvSpPr>
              <p:nvPr/>
            </p:nvSpPr>
            <p:spPr bwMode="auto">
              <a:xfrm>
                <a:off x="4845051" y="2962275"/>
                <a:ext cx="309563" cy="3508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FF"/>
                    </a:solidFill>
                    <a:effectLst/>
                    <a:latin typeface="Symbol" panose="05050102010706020507" pitchFamily="18" charset="2"/>
                  </a:rPr>
                  <a:t>¥</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1066" name="Line 62">
                <a:extLst>
                  <a:ext uri="{FF2B5EF4-FFF2-40B4-BE49-F238E27FC236}">
                    <a16:creationId xmlns:a16="http://schemas.microsoft.com/office/drawing/2014/main" xmlns="" id="{48F7DFC2-CC40-FF10-2B2F-F87CE453C37C}"/>
                  </a:ext>
                </a:extLst>
              </p:cNvPr>
              <p:cNvSpPr>
                <a:spLocks noChangeShapeType="1"/>
              </p:cNvSpPr>
              <p:nvPr/>
            </p:nvSpPr>
            <p:spPr bwMode="auto">
              <a:xfrm flipH="1" flipV="1">
                <a:off x="4064001" y="2959100"/>
                <a:ext cx="5556250" cy="3282950"/>
              </a:xfrm>
              <a:prstGeom prst="line">
                <a:avLst/>
              </a:prstGeom>
              <a:noFill/>
              <a:ln w="0">
                <a:solidFill>
                  <a:srgbClr val="2123F9"/>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grpSp>
        <p:grpSp>
          <p:nvGrpSpPr>
            <p:cNvPr id="1068" name="Gruppo 1067">
              <a:extLst>
                <a:ext uri="{FF2B5EF4-FFF2-40B4-BE49-F238E27FC236}">
                  <a16:creationId xmlns:a16="http://schemas.microsoft.com/office/drawing/2014/main" xmlns="" id="{C535273B-196F-6268-1D49-119DB5B5D099}"/>
                </a:ext>
              </a:extLst>
            </p:cNvPr>
            <p:cNvGrpSpPr/>
            <p:nvPr/>
          </p:nvGrpSpPr>
          <p:grpSpPr>
            <a:xfrm>
              <a:off x="3446526" y="1409459"/>
              <a:ext cx="8403744" cy="261483"/>
              <a:chOff x="3352256" y="1447167"/>
              <a:chExt cx="8403744" cy="261483"/>
            </a:xfrm>
          </p:grpSpPr>
          <p:grpSp>
            <p:nvGrpSpPr>
              <p:cNvPr id="1069" name="Gruppo 1068">
                <a:extLst>
                  <a:ext uri="{FF2B5EF4-FFF2-40B4-BE49-F238E27FC236}">
                    <a16:creationId xmlns:a16="http://schemas.microsoft.com/office/drawing/2014/main" xmlns="" id="{28AE0CC6-03B5-87CC-2149-46E689BAFCB7}"/>
                  </a:ext>
                </a:extLst>
              </p:cNvPr>
              <p:cNvGrpSpPr/>
              <p:nvPr/>
            </p:nvGrpSpPr>
            <p:grpSpPr>
              <a:xfrm>
                <a:off x="3352256" y="1447167"/>
                <a:ext cx="8403744" cy="261483"/>
                <a:chOff x="3386935" y="1020764"/>
                <a:chExt cx="8438598" cy="261483"/>
              </a:xfrm>
            </p:grpSpPr>
            <p:sp>
              <p:nvSpPr>
                <p:cNvPr id="1072" name="Rectangle 14">
                  <a:extLst>
                    <a:ext uri="{FF2B5EF4-FFF2-40B4-BE49-F238E27FC236}">
                      <a16:creationId xmlns:a16="http://schemas.microsoft.com/office/drawing/2014/main" xmlns="" id="{04086C55-38C3-B586-6B75-32CFD47B3003}"/>
                    </a:ext>
                  </a:extLst>
                </p:cNvPr>
                <p:cNvSpPr>
                  <a:spLocks noChangeArrowheads="1"/>
                </p:cNvSpPr>
                <p:nvPr/>
              </p:nvSpPr>
              <p:spPr bwMode="auto">
                <a:xfrm>
                  <a:off x="3386935" y="1066803"/>
                  <a:ext cx="6525824" cy="215444"/>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Siano dati i seguenti elementi geometrici così descritti X(X'=-30;X"=70) = [</a:t>
                  </a:r>
                  <a:r>
                    <a:rPr kumimoji="0" lang="it-IT" altLang="it-IT" sz="1400" b="0" i="0" u="none" strike="noStrike" cap="none" normalizeH="0" baseline="0" dirty="0">
                      <a:ln>
                        <a:noFill/>
                      </a:ln>
                      <a:solidFill>
                        <a:srgbClr val="2123F9"/>
                      </a:solidFill>
                      <a:effectLst/>
                      <a:latin typeface="Comic Sans MS" panose="030F0702030302020204" pitchFamily="66" charset="0"/>
                    </a:rPr>
                    <a:t>r</a:t>
                  </a:r>
                  <a:r>
                    <a:rPr kumimoji="0" lang="it-IT" altLang="it-IT" sz="1400" b="0" i="0" u="none" strike="noStrike" cap="none" normalizeH="0" baseline="0" dirty="0">
                      <a:ln>
                        <a:noFill/>
                      </a:ln>
                      <a:solidFill>
                        <a:srgbClr val="C00000"/>
                      </a:solidFill>
                      <a:effectLst/>
                      <a:latin typeface="Comic Sans MS" panose="030F0702030302020204" pitchFamily="66" charset="0"/>
                    </a:rPr>
                    <a:t>(</a:t>
                  </a:r>
                  <a:endParaRPr kumimoji="0" lang="it-IT" altLang="it-IT" sz="1800" b="0" i="0" u="none" strike="noStrike" cap="none" normalizeH="0" baseline="0" dirty="0">
                    <a:ln>
                      <a:noFill/>
                    </a:ln>
                    <a:solidFill>
                      <a:srgbClr val="C00000"/>
                    </a:solidFill>
                    <a:effectLst/>
                  </a:endParaRPr>
                </a:p>
              </p:txBody>
            </p:sp>
            <p:sp>
              <p:nvSpPr>
                <p:cNvPr id="1073" name="Rectangle 15">
                  <a:extLst>
                    <a:ext uri="{FF2B5EF4-FFF2-40B4-BE49-F238E27FC236}">
                      <a16:creationId xmlns:a16="http://schemas.microsoft.com/office/drawing/2014/main" xmlns="" id="{E02F7640-FCEE-E71B-79D6-EDD6F439BF41}"/>
                    </a:ext>
                  </a:extLst>
                </p:cNvPr>
                <p:cNvSpPr>
                  <a:spLocks noChangeArrowheads="1"/>
                </p:cNvSpPr>
                <p:nvPr/>
              </p:nvSpPr>
              <p:spPr bwMode="auto">
                <a:xfrm>
                  <a:off x="9805186" y="1025527"/>
                  <a:ext cx="253274"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err="1">
                      <a:ln>
                        <a:noFill/>
                      </a:ln>
                      <a:solidFill>
                        <a:srgbClr val="C00000"/>
                      </a:solidFill>
                      <a:effectLst/>
                      <a:latin typeface="Symbol" panose="05050102010706020507" pitchFamily="18" charset="2"/>
                    </a:rPr>
                    <a:t>Ðp</a:t>
                  </a:r>
                  <a:endParaRPr kumimoji="0" lang="it-IT" altLang="it-IT" sz="1800" b="0" i="0" u="none" strike="noStrike" cap="none" normalizeH="0" baseline="0" dirty="0">
                    <a:ln>
                      <a:noFill/>
                    </a:ln>
                    <a:solidFill>
                      <a:srgbClr val="C00000"/>
                    </a:solidFill>
                    <a:effectLst/>
                  </a:endParaRPr>
                </a:p>
              </p:txBody>
            </p:sp>
            <p:sp>
              <p:nvSpPr>
                <p:cNvPr id="1074" name="Rectangle 16">
                  <a:extLst>
                    <a:ext uri="{FF2B5EF4-FFF2-40B4-BE49-F238E27FC236}">
                      <a16:creationId xmlns:a16="http://schemas.microsoft.com/office/drawing/2014/main" xmlns="" id="{A76C9E50-5BFB-13DF-6257-DA0C489DF9CF}"/>
                    </a:ext>
                  </a:extLst>
                </p:cNvPr>
                <p:cNvSpPr>
                  <a:spLocks noChangeArrowheads="1"/>
                </p:cNvSpPr>
                <p:nvPr/>
              </p:nvSpPr>
              <p:spPr bwMode="auto">
                <a:xfrm>
                  <a:off x="10047280" y="1134271"/>
                  <a:ext cx="40076" cy="10772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700" b="0" i="0" u="none" strike="noStrike" cap="none" normalizeH="0" baseline="0" dirty="0">
                      <a:ln>
                        <a:noFill/>
                      </a:ln>
                      <a:solidFill>
                        <a:srgbClr val="C00000"/>
                      </a:solidFill>
                      <a:effectLst/>
                      <a:latin typeface="Comic Sans MS" panose="030F0702030302020204" pitchFamily="66" charset="0"/>
                    </a:rPr>
                    <a:t>1</a:t>
                  </a:r>
                  <a:endParaRPr kumimoji="0" lang="it-IT" altLang="it-IT" sz="1800" b="0" i="0" u="none" strike="noStrike" cap="none" normalizeH="0" baseline="0" dirty="0">
                    <a:ln>
                      <a:noFill/>
                    </a:ln>
                    <a:solidFill>
                      <a:srgbClr val="C00000"/>
                    </a:solidFill>
                    <a:effectLst/>
                  </a:endParaRPr>
                </a:p>
              </p:txBody>
            </p:sp>
            <p:sp>
              <p:nvSpPr>
                <p:cNvPr id="1075" name="Rectangle 17">
                  <a:extLst>
                    <a:ext uri="{FF2B5EF4-FFF2-40B4-BE49-F238E27FC236}">
                      <a16:creationId xmlns:a16="http://schemas.microsoft.com/office/drawing/2014/main" xmlns="" id="{8EED1D2F-D9EF-4AFA-6020-C48AA167CD5B}"/>
                    </a:ext>
                  </a:extLst>
                </p:cNvPr>
                <p:cNvSpPr>
                  <a:spLocks noChangeArrowheads="1"/>
                </p:cNvSpPr>
                <p:nvPr/>
              </p:nvSpPr>
              <p:spPr bwMode="auto">
                <a:xfrm>
                  <a:off x="10092524" y="1025527"/>
                  <a:ext cx="317395"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a:ln>
                        <a:noFill/>
                      </a:ln>
                      <a:solidFill>
                        <a:srgbClr val="C00000"/>
                      </a:solidFill>
                      <a:effectLst/>
                      <a:latin typeface="Symbol" panose="05050102010706020507" pitchFamily="18" charset="2"/>
                    </a:rPr>
                    <a:t>-//p</a:t>
                  </a:r>
                  <a:endParaRPr kumimoji="0" lang="it-IT" altLang="it-IT" sz="1800" b="0" i="0" u="none" strike="noStrike" cap="none" normalizeH="0" baseline="0" dirty="0">
                    <a:ln>
                      <a:noFill/>
                    </a:ln>
                    <a:solidFill>
                      <a:srgbClr val="C00000"/>
                    </a:solidFill>
                    <a:effectLst/>
                  </a:endParaRPr>
                </a:p>
              </p:txBody>
            </p:sp>
            <p:sp>
              <p:nvSpPr>
                <p:cNvPr id="1076" name="Rectangle 18">
                  <a:extLst>
                    <a:ext uri="{FF2B5EF4-FFF2-40B4-BE49-F238E27FC236}">
                      <a16:creationId xmlns:a16="http://schemas.microsoft.com/office/drawing/2014/main" xmlns="" id="{7D9A40A1-2107-6005-3E86-56B95646BC26}"/>
                    </a:ext>
                  </a:extLst>
                </p:cNvPr>
                <p:cNvSpPr>
                  <a:spLocks noChangeArrowheads="1"/>
                </p:cNvSpPr>
                <p:nvPr/>
              </p:nvSpPr>
              <p:spPr bwMode="auto">
                <a:xfrm>
                  <a:off x="10398914" y="1146177"/>
                  <a:ext cx="54502" cy="10772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700" b="0" i="0" u="none" strike="noStrike" cap="none" normalizeH="0" baseline="0" dirty="0">
                      <a:ln>
                        <a:noFill/>
                      </a:ln>
                      <a:solidFill>
                        <a:srgbClr val="C00000"/>
                      </a:solidFill>
                      <a:effectLst/>
                      <a:latin typeface="Comic Sans MS" panose="030F0702030302020204" pitchFamily="66" charset="0"/>
                    </a:rPr>
                    <a:t>2</a:t>
                  </a:r>
                  <a:endParaRPr kumimoji="0" lang="it-IT" altLang="it-IT" sz="1800" b="0" i="0" u="none" strike="noStrike" cap="none" normalizeH="0" baseline="0" dirty="0">
                    <a:ln>
                      <a:noFill/>
                    </a:ln>
                    <a:solidFill>
                      <a:srgbClr val="C00000"/>
                    </a:solidFill>
                    <a:effectLst/>
                  </a:endParaRPr>
                </a:p>
              </p:txBody>
            </p:sp>
            <p:sp>
              <p:nvSpPr>
                <p:cNvPr id="1077" name="Rectangle 20">
                  <a:extLst>
                    <a:ext uri="{FF2B5EF4-FFF2-40B4-BE49-F238E27FC236}">
                      <a16:creationId xmlns:a16="http://schemas.microsoft.com/office/drawing/2014/main" xmlns="" id="{16B33042-731E-B15D-13BC-2C6F105E7410}"/>
                    </a:ext>
                  </a:extLst>
                </p:cNvPr>
                <p:cNvSpPr>
                  <a:spLocks noChangeArrowheads="1"/>
                </p:cNvSpPr>
                <p:nvPr/>
              </p:nvSpPr>
              <p:spPr bwMode="auto">
                <a:xfrm>
                  <a:off x="10529087" y="1042020"/>
                  <a:ext cx="65724" cy="215444"/>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a:t>
                  </a:r>
                  <a:endParaRPr kumimoji="0" lang="it-IT" altLang="it-IT" sz="1800" b="0" i="0" u="none" strike="noStrike" cap="none" normalizeH="0" baseline="0" dirty="0">
                    <a:ln>
                      <a:noFill/>
                    </a:ln>
                    <a:solidFill>
                      <a:srgbClr val="C00000"/>
                    </a:solidFill>
                    <a:effectLst/>
                  </a:endParaRPr>
                </a:p>
              </p:txBody>
            </p:sp>
            <p:sp>
              <p:nvSpPr>
                <p:cNvPr id="1078" name="Rectangle 21">
                  <a:extLst>
                    <a:ext uri="{FF2B5EF4-FFF2-40B4-BE49-F238E27FC236}">
                      <a16:creationId xmlns:a16="http://schemas.microsoft.com/office/drawing/2014/main" xmlns="" id="{FA4DD1CA-530E-430F-4F6C-48BB7F048070}"/>
                    </a:ext>
                  </a:extLst>
                </p:cNvPr>
                <p:cNvSpPr>
                  <a:spLocks noChangeArrowheads="1"/>
                </p:cNvSpPr>
                <p:nvPr/>
              </p:nvSpPr>
              <p:spPr bwMode="auto">
                <a:xfrm>
                  <a:off x="10625924" y="1025527"/>
                  <a:ext cx="147476"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a:ln>
                        <a:noFill/>
                      </a:ln>
                      <a:solidFill>
                        <a:srgbClr val="C00000"/>
                      </a:solidFill>
                      <a:effectLst/>
                      <a:latin typeface="Symbol" panose="05050102010706020507" pitchFamily="18" charset="2"/>
                    </a:rPr>
                    <a:t>Ç</a:t>
                  </a:r>
                  <a:endParaRPr kumimoji="0" lang="it-IT" altLang="it-IT" sz="1800" b="0" i="0" u="none" strike="noStrike" cap="none" normalizeH="0" baseline="0" dirty="0">
                    <a:ln>
                      <a:noFill/>
                    </a:ln>
                    <a:solidFill>
                      <a:srgbClr val="C00000"/>
                    </a:solidFill>
                    <a:effectLst/>
                  </a:endParaRPr>
                </a:p>
              </p:txBody>
            </p:sp>
            <p:sp>
              <p:nvSpPr>
                <p:cNvPr id="1079" name="Rectangle 22">
                  <a:extLst>
                    <a:ext uri="{FF2B5EF4-FFF2-40B4-BE49-F238E27FC236}">
                      <a16:creationId xmlns:a16="http://schemas.microsoft.com/office/drawing/2014/main" xmlns="" id="{3BC31307-9585-950B-3F17-34603E818041}"/>
                    </a:ext>
                  </a:extLst>
                </p:cNvPr>
                <p:cNvSpPr>
                  <a:spLocks noChangeArrowheads="1"/>
                </p:cNvSpPr>
                <p:nvPr/>
              </p:nvSpPr>
              <p:spPr bwMode="auto">
                <a:xfrm>
                  <a:off x="10770386" y="1020764"/>
                  <a:ext cx="153888" cy="215444"/>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00B050"/>
                      </a:solidFill>
                      <a:effectLst/>
                      <a:latin typeface="Comic Sans MS" panose="030F0702030302020204" pitchFamily="66" charset="0"/>
                    </a:rPr>
                    <a:t>s</a:t>
                  </a:r>
                  <a:r>
                    <a:rPr kumimoji="0" lang="it-IT" altLang="it-IT" sz="1400" b="0" i="0" u="none" strike="noStrike" cap="none" normalizeH="0" baseline="0" dirty="0">
                      <a:ln>
                        <a:noFill/>
                      </a:ln>
                      <a:solidFill>
                        <a:srgbClr val="C00000"/>
                      </a:solidFill>
                      <a:effectLst/>
                      <a:latin typeface="Comic Sans MS" panose="030F0702030302020204" pitchFamily="66" charset="0"/>
                    </a:rPr>
                    <a:t>(</a:t>
                  </a:r>
                  <a:endParaRPr kumimoji="0" lang="it-IT" altLang="it-IT" sz="1800" b="0" i="0" u="none" strike="noStrike" cap="none" normalizeH="0" baseline="0" dirty="0">
                    <a:ln>
                      <a:noFill/>
                    </a:ln>
                    <a:solidFill>
                      <a:srgbClr val="C00000"/>
                    </a:solidFill>
                    <a:effectLst/>
                  </a:endParaRPr>
                </a:p>
              </p:txBody>
            </p:sp>
            <p:sp>
              <p:nvSpPr>
                <p:cNvPr id="1080" name="Rectangle 23">
                  <a:extLst>
                    <a:ext uri="{FF2B5EF4-FFF2-40B4-BE49-F238E27FC236}">
                      <a16:creationId xmlns:a16="http://schemas.microsoft.com/office/drawing/2014/main" xmlns="" id="{EB85CB10-1380-81F1-D951-D13A56B26563}"/>
                    </a:ext>
                  </a:extLst>
                </p:cNvPr>
                <p:cNvSpPr>
                  <a:spLocks noChangeArrowheads="1"/>
                </p:cNvSpPr>
                <p:nvPr/>
              </p:nvSpPr>
              <p:spPr bwMode="auto">
                <a:xfrm>
                  <a:off x="10921199" y="1025527"/>
                  <a:ext cx="253274"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a:ln>
                        <a:noFill/>
                      </a:ln>
                      <a:solidFill>
                        <a:srgbClr val="C00000"/>
                      </a:solidFill>
                      <a:effectLst/>
                      <a:latin typeface="Symbol" panose="05050102010706020507" pitchFamily="18" charset="2"/>
                    </a:rPr>
                    <a:t>Ðp</a:t>
                  </a:r>
                  <a:endParaRPr kumimoji="0" lang="it-IT" altLang="it-IT" sz="1800" b="0" i="0" u="none" strike="noStrike" cap="none" normalizeH="0" baseline="0">
                    <a:ln>
                      <a:noFill/>
                    </a:ln>
                    <a:solidFill>
                      <a:srgbClr val="C00000"/>
                    </a:solidFill>
                    <a:effectLst/>
                  </a:endParaRPr>
                </a:p>
              </p:txBody>
            </p:sp>
            <p:sp>
              <p:nvSpPr>
                <p:cNvPr id="1081" name="Rectangle 24">
                  <a:extLst>
                    <a:ext uri="{FF2B5EF4-FFF2-40B4-BE49-F238E27FC236}">
                      <a16:creationId xmlns:a16="http://schemas.microsoft.com/office/drawing/2014/main" xmlns="" id="{6B18F858-04EF-F52D-42C3-00CB7B8A0D7A}"/>
                    </a:ext>
                  </a:extLst>
                </p:cNvPr>
                <p:cNvSpPr>
                  <a:spLocks noChangeArrowheads="1"/>
                </p:cNvSpPr>
                <p:nvPr/>
              </p:nvSpPr>
              <p:spPr bwMode="auto">
                <a:xfrm>
                  <a:off x="11160911" y="1134271"/>
                  <a:ext cx="40076" cy="10772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700" b="0" i="0" u="none" strike="noStrike" cap="none" normalizeH="0" baseline="0">
                      <a:ln>
                        <a:noFill/>
                      </a:ln>
                      <a:solidFill>
                        <a:srgbClr val="C00000"/>
                      </a:solidFill>
                      <a:effectLst/>
                      <a:latin typeface="Comic Sans MS" panose="030F0702030302020204" pitchFamily="66" charset="0"/>
                    </a:rPr>
                    <a:t>1</a:t>
                  </a:r>
                  <a:endParaRPr kumimoji="0" lang="it-IT" altLang="it-IT" sz="1800" b="0" i="0" u="none" strike="noStrike" cap="none" normalizeH="0" baseline="0">
                    <a:ln>
                      <a:noFill/>
                    </a:ln>
                    <a:solidFill>
                      <a:srgbClr val="C00000"/>
                    </a:solidFill>
                    <a:effectLst/>
                  </a:endParaRPr>
                </a:p>
              </p:txBody>
            </p:sp>
            <p:sp>
              <p:nvSpPr>
                <p:cNvPr id="1082" name="Rectangle 25">
                  <a:extLst>
                    <a:ext uri="{FF2B5EF4-FFF2-40B4-BE49-F238E27FC236}">
                      <a16:creationId xmlns:a16="http://schemas.microsoft.com/office/drawing/2014/main" xmlns="" id="{F99D72C1-CA47-7AF5-F5E3-EAB35EBA2A16}"/>
                    </a:ext>
                  </a:extLst>
                </p:cNvPr>
                <p:cNvSpPr>
                  <a:spLocks noChangeArrowheads="1"/>
                </p:cNvSpPr>
                <p:nvPr/>
              </p:nvSpPr>
              <p:spPr bwMode="auto">
                <a:xfrm>
                  <a:off x="11210124" y="1025527"/>
                  <a:ext cx="359073"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a:ln>
                        <a:noFill/>
                      </a:ln>
                      <a:solidFill>
                        <a:srgbClr val="C00000"/>
                      </a:solidFill>
                      <a:effectLst/>
                      <a:latin typeface="Symbol" panose="05050102010706020507" pitchFamily="18" charset="2"/>
                    </a:rPr>
                    <a:t>-</a:t>
                  </a:r>
                  <a:r>
                    <a:rPr kumimoji="0" lang="it-IT" altLang="it-IT" sz="1500" b="0" i="0" u="none" strike="noStrike" cap="none" normalizeH="0" baseline="0" dirty="0" err="1">
                      <a:ln>
                        <a:noFill/>
                      </a:ln>
                      <a:solidFill>
                        <a:srgbClr val="C00000"/>
                      </a:solidFill>
                      <a:effectLst/>
                      <a:latin typeface="Symbol" panose="05050102010706020507" pitchFamily="18" charset="2"/>
                    </a:rPr>
                    <a:t>Ðp</a:t>
                  </a:r>
                  <a:endParaRPr kumimoji="0" lang="it-IT" altLang="it-IT" sz="1800" b="0" i="0" u="none" strike="noStrike" cap="none" normalizeH="0" baseline="0" dirty="0">
                    <a:ln>
                      <a:noFill/>
                    </a:ln>
                    <a:solidFill>
                      <a:srgbClr val="C00000"/>
                    </a:solidFill>
                    <a:effectLst/>
                  </a:endParaRPr>
                </a:p>
              </p:txBody>
            </p:sp>
            <p:sp>
              <p:nvSpPr>
                <p:cNvPr id="1083" name="Rectangle 26">
                  <a:extLst>
                    <a:ext uri="{FF2B5EF4-FFF2-40B4-BE49-F238E27FC236}">
                      <a16:creationId xmlns:a16="http://schemas.microsoft.com/office/drawing/2014/main" xmlns="" id="{CF9AE7F6-C0D6-30C5-F422-5053653FC6C1}"/>
                    </a:ext>
                  </a:extLst>
                </p:cNvPr>
                <p:cNvSpPr>
                  <a:spLocks noChangeArrowheads="1"/>
                </p:cNvSpPr>
                <p:nvPr/>
              </p:nvSpPr>
              <p:spPr bwMode="auto">
                <a:xfrm>
                  <a:off x="11561760" y="1131889"/>
                  <a:ext cx="54502" cy="10772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700" b="0" i="0" u="none" strike="noStrike" cap="none" normalizeH="0" baseline="0" dirty="0">
                      <a:ln>
                        <a:noFill/>
                      </a:ln>
                      <a:solidFill>
                        <a:srgbClr val="C00000"/>
                      </a:solidFill>
                      <a:effectLst/>
                      <a:latin typeface="Comic Sans MS" panose="030F0702030302020204" pitchFamily="66" charset="0"/>
                    </a:rPr>
                    <a:t>2</a:t>
                  </a:r>
                  <a:endParaRPr kumimoji="0" lang="it-IT" altLang="it-IT" sz="1800" b="0" i="0" u="none" strike="noStrike" cap="none" normalizeH="0" baseline="0" dirty="0">
                    <a:ln>
                      <a:noFill/>
                    </a:ln>
                    <a:solidFill>
                      <a:srgbClr val="C00000"/>
                    </a:solidFill>
                    <a:effectLst/>
                  </a:endParaRPr>
                </a:p>
              </p:txBody>
            </p:sp>
            <p:sp>
              <p:nvSpPr>
                <p:cNvPr id="1084" name="Rectangle 28">
                  <a:extLst>
                    <a:ext uri="{FF2B5EF4-FFF2-40B4-BE49-F238E27FC236}">
                      <a16:creationId xmlns:a16="http://schemas.microsoft.com/office/drawing/2014/main" xmlns="" id="{E982EF58-D737-F054-E635-969A86FB42A9}"/>
                    </a:ext>
                  </a:extLst>
                </p:cNvPr>
                <p:cNvSpPr>
                  <a:spLocks noChangeArrowheads="1"/>
                </p:cNvSpPr>
                <p:nvPr/>
              </p:nvSpPr>
              <p:spPr bwMode="auto">
                <a:xfrm>
                  <a:off x="11691931" y="1042020"/>
                  <a:ext cx="133602" cy="215444"/>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a:t>
                  </a:r>
                  <a:endParaRPr kumimoji="0" lang="it-IT" altLang="it-IT" sz="1800" b="0" i="0" u="none" strike="noStrike" cap="none" normalizeH="0" baseline="0" dirty="0">
                    <a:ln>
                      <a:noFill/>
                    </a:ln>
                    <a:solidFill>
                      <a:srgbClr val="C00000"/>
                    </a:solidFill>
                    <a:effectLst/>
                  </a:endParaRPr>
                </a:p>
              </p:txBody>
            </p:sp>
          </p:grpSp>
          <p:sp>
            <p:nvSpPr>
              <p:cNvPr id="1070" name="CasellaDiTesto 1069">
                <a:extLst>
                  <a:ext uri="{FF2B5EF4-FFF2-40B4-BE49-F238E27FC236}">
                    <a16:creationId xmlns:a16="http://schemas.microsoft.com/office/drawing/2014/main" xmlns="" id="{FE29A9B0-9809-1DB0-BA53-8E1C33350F6F}"/>
                  </a:ext>
                </a:extLst>
              </p:cNvPr>
              <p:cNvSpPr txBox="1"/>
              <p:nvPr/>
            </p:nvSpPr>
            <p:spPr>
              <a:xfrm>
                <a:off x="10311115" y="1500889"/>
                <a:ext cx="216000" cy="108000"/>
              </a:xfrm>
              <a:prstGeom prst="rect">
                <a:avLst/>
              </a:prstGeom>
              <a:noFill/>
            </p:spPr>
            <p:txBody>
              <a:bodyPr wrap="square" rtlCol="0" anchor="ctr" anchorCtr="1">
                <a:spAutoFit/>
              </a:bodyPr>
              <a:lstStyle/>
              <a:p>
                <a:r>
                  <a:rPr lang="it-IT" dirty="0">
                    <a:solidFill>
                      <a:srgbClr val="C00000"/>
                    </a:solidFill>
                  </a:rPr>
                  <a:t>+</a:t>
                </a:r>
              </a:p>
            </p:txBody>
          </p:sp>
          <p:sp>
            <p:nvSpPr>
              <p:cNvPr id="1071" name="CasellaDiTesto 1070">
                <a:extLst>
                  <a:ext uri="{FF2B5EF4-FFF2-40B4-BE49-F238E27FC236}">
                    <a16:creationId xmlns:a16="http://schemas.microsoft.com/office/drawing/2014/main" xmlns="" id="{2C085382-CECB-A1CF-33BD-E5214D7E0B29}"/>
                  </a:ext>
                </a:extLst>
              </p:cNvPr>
              <p:cNvSpPr txBox="1"/>
              <p:nvPr/>
            </p:nvSpPr>
            <p:spPr>
              <a:xfrm>
                <a:off x="11477272" y="1492928"/>
                <a:ext cx="216000" cy="108000"/>
              </a:xfrm>
              <a:prstGeom prst="rect">
                <a:avLst/>
              </a:prstGeom>
              <a:noFill/>
            </p:spPr>
            <p:txBody>
              <a:bodyPr wrap="square" rtlCol="0" anchor="ctr" anchorCtr="1">
                <a:spAutoFit/>
              </a:bodyPr>
              <a:lstStyle/>
              <a:p>
                <a:r>
                  <a:rPr lang="it-IT" dirty="0">
                    <a:solidFill>
                      <a:srgbClr val="C00000"/>
                    </a:solidFill>
                  </a:rPr>
                  <a:t>+</a:t>
                </a:r>
              </a:p>
            </p:txBody>
          </p:sp>
        </p:grpSp>
      </p:grpSp>
      <p:sp>
        <p:nvSpPr>
          <p:cNvPr id="1043" name="Rectangle 39">
            <a:extLst>
              <a:ext uri="{FF2B5EF4-FFF2-40B4-BE49-F238E27FC236}">
                <a16:creationId xmlns:a16="http://schemas.microsoft.com/office/drawing/2014/main" xmlns="" id="{31DD6B23-7852-EAF5-C159-73AC69A91F24}"/>
              </a:ext>
            </a:extLst>
          </p:cNvPr>
          <p:cNvSpPr>
            <a:spLocks noChangeArrowheads="1"/>
          </p:cNvSpPr>
          <p:nvPr/>
        </p:nvSpPr>
        <p:spPr bwMode="auto">
          <a:xfrm>
            <a:off x="3281069" y="1734163"/>
            <a:ext cx="8764588"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it-IT" altLang="it-IT" sz="1400" b="0" i="0" u="none" strike="noStrike" cap="none" normalizeH="0" baseline="0" dirty="0">
                <a:ln>
                  <a:noFill/>
                </a:ln>
                <a:solidFill>
                  <a:srgbClr val="C00000"/>
                </a:solidFill>
                <a:effectLst/>
                <a:latin typeface="Comic Sans MS" panose="030F0702030302020204" pitchFamily="66" charset="0"/>
              </a:rPr>
              <a:t>Passo 1:si completa la rappresentazione delle rette ricercandone le rispettive tracce </a:t>
            </a:r>
            <a:r>
              <a:rPr kumimoji="0" lang="it-IT" altLang="it-IT" sz="1400" b="0" i="0" u="none" strike="noStrike" cap="none" normalizeH="0" baseline="0" dirty="0">
                <a:ln>
                  <a:noFill/>
                </a:ln>
                <a:solidFill>
                  <a:srgbClr val="0000FF"/>
                </a:solidFill>
                <a:effectLst/>
                <a:latin typeface="Comic Sans MS" panose="030F0702030302020204" pitchFamily="66" charset="0"/>
              </a:rPr>
              <a:t>(T</a:t>
            </a:r>
            <a:r>
              <a:rPr kumimoji="0" lang="it-IT" altLang="it-IT" sz="1400" b="0" i="0" u="none" strike="noStrike" cap="none" normalizeH="0" baseline="-25000" dirty="0">
                <a:ln>
                  <a:noFill/>
                </a:ln>
                <a:solidFill>
                  <a:srgbClr val="0000FF"/>
                </a:solidFill>
                <a:effectLst/>
                <a:latin typeface="Comic Sans MS" panose="030F0702030302020204" pitchFamily="66" charset="0"/>
              </a:rPr>
              <a:t>1</a:t>
            </a:r>
            <a:r>
              <a:rPr kumimoji="0" lang="it-IT" altLang="it-IT" sz="1400" b="0" i="0" u="none" strike="noStrike" cap="none" normalizeH="0" baseline="0" dirty="0">
                <a:ln>
                  <a:noFill/>
                </a:ln>
                <a:solidFill>
                  <a:srgbClr val="0000FF"/>
                </a:solidFill>
                <a:effectLst/>
                <a:latin typeface="Comic Sans MS" panose="030F0702030302020204" pitchFamily="66" charset="0"/>
              </a:rPr>
              <a:t>r,T</a:t>
            </a:r>
            <a:r>
              <a:rPr kumimoji="0" lang="it-IT" altLang="it-IT" sz="1400" b="0" i="0" u="none" strike="noStrike" cap="none" normalizeH="0" baseline="-25000" dirty="0">
                <a:ln>
                  <a:noFill/>
                </a:ln>
                <a:solidFill>
                  <a:srgbClr val="0000FF"/>
                </a:solidFill>
                <a:effectLst/>
                <a:latin typeface="Comic Sans MS" panose="030F0702030302020204" pitchFamily="66" charset="0"/>
              </a:rPr>
              <a:t>2</a:t>
            </a:r>
            <a:r>
              <a:rPr kumimoji="0" lang="it-IT" altLang="it-IT" sz="1400" b="0" i="0" u="none" strike="noStrike" cap="none" normalizeH="0" baseline="0" dirty="0">
                <a:ln>
                  <a:noFill/>
                </a:ln>
                <a:solidFill>
                  <a:srgbClr val="0000FF"/>
                </a:solidFill>
                <a:effectLst/>
                <a:latin typeface="Comic Sans MS" panose="030F0702030302020204" pitchFamily="66" charset="0"/>
              </a:rPr>
              <a:t>r</a:t>
            </a:r>
            <a:r>
              <a:rPr lang="it-IT" sz="1800" baseline="30000" dirty="0">
                <a:solidFill>
                  <a:srgbClr val="2123F9"/>
                </a:solidFill>
                <a:latin typeface="Symbol" panose="05050102010706020507" pitchFamily="18" charset="2"/>
              </a:rPr>
              <a:t>¥</a:t>
            </a:r>
            <a:r>
              <a:rPr lang="it-IT" sz="1400" dirty="0">
                <a:solidFill>
                  <a:srgbClr val="2123F9"/>
                </a:solidFill>
                <a:latin typeface="Comic Sans MS" panose="030F0702030302020204" pitchFamily="66" charset="0"/>
              </a:rPr>
              <a:t>); </a:t>
            </a:r>
            <a:r>
              <a:rPr lang="it-IT" sz="1400" dirty="0">
                <a:solidFill>
                  <a:srgbClr val="00B050"/>
                </a:solidFill>
                <a:latin typeface="Comic Sans MS" panose="030F0702030302020204" pitchFamily="66" charset="0"/>
              </a:rPr>
              <a:t>(T</a:t>
            </a:r>
            <a:r>
              <a:rPr lang="it-IT" sz="1400" baseline="-25000" dirty="0">
                <a:solidFill>
                  <a:srgbClr val="00B050"/>
                </a:solidFill>
                <a:latin typeface="Comic Sans MS" panose="030F0702030302020204" pitchFamily="66" charset="0"/>
              </a:rPr>
              <a:t>1</a:t>
            </a:r>
            <a:r>
              <a:rPr lang="it-IT" sz="1400" dirty="0">
                <a:solidFill>
                  <a:srgbClr val="00B050"/>
                </a:solidFill>
                <a:latin typeface="Comic Sans MS" panose="030F0702030302020204" pitchFamily="66" charset="0"/>
              </a:rPr>
              <a:t>s,T</a:t>
            </a:r>
            <a:r>
              <a:rPr lang="it-IT" sz="1400" baseline="-25000" dirty="0">
                <a:solidFill>
                  <a:srgbClr val="00B050"/>
                </a:solidFill>
                <a:latin typeface="Comic Sans MS" panose="030F0702030302020204" pitchFamily="66" charset="0"/>
              </a:rPr>
              <a:t>2</a:t>
            </a:r>
            <a:r>
              <a:rPr lang="it-IT" sz="1400" dirty="0">
                <a:solidFill>
                  <a:srgbClr val="00B050"/>
                </a:solidFill>
                <a:latin typeface="Comic Sans MS" panose="030F0702030302020204" pitchFamily="66" charset="0"/>
              </a:rPr>
              <a:t>s)</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086" name="CasellaDiTesto 1085">
            <a:extLst>
              <a:ext uri="{FF2B5EF4-FFF2-40B4-BE49-F238E27FC236}">
                <a16:creationId xmlns:a16="http://schemas.microsoft.com/office/drawing/2014/main" xmlns="" id="{C66E4AA7-B045-4106-D7FC-B76830E13BE6}"/>
              </a:ext>
            </a:extLst>
          </p:cNvPr>
          <p:cNvSpPr txBox="1"/>
          <p:nvPr/>
        </p:nvSpPr>
        <p:spPr>
          <a:xfrm>
            <a:off x="95115" y="1842113"/>
            <a:ext cx="3037023" cy="2031325"/>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Individuati i piedi delle tracce sulla lt si determinano le tracce delle rette come punti reali uniti ai piani di proiezione e appartenenti alle rispettive proiezioni</a:t>
            </a:r>
            <a:endParaRPr lang="it-IT" dirty="0">
              <a:solidFill>
                <a:srgbClr val="C00000"/>
              </a:solidFill>
            </a:endParaRPr>
          </a:p>
        </p:txBody>
      </p:sp>
      <p:sp>
        <p:nvSpPr>
          <p:cNvPr id="1087" name="CasellaDiTesto 1086">
            <a:extLst>
              <a:ext uri="{FF2B5EF4-FFF2-40B4-BE49-F238E27FC236}">
                <a16:creationId xmlns:a16="http://schemas.microsoft.com/office/drawing/2014/main" xmlns="" id="{6305FF60-A9F3-A5BB-6B1F-99240134CD1C}"/>
              </a:ext>
            </a:extLst>
          </p:cNvPr>
          <p:cNvSpPr txBox="1"/>
          <p:nvPr/>
        </p:nvSpPr>
        <p:spPr>
          <a:xfrm>
            <a:off x="103324" y="3863322"/>
            <a:ext cx="2880000" cy="400110"/>
          </a:xfrm>
          <a:prstGeom prst="rect">
            <a:avLst/>
          </a:prstGeom>
          <a:solidFill>
            <a:srgbClr val="FFF2CC"/>
          </a:solidFill>
          <a:ln w="3175">
            <a:solidFill>
              <a:srgbClr val="C00000"/>
            </a:solidFill>
          </a:ln>
        </p:spPr>
        <p:txBody>
          <a:bodyPr wrap="square" rtlCol="0">
            <a:spAutoFit/>
          </a:bodyPr>
          <a:lstStyle/>
          <a:p>
            <a:pPr algn="ctr"/>
            <a:r>
              <a:rPr lang="it-IT" sz="20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2000" baseline="-250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1</a:t>
            </a:r>
            <a:r>
              <a:rPr lang="it-IT" sz="20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a:t>
            </a:r>
            <a:r>
              <a:rPr lang="it-IT" sz="2000" dirty="0">
                <a:solidFill>
                  <a:srgbClr val="2123F9"/>
                </a:solidFill>
                <a:effectLst/>
                <a:latin typeface="Symbol" panose="05050102010706020507" pitchFamily="18" charset="2"/>
                <a:ea typeface="Times New Roman" panose="02020603050405020304" pitchFamily="18" charset="0"/>
                <a:cs typeface="Symbol" panose="05050102010706020507" pitchFamily="18" charset="2"/>
              </a:rPr>
              <a:t>Î</a:t>
            </a:r>
            <a:r>
              <a:rPr lang="it-IT" sz="2000" dirty="0">
                <a:solidFill>
                  <a:srgbClr val="2123F9"/>
                </a:solidFill>
                <a:effectLst/>
                <a:latin typeface="Comic Sans MS" panose="030F0702030302020204" pitchFamily="66" charset="0"/>
                <a:ea typeface="Times New Roman" panose="02020603050405020304" pitchFamily="18" charset="0"/>
                <a:cs typeface="Symbol" panose="05050102010706020507" pitchFamily="18" charset="2"/>
              </a:rPr>
              <a:t>r'), </a:t>
            </a:r>
            <a:r>
              <a:rPr lang="it-IT" sz="20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2000" baseline="-25000" dirty="0">
                <a:solidFill>
                  <a:srgbClr val="2123F9"/>
                </a:solidFill>
                <a:latin typeface="Comic Sans MS" panose="030F0702030302020204" pitchFamily="66" charset="0"/>
                <a:ea typeface="Times New Roman" panose="02020603050405020304" pitchFamily="18" charset="0"/>
                <a:cs typeface="Arial" panose="020B0604020202020204" pitchFamily="34" charset="0"/>
              </a:rPr>
              <a:t>2</a:t>
            </a:r>
            <a:r>
              <a:rPr lang="it-IT" sz="2000" baseline="30000" dirty="0">
                <a:solidFill>
                  <a:srgbClr val="2123F9"/>
                </a:solidFill>
                <a:effectLst/>
                <a:latin typeface="Symbol" panose="05050102010706020507" pitchFamily="18" charset="2"/>
                <a:ea typeface="Times New Roman" panose="02020603050405020304" pitchFamily="18" charset="0"/>
                <a:cs typeface="Symbol" panose="05050102010706020507" pitchFamily="18" charset="2"/>
              </a:rPr>
              <a:t>¥</a:t>
            </a:r>
            <a:r>
              <a:rPr lang="it-IT" sz="20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a:t>
            </a:r>
            <a:r>
              <a:rPr lang="it-IT" sz="2000" dirty="0">
                <a:solidFill>
                  <a:srgbClr val="2123F9"/>
                </a:solidFill>
                <a:effectLst/>
                <a:latin typeface="Symbol" panose="05050102010706020507" pitchFamily="18" charset="2"/>
                <a:ea typeface="Times New Roman" panose="02020603050405020304" pitchFamily="18" charset="0"/>
                <a:cs typeface="Symbol" panose="05050102010706020507" pitchFamily="18" charset="2"/>
              </a:rPr>
              <a:t>Î</a:t>
            </a:r>
            <a:r>
              <a:rPr lang="it-IT" sz="2000" dirty="0">
                <a:solidFill>
                  <a:srgbClr val="2123F9"/>
                </a:solidFill>
                <a:effectLst/>
                <a:latin typeface="Comic Sans MS" panose="030F0702030302020204" pitchFamily="66" charset="0"/>
                <a:ea typeface="Times New Roman" panose="02020603050405020304" pitchFamily="18" charset="0"/>
                <a:cs typeface="Symbol" panose="05050102010706020507" pitchFamily="18" charset="2"/>
              </a:rPr>
              <a:t>r”)</a:t>
            </a:r>
            <a:endParaRPr lang="it-IT" dirty="0">
              <a:solidFill>
                <a:srgbClr val="2123F9"/>
              </a:solidFill>
            </a:endParaRPr>
          </a:p>
        </p:txBody>
      </p:sp>
      <p:sp>
        <p:nvSpPr>
          <p:cNvPr id="1088" name="CasellaDiTesto 1087">
            <a:extLst>
              <a:ext uri="{FF2B5EF4-FFF2-40B4-BE49-F238E27FC236}">
                <a16:creationId xmlns:a16="http://schemas.microsoft.com/office/drawing/2014/main" xmlns="" id="{2C4521E1-61DA-BA22-AC8F-928CD9304239}"/>
              </a:ext>
            </a:extLst>
          </p:cNvPr>
          <p:cNvSpPr txBox="1"/>
          <p:nvPr/>
        </p:nvSpPr>
        <p:spPr>
          <a:xfrm>
            <a:off x="103324" y="4412597"/>
            <a:ext cx="2880000" cy="400110"/>
          </a:xfrm>
          <a:prstGeom prst="rect">
            <a:avLst/>
          </a:prstGeom>
          <a:solidFill>
            <a:srgbClr val="FFF2CC"/>
          </a:solidFill>
          <a:ln w="3175">
            <a:solidFill>
              <a:srgbClr val="C00000"/>
            </a:solidFill>
          </a:ln>
        </p:spPr>
        <p:txBody>
          <a:bodyPr wrap="square" rtlCol="0">
            <a:spAutoFit/>
          </a:bodyPr>
          <a:lstStyle/>
          <a:p>
            <a:pPr algn="ctr"/>
            <a:r>
              <a:rPr lang="it-IT" sz="20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2000" baseline="-250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1</a:t>
            </a:r>
            <a:r>
              <a:rPr lang="it-IT" sz="20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r>
              <a:rPr lang="it-IT" sz="2000" dirty="0">
                <a:solidFill>
                  <a:srgbClr val="00B050"/>
                </a:solidFill>
                <a:effectLst/>
                <a:latin typeface="Symbol" panose="05050102010706020507" pitchFamily="18" charset="2"/>
                <a:ea typeface="Times New Roman" panose="02020603050405020304" pitchFamily="18" charset="0"/>
                <a:cs typeface="Symbol" panose="05050102010706020507" pitchFamily="18" charset="2"/>
              </a:rPr>
              <a:t>Î</a:t>
            </a:r>
            <a:r>
              <a:rPr lang="it-IT" sz="2000" dirty="0">
                <a:solidFill>
                  <a:srgbClr val="00B050"/>
                </a:solidFill>
                <a:effectLst/>
                <a:latin typeface="Comic Sans MS" panose="030F0702030302020204" pitchFamily="66" charset="0"/>
                <a:ea typeface="Times New Roman" panose="02020603050405020304" pitchFamily="18" charset="0"/>
                <a:cs typeface="Symbol" panose="05050102010706020507" pitchFamily="18" charset="2"/>
              </a:rPr>
              <a:t>s'), </a:t>
            </a:r>
            <a:r>
              <a:rPr lang="it-IT" sz="20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2000" baseline="-250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2</a:t>
            </a:r>
            <a:r>
              <a:rPr lang="it-IT" sz="20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r>
              <a:rPr lang="it-IT" sz="2000" dirty="0">
                <a:solidFill>
                  <a:srgbClr val="00B050"/>
                </a:solidFill>
                <a:effectLst/>
                <a:latin typeface="Symbol" panose="05050102010706020507" pitchFamily="18" charset="2"/>
                <a:ea typeface="Times New Roman" panose="02020603050405020304" pitchFamily="18" charset="0"/>
                <a:cs typeface="Symbol" panose="05050102010706020507" pitchFamily="18" charset="2"/>
              </a:rPr>
              <a:t>Î</a:t>
            </a:r>
            <a:r>
              <a:rPr lang="it-IT" sz="2000" dirty="0">
                <a:solidFill>
                  <a:srgbClr val="00B050"/>
                </a:solidFill>
                <a:effectLst/>
                <a:latin typeface="Comic Sans MS" panose="030F0702030302020204" pitchFamily="66" charset="0"/>
                <a:ea typeface="Times New Roman" panose="02020603050405020304" pitchFamily="18" charset="0"/>
                <a:cs typeface="Symbol" panose="05050102010706020507" pitchFamily="18" charset="2"/>
              </a:rPr>
              <a:t>s”)</a:t>
            </a:r>
            <a:endParaRPr lang="it-IT" sz="2000" dirty="0">
              <a:solidFill>
                <a:srgbClr val="00B050"/>
              </a:solidFill>
            </a:endParaRPr>
          </a:p>
        </p:txBody>
      </p:sp>
      <p:sp>
        <p:nvSpPr>
          <p:cNvPr id="1089" name="CasellaDiTesto 1088">
            <a:extLst>
              <a:ext uri="{FF2B5EF4-FFF2-40B4-BE49-F238E27FC236}">
                <a16:creationId xmlns:a16="http://schemas.microsoft.com/office/drawing/2014/main" xmlns="" id="{764D1221-F77B-D035-E41C-FE3AEF7B9A75}"/>
              </a:ext>
            </a:extLst>
          </p:cNvPr>
          <p:cNvSpPr txBox="1"/>
          <p:nvPr/>
        </p:nvSpPr>
        <p:spPr>
          <a:xfrm>
            <a:off x="90353" y="5001208"/>
            <a:ext cx="2833823" cy="1754326"/>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Da notare che essendo la retta </a:t>
            </a:r>
            <a:r>
              <a:rPr lang="it-IT" sz="1800" dirty="0">
                <a:solidFill>
                  <a:srgbClr val="2123F9"/>
                </a:solidFill>
                <a:effectLst/>
                <a:latin typeface="Comic Sans MS" panose="030F0702030302020204" pitchFamily="66" charset="0"/>
                <a:ea typeface="Times New Roman" panose="02020603050405020304" pitchFamily="18" charset="0"/>
                <a:cs typeface="Symbol" panose="05050102010706020507" pitchFamily="18" charset="2"/>
              </a:rPr>
              <a:t>r</a:t>
            </a:r>
            <a:r>
              <a:rPr lang="it-IT" sz="18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 parallela a </a:t>
            </a:r>
            <a:r>
              <a:rPr lang="it-IT" sz="18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p</a:t>
            </a:r>
            <a:r>
              <a:rPr lang="it-IT" sz="1800" baseline="300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a:t>
            </a:r>
            <a:r>
              <a:rPr lang="it-IT" sz="1800" baseline="-250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2 </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la traccia seconda assume l’aspetto di un punto improprio indicato come </a:t>
            </a:r>
            <a:r>
              <a:rPr lang="it-IT" sz="18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T</a:t>
            </a:r>
            <a:r>
              <a:rPr lang="it-IT" baseline="-25000" dirty="0">
                <a:solidFill>
                  <a:srgbClr val="2123F9"/>
                </a:solidFill>
                <a:latin typeface="Comic Sans MS" panose="030F0702030302020204" pitchFamily="66" charset="0"/>
                <a:ea typeface="Times New Roman" panose="02020603050405020304" pitchFamily="18" charset="0"/>
                <a:cs typeface="Arial" panose="020B0604020202020204" pitchFamily="34" charset="0"/>
              </a:rPr>
              <a:t>2</a:t>
            </a:r>
            <a:r>
              <a:rPr lang="it-IT" sz="1800" baseline="30000" dirty="0">
                <a:solidFill>
                  <a:srgbClr val="2123F9"/>
                </a:solidFill>
                <a:effectLst/>
                <a:latin typeface="Symbol" panose="05050102010706020507" pitchFamily="18" charset="2"/>
                <a:ea typeface="Times New Roman" panose="02020603050405020304" pitchFamily="18" charset="0"/>
                <a:cs typeface="Symbol" panose="05050102010706020507" pitchFamily="18" charset="2"/>
              </a:rPr>
              <a:t>¥</a:t>
            </a:r>
            <a:r>
              <a:rPr lang="it-IT" sz="18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a:t>
            </a:r>
            <a:endParaRPr lang="it-IT" dirty="0">
              <a:solidFill>
                <a:srgbClr val="2123F9"/>
              </a:solidFill>
            </a:endParaRPr>
          </a:p>
        </p:txBody>
      </p:sp>
    </p:spTree>
    <p:extLst>
      <p:ext uri="{BB962C8B-B14F-4D97-AF65-F5344CB8AC3E}">
        <p14:creationId xmlns:p14="http://schemas.microsoft.com/office/powerpoint/2010/main" xmlns="" val="47556334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1085"/>
                                        </p:tgtEl>
                                        <p:attrNameLst>
                                          <p:attrName>style.visibility</p:attrName>
                                        </p:attrNameLst>
                                      </p:cBhvr>
                                      <p:to>
                                        <p:strVal val="visible"/>
                                      </p:to>
                                    </p:set>
                                    <p:anim calcmode="lin" valueType="num">
                                      <p:cBhvr>
                                        <p:cTn id="12" dur="500" fill="hold"/>
                                        <p:tgtEl>
                                          <p:spTgt spid="1085"/>
                                        </p:tgtEl>
                                        <p:attrNameLst>
                                          <p:attrName>ppt_w</p:attrName>
                                        </p:attrNameLst>
                                      </p:cBhvr>
                                      <p:tavLst>
                                        <p:tav tm="0">
                                          <p:val>
                                            <p:fltVal val="0"/>
                                          </p:val>
                                        </p:tav>
                                        <p:tav tm="100000">
                                          <p:val>
                                            <p:strVal val="#ppt_w"/>
                                          </p:val>
                                        </p:tav>
                                      </p:tavLst>
                                    </p:anim>
                                    <p:anim calcmode="lin" valueType="num">
                                      <p:cBhvr>
                                        <p:cTn id="13" dur="500" fill="hold"/>
                                        <p:tgtEl>
                                          <p:spTgt spid="1085"/>
                                        </p:tgtEl>
                                        <p:attrNameLst>
                                          <p:attrName>ppt_h</p:attrName>
                                        </p:attrNameLst>
                                      </p:cBhvr>
                                      <p:tavLst>
                                        <p:tav tm="0">
                                          <p:val>
                                            <p:fltVal val="0"/>
                                          </p:val>
                                        </p:tav>
                                        <p:tav tm="100000">
                                          <p:val>
                                            <p:strVal val="#ppt_h"/>
                                          </p:val>
                                        </p:tav>
                                      </p:tavLst>
                                    </p:anim>
                                    <p:animEffect transition="in" filter="fade">
                                      <p:cBhvr>
                                        <p:cTn id="14" dur="500"/>
                                        <p:tgtEl>
                                          <p:spTgt spid="108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043"/>
                                        </p:tgtEl>
                                        <p:attrNameLst>
                                          <p:attrName>style.visibility</p:attrName>
                                        </p:attrNameLst>
                                      </p:cBhvr>
                                      <p:to>
                                        <p:strVal val="visible"/>
                                      </p:to>
                                    </p:set>
                                    <p:anim calcmode="lin" valueType="num">
                                      <p:cBhvr>
                                        <p:cTn id="19" dur="500" fill="hold"/>
                                        <p:tgtEl>
                                          <p:spTgt spid="1043"/>
                                        </p:tgtEl>
                                        <p:attrNameLst>
                                          <p:attrName>ppt_w</p:attrName>
                                        </p:attrNameLst>
                                      </p:cBhvr>
                                      <p:tavLst>
                                        <p:tav tm="0">
                                          <p:val>
                                            <p:fltVal val="0"/>
                                          </p:val>
                                        </p:tav>
                                        <p:tav tm="100000">
                                          <p:val>
                                            <p:strVal val="#ppt_w"/>
                                          </p:val>
                                        </p:tav>
                                      </p:tavLst>
                                    </p:anim>
                                    <p:anim calcmode="lin" valueType="num">
                                      <p:cBhvr>
                                        <p:cTn id="20" dur="500" fill="hold"/>
                                        <p:tgtEl>
                                          <p:spTgt spid="1043"/>
                                        </p:tgtEl>
                                        <p:attrNameLst>
                                          <p:attrName>ppt_h</p:attrName>
                                        </p:attrNameLst>
                                      </p:cBhvr>
                                      <p:tavLst>
                                        <p:tav tm="0">
                                          <p:val>
                                            <p:fltVal val="0"/>
                                          </p:val>
                                        </p:tav>
                                        <p:tav tm="100000">
                                          <p:val>
                                            <p:strVal val="#ppt_h"/>
                                          </p:val>
                                        </p:tav>
                                      </p:tavLst>
                                    </p:anim>
                                    <p:animEffect transition="in" filter="fade">
                                      <p:cBhvr>
                                        <p:cTn id="21" dur="500"/>
                                        <p:tgtEl>
                                          <p:spTgt spid="1043"/>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086"/>
                                        </p:tgtEl>
                                        <p:attrNameLst>
                                          <p:attrName>style.visibility</p:attrName>
                                        </p:attrNameLst>
                                      </p:cBhvr>
                                      <p:to>
                                        <p:strVal val="visible"/>
                                      </p:to>
                                    </p:set>
                                    <p:anim calcmode="lin" valueType="num">
                                      <p:cBhvr>
                                        <p:cTn id="26" dur="500" fill="hold"/>
                                        <p:tgtEl>
                                          <p:spTgt spid="1086"/>
                                        </p:tgtEl>
                                        <p:attrNameLst>
                                          <p:attrName>ppt_w</p:attrName>
                                        </p:attrNameLst>
                                      </p:cBhvr>
                                      <p:tavLst>
                                        <p:tav tm="0">
                                          <p:val>
                                            <p:fltVal val="0"/>
                                          </p:val>
                                        </p:tav>
                                        <p:tav tm="100000">
                                          <p:val>
                                            <p:strVal val="#ppt_w"/>
                                          </p:val>
                                        </p:tav>
                                      </p:tavLst>
                                    </p:anim>
                                    <p:anim calcmode="lin" valueType="num">
                                      <p:cBhvr>
                                        <p:cTn id="27" dur="500" fill="hold"/>
                                        <p:tgtEl>
                                          <p:spTgt spid="1086"/>
                                        </p:tgtEl>
                                        <p:attrNameLst>
                                          <p:attrName>ppt_h</p:attrName>
                                        </p:attrNameLst>
                                      </p:cBhvr>
                                      <p:tavLst>
                                        <p:tav tm="0">
                                          <p:val>
                                            <p:fltVal val="0"/>
                                          </p:val>
                                        </p:tav>
                                        <p:tav tm="100000">
                                          <p:val>
                                            <p:strVal val="#ppt_h"/>
                                          </p:val>
                                        </p:tav>
                                      </p:tavLst>
                                    </p:anim>
                                    <p:animEffect transition="in" filter="fade">
                                      <p:cBhvr>
                                        <p:cTn id="28" dur="500"/>
                                        <p:tgtEl>
                                          <p:spTgt spid="1086"/>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087"/>
                                        </p:tgtEl>
                                        <p:attrNameLst>
                                          <p:attrName>style.visibility</p:attrName>
                                        </p:attrNameLst>
                                      </p:cBhvr>
                                      <p:to>
                                        <p:strVal val="visible"/>
                                      </p:to>
                                    </p:set>
                                    <p:anim calcmode="lin" valueType="num">
                                      <p:cBhvr>
                                        <p:cTn id="33" dur="500" fill="hold"/>
                                        <p:tgtEl>
                                          <p:spTgt spid="1087"/>
                                        </p:tgtEl>
                                        <p:attrNameLst>
                                          <p:attrName>ppt_w</p:attrName>
                                        </p:attrNameLst>
                                      </p:cBhvr>
                                      <p:tavLst>
                                        <p:tav tm="0">
                                          <p:val>
                                            <p:fltVal val="0"/>
                                          </p:val>
                                        </p:tav>
                                        <p:tav tm="100000">
                                          <p:val>
                                            <p:strVal val="#ppt_w"/>
                                          </p:val>
                                        </p:tav>
                                      </p:tavLst>
                                    </p:anim>
                                    <p:anim calcmode="lin" valueType="num">
                                      <p:cBhvr>
                                        <p:cTn id="34" dur="500" fill="hold"/>
                                        <p:tgtEl>
                                          <p:spTgt spid="1087"/>
                                        </p:tgtEl>
                                        <p:attrNameLst>
                                          <p:attrName>ppt_h</p:attrName>
                                        </p:attrNameLst>
                                      </p:cBhvr>
                                      <p:tavLst>
                                        <p:tav tm="0">
                                          <p:val>
                                            <p:fltVal val="0"/>
                                          </p:val>
                                        </p:tav>
                                        <p:tav tm="100000">
                                          <p:val>
                                            <p:strVal val="#ppt_h"/>
                                          </p:val>
                                        </p:tav>
                                      </p:tavLst>
                                    </p:anim>
                                    <p:animEffect transition="in" filter="fade">
                                      <p:cBhvr>
                                        <p:cTn id="35" dur="500"/>
                                        <p:tgtEl>
                                          <p:spTgt spid="1087"/>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1088"/>
                                        </p:tgtEl>
                                        <p:attrNameLst>
                                          <p:attrName>style.visibility</p:attrName>
                                        </p:attrNameLst>
                                      </p:cBhvr>
                                      <p:to>
                                        <p:strVal val="visible"/>
                                      </p:to>
                                    </p:set>
                                    <p:anim calcmode="lin" valueType="num">
                                      <p:cBhvr>
                                        <p:cTn id="40" dur="500" fill="hold"/>
                                        <p:tgtEl>
                                          <p:spTgt spid="1088"/>
                                        </p:tgtEl>
                                        <p:attrNameLst>
                                          <p:attrName>ppt_w</p:attrName>
                                        </p:attrNameLst>
                                      </p:cBhvr>
                                      <p:tavLst>
                                        <p:tav tm="0">
                                          <p:val>
                                            <p:fltVal val="0"/>
                                          </p:val>
                                        </p:tav>
                                        <p:tav tm="100000">
                                          <p:val>
                                            <p:strVal val="#ppt_w"/>
                                          </p:val>
                                        </p:tav>
                                      </p:tavLst>
                                    </p:anim>
                                    <p:anim calcmode="lin" valueType="num">
                                      <p:cBhvr>
                                        <p:cTn id="41" dur="500" fill="hold"/>
                                        <p:tgtEl>
                                          <p:spTgt spid="1088"/>
                                        </p:tgtEl>
                                        <p:attrNameLst>
                                          <p:attrName>ppt_h</p:attrName>
                                        </p:attrNameLst>
                                      </p:cBhvr>
                                      <p:tavLst>
                                        <p:tav tm="0">
                                          <p:val>
                                            <p:fltVal val="0"/>
                                          </p:val>
                                        </p:tav>
                                        <p:tav tm="100000">
                                          <p:val>
                                            <p:strVal val="#ppt_h"/>
                                          </p:val>
                                        </p:tav>
                                      </p:tavLst>
                                    </p:anim>
                                    <p:animEffect transition="in" filter="fade">
                                      <p:cBhvr>
                                        <p:cTn id="42" dur="500"/>
                                        <p:tgtEl>
                                          <p:spTgt spid="1088"/>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1089"/>
                                        </p:tgtEl>
                                        <p:attrNameLst>
                                          <p:attrName>style.visibility</p:attrName>
                                        </p:attrNameLst>
                                      </p:cBhvr>
                                      <p:to>
                                        <p:strVal val="visible"/>
                                      </p:to>
                                    </p:set>
                                    <p:anim calcmode="lin" valueType="num">
                                      <p:cBhvr>
                                        <p:cTn id="47" dur="500" fill="hold"/>
                                        <p:tgtEl>
                                          <p:spTgt spid="1089"/>
                                        </p:tgtEl>
                                        <p:attrNameLst>
                                          <p:attrName>ppt_w</p:attrName>
                                        </p:attrNameLst>
                                      </p:cBhvr>
                                      <p:tavLst>
                                        <p:tav tm="0">
                                          <p:val>
                                            <p:fltVal val="0"/>
                                          </p:val>
                                        </p:tav>
                                        <p:tav tm="100000">
                                          <p:val>
                                            <p:strVal val="#ppt_w"/>
                                          </p:val>
                                        </p:tav>
                                      </p:tavLst>
                                    </p:anim>
                                    <p:anim calcmode="lin" valueType="num">
                                      <p:cBhvr>
                                        <p:cTn id="48" dur="500" fill="hold"/>
                                        <p:tgtEl>
                                          <p:spTgt spid="1089"/>
                                        </p:tgtEl>
                                        <p:attrNameLst>
                                          <p:attrName>ppt_h</p:attrName>
                                        </p:attrNameLst>
                                      </p:cBhvr>
                                      <p:tavLst>
                                        <p:tav tm="0">
                                          <p:val>
                                            <p:fltVal val="0"/>
                                          </p:val>
                                        </p:tav>
                                        <p:tav tm="100000">
                                          <p:val>
                                            <p:strVal val="#ppt_h"/>
                                          </p:val>
                                        </p:tav>
                                      </p:tavLst>
                                    </p:anim>
                                    <p:animEffect transition="in" filter="fade">
                                      <p:cBhvr>
                                        <p:cTn id="49" dur="500"/>
                                        <p:tgtEl>
                                          <p:spTgt spid="10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43" grpId="0"/>
      <p:bldP spid="1086" grpId="0"/>
      <p:bldP spid="1087" grpId="0" animBg="1"/>
      <p:bldP spid="1088" grpId="0" animBg="1"/>
      <p:bldP spid="108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B08A9B71-F4B6-B569-E5CB-1CFCAA197605}"/>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PIANO  PER  DUE  RETTE  GENERICHE  INCIDENTI  NEL  SECONDO DIEDRO </a:t>
            </a:r>
          </a:p>
        </p:txBody>
      </p:sp>
      <p:sp>
        <p:nvSpPr>
          <p:cNvPr id="5" name="Callout: freccia in giù 4">
            <a:extLst>
              <a:ext uri="{FF2B5EF4-FFF2-40B4-BE49-F238E27FC236}">
                <a16:creationId xmlns:a16="http://schemas.microsoft.com/office/drawing/2014/main" xmlns="" id="{3E65A582-90C5-42E5-2EA0-8995286DB16C}"/>
              </a:ext>
            </a:extLst>
          </p:cNvPr>
          <p:cNvSpPr/>
          <p:nvPr/>
        </p:nvSpPr>
        <p:spPr>
          <a:xfrm>
            <a:off x="95116" y="442342"/>
            <a:ext cx="3040230" cy="646328"/>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Passo 2</a:t>
            </a:r>
          </a:p>
        </p:txBody>
      </p:sp>
      <p:sp>
        <p:nvSpPr>
          <p:cNvPr id="37" name="CasellaDiTesto 36">
            <a:hlinkClick r:id="rId3" action="ppaction://hlinksldjump"/>
            <a:extLst>
              <a:ext uri="{FF2B5EF4-FFF2-40B4-BE49-F238E27FC236}">
                <a16:creationId xmlns:a16="http://schemas.microsoft.com/office/drawing/2014/main" xmlns="" id="{D328E884-010A-D582-117B-10E1E9F84CD3}"/>
              </a:ext>
            </a:extLst>
          </p:cNvPr>
          <p:cNvSpPr txBox="1"/>
          <p:nvPr/>
        </p:nvSpPr>
        <p:spPr>
          <a:xfrm>
            <a:off x="10523001" y="40671"/>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cxnSp>
        <p:nvCxnSpPr>
          <p:cNvPr id="2" name="Connettore diritto 1">
            <a:extLst>
              <a:ext uri="{FF2B5EF4-FFF2-40B4-BE49-F238E27FC236}">
                <a16:creationId xmlns:a16="http://schemas.microsoft.com/office/drawing/2014/main" xmlns="" id="{BE7E6E6A-207E-4924-FF43-DF549CC6BC1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032" name="Rectangle 50">
            <a:extLst>
              <a:ext uri="{FF2B5EF4-FFF2-40B4-BE49-F238E27FC236}">
                <a16:creationId xmlns:a16="http://schemas.microsoft.com/office/drawing/2014/main" xmlns="" id="{00EC1345-3D23-9D7C-BE49-F26E6F2CF3E3}"/>
              </a:ext>
            </a:extLst>
          </p:cNvPr>
          <p:cNvSpPr>
            <a:spLocks noChangeArrowheads="1"/>
          </p:cNvSpPr>
          <p:nvPr/>
        </p:nvSpPr>
        <p:spPr bwMode="auto">
          <a:xfrm>
            <a:off x="2235202" y="2271713"/>
            <a:ext cx="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033" name="Rectangle 51">
            <a:extLst>
              <a:ext uri="{FF2B5EF4-FFF2-40B4-BE49-F238E27FC236}">
                <a16:creationId xmlns:a16="http://schemas.microsoft.com/office/drawing/2014/main" xmlns="" id="{76D3D959-7020-32B3-4A9F-10FD72CED2F8}"/>
              </a:ext>
            </a:extLst>
          </p:cNvPr>
          <p:cNvSpPr>
            <a:spLocks noChangeArrowheads="1"/>
          </p:cNvSpPr>
          <p:nvPr/>
        </p:nvSpPr>
        <p:spPr bwMode="auto">
          <a:xfrm>
            <a:off x="2043114" y="2198688"/>
            <a:ext cx="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grpSp>
        <p:nvGrpSpPr>
          <p:cNvPr id="3" name="Gruppo 2">
            <a:extLst>
              <a:ext uri="{FF2B5EF4-FFF2-40B4-BE49-F238E27FC236}">
                <a16:creationId xmlns:a16="http://schemas.microsoft.com/office/drawing/2014/main" xmlns="" id="{37C506FF-F68C-03D3-6030-E3FDD3337077}"/>
              </a:ext>
            </a:extLst>
          </p:cNvPr>
          <p:cNvGrpSpPr/>
          <p:nvPr/>
        </p:nvGrpSpPr>
        <p:grpSpPr>
          <a:xfrm>
            <a:off x="3113475" y="1367616"/>
            <a:ext cx="8904350" cy="5400675"/>
            <a:chOff x="3125727" y="1370013"/>
            <a:chExt cx="8904350" cy="5400675"/>
          </a:xfrm>
        </p:grpSpPr>
        <p:sp>
          <p:nvSpPr>
            <p:cNvPr id="6" name="AutoShape 4">
              <a:extLst>
                <a:ext uri="{FF2B5EF4-FFF2-40B4-BE49-F238E27FC236}">
                  <a16:creationId xmlns:a16="http://schemas.microsoft.com/office/drawing/2014/main" xmlns="" id="{B97FC327-CCCA-E34D-C25A-12E909C057C1}"/>
                </a:ext>
              </a:extLst>
            </p:cNvPr>
            <p:cNvSpPr>
              <a:spLocks noChangeAspect="1" noChangeArrowheads="1" noTextEdit="1"/>
            </p:cNvSpPr>
            <p:nvPr/>
          </p:nvSpPr>
          <p:spPr bwMode="auto">
            <a:xfrm>
              <a:off x="3125727" y="1370013"/>
              <a:ext cx="8820150" cy="5400675"/>
            </a:xfrm>
            <a:prstGeom prst="rect">
              <a:avLst/>
            </a:prstGeom>
            <a:solidFill>
              <a:srgbClr val="FFF2CC"/>
            </a:solidFill>
            <a:ln>
              <a:noFill/>
            </a:ln>
          </p:spPr>
          <p:txBody>
            <a:bodyPr vert="horz" wrap="square" lIns="91440" tIns="45720" rIns="91440" bIns="45720" numCol="1" anchor="t" anchorCtr="0" compatLnSpc="1">
              <a:prstTxWarp prst="textNoShape">
                <a:avLst/>
              </a:prstTxWarp>
            </a:bodyPr>
            <a:lstStyle/>
            <a:p>
              <a:endParaRPr lang="it-IT"/>
            </a:p>
          </p:txBody>
        </p:sp>
        <p:sp>
          <p:nvSpPr>
            <p:cNvPr id="7" name="Rectangle 6">
              <a:extLst>
                <a:ext uri="{FF2B5EF4-FFF2-40B4-BE49-F238E27FC236}">
                  <a16:creationId xmlns:a16="http://schemas.microsoft.com/office/drawing/2014/main" xmlns="" id="{C18865CB-1C97-5153-F4CA-209F7F92F6A1}"/>
                </a:ext>
              </a:extLst>
            </p:cNvPr>
            <p:cNvSpPr>
              <a:spLocks noChangeArrowheads="1"/>
            </p:cNvSpPr>
            <p:nvPr/>
          </p:nvSpPr>
          <p:spPr bwMode="auto">
            <a:xfrm>
              <a:off x="3232152" y="1370013"/>
              <a:ext cx="8772525" cy="5299075"/>
            </a:xfrm>
            <a:prstGeom prst="rect">
              <a:avLst/>
            </a:prstGeom>
            <a:noFill/>
            <a:ln w="0">
              <a:solidFill>
                <a:srgbClr val="000000"/>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8" name="Rectangle 7">
              <a:extLst>
                <a:ext uri="{FF2B5EF4-FFF2-40B4-BE49-F238E27FC236}">
                  <a16:creationId xmlns:a16="http://schemas.microsoft.com/office/drawing/2014/main" xmlns="" id="{F5EBA6EE-09D8-89F2-113D-1FB598D939DF}"/>
                </a:ext>
              </a:extLst>
            </p:cNvPr>
            <p:cNvSpPr>
              <a:spLocks noChangeArrowheads="1"/>
            </p:cNvSpPr>
            <p:nvPr/>
          </p:nvSpPr>
          <p:spPr bwMode="auto">
            <a:xfrm>
              <a:off x="4721227" y="5956301"/>
              <a:ext cx="171522"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C00000"/>
                  </a:solidFill>
                  <a:effectLst/>
                  <a:latin typeface="Comic Sans MS" panose="030F0702030302020204" pitchFamily="66" charset="0"/>
                </a:rPr>
                <a:t>lt</a:t>
              </a:r>
              <a:endParaRPr kumimoji="0" lang="it-IT" altLang="it-IT" sz="1800" b="0" i="0" u="none" strike="noStrike" cap="none" normalizeH="0" baseline="0" dirty="0">
                <a:ln>
                  <a:noFill/>
                </a:ln>
                <a:solidFill>
                  <a:srgbClr val="C00000"/>
                </a:solidFill>
                <a:effectLst/>
              </a:endParaRPr>
            </a:p>
          </p:txBody>
        </p:sp>
        <p:sp>
          <p:nvSpPr>
            <p:cNvPr id="10" name="Rectangle 8">
              <a:extLst>
                <a:ext uri="{FF2B5EF4-FFF2-40B4-BE49-F238E27FC236}">
                  <a16:creationId xmlns:a16="http://schemas.microsoft.com/office/drawing/2014/main" xmlns="" id="{B7EE1129-BEAC-2068-A6DA-53A3DC5A07E9}"/>
                </a:ext>
              </a:extLst>
            </p:cNvPr>
            <p:cNvSpPr>
              <a:spLocks noChangeArrowheads="1"/>
            </p:cNvSpPr>
            <p:nvPr/>
          </p:nvSpPr>
          <p:spPr bwMode="auto">
            <a:xfrm>
              <a:off x="7448552" y="5729288"/>
              <a:ext cx="25648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X'</a:t>
              </a:r>
              <a:endParaRPr kumimoji="0" lang="it-IT" altLang="it-IT" b="0" i="0" u="none" strike="noStrike" cap="none" normalizeH="0" baseline="0" dirty="0">
                <a:ln>
                  <a:noFill/>
                </a:ln>
                <a:solidFill>
                  <a:srgbClr val="C00000"/>
                </a:solidFill>
                <a:effectLst/>
              </a:endParaRPr>
            </a:p>
          </p:txBody>
        </p:sp>
        <p:sp>
          <p:nvSpPr>
            <p:cNvPr id="11" name="Rectangle 9">
              <a:extLst>
                <a:ext uri="{FF2B5EF4-FFF2-40B4-BE49-F238E27FC236}">
                  <a16:creationId xmlns:a16="http://schemas.microsoft.com/office/drawing/2014/main" xmlns="" id="{7E151292-6912-2510-67C8-979C65611F16}"/>
                </a:ext>
              </a:extLst>
            </p:cNvPr>
            <p:cNvSpPr>
              <a:spLocks noChangeArrowheads="1"/>
            </p:cNvSpPr>
            <p:nvPr/>
          </p:nvSpPr>
          <p:spPr bwMode="auto">
            <a:xfrm>
              <a:off x="7596189" y="4795838"/>
              <a:ext cx="264496"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a:ln>
                    <a:noFill/>
                  </a:ln>
                  <a:solidFill>
                    <a:srgbClr val="C00000"/>
                  </a:solidFill>
                  <a:effectLst/>
                  <a:latin typeface="Comic Sans MS" panose="030F0702030302020204" pitchFamily="66" charset="0"/>
                </a:rPr>
                <a:t>X"</a:t>
              </a:r>
              <a:endParaRPr kumimoji="0" lang="it-IT" altLang="it-IT" b="0" i="0" u="none" strike="noStrike" cap="none" normalizeH="0" baseline="0">
                <a:ln>
                  <a:noFill/>
                </a:ln>
                <a:solidFill>
                  <a:srgbClr val="C00000"/>
                </a:solidFill>
                <a:effectLst/>
              </a:endParaRPr>
            </a:p>
          </p:txBody>
        </p:sp>
        <p:sp>
          <p:nvSpPr>
            <p:cNvPr id="12" name="Rectangle 10">
              <a:extLst>
                <a:ext uri="{FF2B5EF4-FFF2-40B4-BE49-F238E27FC236}">
                  <a16:creationId xmlns:a16="http://schemas.microsoft.com/office/drawing/2014/main" xmlns="" id="{751E88BE-C79D-45B6-5B13-C283E1FB188D}"/>
                </a:ext>
              </a:extLst>
            </p:cNvPr>
            <p:cNvSpPr>
              <a:spLocks noChangeArrowheads="1"/>
            </p:cNvSpPr>
            <p:nvPr/>
          </p:nvSpPr>
          <p:spPr bwMode="auto">
            <a:xfrm>
              <a:off x="9520245" y="5466174"/>
              <a:ext cx="157094"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0000FF"/>
                  </a:solidFill>
                  <a:effectLst/>
                  <a:latin typeface="Comic Sans MS" panose="030F0702030302020204" pitchFamily="66" charset="0"/>
                </a:rPr>
                <a:t>T</a:t>
              </a:r>
              <a:endParaRPr kumimoji="0" lang="it-IT" altLang="it-IT" b="0" i="0" u="none" strike="noStrike" cap="none" normalizeH="0" baseline="0" dirty="0">
                <a:ln>
                  <a:noFill/>
                </a:ln>
                <a:solidFill>
                  <a:schemeClr val="tx1"/>
                </a:solidFill>
                <a:effectLst/>
              </a:endParaRPr>
            </a:p>
          </p:txBody>
        </p:sp>
        <p:sp>
          <p:nvSpPr>
            <p:cNvPr id="13" name="Rectangle 11">
              <a:extLst>
                <a:ext uri="{FF2B5EF4-FFF2-40B4-BE49-F238E27FC236}">
                  <a16:creationId xmlns:a16="http://schemas.microsoft.com/office/drawing/2014/main" xmlns="" id="{5C1058B6-7AE5-1AB5-FF71-623BC25A8665}"/>
                </a:ext>
              </a:extLst>
            </p:cNvPr>
            <p:cNvSpPr>
              <a:spLocks noChangeArrowheads="1"/>
            </p:cNvSpPr>
            <p:nvPr/>
          </p:nvSpPr>
          <p:spPr bwMode="auto">
            <a:xfrm>
              <a:off x="9654230" y="5451264"/>
              <a:ext cx="179536"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25000" dirty="0">
                  <a:ln>
                    <a:noFill/>
                  </a:ln>
                  <a:solidFill>
                    <a:srgbClr val="0000FF"/>
                  </a:solidFill>
                  <a:effectLst/>
                  <a:latin typeface="Comic Sans MS" panose="030F0702030302020204" pitchFamily="66" charset="0"/>
                </a:rPr>
                <a:t>1</a:t>
              </a:r>
              <a:r>
                <a:rPr kumimoji="0" lang="it-IT" altLang="it-IT" b="0" i="0" u="none" strike="noStrike" cap="none" normalizeH="0" baseline="0" dirty="0">
                  <a:ln>
                    <a:noFill/>
                  </a:ln>
                  <a:solidFill>
                    <a:srgbClr val="0000FF"/>
                  </a:solidFill>
                  <a:effectLst/>
                  <a:latin typeface="Comic Sans MS" panose="030F0702030302020204" pitchFamily="66" charset="0"/>
                </a:rPr>
                <a:t>r</a:t>
              </a:r>
              <a:endParaRPr kumimoji="0" lang="it-IT" altLang="it-IT" b="0" i="0" u="none" strike="noStrike" cap="none" normalizeH="0" baseline="0" dirty="0">
                <a:ln>
                  <a:noFill/>
                </a:ln>
                <a:solidFill>
                  <a:schemeClr val="tx1"/>
                </a:solidFill>
                <a:effectLst/>
              </a:endParaRPr>
            </a:p>
          </p:txBody>
        </p:sp>
        <p:sp>
          <p:nvSpPr>
            <p:cNvPr id="14" name="Rectangle 12">
              <a:extLst>
                <a:ext uri="{FF2B5EF4-FFF2-40B4-BE49-F238E27FC236}">
                  <a16:creationId xmlns:a16="http://schemas.microsoft.com/office/drawing/2014/main" xmlns="" id="{26064216-F0F1-A2A2-6DD2-2D3CD98ABF31}"/>
                </a:ext>
              </a:extLst>
            </p:cNvPr>
            <p:cNvSpPr>
              <a:spLocks noChangeArrowheads="1"/>
            </p:cNvSpPr>
            <p:nvPr/>
          </p:nvSpPr>
          <p:spPr bwMode="auto">
            <a:xfrm>
              <a:off x="4737102" y="3087688"/>
              <a:ext cx="157094"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0000FF"/>
                  </a:solidFill>
                  <a:effectLst/>
                  <a:latin typeface="Comic Sans MS" panose="030F0702030302020204" pitchFamily="66" charset="0"/>
                </a:rPr>
                <a:t>T</a:t>
              </a:r>
              <a:endParaRPr kumimoji="0" lang="it-IT" altLang="it-IT" b="0" i="0" u="none" strike="noStrike" cap="none" normalizeH="0" baseline="0" dirty="0">
                <a:ln>
                  <a:noFill/>
                </a:ln>
                <a:solidFill>
                  <a:schemeClr val="tx1"/>
                </a:solidFill>
                <a:effectLst/>
              </a:endParaRPr>
            </a:p>
          </p:txBody>
        </p:sp>
        <p:sp>
          <p:nvSpPr>
            <p:cNvPr id="30" name="Rectangle 13">
              <a:extLst>
                <a:ext uri="{FF2B5EF4-FFF2-40B4-BE49-F238E27FC236}">
                  <a16:creationId xmlns:a16="http://schemas.microsoft.com/office/drawing/2014/main" xmlns="" id="{D340F10D-6133-866C-F684-354A65D01449}"/>
                </a:ext>
              </a:extLst>
            </p:cNvPr>
            <p:cNvSpPr>
              <a:spLocks noChangeArrowheads="1"/>
            </p:cNvSpPr>
            <p:nvPr/>
          </p:nvSpPr>
          <p:spPr bwMode="auto">
            <a:xfrm>
              <a:off x="4894279" y="3141517"/>
              <a:ext cx="94578"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25000" dirty="0">
                  <a:ln>
                    <a:noFill/>
                  </a:ln>
                  <a:solidFill>
                    <a:srgbClr val="0000FF"/>
                  </a:solidFill>
                  <a:effectLst/>
                  <a:latin typeface="Comic Sans MS" panose="030F0702030302020204" pitchFamily="66" charset="0"/>
                </a:rPr>
                <a:t>2</a:t>
              </a:r>
              <a:endParaRPr kumimoji="0" lang="it-IT" altLang="it-IT" sz="1800" b="0" i="0" u="none" strike="noStrike" cap="none" normalizeH="0" baseline="-25000" dirty="0">
                <a:ln>
                  <a:noFill/>
                </a:ln>
                <a:solidFill>
                  <a:schemeClr val="tx1"/>
                </a:solidFill>
                <a:effectLst/>
              </a:endParaRPr>
            </a:p>
          </p:txBody>
        </p:sp>
        <p:sp>
          <p:nvSpPr>
            <p:cNvPr id="31" name="Rectangle 14">
              <a:extLst>
                <a:ext uri="{FF2B5EF4-FFF2-40B4-BE49-F238E27FC236}">
                  <a16:creationId xmlns:a16="http://schemas.microsoft.com/office/drawing/2014/main" xmlns="" id="{32669BE5-4293-E551-642C-E3C12CD985C8}"/>
                </a:ext>
              </a:extLst>
            </p:cNvPr>
            <p:cNvSpPr>
              <a:spLocks noChangeArrowheads="1"/>
            </p:cNvSpPr>
            <p:nvPr/>
          </p:nvSpPr>
          <p:spPr bwMode="auto">
            <a:xfrm>
              <a:off x="5029217" y="3066904"/>
              <a:ext cx="110608"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0000FF"/>
                  </a:solidFill>
                  <a:effectLst/>
                  <a:latin typeface="Comic Sans MS" panose="030F0702030302020204" pitchFamily="66" charset="0"/>
                </a:rPr>
                <a:t>r</a:t>
              </a:r>
              <a:endParaRPr kumimoji="0" lang="it-IT" altLang="it-IT" b="0" i="0" u="none" strike="noStrike" cap="none" normalizeH="0" baseline="0" dirty="0">
                <a:ln>
                  <a:noFill/>
                </a:ln>
                <a:solidFill>
                  <a:schemeClr val="tx1"/>
                </a:solidFill>
                <a:effectLst/>
              </a:endParaRPr>
            </a:p>
          </p:txBody>
        </p:sp>
        <p:sp>
          <p:nvSpPr>
            <p:cNvPr id="32" name="Rectangle 15">
              <a:extLst>
                <a:ext uri="{FF2B5EF4-FFF2-40B4-BE49-F238E27FC236}">
                  <a16:creationId xmlns:a16="http://schemas.microsoft.com/office/drawing/2014/main" xmlns="" id="{9A272CB1-2F1A-28D6-15A3-259E8F16A0BA}"/>
                </a:ext>
              </a:extLst>
            </p:cNvPr>
            <p:cNvSpPr>
              <a:spLocks noChangeArrowheads="1"/>
            </p:cNvSpPr>
            <p:nvPr/>
          </p:nvSpPr>
          <p:spPr bwMode="auto">
            <a:xfrm>
              <a:off x="5558531" y="4585313"/>
              <a:ext cx="157094"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00B050"/>
                  </a:solidFill>
                  <a:effectLst/>
                  <a:latin typeface="Comic Sans MS" panose="030F0702030302020204" pitchFamily="66" charset="0"/>
                </a:rPr>
                <a:t>T</a:t>
              </a:r>
              <a:endParaRPr kumimoji="0" lang="it-IT" altLang="it-IT" b="0" i="0" u="none" strike="noStrike" cap="none" normalizeH="0" baseline="0" dirty="0">
                <a:ln>
                  <a:noFill/>
                </a:ln>
                <a:solidFill>
                  <a:srgbClr val="00B050"/>
                </a:solidFill>
                <a:effectLst/>
              </a:endParaRPr>
            </a:p>
          </p:txBody>
        </p:sp>
        <p:sp>
          <p:nvSpPr>
            <p:cNvPr id="33" name="Rectangle 16">
              <a:extLst>
                <a:ext uri="{FF2B5EF4-FFF2-40B4-BE49-F238E27FC236}">
                  <a16:creationId xmlns:a16="http://schemas.microsoft.com/office/drawing/2014/main" xmlns="" id="{CD1AB85E-0B93-9FE9-D1F8-59FC61E704C4}"/>
                </a:ext>
              </a:extLst>
            </p:cNvPr>
            <p:cNvSpPr>
              <a:spLocks noChangeArrowheads="1"/>
            </p:cNvSpPr>
            <p:nvPr/>
          </p:nvSpPr>
          <p:spPr bwMode="auto">
            <a:xfrm>
              <a:off x="5694889" y="4549204"/>
              <a:ext cx="18114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25000" dirty="0">
                  <a:ln>
                    <a:noFill/>
                  </a:ln>
                  <a:solidFill>
                    <a:srgbClr val="00B050"/>
                  </a:solidFill>
                  <a:effectLst/>
                  <a:latin typeface="Comic Sans MS" panose="030F0702030302020204" pitchFamily="66" charset="0"/>
                </a:rPr>
                <a:t>1</a:t>
              </a:r>
              <a:r>
                <a:rPr kumimoji="0" lang="it-IT" altLang="it-IT" b="0" i="0" u="none" strike="noStrike" cap="none" normalizeH="0" baseline="0" dirty="0">
                  <a:ln>
                    <a:noFill/>
                  </a:ln>
                  <a:solidFill>
                    <a:srgbClr val="00B050"/>
                  </a:solidFill>
                  <a:effectLst/>
                  <a:latin typeface="Comic Sans MS" panose="030F0702030302020204" pitchFamily="66" charset="0"/>
                </a:rPr>
                <a:t>s</a:t>
              </a:r>
              <a:endParaRPr kumimoji="0" lang="it-IT" altLang="it-IT" b="0" i="0" u="none" strike="noStrike" cap="none" normalizeH="0" baseline="0" dirty="0">
                <a:ln>
                  <a:noFill/>
                </a:ln>
                <a:solidFill>
                  <a:srgbClr val="00B050"/>
                </a:solidFill>
                <a:effectLst/>
              </a:endParaRPr>
            </a:p>
          </p:txBody>
        </p:sp>
        <p:sp>
          <p:nvSpPr>
            <p:cNvPr id="34" name="Rectangle 17">
              <a:extLst>
                <a:ext uri="{FF2B5EF4-FFF2-40B4-BE49-F238E27FC236}">
                  <a16:creationId xmlns:a16="http://schemas.microsoft.com/office/drawing/2014/main" xmlns="" id="{90B18F56-2128-41E1-4109-D258EC3C7551}"/>
                </a:ext>
              </a:extLst>
            </p:cNvPr>
            <p:cNvSpPr>
              <a:spLocks noChangeArrowheads="1"/>
            </p:cNvSpPr>
            <p:nvPr/>
          </p:nvSpPr>
          <p:spPr bwMode="auto">
            <a:xfrm>
              <a:off x="8643939" y="4105091"/>
              <a:ext cx="157094"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00B050"/>
                  </a:solidFill>
                  <a:effectLst/>
                  <a:latin typeface="Comic Sans MS" panose="030F0702030302020204" pitchFamily="66" charset="0"/>
                </a:rPr>
                <a:t>T</a:t>
              </a:r>
              <a:endParaRPr kumimoji="0" lang="it-IT" altLang="it-IT" b="0" i="0" u="none" strike="noStrike" cap="none" normalizeH="0" baseline="0" dirty="0">
                <a:ln>
                  <a:noFill/>
                </a:ln>
                <a:solidFill>
                  <a:srgbClr val="00B050"/>
                </a:solidFill>
                <a:effectLst/>
              </a:endParaRPr>
            </a:p>
          </p:txBody>
        </p:sp>
        <p:sp>
          <p:nvSpPr>
            <p:cNvPr id="35" name="Rectangle 18">
              <a:extLst>
                <a:ext uri="{FF2B5EF4-FFF2-40B4-BE49-F238E27FC236}">
                  <a16:creationId xmlns:a16="http://schemas.microsoft.com/office/drawing/2014/main" xmlns="" id="{B1979DF1-DE97-3322-647C-6ABE3A573431}"/>
                </a:ext>
              </a:extLst>
            </p:cNvPr>
            <p:cNvSpPr>
              <a:spLocks noChangeArrowheads="1"/>
            </p:cNvSpPr>
            <p:nvPr/>
          </p:nvSpPr>
          <p:spPr bwMode="auto">
            <a:xfrm>
              <a:off x="8779296" y="4127130"/>
              <a:ext cx="94578"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25000" dirty="0">
                  <a:ln>
                    <a:noFill/>
                  </a:ln>
                  <a:solidFill>
                    <a:srgbClr val="00B050"/>
                  </a:solidFill>
                  <a:effectLst/>
                  <a:latin typeface="Comic Sans MS" panose="030F0702030302020204" pitchFamily="66" charset="0"/>
                </a:rPr>
                <a:t>2</a:t>
              </a:r>
              <a:endParaRPr kumimoji="0" lang="it-IT" altLang="it-IT" b="0" i="0" u="none" strike="noStrike" cap="none" normalizeH="0" baseline="-25000" dirty="0">
                <a:ln>
                  <a:noFill/>
                </a:ln>
                <a:solidFill>
                  <a:srgbClr val="00B050"/>
                </a:solidFill>
                <a:effectLst/>
              </a:endParaRPr>
            </a:p>
          </p:txBody>
        </p:sp>
        <p:sp>
          <p:nvSpPr>
            <p:cNvPr id="36" name="Rectangle 19">
              <a:extLst>
                <a:ext uri="{FF2B5EF4-FFF2-40B4-BE49-F238E27FC236}">
                  <a16:creationId xmlns:a16="http://schemas.microsoft.com/office/drawing/2014/main" xmlns="" id="{C17AF51E-B0E3-3BDD-B667-04B50CDFAEBA}"/>
                </a:ext>
              </a:extLst>
            </p:cNvPr>
            <p:cNvSpPr>
              <a:spLocks noChangeArrowheads="1"/>
            </p:cNvSpPr>
            <p:nvPr/>
          </p:nvSpPr>
          <p:spPr bwMode="auto">
            <a:xfrm>
              <a:off x="8907458" y="4095155"/>
              <a:ext cx="11221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00B050"/>
                  </a:solidFill>
                  <a:effectLst/>
                  <a:latin typeface="Comic Sans MS" panose="030F0702030302020204" pitchFamily="66" charset="0"/>
                </a:rPr>
                <a:t>s</a:t>
              </a:r>
              <a:endParaRPr kumimoji="0" lang="it-IT" altLang="it-IT" b="0" i="0" u="none" strike="noStrike" cap="none" normalizeH="0" baseline="0" dirty="0">
                <a:ln>
                  <a:noFill/>
                </a:ln>
                <a:solidFill>
                  <a:srgbClr val="00B050"/>
                </a:solidFill>
                <a:effectLst/>
              </a:endParaRPr>
            </a:p>
          </p:txBody>
        </p:sp>
        <p:sp>
          <p:nvSpPr>
            <p:cNvPr id="38" name="Rectangle 20">
              <a:extLst>
                <a:ext uri="{FF2B5EF4-FFF2-40B4-BE49-F238E27FC236}">
                  <a16:creationId xmlns:a16="http://schemas.microsoft.com/office/drawing/2014/main" xmlns="" id="{015367D2-1BA1-0EA0-4667-12F6A6B91FAA}"/>
                </a:ext>
              </a:extLst>
            </p:cNvPr>
            <p:cNvSpPr>
              <a:spLocks noChangeArrowheads="1"/>
            </p:cNvSpPr>
            <p:nvPr/>
          </p:nvSpPr>
          <p:spPr bwMode="auto">
            <a:xfrm>
              <a:off x="6140452" y="5108576"/>
              <a:ext cx="19396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00B050"/>
                  </a:solidFill>
                  <a:effectLst/>
                  <a:latin typeface="Comic Sans MS" panose="030F0702030302020204" pitchFamily="66" charset="0"/>
                </a:rPr>
                <a:t>S'</a:t>
              </a:r>
              <a:endParaRPr kumimoji="0" lang="it-IT" altLang="it-IT" sz="1800" b="0" i="0" u="none" strike="noStrike" cap="none" normalizeH="0" baseline="0" dirty="0">
                <a:ln>
                  <a:noFill/>
                </a:ln>
                <a:solidFill>
                  <a:srgbClr val="00B050"/>
                </a:solidFill>
                <a:effectLst/>
              </a:endParaRPr>
            </a:p>
          </p:txBody>
        </p:sp>
        <p:sp>
          <p:nvSpPr>
            <p:cNvPr id="39" name="Rectangle 21">
              <a:extLst>
                <a:ext uri="{FF2B5EF4-FFF2-40B4-BE49-F238E27FC236}">
                  <a16:creationId xmlns:a16="http://schemas.microsoft.com/office/drawing/2014/main" xmlns="" id="{AF716308-B71D-77F9-AAF4-DC4464F7E87F}"/>
                </a:ext>
              </a:extLst>
            </p:cNvPr>
            <p:cNvSpPr>
              <a:spLocks noChangeArrowheads="1"/>
            </p:cNvSpPr>
            <p:nvPr/>
          </p:nvSpPr>
          <p:spPr bwMode="auto">
            <a:xfrm>
              <a:off x="3819527" y="5424488"/>
              <a:ext cx="200376"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a:ln>
                    <a:noFill/>
                  </a:ln>
                  <a:solidFill>
                    <a:srgbClr val="2123F9"/>
                  </a:solidFill>
                  <a:effectLst/>
                  <a:latin typeface="Comic Sans MS" panose="030F0702030302020204" pitchFamily="66" charset="0"/>
                </a:rPr>
                <a:t>r'</a:t>
              </a:r>
              <a:endParaRPr kumimoji="0" lang="it-IT" altLang="it-IT" sz="1800" b="0" i="0" u="none" strike="noStrike" cap="none" normalizeH="0" baseline="0">
                <a:ln>
                  <a:noFill/>
                </a:ln>
                <a:solidFill>
                  <a:srgbClr val="2123F9"/>
                </a:solidFill>
                <a:effectLst/>
              </a:endParaRPr>
            </a:p>
          </p:txBody>
        </p:sp>
        <p:sp>
          <p:nvSpPr>
            <p:cNvPr id="40" name="Rectangle 22">
              <a:extLst>
                <a:ext uri="{FF2B5EF4-FFF2-40B4-BE49-F238E27FC236}">
                  <a16:creationId xmlns:a16="http://schemas.microsoft.com/office/drawing/2014/main" xmlns="" id="{BA2E9793-2981-F8A9-4191-2B44887D974A}"/>
                </a:ext>
              </a:extLst>
            </p:cNvPr>
            <p:cNvSpPr>
              <a:spLocks noChangeArrowheads="1"/>
            </p:cNvSpPr>
            <p:nvPr/>
          </p:nvSpPr>
          <p:spPr bwMode="auto">
            <a:xfrm>
              <a:off x="5348289" y="3416301"/>
              <a:ext cx="20839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2123F9"/>
                  </a:solidFill>
                  <a:effectLst/>
                  <a:latin typeface="Comic Sans MS" panose="030F0702030302020204" pitchFamily="66" charset="0"/>
                </a:rPr>
                <a:t>r"</a:t>
              </a:r>
              <a:endParaRPr kumimoji="0" lang="it-IT" altLang="it-IT" sz="1800" b="0" i="0" u="none" strike="noStrike" cap="none" normalizeH="0" baseline="0" dirty="0">
                <a:ln>
                  <a:noFill/>
                </a:ln>
                <a:solidFill>
                  <a:srgbClr val="2123F9"/>
                </a:solidFill>
                <a:effectLst/>
              </a:endParaRPr>
            </a:p>
          </p:txBody>
        </p:sp>
        <p:sp>
          <p:nvSpPr>
            <p:cNvPr id="41" name="Rectangle 23">
              <a:extLst>
                <a:ext uri="{FF2B5EF4-FFF2-40B4-BE49-F238E27FC236}">
                  <a16:creationId xmlns:a16="http://schemas.microsoft.com/office/drawing/2014/main" xmlns="" id="{4ED04FBE-C289-14D0-98E9-1946B4938518}"/>
                </a:ext>
              </a:extLst>
            </p:cNvPr>
            <p:cNvSpPr>
              <a:spLocks noChangeArrowheads="1"/>
            </p:cNvSpPr>
            <p:nvPr/>
          </p:nvSpPr>
          <p:spPr bwMode="auto">
            <a:xfrm>
              <a:off x="8350252" y="4624388"/>
              <a:ext cx="201978"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a:ln>
                    <a:noFill/>
                  </a:ln>
                  <a:solidFill>
                    <a:srgbClr val="00B050"/>
                  </a:solidFill>
                  <a:effectLst/>
                  <a:latin typeface="Comic Sans MS" panose="030F0702030302020204" pitchFamily="66" charset="0"/>
                </a:rPr>
                <a:t>S"</a:t>
              </a:r>
              <a:endParaRPr kumimoji="0" lang="it-IT" altLang="it-IT" sz="1800" b="0" i="0" u="none" strike="noStrike" cap="none" normalizeH="0" baseline="0">
                <a:ln>
                  <a:noFill/>
                </a:ln>
                <a:solidFill>
                  <a:srgbClr val="00B050"/>
                </a:solidFill>
                <a:effectLst/>
              </a:endParaRPr>
            </a:p>
          </p:txBody>
        </p:sp>
        <p:sp>
          <p:nvSpPr>
            <p:cNvPr id="1024" name="Rectangle 43">
              <a:extLst>
                <a:ext uri="{FF2B5EF4-FFF2-40B4-BE49-F238E27FC236}">
                  <a16:creationId xmlns:a16="http://schemas.microsoft.com/office/drawing/2014/main" xmlns="" id="{8C42B1DD-B9A0-4DE9-F94C-FD180CB6BF8D}"/>
                </a:ext>
              </a:extLst>
            </p:cNvPr>
            <p:cNvSpPr>
              <a:spLocks noChangeArrowheads="1"/>
            </p:cNvSpPr>
            <p:nvPr/>
          </p:nvSpPr>
          <p:spPr bwMode="auto">
            <a:xfrm>
              <a:off x="10899777" y="1609726"/>
              <a:ext cx="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037" name="Rectangle 55">
              <a:extLst>
                <a:ext uri="{FF2B5EF4-FFF2-40B4-BE49-F238E27FC236}">
                  <a16:creationId xmlns:a16="http://schemas.microsoft.com/office/drawing/2014/main" xmlns="" id="{72E340E9-A1EA-87F0-3D8B-975754E6EFCD}"/>
                </a:ext>
              </a:extLst>
            </p:cNvPr>
            <p:cNvSpPr>
              <a:spLocks noChangeArrowheads="1"/>
            </p:cNvSpPr>
            <p:nvPr/>
          </p:nvSpPr>
          <p:spPr bwMode="auto">
            <a:xfrm>
              <a:off x="4283077" y="1992313"/>
              <a:ext cx="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041" name="Rectangle 59">
              <a:extLst>
                <a:ext uri="{FF2B5EF4-FFF2-40B4-BE49-F238E27FC236}">
                  <a16:creationId xmlns:a16="http://schemas.microsoft.com/office/drawing/2014/main" xmlns="" id="{5748E594-142E-C1AF-8850-569EC09C2491}"/>
                </a:ext>
              </a:extLst>
            </p:cNvPr>
            <p:cNvSpPr>
              <a:spLocks noChangeArrowheads="1"/>
            </p:cNvSpPr>
            <p:nvPr/>
          </p:nvSpPr>
          <p:spPr bwMode="auto">
            <a:xfrm>
              <a:off x="10890252" y="1992313"/>
              <a:ext cx="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042" name="Rectangle 60">
              <a:extLst>
                <a:ext uri="{FF2B5EF4-FFF2-40B4-BE49-F238E27FC236}">
                  <a16:creationId xmlns:a16="http://schemas.microsoft.com/office/drawing/2014/main" xmlns="" id="{9141BDA9-4B4F-7C2B-6F71-25736E2F7649}"/>
                </a:ext>
              </a:extLst>
            </p:cNvPr>
            <p:cNvSpPr>
              <a:spLocks noChangeArrowheads="1"/>
            </p:cNvSpPr>
            <p:nvPr/>
          </p:nvSpPr>
          <p:spPr bwMode="auto">
            <a:xfrm>
              <a:off x="11025189" y="1987551"/>
              <a:ext cx="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044" name="Rectangle 61">
              <a:extLst>
                <a:ext uri="{FF2B5EF4-FFF2-40B4-BE49-F238E27FC236}">
                  <a16:creationId xmlns:a16="http://schemas.microsoft.com/office/drawing/2014/main" xmlns="" id="{4CD756B0-DBE8-E834-1B8B-915A2DD3E82B}"/>
                </a:ext>
              </a:extLst>
            </p:cNvPr>
            <p:cNvSpPr>
              <a:spLocks noChangeArrowheads="1"/>
            </p:cNvSpPr>
            <p:nvPr/>
          </p:nvSpPr>
          <p:spPr bwMode="auto">
            <a:xfrm>
              <a:off x="11152189" y="1992313"/>
              <a:ext cx="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045" name="Rectangle 62">
              <a:extLst>
                <a:ext uri="{FF2B5EF4-FFF2-40B4-BE49-F238E27FC236}">
                  <a16:creationId xmlns:a16="http://schemas.microsoft.com/office/drawing/2014/main" xmlns="" id="{8CAA2AAF-6204-D239-EBC6-F8A8862A8982}"/>
                </a:ext>
              </a:extLst>
            </p:cNvPr>
            <p:cNvSpPr>
              <a:spLocks noChangeArrowheads="1"/>
            </p:cNvSpPr>
            <p:nvPr/>
          </p:nvSpPr>
          <p:spPr bwMode="auto">
            <a:xfrm>
              <a:off x="11285539" y="2035176"/>
              <a:ext cx="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046" name="Rectangle 63">
              <a:extLst>
                <a:ext uri="{FF2B5EF4-FFF2-40B4-BE49-F238E27FC236}">
                  <a16:creationId xmlns:a16="http://schemas.microsoft.com/office/drawing/2014/main" xmlns="" id="{9E840E9E-1DDA-501C-F53F-F1FB5A73C49C}"/>
                </a:ext>
              </a:extLst>
            </p:cNvPr>
            <p:cNvSpPr>
              <a:spLocks noChangeArrowheads="1"/>
            </p:cNvSpPr>
            <p:nvPr/>
          </p:nvSpPr>
          <p:spPr bwMode="auto">
            <a:xfrm>
              <a:off x="11431589" y="1987551"/>
              <a:ext cx="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048" name="Line 65">
              <a:extLst>
                <a:ext uri="{FF2B5EF4-FFF2-40B4-BE49-F238E27FC236}">
                  <a16:creationId xmlns:a16="http://schemas.microsoft.com/office/drawing/2014/main" xmlns="" id="{4B17E73B-EEC4-A933-D973-F71F9EF3737E}"/>
                </a:ext>
              </a:extLst>
            </p:cNvPr>
            <p:cNvSpPr>
              <a:spLocks noChangeShapeType="1"/>
            </p:cNvSpPr>
            <p:nvPr/>
          </p:nvSpPr>
          <p:spPr bwMode="auto">
            <a:xfrm>
              <a:off x="3265489" y="6224588"/>
              <a:ext cx="8677275" cy="0"/>
            </a:xfrm>
            <a:prstGeom prst="line">
              <a:avLst/>
            </a:prstGeom>
            <a:noFill/>
            <a:ln w="0">
              <a:solidFill>
                <a:srgbClr val="00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49" name="Line 66">
              <a:extLst>
                <a:ext uri="{FF2B5EF4-FFF2-40B4-BE49-F238E27FC236}">
                  <a16:creationId xmlns:a16="http://schemas.microsoft.com/office/drawing/2014/main" xmlns="" id="{B094F03F-70DB-9DF8-BBA1-4369F9F55320}"/>
                </a:ext>
              </a:extLst>
            </p:cNvPr>
            <p:cNvSpPr>
              <a:spLocks noChangeShapeType="1"/>
            </p:cNvSpPr>
            <p:nvPr/>
          </p:nvSpPr>
          <p:spPr bwMode="auto">
            <a:xfrm>
              <a:off x="7659689" y="6184901"/>
              <a:ext cx="0" cy="39688"/>
            </a:xfrm>
            <a:prstGeom prst="line">
              <a:avLst/>
            </a:prstGeom>
            <a:noFill/>
            <a:ln w="0">
              <a:solidFill>
                <a:srgbClr val="00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50" name="Line 67">
              <a:extLst>
                <a:ext uri="{FF2B5EF4-FFF2-40B4-BE49-F238E27FC236}">
                  <a16:creationId xmlns:a16="http://schemas.microsoft.com/office/drawing/2014/main" xmlns="" id="{A2F557CB-F750-6DE4-DEC1-718C1B10EE67}"/>
                </a:ext>
              </a:extLst>
            </p:cNvPr>
            <p:cNvSpPr>
              <a:spLocks noChangeShapeType="1"/>
            </p:cNvSpPr>
            <p:nvPr/>
          </p:nvSpPr>
          <p:spPr bwMode="auto">
            <a:xfrm flipH="1">
              <a:off x="3232152" y="2940051"/>
              <a:ext cx="8772525" cy="0"/>
            </a:xfrm>
            <a:prstGeom prst="line">
              <a:avLst/>
            </a:prstGeom>
            <a:noFill/>
            <a:ln w="0">
              <a:solidFill>
                <a:srgbClr val="00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51" name="Line 68">
              <a:extLst>
                <a:ext uri="{FF2B5EF4-FFF2-40B4-BE49-F238E27FC236}">
                  <a16:creationId xmlns:a16="http://schemas.microsoft.com/office/drawing/2014/main" xmlns="" id="{8CCDB67B-B5B7-E7A7-668C-163CFA17F999}"/>
                </a:ext>
              </a:extLst>
            </p:cNvPr>
            <p:cNvSpPr>
              <a:spLocks noChangeShapeType="1"/>
            </p:cNvSpPr>
            <p:nvPr/>
          </p:nvSpPr>
          <p:spPr bwMode="auto">
            <a:xfrm flipV="1">
              <a:off x="7659689" y="5075238"/>
              <a:ext cx="0" cy="1149350"/>
            </a:xfrm>
            <a:prstGeom prst="line">
              <a:avLst/>
            </a:prstGeom>
            <a:noFill/>
            <a:ln w="0">
              <a:solidFill>
                <a:srgbClr val="00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52" name="Line 69">
              <a:extLst>
                <a:ext uri="{FF2B5EF4-FFF2-40B4-BE49-F238E27FC236}">
                  <a16:creationId xmlns:a16="http://schemas.microsoft.com/office/drawing/2014/main" xmlns="" id="{3332BEFB-66C0-114A-15D7-D06D3BCAF666}"/>
                </a:ext>
              </a:extLst>
            </p:cNvPr>
            <p:cNvSpPr>
              <a:spLocks noChangeShapeType="1"/>
            </p:cNvSpPr>
            <p:nvPr/>
          </p:nvSpPr>
          <p:spPr bwMode="auto">
            <a:xfrm>
              <a:off x="7659689" y="5732463"/>
              <a:ext cx="273050" cy="0"/>
            </a:xfrm>
            <a:prstGeom prst="line">
              <a:avLst/>
            </a:prstGeom>
            <a:noFill/>
            <a:ln w="0">
              <a:solidFill>
                <a:srgbClr val="00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90" name="Line 70">
              <a:extLst>
                <a:ext uri="{FF2B5EF4-FFF2-40B4-BE49-F238E27FC236}">
                  <a16:creationId xmlns:a16="http://schemas.microsoft.com/office/drawing/2014/main" xmlns="" id="{42E3ABEB-2C2D-D040-F1C7-39791BEA7599}"/>
                </a:ext>
              </a:extLst>
            </p:cNvPr>
            <p:cNvSpPr>
              <a:spLocks noChangeShapeType="1"/>
            </p:cNvSpPr>
            <p:nvPr/>
          </p:nvSpPr>
          <p:spPr bwMode="auto">
            <a:xfrm flipV="1">
              <a:off x="7659689" y="5075238"/>
              <a:ext cx="0" cy="1149350"/>
            </a:xfrm>
            <a:prstGeom prst="line">
              <a:avLst/>
            </a:prstGeom>
            <a:noFill/>
            <a:ln w="0">
              <a:solidFill>
                <a:srgbClr val="C0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91" name="Line 71">
              <a:extLst>
                <a:ext uri="{FF2B5EF4-FFF2-40B4-BE49-F238E27FC236}">
                  <a16:creationId xmlns:a16="http://schemas.microsoft.com/office/drawing/2014/main" xmlns="" id="{1775F28F-C15C-EFA7-300A-516DA45E4DA2}"/>
                </a:ext>
              </a:extLst>
            </p:cNvPr>
            <p:cNvSpPr>
              <a:spLocks noChangeShapeType="1"/>
            </p:cNvSpPr>
            <p:nvPr/>
          </p:nvSpPr>
          <p:spPr bwMode="auto">
            <a:xfrm flipH="1" flipV="1">
              <a:off x="5724527" y="4864101"/>
              <a:ext cx="3033713" cy="1360488"/>
            </a:xfrm>
            <a:prstGeom prst="line">
              <a:avLst/>
            </a:prstGeom>
            <a:noFill/>
            <a:ln w="0">
              <a:solidFill>
                <a:srgbClr val="00B05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92" name="Line 72">
              <a:extLst>
                <a:ext uri="{FF2B5EF4-FFF2-40B4-BE49-F238E27FC236}">
                  <a16:creationId xmlns:a16="http://schemas.microsoft.com/office/drawing/2014/main" xmlns="" id="{CA57471E-08B1-1ECD-177B-7D35C95B9301}"/>
                </a:ext>
              </a:extLst>
            </p:cNvPr>
            <p:cNvSpPr>
              <a:spLocks noChangeShapeType="1"/>
            </p:cNvSpPr>
            <p:nvPr/>
          </p:nvSpPr>
          <p:spPr bwMode="auto">
            <a:xfrm flipH="1">
              <a:off x="5724527" y="4424363"/>
              <a:ext cx="3033713" cy="1800225"/>
            </a:xfrm>
            <a:prstGeom prst="line">
              <a:avLst/>
            </a:prstGeom>
            <a:noFill/>
            <a:ln w="0">
              <a:solidFill>
                <a:srgbClr val="00B05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93" name="Line 73">
              <a:extLst>
                <a:ext uri="{FF2B5EF4-FFF2-40B4-BE49-F238E27FC236}">
                  <a16:creationId xmlns:a16="http://schemas.microsoft.com/office/drawing/2014/main" xmlns="" id="{FA1743D0-F048-91AC-EF9C-FC6B29AA26D9}"/>
                </a:ext>
              </a:extLst>
            </p:cNvPr>
            <p:cNvSpPr>
              <a:spLocks noChangeShapeType="1"/>
            </p:cNvSpPr>
            <p:nvPr/>
          </p:nvSpPr>
          <p:spPr bwMode="auto">
            <a:xfrm flipV="1">
              <a:off x="5724527" y="4864101"/>
              <a:ext cx="0" cy="1360488"/>
            </a:xfrm>
            <a:prstGeom prst="line">
              <a:avLst/>
            </a:prstGeom>
            <a:noFill/>
            <a:ln w="0">
              <a:solidFill>
                <a:srgbClr val="00B05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94" name="Line 74">
              <a:extLst>
                <a:ext uri="{FF2B5EF4-FFF2-40B4-BE49-F238E27FC236}">
                  <a16:creationId xmlns:a16="http://schemas.microsoft.com/office/drawing/2014/main" xmlns="" id="{FDAA157B-0A16-380C-3596-3185A23326DE}"/>
                </a:ext>
              </a:extLst>
            </p:cNvPr>
            <p:cNvSpPr>
              <a:spLocks noChangeShapeType="1"/>
            </p:cNvSpPr>
            <p:nvPr/>
          </p:nvSpPr>
          <p:spPr bwMode="auto">
            <a:xfrm flipV="1">
              <a:off x="8758239" y="4424363"/>
              <a:ext cx="0" cy="1800225"/>
            </a:xfrm>
            <a:prstGeom prst="line">
              <a:avLst/>
            </a:prstGeom>
            <a:noFill/>
            <a:ln w="0">
              <a:solidFill>
                <a:srgbClr val="00B05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95" name="Line 75">
              <a:extLst>
                <a:ext uri="{FF2B5EF4-FFF2-40B4-BE49-F238E27FC236}">
                  <a16:creationId xmlns:a16="http://schemas.microsoft.com/office/drawing/2014/main" xmlns="" id="{96B63089-F64B-C0E9-343B-80A2632CA022}"/>
                </a:ext>
              </a:extLst>
            </p:cNvPr>
            <p:cNvSpPr>
              <a:spLocks noChangeShapeType="1"/>
            </p:cNvSpPr>
            <p:nvPr/>
          </p:nvSpPr>
          <p:spPr bwMode="auto">
            <a:xfrm>
              <a:off x="3338514" y="5732463"/>
              <a:ext cx="6259513" cy="0"/>
            </a:xfrm>
            <a:prstGeom prst="line">
              <a:avLst/>
            </a:prstGeom>
            <a:noFill/>
            <a:ln w="0">
              <a:solidFill>
                <a:srgbClr val="2123F9"/>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96" name="Line 76">
              <a:extLst>
                <a:ext uri="{FF2B5EF4-FFF2-40B4-BE49-F238E27FC236}">
                  <a16:creationId xmlns:a16="http://schemas.microsoft.com/office/drawing/2014/main" xmlns="" id="{BEB89A58-C355-1854-5BA6-165A9024A12E}"/>
                </a:ext>
              </a:extLst>
            </p:cNvPr>
            <p:cNvSpPr>
              <a:spLocks noChangeShapeType="1"/>
            </p:cNvSpPr>
            <p:nvPr/>
          </p:nvSpPr>
          <p:spPr bwMode="auto">
            <a:xfrm>
              <a:off x="9598027" y="5732463"/>
              <a:ext cx="0" cy="492125"/>
            </a:xfrm>
            <a:prstGeom prst="line">
              <a:avLst/>
            </a:prstGeom>
            <a:noFill/>
            <a:ln w="0">
              <a:solidFill>
                <a:srgbClr val="0000FF"/>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97" name="Line 77">
              <a:extLst>
                <a:ext uri="{FF2B5EF4-FFF2-40B4-BE49-F238E27FC236}">
                  <a16:creationId xmlns:a16="http://schemas.microsoft.com/office/drawing/2014/main" xmlns="" id="{FD1E92C8-5995-3C4F-76F5-FBDE29DC41BC}"/>
                </a:ext>
              </a:extLst>
            </p:cNvPr>
            <p:cNvSpPr>
              <a:spLocks noChangeShapeType="1"/>
            </p:cNvSpPr>
            <p:nvPr/>
          </p:nvSpPr>
          <p:spPr bwMode="auto">
            <a:xfrm flipH="1" flipV="1">
              <a:off x="4057652" y="2940051"/>
              <a:ext cx="5540375" cy="3284538"/>
            </a:xfrm>
            <a:prstGeom prst="line">
              <a:avLst/>
            </a:prstGeom>
            <a:noFill/>
            <a:ln w="0">
              <a:solidFill>
                <a:srgbClr val="2123F9"/>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98" name="Rectangle 78">
              <a:extLst>
                <a:ext uri="{FF2B5EF4-FFF2-40B4-BE49-F238E27FC236}">
                  <a16:creationId xmlns:a16="http://schemas.microsoft.com/office/drawing/2014/main" xmlns="" id="{7D516EB8-2FDC-2234-FBFD-545F8CDD004C}"/>
                </a:ext>
              </a:extLst>
            </p:cNvPr>
            <p:cNvSpPr>
              <a:spLocks noChangeArrowheads="1"/>
            </p:cNvSpPr>
            <p:nvPr/>
          </p:nvSpPr>
          <p:spPr bwMode="auto">
            <a:xfrm>
              <a:off x="4953034" y="2925966"/>
              <a:ext cx="309563" cy="350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dirty="0">
                  <a:ln>
                    <a:noFill/>
                  </a:ln>
                  <a:solidFill>
                    <a:srgbClr val="0000FF"/>
                  </a:solidFill>
                  <a:effectLst/>
                  <a:latin typeface="Symbol" panose="05050102010706020507" pitchFamily="18" charset="2"/>
                </a:rPr>
                <a:t>¥</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099" name="Line 79">
              <a:extLst>
                <a:ext uri="{FF2B5EF4-FFF2-40B4-BE49-F238E27FC236}">
                  <a16:creationId xmlns:a16="http://schemas.microsoft.com/office/drawing/2014/main" xmlns="" id="{BC45B80A-3801-7001-ADB9-E27E7D757950}"/>
                </a:ext>
              </a:extLst>
            </p:cNvPr>
            <p:cNvSpPr>
              <a:spLocks noChangeShapeType="1"/>
            </p:cNvSpPr>
            <p:nvPr/>
          </p:nvSpPr>
          <p:spPr bwMode="auto">
            <a:xfrm>
              <a:off x="5724527" y="4864101"/>
              <a:ext cx="3873500" cy="868363"/>
            </a:xfrm>
            <a:prstGeom prst="line">
              <a:avLst/>
            </a:prstGeom>
            <a:noFill/>
            <a:ln w="0">
              <a:solidFill>
                <a:srgbClr val="FF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00" name="Line 80">
              <a:extLst>
                <a:ext uri="{FF2B5EF4-FFF2-40B4-BE49-F238E27FC236}">
                  <a16:creationId xmlns:a16="http://schemas.microsoft.com/office/drawing/2014/main" xmlns="" id="{934A7A16-C040-CC28-5766-C4A7C6157615}"/>
                </a:ext>
              </a:extLst>
            </p:cNvPr>
            <p:cNvSpPr>
              <a:spLocks noChangeShapeType="1"/>
            </p:cNvSpPr>
            <p:nvPr/>
          </p:nvSpPr>
          <p:spPr bwMode="auto">
            <a:xfrm flipH="1" flipV="1">
              <a:off x="6256339" y="2940051"/>
              <a:ext cx="2501900" cy="1484313"/>
            </a:xfrm>
            <a:prstGeom prst="line">
              <a:avLst/>
            </a:prstGeom>
            <a:noFill/>
            <a:ln w="0">
              <a:solidFill>
                <a:srgbClr val="FF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grpSp>
          <p:nvGrpSpPr>
            <p:cNvPr id="1101" name="Gruppo 1100">
              <a:extLst>
                <a:ext uri="{FF2B5EF4-FFF2-40B4-BE49-F238E27FC236}">
                  <a16:creationId xmlns:a16="http://schemas.microsoft.com/office/drawing/2014/main" xmlns="" id="{0D9C89D4-10D5-FC3C-B2E9-21EFB9283A3D}"/>
                </a:ext>
              </a:extLst>
            </p:cNvPr>
            <p:cNvGrpSpPr/>
            <p:nvPr/>
          </p:nvGrpSpPr>
          <p:grpSpPr>
            <a:xfrm>
              <a:off x="3352256" y="1381850"/>
              <a:ext cx="8403744" cy="261483"/>
              <a:chOff x="3352256" y="1447167"/>
              <a:chExt cx="8403744" cy="261483"/>
            </a:xfrm>
          </p:grpSpPr>
          <p:grpSp>
            <p:nvGrpSpPr>
              <p:cNvPr id="1102" name="Gruppo 1101">
                <a:extLst>
                  <a:ext uri="{FF2B5EF4-FFF2-40B4-BE49-F238E27FC236}">
                    <a16:creationId xmlns:a16="http://schemas.microsoft.com/office/drawing/2014/main" xmlns="" id="{B41AC3AC-7463-14F1-B428-58861A819ABB}"/>
                  </a:ext>
                </a:extLst>
              </p:cNvPr>
              <p:cNvGrpSpPr/>
              <p:nvPr/>
            </p:nvGrpSpPr>
            <p:grpSpPr>
              <a:xfrm>
                <a:off x="3352256" y="1447167"/>
                <a:ext cx="8403744" cy="261483"/>
                <a:chOff x="3386935" y="1020764"/>
                <a:chExt cx="8438598" cy="261483"/>
              </a:xfrm>
            </p:grpSpPr>
            <p:sp>
              <p:nvSpPr>
                <p:cNvPr id="1105" name="Rectangle 14">
                  <a:extLst>
                    <a:ext uri="{FF2B5EF4-FFF2-40B4-BE49-F238E27FC236}">
                      <a16:creationId xmlns:a16="http://schemas.microsoft.com/office/drawing/2014/main" xmlns="" id="{BE693FBE-25BE-34FE-6B8F-DDB04BBABE43}"/>
                    </a:ext>
                  </a:extLst>
                </p:cNvPr>
                <p:cNvSpPr>
                  <a:spLocks noChangeArrowheads="1"/>
                </p:cNvSpPr>
                <p:nvPr/>
              </p:nvSpPr>
              <p:spPr bwMode="auto">
                <a:xfrm>
                  <a:off x="3386935" y="1066803"/>
                  <a:ext cx="6525824" cy="215444"/>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Siano dati i seguenti elementi geometrici così descritti X(X'=-30;X"=70) = [</a:t>
                  </a:r>
                  <a:r>
                    <a:rPr kumimoji="0" lang="it-IT" altLang="it-IT" sz="1400" b="0" i="0" u="none" strike="noStrike" cap="none" normalizeH="0" baseline="0" dirty="0">
                      <a:ln>
                        <a:noFill/>
                      </a:ln>
                      <a:solidFill>
                        <a:srgbClr val="2123F9"/>
                      </a:solidFill>
                      <a:effectLst/>
                      <a:latin typeface="Comic Sans MS" panose="030F0702030302020204" pitchFamily="66" charset="0"/>
                    </a:rPr>
                    <a:t>r</a:t>
                  </a:r>
                  <a:r>
                    <a:rPr kumimoji="0" lang="it-IT" altLang="it-IT" sz="1400" b="0" i="0" u="none" strike="noStrike" cap="none" normalizeH="0" baseline="0" dirty="0">
                      <a:ln>
                        <a:noFill/>
                      </a:ln>
                      <a:solidFill>
                        <a:srgbClr val="C00000"/>
                      </a:solidFill>
                      <a:effectLst/>
                      <a:latin typeface="Comic Sans MS" panose="030F0702030302020204" pitchFamily="66" charset="0"/>
                    </a:rPr>
                    <a:t>(</a:t>
                  </a:r>
                  <a:endParaRPr kumimoji="0" lang="it-IT" altLang="it-IT" sz="1800" b="0" i="0" u="none" strike="noStrike" cap="none" normalizeH="0" baseline="0" dirty="0">
                    <a:ln>
                      <a:noFill/>
                    </a:ln>
                    <a:solidFill>
                      <a:srgbClr val="C00000"/>
                    </a:solidFill>
                    <a:effectLst/>
                  </a:endParaRPr>
                </a:p>
              </p:txBody>
            </p:sp>
            <p:sp>
              <p:nvSpPr>
                <p:cNvPr id="1106" name="Rectangle 15">
                  <a:extLst>
                    <a:ext uri="{FF2B5EF4-FFF2-40B4-BE49-F238E27FC236}">
                      <a16:creationId xmlns:a16="http://schemas.microsoft.com/office/drawing/2014/main" xmlns="" id="{962C0795-8AE4-5149-5C33-74ED49E72462}"/>
                    </a:ext>
                  </a:extLst>
                </p:cNvPr>
                <p:cNvSpPr>
                  <a:spLocks noChangeArrowheads="1"/>
                </p:cNvSpPr>
                <p:nvPr/>
              </p:nvSpPr>
              <p:spPr bwMode="auto">
                <a:xfrm>
                  <a:off x="9805186" y="1025527"/>
                  <a:ext cx="253274"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err="1">
                      <a:ln>
                        <a:noFill/>
                      </a:ln>
                      <a:solidFill>
                        <a:srgbClr val="C00000"/>
                      </a:solidFill>
                      <a:effectLst/>
                      <a:latin typeface="Symbol" panose="05050102010706020507" pitchFamily="18" charset="2"/>
                    </a:rPr>
                    <a:t>Ðp</a:t>
                  </a:r>
                  <a:endParaRPr kumimoji="0" lang="it-IT" altLang="it-IT" sz="1800" b="0" i="0" u="none" strike="noStrike" cap="none" normalizeH="0" baseline="0" dirty="0">
                    <a:ln>
                      <a:noFill/>
                    </a:ln>
                    <a:solidFill>
                      <a:srgbClr val="C00000"/>
                    </a:solidFill>
                    <a:effectLst/>
                  </a:endParaRPr>
                </a:p>
              </p:txBody>
            </p:sp>
            <p:sp>
              <p:nvSpPr>
                <p:cNvPr id="1107" name="Rectangle 16">
                  <a:extLst>
                    <a:ext uri="{FF2B5EF4-FFF2-40B4-BE49-F238E27FC236}">
                      <a16:creationId xmlns:a16="http://schemas.microsoft.com/office/drawing/2014/main" xmlns="" id="{ECE6C247-998D-FB43-BCF4-AF187B7E04FB}"/>
                    </a:ext>
                  </a:extLst>
                </p:cNvPr>
                <p:cNvSpPr>
                  <a:spLocks noChangeArrowheads="1"/>
                </p:cNvSpPr>
                <p:nvPr/>
              </p:nvSpPr>
              <p:spPr bwMode="auto">
                <a:xfrm>
                  <a:off x="10047280" y="1134271"/>
                  <a:ext cx="40076" cy="10772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700" b="0" i="0" u="none" strike="noStrike" cap="none" normalizeH="0" baseline="0" dirty="0">
                      <a:ln>
                        <a:noFill/>
                      </a:ln>
                      <a:solidFill>
                        <a:srgbClr val="C00000"/>
                      </a:solidFill>
                      <a:effectLst/>
                      <a:latin typeface="Comic Sans MS" panose="030F0702030302020204" pitchFamily="66" charset="0"/>
                    </a:rPr>
                    <a:t>1</a:t>
                  </a:r>
                  <a:endParaRPr kumimoji="0" lang="it-IT" altLang="it-IT" sz="1800" b="0" i="0" u="none" strike="noStrike" cap="none" normalizeH="0" baseline="0" dirty="0">
                    <a:ln>
                      <a:noFill/>
                    </a:ln>
                    <a:solidFill>
                      <a:srgbClr val="C00000"/>
                    </a:solidFill>
                    <a:effectLst/>
                  </a:endParaRPr>
                </a:p>
              </p:txBody>
            </p:sp>
            <p:sp>
              <p:nvSpPr>
                <p:cNvPr id="1108" name="Rectangle 17">
                  <a:extLst>
                    <a:ext uri="{FF2B5EF4-FFF2-40B4-BE49-F238E27FC236}">
                      <a16:creationId xmlns:a16="http://schemas.microsoft.com/office/drawing/2014/main" xmlns="" id="{4B5B6B8E-18A7-7B94-4532-632BEF358DD6}"/>
                    </a:ext>
                  </a:extLst>
                </p:cNvPr>
                <p:cNvSpPr>
                  <a:spLocks noChangeArrowheads="1"/>
                </p:cNvSpPr>
                <p:nvPr/>
              </p:nvSpPr>
              <p:spPr bwMode="auto">
                <a:xfrm>
                  <a:off x="10092524" y="1025527"/>
                  <a:ext cx="317395"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a:ln>
                        <a:noFill/>
                      </a:ln>
                      <a:solidFill>
                        <a:srgbClr val="C00000"/>
                      </a:solidFill>
                      <a:effectLst/>
                      <a:latin typeface="Symbol" panose="05050102010706020507" pitchFamily="18" charset="2"/>
                    </a:rPr>
                    <a:t>-//p</a:t>
                  </a:r>
                  <a:endParaRPr kumimoji="0" lang="it-IT" altLang="it-IT" sz="1800" b="0" i="0" u="none" strike="noStrike" cap="none" normalizeH="0" baseline="0" dirty="0">
                    <a:ln>
                      <a:noFill/>
                    </a:ln>
                    <a:solidFill>
                      <a:srgbClr val="C00000"/>
                    </a:solidFill>
                    <a:effectLst/>
                  </a:endParaRPr>
                </a:p>
              </p:txBody>
            </p:sp>
            <p:sp>
              <p:nvSpPr>
                <p:cNvPr id="1109" name="Rectangle 18">
                  <a:extLst>
                    <a:ext uri="{FF2B5EF4-FFF2-40B4-BE49-F238E27FC236}">
                      <a16:creationId xmlns:a16="http://schemas.microsoft.com/office/drawing/2014/main" xmlns="" id="{5B6767A9-95E1-29B2-440E-CDF9485B8500}"/>
                    </a:ext>
                  </a:extLst>
                </p:cNvPr>
                <p:cNvSpPr>
                  <a:spLocks noChangeArrowheads="1"/>
                </p:cNvSpPr>
                <p:nvPr/>
              </p:nvSpPr>
              <p:spPr bwMode="auto">
                <a:xfrm>
                  <a:off x="10398914" y="1146177"/>
                  <a:ext cx="54502" cy="10772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700" b="0" i="0" u="none" strike="noStrike" cap="none" normalizeH="0" baseline="0" dirty="0">
                      <a:ln>
                        <a:noFill/>
                      </a:ln>
                      <a:solidFill>
                        <a:srgbClr val="C00000"/>
                      </a:solidFill>
                      <a:effectLst/>
                      <a:latin typeface="Comic Sans MS" panose="030F0702030302020204" pitchFamily="66" charset="0"/>
                    </a:rPr>
                    <a:t>2</a:t>
                  </a:r>
                  <a:endParaRPr kumimoji="0" lang="it-IT" altLang="it-IT" sz="1800" b="0" i="0" u="none" strike="noStrike" cap="none" normalizeH="0" baseline="0" dirty="0">
                    <a:ln>
                      <a:noFill/>
                    </a:ln>
                    <a:solidFill>
                      <a:srgbClr val="C00000"/>
                    </a:solidFill>
                    <a:effectLst/>
                  </a:endParaRPr>
                </a:p>
              </p:txBody>
            </p:sp>
            <p:sp>
              <p:nvSpPr>
                <p:cNvPr id="1110" name="Rectangle 20">
                  <a:extLst>
                    <a:ext uri="{FF2B5EF4-FFF2-40B4-BE49-F238E27FC236}">
                      <a16:creationId xmlns:a16="http://schemas.microsoft.com/office/drawing/2014/main" xmlns="" id="{689BAB60-F25A-B29F-8988-D682D4497735}"/>
                    </a:ext>
                  </a:extLst>
                </p:cNvPr>
                <p:cNvSpPr>
                  <a:spLocks noChangeArrowheads="1"/>
                </p:cNvSpPr>
                <p:nvPr/>
              </p:nvSpPr>
              <p:spPr bwMode="auto">
                <a:xfrm>
                  <a:off x="10529087" y="1042020"/>
                  <a:ext cx="65724" cy="215444"/>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a:t>
                  </a:r>
                  <a:endParaRPr kumimoji="0" lang="it-IT" altLang="it-IT" sz="1800" b="0" i="0" u="none" strike="noStrike" cap="none" normalizeH="0" baseline="0" dirty="0">
                    <a:ln>
                      <a:noFill/>
                    </a:ln>
                    <a:solidFill>
                      <a:srgbClr val="C00000"/>
                    </a:solidFill>
                    <a:effectLst/>
                  </a:endParaRPr>
                </a:p>
              </p:txBody>
            </p:sp>
            <p:sp>
              <p:nvSpPr>
                <p:cNvPr id="1111" name="Rectangle 21">
                  <a:extLst>
                    <a:ext uri="{FF2B5EF4-FFF2-40B4-BE49-F238E27FC236}">
                      <a16:creationId xmlns:a16="http://schemas.microsoft.com/office/drawing/2014/main" xmlns="" id="{E2B7DECD-A12E-42FB-571D-77625E44EE30}"/>
                    </a:ext>
                  </a:extLst>
                </p:cNvPr>
                <p:cNvSpPr>
                  <a:spLocks noChangeArrowheads="1"/>
                </p:cNvSpPr>
                <p:nvPr/>
              </p:nvSpPr>
              <p:spPr bwMode="auto">
                <a:xfrm>
                  <a:off x="10625924" y="1025527"/>
                  <a:ext cx="147476"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a:ln>
                        <a:noFill/>
                      </a:ln>
                      <a:solidFill>
                        <a:srgbClr val="C00000"/>
                      </a:solidFill>
                      <a:effectLst/>
                      <a:latin typeface="Symbol" panose="05050102010706020507" pitchFamily="18" charset="2"/>
                    </a:rPr>
                    <a:t>Ç</a:t>
                  </a:r>
                  <a:endParaRPr kumimoji="0" lang="it-IT" altLang="it-IT" sz="1800" b="0" i="0" u="none" strike="noStrike" cap="none" normalizeH="0" baseline="0" dirty="0">
                    <a:ln>
                      <a:noFill/>
                    </a:ln>
                    <a:solidFill>
                      <a:srgbClr val="C00000"/>
                    </a:solidFill>
                    <a:effectLst/>
                  </a:endParaRPr>
                </a:p>
              </p:txBody>
            </p:sp>
            <p:sp>
              <p:nvSpPr>
                <p:cNvPr id="1112" name="Rectangle 22">
                  <a:extLst>
                    <a:ext uri="{FF2B5EF4-FFF2-40B4-BE49-F238E27FC236}">
                      <a16:creationId xmlns:a16="http://schemas.microsoft.com/office/drawing/2014/main" xmlns="" id="{B9C1B7CC-7301-4EA8-99F6-754E92C5A13A}"/>
                    </a:ext>
                  </a:extLst>
                </p:cNvPr>
                <p:cNvSpPr>
                  <a:spLocks noChangeArrowheads="1"/>
                </p:cNvSpPr>
                <p:nvPr/>
              </p:nvSpPr>
              <p:spPr bwMode="auto">
                <a:xfrm>
                  <a:off x="10770386" y="1020764"/>
                  <a:ext cx="153888" cy="215444"/>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00B050"/>
                      </a:solidFill>
                      <a:effectLst/>
                      <a:latin typeface="Comic Sans MS" panose="030F0702030302020204" pitchFamily="66" charset="0"/>
                    </a:rPr>
                    <a:t>s</a:t>
                  </a:r>
                  <a:r>
                    <a:rPr kumimoji="0" lang="it-IT" altLang="it-IT" sz="1400" b="0" i="0" u="none" strike="noStrike" cap="none" normalizeH="0" baseline="0" dirty="0">
                      <a:ln>
                        <a:noFill/>
                      </a:ln>
                      <a:solidFill>
                        <a:srgbClr val="C00000"/>
                      </a:solidFill>
                      <a:effectLst/>
                      <a:latin typeface="Comic Sans MS" panose="030F0702030302020204" pitchFamily="66" charset="0"/>
                    </a:rPr>
                    <a:t>(</a:t>
                  </a:r>
                  <a:endParaRPr kumimoji="0" lang="it-IT" altLang="it-IT" sz="1800" b="0" i="0" u="none" strike="noStrike" cap="none" normalizeH="0" baseline="0" dirty="0">
                    <a:ln>
                      <a:noFill/>
                    </a:ln>
                    <a:solidFill>
                      <a:srgbClr val="C00000"/>
                    </a:solidFill>
                    <a:effectLst/>
                  </a:endParaRPr>
                </a:p>
              </p:txBody>
            </p:sp>
            <p:sp>
              <p:nvSpPr>
                <p:cNvPr id="1113" name="Rectangle 23">
                  <a:extLst>
                    <a:ext uri="{FF2B5EF4-FFF2-40B4-BE49-F238E27FC236}">
                      <a16:creationId xmlns:a16="http://schemas.microsoft.com/office/drawing/2014/main" xmlns="" id="{0040ABAB-E237-B76E-72A7-84C9E13E3377}"/>
                    </a:ext>
                  </a:extLst>
                </p:cNvPr>
                <p:cNvSpPr>
                  <a:spLocks noChangeArrowheads="1"/>
                </p:cNvSpPr>
                <p:nvPr/>
              </p:nvSpPr>
              <p:spPr bwMode="auto">
                <a:xfrm>
                  <a:off x="10921199" y="1025527"/>
                  <a:ext cx="253274"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a:ln>
                        <a:noFill/>
                      </a:ln>
                      <a:solidFill>
                        <a:srgbClr val="C00000"/>
                      </a:solidFill>
                      <a:effectLst/>
                      <a:latin typeface="Symbol" panose="05050102010706020507" pitchFamily="18" charset="2"/>
                    </a:rPr>
                    <a:t>Ðp</a:t>
                  </a:r>
                  <a:endParaRPr kumimoji="0" lang="it-IT" altLang="it-IT" sz="1800" b="0" i="0" u="none" strike="noStrike" cap="none" normalizeH="0" baseline="0">
                    <a:ln>
                      <a:noFill/>
                    </a:ln>
                    <a:solidFill>
                      <a:srgbClr val="C00000"/>
                    </a:solidFill>
                    <a:effectLst/>
                  </a:endParaRPr>
                </a:p>
              </p:txBody>
            </p:sp>
            <p:sp>
              <p:nvSpPr>
                <p:cNvPr id="1114" name="Rectangle 24">
                  <a:extLst>
                    <a:ext uri="{FF2B5EF4-FFF2-40B4-BE49-F238E27FC236}">
                      <a16:creationId xmlns:a16="http://schemas.microsoft.com/office/drawing/2014/main" xmlns="" id="{A5D265A8-E715-68A4-9B14-95939A81E210}"/>
                    </a:ext>
                  </a:extLst>
                </p:cNvPr>
                <p:cNvSpPr>
                  <a:spLocks noChangeArrowheads="1"/>
                </p:cNvSpPr>
                <p:nvPr/>
              </p:nvSpPr>
              <p:spPr bwMode="auto">
                <a:xfrm>
                  <a:off x="11160911" y="1134271"/>
                  <a:ext cx="40076" cy="10772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700" b="0" i="0" u="none" strike="noStrike" cap="none" normalizeH="0" baseline="0">
                      <a:ln>
                        <a:noFill/>
                      </a:ln>
                      <a:solidFill>
                        <a:srgbClr val="C00000"/>
                      </a:solidFill>
                      <a:effectLst/>
                      <a:latin typeface="Comic Sans MS" panose="030F0702030302020204" pitchFamily="66" charset="0"/>
                    </a:rPr>
                    <a:t>1</a:t>
                  </a:r>
                  <a:endParaRPr kumimoji="0" lang="it-IT" altLang="it-IT" sz="1800" b="0" i="0" u="none" strike="noStrike" cap="none" normalizeH="0" baseline="0">
                    <a:ln>
                      <a:noFill/>
                    </a:ln>
                    <a:solidFill>
                      <a:srgbClr val="C00000"/>
                    </a:solidFill>
                    <a:effectLst/>
                  </a:endParaRPr>
                </a:p>
              </p:txBody>
            </p:sp>
            <p:sp>
              <p:nvSpPr>
                <p:cNvPr id="1115" name="Rectangle 25">
                  <a:extLst>
                    <a:ext uri="{FF2B5EF4-FFF2-40B4-BE49-F238E27FC236}">
                      <a16:creationId xmlns:a16="http://schemas.microsoft.com/office/drawing/2014/main" xmlns="" id="{042D0C1B-BD31-7B0D-C116-2E2DCDCF8B44}"/>
                    </a:ext>
                  </a:extLst>
                </p:cNvPr>
                <p:cNvSpPr>
                  <a:spLocks noChangeArrowheads="1"/>
                </p:cNvSpPr>
                <p:nvPr/>
              </p:nvSpPr>
              <p:spPr bwMode="auto">
                <a:xfrm>
                  <a:off x="11210124" y="1025527"/>
                  <a:ext cx="359073"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a:ln>
                        <a:noFill/>
                      </a:ln>
                      <a:solidFill>
                        <a:srgbClr val="C00000"/>
                      </a:solidFill>
                      <a:effectLst/>
                      <a:latin typeface="Symbol" panose="05050102010706020507" pitchFamily="18" charset="2"/>
                    </a:rPr>
                    <a:t>-</a:t>
                  </a:r>
                  <a:r>
                    <a:rPr kumimoji="0" lang="it-IT" altLang="it-IT" sz="1500" b="0" i="0" u="none" strike="noStrike" cap="none" normalizeH="0" baseline="0" dirty="0" err="1">
                      <a:ln>
                        <a:noFill/>
                      </a:ln>
                      <a:solidFill>
                        <a:srgbClr val="C00000"/>
                      </a:solidFill>
                      <a:effectLst/>
                      <a:latin typeface="Symbol" panose="05050102010706020507" pitchFamily="18" charset="2"/>
                    </a:rPr>
                    <a:t>Ðp</a:t>
                  </a:r>
                  <a:endParaRPr kumimoji="0" lang="it-IT" altLang="it-IT" sz="1800" b="0" i="0" u="none" strike="noStrike" cap="none" normalizeH="0" baseline="0" dirty="0">
                    <a:ln>
                      <a:noFill/>
                    </a:ln>
                    <a:solidFill>
                      <a:srgbClr val="C00000"/>
                    </a:solidFill>
                    <a:effectLst/>
                  </a:endParaRPr>
                </a:p>
              </p:txBody>
            </p:sp>
            <p:sp>
              <p:nvSpPr>
                <p:cNvPr id="1116" name="Rectangle 26">
                  <a:extLst>
                    <a:ext uri="{FF2B5EF4-FFF2-40B4-BE49-F238E27FC236}">
                      <a16:creationId xmlns:a16="http://schemas.microsoft.com/office/drawing/2014/main" xmlns="" id="{A6F971E6-30DC-5EB5-0108-3FEC3C6C5720}"/>
                    </a:ext>
                  </a:extLst>
                </p:cNvPr>
                <p:cNvSpPr>
                  <a:spLocks noChangeArrowheads="1"/>
                </p:cNvSpPr>
                <p:nvPr/>
              </p:nvSpPr>
              <p:spPr bwMode="auto">
                <a:xfrm>
                  <a:off x="11561760" y="1131889"/>
                  <a:ext cx="54502" cy="10772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700" b="0" i="0" u="none" strike="noStrike" cap="none" normalizeH="0" baseline="0" dirty="0">
                      <a:ln>
                        <a:noFill/>
                      </a:ln>
                      <a:solidFill>
                        <a:srgbClr val="C00000"/>
                      </a:solidFill>
                      <a:effectLst/>
                      <a:latin typeface="Comic Sans MS" panose="030F0702030302020204" pitchFamily="66" charset="0"/>
                    </a:rPr>
                    <a:t>2</a:t>
                  </a:r>
                  <a:endParaRPr kumimoji="0" lang="it-IT" altLang="it-IT" sz="1800" b="0" i="0" u="none" strike="noStrike" cap="none" normalizeH="0" baseline="0" dirty="0">
                    <a:ln>
                      <a:noFill/>
                    </a:ln>
                    <a:solidFill>
                      <a:srgbClr val="C00000"/>
                    </a:solidFill>
                    <a:effectLst/>
                  </a:endParaRPr>
                </a:p>
              </p:txBody>
            </p:sp>
            <p:sp>
              <p:nvSpPr>
                <p:cNvPr id="1117" name="Rectangle 28">
                  <a:extLst>
                    <a:ext uri="{FF2B5EF4-FFF2-40B4-BE49-F238E27FC236}">
                      <a16:creationId xmlns:a16="http://schemas.microsoft.com/office/drawing/2014/main" xmlns="" id="{18059981-F31A-FDD2-6013-6A655F204D57}"/>
                    </a:ext>
                  </a:extLst>
                </p:cNvPr>
                <p:cNvSpPr>
                  <a:spLocks noChangeArrowheads="1"/>
                </p:cNvSpPr>
                <p:nvPr/>
              </p:nvSpPr>
              <p:spPr bwMode="auto">
                <a:xfrm>
                  <a:off x="11691931" y="1042020"/>
                  <a:ext cx="133602" cy="215444"/>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a:t>
                  </a:r>
                  <a:endParaRPr kumimoji="0" lang="it-IT" altLang="it-IT" sz="1800" b="0" i="0" u="none" strike="noStrike" cap="none" normalizeH="0" baseline="0" dirty="0">
                    <a:ln>
                      <a:noFill/>
                    </a:ln>
                    <a:solidFill>
                      <a:srgbClr val="C00000"/>
                    </a:solidFill>
                    <a:effectLst/>
                  </a:endParaRPr>
                </a:p>
              </p:txBody>
            </p:sp>
          </p:grpSp>
          <p:sp>
            <p:nvSpPr>
              <p:cNvPr id="1103" name="CasellaDiTesto 1102">
                <a:extLst>
                  <a:ext uri="{FF2B5EF4-FFF2-40B4-BE49-F238E27FC236}">
                    <a16:creationId xmlns:a16="http://schemas.microsoft.com/office/drawing/2014/main" xmlns="" id="{89E2DB96-4381-2F2A-2804-E2C3DE48D7F1}"/>
                  </a:ext>
                </a:extLst>
              </p:cNvPr>
              <p:cNvSpPr txBox="1"/>
              <p:nvPr/>
            </p:nvSpPr>
            <p:spPr>
              <a:xfrm>
                <a:off x="10311115" y="1500889"/>
                <a:ext cx="216000" cy="108000"/>
              </a:xfrm>
              <a:prstGeom prst="rect">
                <a:avLst/>
              </a:prstGeom>
              <a:noFill/>
            </p:spPr>
            <p:txBody>
              <a:bodyPr wrap="square" rtlCol="0" anchor="ctr" anchorCtr="1">
                <a:spAutoFit/>
              </a:bodyPr>
              <a:lstStyle/>
              <a:p>
                <a:r>
                  <a:rPr lang="it-IT" dirty="0">
                    <a:solidFill>
                      <a:srgbClr val="C00000"/>
                    </a:solidFill>
                  </a:rPr>
                  <a:t>+</a:t>
                </a:r>
              </a:p>
            </p:txBody>
          </p:sp>
          <p:sp>
            <p:nvSpPr>
              <p:cNvPr id="1104" name="CasellaDiTesto 1103">
                <a:extLst>
                  <a:ext uri="{FF2B5EF4-FFF2-40B4-BE49-F238E27FC236}">
                    <a16:creationId xmlns:a16="http://schemas.microsoft.com/office/drawing/2014/main" xmlns="" id="{04D80B53-8896-4F6B-2387-CFA44D1631C3}"/>
                  </a:ext>
                </a:extLst>
              </p:cNvPr>
              <p:cNvSpPr txBox="1"/>
              <p:nvPr/>
            </p:nvSpPr>
            <p:spPr>
              <a:xfrm>
                <a:off x="11477272" y="1492928"/>
                <a:ext cx="216000" cy="108000"/>
              </a:xfrm>
              <a:prstGeom prst="rect">
                <a:avLst/>
              </a:prstGeom>
              <a:noFill/>
            </p:spPr>
            <p:txBody>
              <a:bodyPr wrap="square" rtlCol="0" anchor="ctr" anchorCtr="1">
                <a:spAutoFit/>
              </a:bodyPr>
              <a:lstStyle/>
              <a:p>
                <a:r>
                  <a:rPr lang="it-IT" dirty="0">
                    <a:solidFill>
                      <a:srgbClr val="C00000"/>
                    </a:solidFill>
                  </a:rPr>
                  <a:t>+</a:t>
                </a:r>
              </a:p>
            </p:txBody>
          </p:sp>
        </p:grpSp>
        <p:sp>
          <p:nvSpPr>
            <p:cNvPr id="1119" name="Rectangle 39">
              <a:extLst>
                <a:ext uri="{FF2B5EF4-FFF2-40B4-BE49-F238E27FC236}">
                  <a16:creationId xmlns:a16="http://schemas.microsoft.com/office/drawing/2014/main" xmlns="" id="{DBD0E8F2-1861-6496-EABE-23406275DC68}"/>
                </a:ext>
              </a:extLst>
            </p:cNvPr>
            <p:cNvSpPr>
              <a:spLocks noChangeArrowheads="1"/>
            </p:cNvSpPr>
            <p:nvPr/>
          </p:nvSpPr>
          <p:spPr bwMode="auto">
            <a:xfrm>
              <a:off x="3265489" y="1660228"/>
              <a:ext cx="8764588"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it-IT" altLang="it-IT" sz="1400" b="0" i="0" u="none" strike="noStrike" cap="none" normalizeH="0" baseline="0" dirty="0">
                  <a:ln>
                    <a:noFill/>
                  </a:ln>
                  <a:solidFill>
                    <a:srgbClr val="C00000"/>
                  </a:solidFill>
                  <a:effectLst/>
                  <a:latin typeface="Comic Sans MS" panose="030F0702030302020204" pitchFamily="66" charset="0"/>
                </a:rPr>
                <a:t>Passo 1:si completa la rappresentazione delle rette ricercandone le rispettive tracce </a:t>
              </a:r>
              <a:r>
                <a:rPr kumimoji="0" lang="it-IT" altLang="it-IT" sz="1400" b="0" i="0" u="none" strike="noStrike" cap="none" normalizeH="0" baseline="0" dirty="0">
                  <a:ln>
                    <a:noFill/>
                  </a:ln>
                  <a:solidFill>
                    <a:srgbClr val="0000FF"/>
                  </a:solidFill>
                  <a:effectLst/>
                  <a:latin typeface="Comic Sans MS" panose="030F0702030302020204" pitchFamily="66" charset="0"/>
                </a:rPr>
                <a:t>(T</a:t>
              </a:r>
              <a:r>
                <a:rPr kumimoji="0" lang="it-IT" altLang="it-IT" sz="1400" b="0" i="0" u="none" strike="noStrike" cap="none" normalizeH="0" baseline="-25000" dirty="0">
                  <a:ln>
                    <a:noFill/>
                  </a:ln>
                  <a:solidFill>
                    <a:srgbClr val="0000FF"/>
                  </a:solidFill>
                  <a:effectLst/>
                  <a:latin typeface="Comic Sans MS" panose="030F0702030302020204" pitchFamily="66" charset="0"/>
                </a:rPr>
                <a:t>1</a:t>
              </a:r>
              <a:r>
                <a:rPr kumimoji="0" lang="it-IT" altLang="it-IT" sz="1400" b="0" i="0" u="none" strike="noStrike" cap="none" normalizeH="0" baseline="0" dirty="0">
                  <a:ln>
                    <a:noFill/>
                  </a:ln>
                  <a:solidFill>
                    <a:srgbClr val="0000FF"/>
                  </a:solidFill>
                  <a:effectLst/>
                  <a:latin typeface="Comic Sans MS" panose="030F0702030302020204" pitchFamily="66" charset="0"/>
                </a:rPr>
                <a:t>r,T</a:t>
              </a:r>
              <a:r>
                <a:rPr kumimoji="0" lang="it-IT" altLang="it-IT" sz="1400" b="0" i="0" u="none" strike="noStrike" cap="none" normalizeH="0" baseline="-25000" dirty="0">
                  <a:ln>
                    <a:noFill/>
                  </a:ln>
                  <a:solidFill>
                    <a:srgbClr val="0000FF"/>
                  </a:solidFill>
                  <a:effectLst/>
                  <a:latin typeface="Comic Sans MS" panose="030F0702030302020204" pitchFamily="66" charset="0"/>
                </a:rPr>
                <a:t>2</a:t>
              </a:r>
              <a:r>
                <a:rPr kumimoji="0" lang="it-IT" altLang="it-IT" sz="1400" b="0" i="0" u="none" strike="noStrike" cap="none" normalizeH="0" baseline="0" dirty="0">
                  <a:ln>
                    <a:noFill/>
                  </a:ln>
                  <a:solidFill>
                    <a:srgbClr val="0000FF"/>
                  </a:solidFill>
                  <a:effectLst/>
                  <a:latin typeface="Comic Sans MS" panose="030F0702030302020204" pitchFamily="66" charset="0"/>
                </a:rPr>
                <a:t>r</a:t>
              </a:r>
              <a:r>
                <a:rPr lang="it-IT" sz="1800" baseline="30000" dirty="0">
                  <a:solidFill>
                    <a:srgbClr val="2123F9"/>
                  </a:solidFill>
                  <a:latin typeface="Symbol" panose="05050102010706020507" pitchFamily="18" charset="2"/>
                </a:rPr>
                <a:t>¥</a:t>
              </a:r>
              <a:r>
                <a:rPr lang="it-IT" sz="1400" dirty="0">
                  <a:solidFill>
                    <a:srgbClr val="2123F9"/>
                  </a:solidFill>
                  <a:latin typeface="Comic Sans MS" panose="030F0702030302020204" pitchFamily="66" charset="0"/>
                </a:rPr>
                <a:t>); </a:t>
              </a:r>
              <a:r>
                <a:rPr lang="it-IT" sz="1400" dirty="0">
                  <a:solidFill>
                    <a:srgbClr val="00B050"/>
                  </a:solidFill>
                  <a:latin typeface="Comic Sans MS" panose="030F0702030302020204" pitchFamily="66" charset="0"/>
                </a:rPr>
                <a:t>(T</a:t>
              </a:r>
              <a:r>
                <a:rPr lang="it-IT" sz="1400" baseline="-25000" dirty="0">
                  <a:solidFill>
                    <a:srgbClr val="00B050"/>
                  </a:solidFill>
                  <a:latin typeface="Comic Sans MS" panose="030F0702030302020204" pitchFamily="66" charset="0"/>
                </a:rPr>
                <a:t>1</a:t>
              </a:r>
              <a:r>
                <a:rPr lang="it-IT" sz="1400" dirty="0">
                  <a:solidFill>
                    <a:srgbClr val="00B050"/>
                  </a:solidFill>
                  <a:latin typeface="Comic Sans MS" panose="030F0702030302020204" pitchFamily="66" charset="0"/>
                </a:rPr>
                <a:t>s,T</a:t>
              </a:r>
              <a:r>
                <a:rPr lang="it-IT" sz="1400" baseline="-25000" dirty="0">
                  <a:solidFill>
                    <a:srgbClr val="00B050"/>
                  </a:solidFill>
                  <a:latin typeface="Comic Sans MS" panose="030F0702030302020204" pitchFamily="66" charset="0"/>
                </a:rPr>
                <a:t>2</a:t>
              </a:r>
              <a:r>
                <a:rPr lang="it-IT" sz="1400" dirty="0">
                  <a:solidFill>
                    <a:srgbClr val="00B050"/>
                  </a:solidFill>
                  <a:latin typeface="Comic Sans MS" panose="030F0702030302020204" pitchFamily="66" charset="0"/>
                </a:rPr>
                <a:t>s)</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grpSp>
      <p:sp>
        <p:nvSpPr>
          <p:cNvPr id="17" name="CasellaDiTesto 16">
            <a:extLst>
              <a:ext uri="{FF2B5EF4-FFF2-40B4-BE49-F238E27FC236}">
                <a16:creationId xmlns:a16="http://schemas.microsoft.com/office/drawing/2014/main" xmlns="" id="{26D777A5-EAA5-355D-8439-67A9E934B76A}"/>
              </a:ext>
            </a:extLst>
          </p:cNvPr>
          <p:cNvSpPr txBox="1"/>
          <p:nvPr/>
        </p:nvSpPr>
        <p:spPr>
          <a:xfrm>
            <a:off x="27144" y="1129737"/>
            <a:ext cx="3086331" cy="1077218"/>
          </a:xfrm>
          <a:prstGeom prst="rect">
            <a:avLst/>
          </a:prstGeom>
          <a:noFill/>
        </p:spPr>
        <p:txBody>
          <a:bodyPr wrap="square" rtlCol="0">
            <a:spAutoFit/>
          </a:bodyPr>
          <a:lstStyle/>
          <a:p>
            <a:pPr algn="ctr"/>
            <a:r>
              <a:rPr lang="it-IT" sz="16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Definite le tracce delle due rette, unendo (</a:t>
            </a:r>
            <a:r>
              <a:rPr lang="it-IT" sz="16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1600" baseline="-250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1</a:t>
            </a:r>
            <a:r>
              <a:rPr lang="it-IT" sz="16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a:t>
            </a:r>
            <a:r>
              <a:rPr lang="it-IT" sz="16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t>
            </a:r>
            <a:r>
              <a:rPr lang="it-IT" sz="16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1600" baseline="-250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1</a:t>
            </a:r>
            <a:r>
              <a:rPr lang="it-IT" sz="16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r>
              <a:rPr lang="it-IT" sz="16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si ottiene il segmento di retta relativo alla traccia 1 del piano</a:t>
            </a:r>
            <a:endParaRPr lang="it-IT" sz="1600" dirty="0">
              <a:solidFill>
                <a:srgbClr val="C00000"/>
              </a:solidFill>
            </a:endParaRPr>
          </a:p>
        </p:txBody>
      </p:sp>
      <p:sp>
        <p:nvSpPr>
          <p:cNvPr id="18" name="CasellaDiTesto 17">
            <a:extLst>
              <a:ext uri="{FF2B5EF4-FFF2-40B4-BE49-F238E27FC236}">
                <a16:creationId xmlns:a16="http://schemas.microsoft.com/office/drawing/2014/main" xmlns="" id="{BA53C900-2638-CBAF-9F8C-FD15061FEEE1}"/>
              </a:ext>
            </a:extLst>
          </p:cNvPr>
          <p:cNvSpPr txBox="1"/>
          <p:nvPr/>
        </p:nvSpPr>
        <p:spPr>
          <a:xfrm>
            <a:off x="2905" y="2562225"/>
            <a:ext cx="3132441" cy="1077218"/>
          </a:xfrm>
          <a:prstGeom prst="rect">
            <a:avLst/>
          </a:prstGeom>
          <a:noFill/>
        </p:spPr>
        <p:txBody>
          <a:bodyPr wrap="square" rtlCol="0">
            <a:spAutoFit/>
          </a:bodyPr>
          <a:lstStyle/>
          <a:p>
            <a:pPr algn="ctr"/>
            <a:r>
              <a:rPr lang="it-IT" sz="16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Conducendo per </a:t>
            </a:r>
            <a:r>
              <a:rPr lang="it-IT" sz="16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1600" baseline="-250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2</a:t>
            </a:r>
            <a:r>
              <a:rPr lang="it-IT" sz="16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r>
              <a:rPr lang="it-IT" sz="16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una semiretta parallela a </a:t>
            </a:r>
            <a:r>
              <a:rPr lang="it-IT" sz="16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 </a:t>
            </a:r>
            <a:r>
              <a:rPr lang="it-IT" sz="16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si ottiene la direzione della traccia 2 del piano</a:t>
            </a:r>
            <a:endParaRPr lang="it-IT" sz="1600" dirty="0"/>
          </a:p>
        </p:txBody>
      </p:sp>
      <p:grpSp>
        <p:nvGrpSpPr>
          <p:cNvPr id="9" name="Gruppo 8">
            <a:extLst>
              <a:ext uri="{FF2B5EF4-FFF2-40B4-BE49-F238E27FC236}">
                <a16:creationId xmlns:a16="http://schemas.microsoft.com/office/drawing/2014/main" xmlns="" id="{EF4E60A6-A2AF-D459-5CE8-DEC06EC25221}"/>
              </a:ext>
            </a:extLst>
          </p:cNvPr>
          <p:cNvGrpSpPr/>
          <p:nvPr/>
        </p:nvGrpSpPr>
        <p:grpSpPr>
          <a:xfrm>
            <a:off x="3238821" y="1920679"/>
            <a:ext cx="8677461" cy="430887"/>
            <a:chOff x="3238821" y="2368680"/>
            <a:chExt cx="8677461" cy="430887"/>
          </a:xfrm>
        </p:grpSpPr>
        <p:sp>
          <p:nvSpPr>
            <p:cNvPr id="16" name="CasellaDiTesto 15">
              <a:extLst>
                <a:ext uri="{FF2B5EF4-FFF2-40B4-BE49-F238E27FC236}">
                  <a16:creationId xmlns:a16="http://schemas.microsoft.com/office/drawing/2014/main" xmlns="" id="{CAB06D6C-6A87-FFDD-5D3D-4A3830C5E55B}"/>
                </a:ext>
              </a:extLst>
            </p:cNvPr>
            <p:cNvSpPr txBox="1"/>
            <p:nvPr/>
          </p:nvSpPr>
          <p:spPr>
            <a:xfrm>
              <a:off x="10047309" y="2495415"/>
              <a:ext cx="180000" cy="180000"/>
            </a:xfrm>
            <a:prstGeom prst="rect">
              <a:avLst/>
            </a:prstGeom>
            <a:noFill/>
          </p:spPr>
          <p:txBody>
            <a:bodyPr wrap="square">
              <a:spAutoFit/>
            </a:bodyPr>
            <a:lstStyle/>
            <a:p>
              <a:r>
                <a:rPr lang="it-IT" baseline="30000" dirty="0">
                  <a:solidFill>
                    <a:srgbClr val="2123F9"/>
                  </a:solidFill>
                  <a:latin typeface="Symbol" panose="05050102010706020507" pitchFamily="18" charset="2"/>
                </a:rPr>
                <a:t>¥</a:t>
              </a:r>
              <a:endParaRPr lang="it-IT" dirty="0"/>
            </a:p>
          </p:txBody>
        </p:sp>
        <p:sp>
          <p:nvSpPr>
            <p:cNvPr id="1031" name="Rectangle 49">
              <a:extLst>
                <a:ext uri="{FF2B5EF4-FFF2-40B4-BE49-F238E27FC236}">
                  <a16:creationId xmlns:a16="http://schemas.microsoft.com/office/drawing/2014/main" xmlns="" id="{EBBA76A3-519B-51C4-4C38-F30E3660CF44}"/>
                </a:ext>
              </a:extLst>
            </p:cNvPr>
            <p:cNvSpPr>
              <a:spLocks noChangeArrowheads="1"/>
            </p:cNvSpPr>
            <p:nvPr/>
          </p:nvSpPr>
          <p:spPr bwMode="auto">
            <a:xfrm>
              <a:off x="3238821" y="2368680"/>
              <a:ext cx="8677461"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it-IT" altLang="it-IT" sz="1400" b="0" i="0" u="none" strike="noStrike" cap="none" normalizeH="0" baseline="0" dirty="0">
                  <a:ln>
                    <a:noFill/>
                  </a:ln>
                  <a:solidFill>
                    <a:srgbClr val="FF0000"/>
                  </a:solidFill>
                  <a:effectLst/>
                  <a:latin typeface="Comic Sans MS" panose="030F0702030302020204" pitchFamily="66" charset="0"/>
                </a:rPr>
                <a:t>Passo 2: Poiché le tracce del piano sono rette reali si collegano le prime tracce (</a:t>
              </a:r>
              <a:r>
                <a:rPr kumimoji="0" lang="it-IT" altLang="it-IT" sz="1400" b="0" i="0" u="none" strike="noStrike" cap="none" normalizeH="0" baseline="0" dirty="0">
                  <a:ln>
                    <a:noFill/>
                  </a:ln>
                  <a:solidFill>
                    <a:srgbClr val="2123F9"/>
                  </a:solidFill>
                  <a:effectLst/>
                  <a:latin typeface="Comic Sans MS" panose="030F0702030302020204" pitchFamily="66" charset="0"/>
                </a:rPr>
                <a:t>T</a:t>
              </a:r>
              <a:r>
                <a:rPr kumimoji="0" lang="it-IT" altLang="it-IT" sz="1400" b="0" i="0" u="none" strike="noStrike" cap="none" normalizeH="0" baseline="-25000" dirty="0">
                  <a:ln>
                    <a:noFill/>
                  </a:ln>
                  <a:solidFill>
                    <a:srgbClr val="2123F9"/>
                  </a:solidFill>
                  <a:effectLst/>
                  <a:latin typeface="Comic Sans MS" panose="030F0702030302020204" pitchFamily="66" charset="0"/>
                </a:rPr>
                <a:t>1</a:t>
              </a:r>
              <a:r>
                <a:rPr kumimoji="0" lang="it-IT" altLang="it-IT" sz="1400" b="0" i="0" u="none" strike="noStrike" cap="none" normalizeH="0" baseline="0" dirty="0">
                  <a:ln>
                    <a:noFill/>
                  </a:ln>
                  <a:solidFill>
                    <a:srgbClr val="2123F9"/>
                  </a:solidFill>
                  <a:effectLst/>
                  <a:latin typeface="Comic Sans MS" panose="030F0702030302020204" pitchFamily="66" charset="0"/>
                </a:rPr>
                <a:t>r</a:t>
              </a:r>
              <a:r>
                <a:rPr kumimoji="0" lang="it-IT" altLang="it-IT" sz="1400" b="0" i="0" u="none" strike="noStrike" cap="none" normalizeH="0" baseline="0" dirty="0">
                  <a:ln>
                    <a:noFill/>
                  </a:ln>
                  <a:solidFill>
                    <a:srgbClr val="FF0000"/>
                  </a:solidFill>
                  <a:effectLst/>
                  <a:latin typeface="Comic Sans MS" panose="030F0702030302020204" pitchFamily="66" charset="0"/>
                </a:rPr>
                <a:t>+</a:t>
              </a:r>
              <a:r>
                <a:rPr kumimoji="0" lang="it-IT" altLang="it-IT" sz="1400" b="0" i="0" u="none" strike="noStrike" cap="none" normalizeH="0" baseline="0" dirty="0">
                  <a:ln>
                    <a:noFill/>
                  </a:ln>
                  <a:solidFill>
                    <a:srgbClr val="00B050"/>
                  </a:solidFill>
                  <a:effectLst/>
                  <a:latin typeface="Comic Sans MS" panose="030F0702030302020204" pitchFamily="66" charset="0"/>
                </a:rPr>
                <a:t>T</a:t>
              </a:r>
              <a:r>
                <a:rPr kumimoji="0" lang="it-IT" altLang="it-IT" sz="1400" b="0" i="0" u="none" strike="noStrike" cap="none" normalizeH="0" baseline="-25000" dirty="0">
                  <a:ln>
                    <a:noFill/>
                  </a:ln>
                  <a:solidFill>
                    <a:srgbClr val="00B050"/>
                  </a:solidFill>
                  <a:effectLst/>
                  <a:latin typeface="Comic Sans MS" panose="030F0702030302020204" pitchFamily="66" charset="0"/>
                </a:rPr>
                <a:t>1</a:t>
              </a:r>
              <a:r>
                <a:rPr kumimoji="0" lang="it-IT" altLang="it-IT" sz="1400" b="0" i="0" u="none" strike="noStrike" cap="none" normalizeH="0" baseline="0" dirty="0">
                  <a:ln>
                    <a:noFill/>
                  </a:ln>
                  <a:solidFill>
                    <a:srgbClr val="00B050"/>
                  </a:solidFill>
                  <a:effectLst/>
                  <a:latin typeface="Comic Sans MS" panose="030F0702030302020204" pitchFamily="66" charset="0"/>
                </a:rPr>
                <a:t>s</a:t>
              </a:r>
              <a:r>
                <a:rPr kumimoji="0" lang="it-IT" altLang="it-IT" sz="1400" b="0" i="0" u="none" strike="noStrike" cap="none" normalizeH="0" baseline="0" dirty="0">
                  <a:ln>
                    <a:noFill/>
                  </a:ln>
                  <a:solidFill>
                    <a:srgbClr val="FF0000"/>
                  </a:solidFill>
                  <a:effectLst/>
                  <a:latin typeface="Comic Sans MS" panose="030F0702030302020204" pitchFamily="66" charset="0"/>
                </a:rPr>
                <a:t>) mentre essendo </a:t>
              </a:r>
              <a:r>
                <a:rPr kumimoji="0" lang="it-IT" altLang="it-IT" sz="1400" b="0" i="0" u="none" strike="noStrike" cap="none" normalizeH="0" baseline="0" dirty="0">
                  <a:ln>
                    <a:noFill/>
                  </a:ln>
                  <a:solidFill>
                    <a:srgbClr val="2123F9"/>
                  </a:solidFill>
                  <a:effectLst/>
                  <a:latin typeface="Comic Sans MS" panose="030F0702030302020204" pitchFamily="66" charset="0"/>
                </a:rPr>
                <a:t>T</a:t>
              </a:r>
              <a:r>
                <a:rPr lang="it-IT" sz="1400" baseline="30000" dirty="0">
                  <a:solidFill>
                    <a:srgbClr val="2123F9"/>
                  </a:solidFill>
                  <a:latin typeface="Symbol" panose="05050102010706020507" pitchFamily="18" charset="2"/>
                </a:rPr>
                <a:t>¥</a:t>
              </a:r>
              <a:r>
                <a:rPr kumimoji="0" lang="it-IT" altLang="it-IT" sz="1400" b="0" i="0" u="none" strike="noStrike" cap="none" normalizeH="0" baseline="-25000" dirty="0">
                  <a:ln>
                    <a:noFill/>
                  </a:ln>
                  <a:solidFill>
                    <a:srgbClr val="2123F9"/>
                  </a:solidFill>
                  <a:effectLst/>
                  <a:latin typeface="Comic Sans MS" panose="030F0702030302020204" pitchFamily="66" charset="0"/>
                </a:rPr>
                <a:t>2</a:t>
              </a:r>
              <a:r>
                <a:rPr kumimoji="0" lang="it-IT" altLang="it-IT" sz="1400" b="0" i="0" u="none" strike="noStrike" cap="none" normalizeH="0" baseline="0" dirty="0">
                  <a:ln>
                    <a:noFill/>
                  </a:ln>
                  <a:solidFill>
                    <a:srgbClr val="2123F9"/>
                  </a:solidFill>
                  <a:effectLst/>
                  <a:latin typeface="Comic Sans MS" panose="030F0702030302020204" pitchFamily="66" charset="0"/>
                </a:rPr>
                <a:t>r</a:t>
              </a:r>
              <a:r>
                <a:rPr kumimoji="0" lang="it-IT" altLang="it-IT" sz="1400" b="0" i="0" u="none" strike="noStrike" cap="none" normalizeH="0" baseline="0" dirty="0">
                  <a:ln>
                    <a:noFill/>
                  </a:ln>
                  <a:solidFill>
                    <a:srgbClr val="FF0000"/>
                  </a:solidFill>
                  <a:effectLst/>
                  <a:latin typeface="Comic Sans MS" panose="030F0702030302020204" pitchFamily="66" charset="0"/>
                </a:rPr>
                <a:t>, per il concetto di punto improprio si determina la semiretta parallela ad (</a:t>
              </a:r>
              <a:r>
                <a:rPr kumimoji="0" lang="it-IT" altLang="it-IT" sz="1400" b="0" i="0" u="none" strike="noStrike" cap="none" normalizeH="0" baseline="0" dirty="0" err="1">
                  <a:ln>
                    <a:noFill/>
                  </a:ln>
                  <a:solidFill>
                    <a:srgbClr val="2123F9"/>
                  </a:solidFill>
                  <a:effectLst/>
                  <a:latin typeface="Comic Sans MS" panose="030F0702030302020204" pitchFamily="66" charset="0"/>
                </a:rPr>
                <a:t>r’’</a:t>
              </a:r>
              <a:r>
                <a:rPr lang="it-IT" sz="1400" dirty="0" err="1">
                  <a:solidFill>
                    <a:srgbClr val="2123F9"/>
                  </a:solidFill>
                  <a:latin typeface="Symbol" panose="05050102010706020507" pitchFamily="18" charset="2"/>
                </a:rPr>
                <a:t>Ì</a:t>
              </a:r>
              <a:r>
                <a:rPr kumimoji="0" lang="it-IT" altLang="it-IT" sz="1400" b="0" i="0" u="none" strike="noStrike" cap="none" normalizeH="0" baseline="0" dirty="0" err="1">
                  <a:ln>
                    <a:noFill/>
                  </a:ln>
                  <a:solidFill>
                    <a:srgbClr val="2123F9"/>
                  </a:solidFill>
                  <a:effectLst/>
                  <a:latin typeface="Comic Sans MS" panose="030F0702030302020204" pitchFamily="66" charset="0"/>
                </a:rPr>
                <a:t>T</a:t>
              </a:r>
              <a:r>
                <a:rPr kumimoji="0" lang="it-IT" altLang="it-IT" sz="1400" b="0" i="0" u="none" strike="noStrike" cap="none" normalizeH="0" baseline="0" dirty="0">
                  <a:ln>
                    <a:noFill/>
                  </a:ln>
                  <a:solidFill>
                    <a:srgbClr val="2123F9"/>
                  </a:solidFill>
                  <a:effectLst/>
                  <a:latin typeface="Comic Sans MS" panose="030F0702030302020204" pitchFamily="66" charset="0"/>
                </a:rPr>
                <a:t> </a:t>
              </a:r>
              <a:r>
                <a:rPr kumimoji="0" lang="it-IT" altLang="it-IT" sz="1400" b="0" i="0" u="none" strike="noStrike" cap="none" normalizeH="0" baseline="-25000" dirty="0">
                  <a:ln>
                    <a:noFill/>
                  </a:ln>
                  <a:solidFill>
                    <a:srgbClr val="2123F9"/>
                  </a:solidFill>
                  <a:effectLst/>
                  <a:latin typeface="Comic Sans MS" panose="030F0702030302020204" pitchFamily="66" charset="0"/>
                </a:rPr>
                <a:t>2</a:t>
              </a:r>
              <a:r>
                <a:rPr kumimoji="0" lang="it-IT" altLang="it-IT" sz="1400" b="0" i="0" u="none" strike="noStrike" cap="none" normalizeH="0" baseline="0" dirty="0">
                  <a:ln>
                    <a:noFill/>
                  </a:ln>
                  <a:solidFill>
                    <a:srgbClr val="2123F9"/>
                  </a:solidFill>
                  <a:effectLst/>
                  <a:latin typeface="Comic Sans MS" panose="030F0702030302020204" pitchFamily="66" charset="0"/>
                </a:rPr>
                <a:t>r</a:t>
              </a:r>
              <a:r>
                <a:rPr kumimoji="0" lang="it-IT" altLang="it-IT" sz="1400" b="0" i="0" u="none" strike="noStrike" cap="none" normalizeH="0" baseline="0" dirty="0">
                  <a:ln>
                    <a:noFill/>
                  </a:ln>
                  <a:solidFill>
                    <a:srgbClr val="FF0000"/>
                  </a:solidFill>
                  <a:effectLst/>
                  <a:latin typeface="Comic Sans MS" panose="030F0702030302020204" pitchFamily="66" charset="0"/>
                </a:rPr>
                <a:t>) applicata in </a:t>
              </a:r>
              <a:r>
                <a:rPr kumimoji="0" lang="it-IT" altLang="it-IT" sz="1400" b="0" i="0" u="none" strike="noStrike" cap="none" normalizeH="0" baseline="0" dirty="0">
                  <a:ln>
                    <a:noFill/>
                  </a:ln>
                  <a:solidFill>
                    <a:srgbClr val="00B050"/>
                  </a:solidFill>
                  <a:effectLst/>
                  <a:latin typeface="Comic Sans MS" panose="030F0702030302020204" pitchFamily="66" charset="0"/>
                </a:rPr>
                <a:t>T</a:t>
              </a:r>
              <a:r>
                <a:rPr kumimoji="0" lang="it-IT" altLang="it-IT" sz="1400" b="0" i="0" u="none" strike="noStrike" cap="none" normalizeH="0" baseline="-25000" dirty="0">
                  <a:ln>
                    <a:noFill/>
                  </a:ln>
                  <a:solidFill>
                    <a:srgbClr val="00B050"/>
                  </a:solidFill>
                  <a:effectLst/>
                  <a:latin typeface="Comic Sans MS" panose="030F0702030302020204" pitchFamily="66" charset="0"/>
                </a:rPr>
                <a:t>2</a:t>
              </a:r>
              <a:r>
                <a:rPr kumimoji="0" lang="it-IT" altLang="it-IT" sz="1400" b="0" i="0" u="none" strike="noStrike" cap="none" normalizeH="0" baseline="0" dirty="0">
                  <a:ln>
                    <a:noFill/>
                  </a:ln>
                  <a:solidFill>
                    <a:srgbClr val="00B050"/>
                  </a:solidFill>
                  <a:effectLst/>
                  <a:latin typeface="Comic Sans MS" panose="030F0702030302020204" pitchFamily="66" charset="0"/>
                </a:rPr>
                <a:t>s</a:t>
              </a:r>
              <a:r>
                <a:rPr kumimoji="0" lang="it-IT" altLang="it-IT" sz="1400" b="0" i="0" u="none" strike="noStrike" cap="none" normalizeH="0" baseline="0" dirty="0">
                  <a:ln>
                    <a:noFill/>
                  </a:ln>
                  <a:solidFill>
                    <a:srgbClr val="FF0000"/>
                  </a:solidFill>
                  <a:effectLst/>
                  <a:latin typeface="Comic Sans MS" panose="030F0702030302020204" pitchFamily="66" charset="0"/>
                </a:rPr>
                <a:t> </a:t>
              </a:r>
              <a:endParaRPr kumimoji="0" lang="it-IT" altLang="it-IT" sz="1400" b="0" i="0" u="none" strike="noStrike" cap="none" normalizeH="0" baseline="0" dirty="0">
                <a:ln>
                  <a:noFill/>
                </a:ln>
                <a:solidFill>
                  <a:schemeClr val="tx1"/>
                </a:solidFill>
                <a:effectLst/>
              </a:endParaRPr>
            </a:p>
          </p:txBody>
        </p:sp>
      </p:grpSp>
      <p:sp>
        <p:nvSpPr>
          <p:cNvPr id="19" name="CasellaDiTesto 18">
            <a:extLst>
              <a:ext uri="{FF2B5EF4-FFF2-40B4-BE49-F238E27FC236}">
                <a16:creationId xmlns:a16="http://schemas.microsoft.com/office/drawing/2014/main" xmlns="" id="{DEC1B8DD-38C0-A356-6E0C-721087E806C3}"/>
              </a:ext>
            </a:extLst>
          </p:cNvPr>
          <p:cNvSpPr txBox="1"/>
          <p:nvPr/>
        </p:nvSpPr>
        <p:spPr>
          <a:xfrm>
            <a:off x="1351461" y="2212220"/>
            <a:ext cx="566308" cy="400110"/>
          </a:xfrm>
          <a:prstGeom prst="rect">
            <a:avLst/>
          </a:prstGeom>
          <a:solidFill>
            <a:srgbClr val="FFF2CC"/>
          </a:solidFill>
          <a:ln w="3175">
            <a:solidFill>
              <a:srgbClr val="C00000"/>
            </a:solidFill>
          </a:ln>
        </p:spPr>
        <p:txBody>
          <a:bodyPr wrap="square" rtlCol="0">
            <a:spAutoFit/>
          </a:bodyPr>
          <a:lstStyle/>
          <a:p>
            <a:r>
              <a:rPr lang="it-IT" sz="2000" dirty="0">
                <a:solidFill>
                  <a:srgbClr val="FF0000"/>
                </a:solidFill>
                <a:latin typeface="Comic Sans MS" panose="030F0702030302020204" pitchFamily="66" charset="0"/>
              </a:rPr>
              <a:t>t</a:t>
            </a:r>
            <a:r>
              <a:rPr lang="it-IT" sz="2000" baseline="-25000" dirty="0">
                <a:solidFill>
                  <a:srgbClr val="FF0000"/>
                </a:solidFill>
                <a:latin typeface="Comic Sans MS" panose="030F0702030302020204" pitchFamily="66" charset="0"/>
              </a:rPr>
              <a:t>1</a:t>
            </a:r>
            <a:r>
              <a:rPr lang="it-IT" sz="2000" dirty="0">
                <a:solidFill>
                  <a:srgbClr val="FF0000"/>
                </a:solidFill>
                <a:latin typeface="Symbol" panose="05050102010706020507" pitchFamily="18" charset="2"/>
              </a:rPr>
              <a:t>a</a:t>
            </a:r>
          </a:p>
        </p:txBody>
      </p:sp>
      <p:sp>
        <p:nvSpPr>
          <p:cNvPr id="20" name="CasellaDiTesto 19">
            <a:extLst>
              <a:ext uri="{FF2B5EF4-FFF2-40B4-BE49-F238E27FC236}">
                <a16:creationId xmlns:a16="http://schemas.microsoft.com/office/drawing/2014/main" xmlns="" id="{C60051B4-3E1A-6324-DA19-D49816DB782B}"/>
              </a:ext>
            </a:extLst>
          </p:cNvPr>
          <p:cNvSpPr txBox="1"/>
          <p:nvPr/>
        </p:nvSpPr>
        <p:spPr>
          <a:xfrm>
            <a:off x="6723346" y="4753572"/>
            <a:ext cx="566308" cy="400110"/>
          </a:xfrm>
          <a:prstGeom prst="rect">
            <a:avLst/>
          </a:prstGeom>
          <a:noFill/>
        </p:spPr>
        <p:txBody>
          <a:bodyPr wrap="square" rtlCol="0">
            <a:spAutoFit/>
          </a:bodyPr>
          <a:lstStyle/>
          <a:p>
            <a:r>
              <a:rPr lang="it-IT" sz="2000" dirty="0">
                <a:solidFill>
                  <a:srgbClr val="FF0000"/>
                </a:solidFill>
                <a:latin typeface="Comic Sans MS" panose="030F0702030302020204" pitchFamily="66" charset="0"/>
              </a:rPr>
              <a:t>t</a:t>
            </a:r>
            <a:r>
              <a:rPr lang="it-IT" sz="2000" baseline="-25000" dirty="0">
                <a:solidFill>
                  <a:srgbClr val="FF0000"/>
                </a:solidFill>
                <a:latin typeface="Comic Sans MS" panose="030F0702030302020204" pitchFamily="66" charset="0"/>
              </a:rPr>
              <a:t>1</a:t>
            </a:r>
            <a:r>
              <a:rPr lang="it-IT" sz="2000" dirty="0">
                <a:solidFill>
                  <a:srgbClr val="FF0000"/>
                </a:solidFill>
                <a:latin typeface="Symbol" panose="05050102010706020507" pitchFamily="18" charset="2"/>
              </a:rPr>
              <a:t>a</a:t>
            </a:r>
          </a:p>
        </p:txBody>
      </p:sp>
      <p:sp>
        <p:nvSpPr>
          <p:cNvPr id="21" name="CasellaDiTesto 20">
            <a:extLst>
              <a:ext uri="{FF2B5EF4-FFF2-40B4-BE49-F238E27FC236}">
                <a16:creationId xmlns:a16="http://schemas.microsoft.com/office/drawing/2014/main" xmlns="" id="{8FC2C3B1-2362-C627-F9AA-43124EAAD1E0}"/>
              </a:ext>
            </a:extLst>
          </p:cNvPr>
          <p:cNvSpPr txBox="1"/>
          <p:nvPr/>
        </p:nvSpPr>
        <p:spPr>
          <a:xfrm>
            <a:off x="1351461" y="3604487"/>
            <a:ext cx="566308" cy="400110"/>
          </a:xfrm>
          <a:prstGeom prst="rect">
            <a:avLst/>
          </a:prstGeom>
          <a:solidFill>
            <a:srgbClr val="FFF2CC"/>
          </a:solidFill>
          <a:ln w="3175">
            <a:solidFill>
              <a:srgbClr val="C00000"/>
            </a:solidFill>
          </a:ln>
        </p:spPr>
        <p:txBody>
          <a:bodyPr wrap="square" rtlCol="0">
            <a:spAutoFit/>
          </a:bodyPr>
          <a:lstStyle/>
          <a:p>
            <a:r>
              <a:rPr lang="it-IT" sz="2000" dirty="0">
                <a:solidFill>
                  <a:srgbClr val="FF0000"/>
                </a:solidFill>
                <a:latin typeface="Comic Sans MS" panose="030F0702030302020204" pitchFamily="66" charset="0"/>
              </a:rPr>
              <a:t>t</a:t>
            </a:r>
            <a:r>
              <a:rPr lang="it-IT" sz="2000" baseline="-25000" dirty="0">
                <a:solidFill>
                  <a:srgbClr val="FF0000"/>
                </a:solidFill>
                <a:latin typeface="Comic Sans MS" panose="030F0702030302020204" pitchFamily="66" charset="0"/>
              </a:rPr>
              <a:t>2</a:t>
            </a:r>
            <a:r>
              <a:rPr lang="it-IT" sz="2000" dirty="0">
                <a:solidFill>
                  <a:srgbClr val="FF0000"/>
                </a:solidFill>
                <a:latin typeface="Symbol" panose="05050102010706020507" pitchFamily="18" charset="2"/>
              </a:rPr>
              <a:t>a</a:t>
            </a:r>
          </a:p>
        </p:txBody>
      </p:sp>
      <p:sp>
        <p:nvSpPr>
          <p:cNvPr id="22" name="CasellaDiTesto 21">
            <a:extLst>
              <a:ext uri="{FF2B5EF4-FFF2-40B4-BE49-F238E27FC236}">
                <a16:creationId xmlns:a16="http://schemas.microsoft.com/office/drawing/2014/main" xmlns="" id="{957A2FDD-F217-CD93-C750-5775FD5556BA}"/>
              </a:ext>
            </a:extLst>
          </p:cNvPr>
          <p:cNvSpPr txBox="1"/>
          <p:nvPr/>
        </p:nvSpPr>
        <p:spPr>
          <a:xfrm>
            <a:off x="7052106" y="3120333"/>
            <a:ext cx="566308" cy="400110"/>
          </a:xfrm>
          <a:prstGeom prst="rect">
            <a:avLst/>
          </a:prstGeom>
          <a:noFill/>
          <a:ln w="3175">
            <a:noFill/>
          </a:ln>
        </p:spPr>
        <p:txBody>
          <a:bodyPr wrap="square" rtlCol="0">
            <a:spAutoFit/>
          </a:bodyPr>
          <a:lstStyle/>
          <a:p>
            <a:r>
              <a:rPr lang="it-IT" sz="2000" dirty="0">
                <a:solidFill>
                  <a:srgbClr val="FF0000"/>
                </a:solidFill>
                <a:latin typeface="Comic Sans MS" panose="030F0702030302020204" pitchFamily="66" charset="0"/>
              </a:rPr>
              <a:t>t</a:t>
            </a:r>
            <a:r>
              <a:rPr lang="it-IT" sz="2000" baseline="-25000" dirty="0">
                <a:solidFill>
                  <a:srgbClr val="FF0000"/>
                </a:solidFill>
                <a:latin typeface="Comic Sans MS" panose="030F0702030302020204" pitchFamily="66" charset="0"/>
              </a:rPr>
              <a:t>2</a:t>
            </a:r>
            <a:r>
              <a:rPr lang="it-IT" sz="2000" dirty="0">
                <a:solidFill>
                  <a:srgbClr val="FF0000"/>
                </a:solidFill>
                <a:latin typeface="Symbol" panose="05050102010706020507" pitchFamily="18" charset="2"/>
              </a:rPr>
              <a:t>a</a:t>
            </a:r>
          </a:p>
        </p:txBody>
      </p:sp>
      <p:sp>
        <p:nvSpPr>
          <p:cNvPr id="25" name="CasellaDiTesto 24">
            <a:extLst>
              <a:ext uri="{FF2B5EF4-FFF2-40B4-BE49-F238E27FC236}">
                <a16:creationId xmlns:a16="http://schemas.microsoft.com/office/drawing/2014/main" xmlns="" id="{F7B3D9C3-BD1A-1389-F584-19F4F313E88F}"/>
              </a:ext>
            </a:extLst>
          </p:cNvPr>
          <p:cNvSpPr txBox="1"/>
          <p:nvPr/>
        </p:nvSpPr>
        <p:spPr>
          <a:xfrm>
            <a:off x="1608" y="4062788"/>
            <a:ext cx="3044807" cy="1169551"/>
          </a:xfrm>
          <a:prstGeom prst="rect">
            <a:avLst/>
          </a:prstGeom>
          <a:noFill/>
          <a:ln w="3175">
            <a:noFill/>
          </a:ln>
        </p:spPr>
        <p:txBody>
          <a:bodyPr wrap="square" rtlCol="0">
            <a:spAutoFit/>
          </a:bodyPr>
          <a:lstStyle/>
          <a:p>
            <a:pPr algn="ctr"/>
            <a:r>
              <a:rPr lang="it-IT" sz="14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Mi preme ricordare - a tal proposito-  che al concetto di punto improprio deve essere sempre associato il concetto di parallelismo tra rette</a:t>
            </a:r>
            <a:endParaRPr lang="it-IT" sz="1400" dirty="0">
              <a:solidFill>
                <a:srgbClr val="C00000"/>
              </a:solidFill>
            </a:endParaRPr>
          </a:p>
        </p:txBody>
      </p:sp>
      <p:sp>
        <p:nvSpPr>
          <p:cNvPr id="26" name="CasellaDiTesto 25">
            <a:extLst>
              <a:ext uri="{FF2B5EF4-FFF2-40B4-BE49-F238E27FC236}">
                <a16:creationId xmlns:a16="http://schemas.microsoft.com/office/drawing/2014/main" xmlns="" id="{610365AE-42A3-AE11-D86B-922CF1DDF388}"/>
              </a:ext>
            </a:extLst>
          </p:cNvPr>
          <p:cNvSpPr txBox="1"/>
          <p:nvPr/>
        </p:nvSpPr>
        <p:spPr>
          <a:xfrm>
            <a:off x="10265224" y="3024746"/>
            <a:ext cx="1633329" cy="1754326"/>
          </a:xfrm>
          <a:prstGeom prst="rect">
            <a:avLst/>
          </a:prstGeom>
          <a:noFill/>
          <a:ln>
            <a:solidFill>
              <a:srgbClr val="C00000"/>
            </a:solidFill>
          </a:ln>
        </p:spPr>
        <p:txBody>
          <a:bodyPr wrap="square" rtlCol="0">
            <a:spAutoFit/>
          </a:bodyPr>
          <a:lstStyle/>
          <a:p>
            <a:pPr algn="ctr"/>
            <a:r>
              <a:rPr lang="it-IT" sz="1200" dirty="0">
                <a:solidFill>
                  <a:srgbClr val="FF0000"/>
                </a:solidFill>
                <a:effectLst/>
                <a:latin typeface="Comic Sans MS" panose="030F0702030302020204" pitchFamily="66" charset="0"/>
                <a:ea typeface="Times New Roman" panose="02020603050405020304" pitchFamily="18" charset="0"/>
                <a:cs typeface="Arial" panose="020B0604020202020204" pitchFamily="34" charset="0"/>
              </a:rPr>
              <a:t>In questo modo si fissano le direzioni delle due tracce del piano che per essere tali devono intersecare la lt nel medesimo punto (punto reale unito alla lt)</a:t>
            </a:r>
            <a:endParaRPr lang="it-IT" sz="1200" dirty="0">
              <a:solidFill>
                <a:srgbClr val="FF0000"/>
              </a:solidFill>
            </a:endParaRPr>
          </a:p>
        </p:txBody>
      </p:sp>
      <p:sp>
        <p:nvSpPr>
          <p:cNvPr id="27" name="CasellaDiTesto 26">
            <a:extLst>
              <a:ext uri="{FF2B5EF4-FFF2-40B4-BE49-F238E27FC236}">
                <a16:creationId xmlns:a16="http://schemas.microsoft.com/office/drawing/2014/main" xmlns="" id="{B7D787E0-34A1-4513-089B-A69DB0822245}"/>
              </a:ext>
            </a:extLst>
          </p:cNvPr>
          <p:cNvSpPr txBox="1"/>
          <p:nvPr/>
        </p:nvSpPr>
        <p:spPr>
          <a:xfrm>
            <a:off x="33927" y="5170250"/>
            <a:ext cx="3012488" cy="1600438"/>
          </a:xfrm>
          <a:prstGeom prst="rect">
            <a:avLst/>
          </a:prstGeom>
          <a:noFill/>
        </p:spPr>
        <p:txBody>
          <a:bodyPr wrap="square" rtlCol="0">
            <a:spAutoFit/>
          </a:bodyPr>
          <a:lstStyle/>
          <a:p>
            <a:pPr algn="ctr"/>
            <a:r>
              <a:rPr lang="it-IT" sz="14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Essendo la retta </a:t>
            </a:r>
            <a:r>
              <a:rPr lang="it-IT" sz="14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a:t>
            </a:r>
            <a:r>
              <a:rPr lang="it-IT" sz="14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una retta frontale nel secondo diedro la (</a:t>
            </a:r>
            <a:r>
              <a:rPr lang="it-IT" sz="14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1400" baseline="30000" dirty="0">
                <a:solidFill>
                  <a:srgbClr val="2123F9"/>
                </a:solidFill>
                <a:effectLst/>
                <a:latin typeface="Symbol" panose="05050102010706020507" pitchFamily="18" charset="2"/>
                <a:ea typeface="Times New Roman" panose="02020603050405020304" pitchFamily="18" charset="0"/>
                <a:cs typeface="Arial" panose="020B0604020202020204" pitchFamily="34" charset="0"/>
              </a:rPr>
              <a:t>¥</a:t>
            </a:r>
            <a:r>
              <a:rPr lang="it-IT" sz="1400" baseline="-250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2</a:t>
            </a:r>
            <a:r>
              <a:rPr lang="it-IT" sz="14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a:t>
            </a:r>
            <a:r>
              <a:rPr lang="it-IT" sz="14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è un punto improprio, pertanto la </a:t>
            </a:r>
            <a:r>
              <a:rPr lang="it-IT" sz="1400" dirty="0">
                <a:solidFill>
                  <a:srgbClr val="FF000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1400" baseline="-25000" dirty="0">
                <a:solidFill>
                  <a:srgbClr val="FF0000"/>
                </a:solidFill>
                <a:effectLst/>
                <a:latin typeface="Comic Sans MS" panose="030F0702030302020204" pitchFamily="66" charset="0"/>
                <a:ea typeface="Times New Roman" panose="02020603050405020304" pitchFamily="18" charset="0"/>
                <a:cs typeface="Arial" panose="020B0604020202020204" pitchFamily="34" charset="0"/>
              </a:rPr>
              <a:t>2</a:t>
            </a:r>
            <a:r>
              <a:rPr lang="it-IT" sz="1400" dirty="0">
                <a:solidFill>
                  <a:srgbClr val="FF0000"/>
                </a:solidFill>
                <a:effectLst/>
                <a:latin typeface="Symbol" panose="05050102010706020507" pitchFamily="18" charset="2"/>
                <a:ea typeface="Times New Roman" panose="02020603050405020304" pitchFamily="18" charset="0"/>
                <a:cs typeface="Arial" panose="020B0604020202020204" pitchFamily="34" charset="0"/>
              </a:rPr>
              <a:t>a</a:t>
            </a:r>
            <a:r>
              <a:rPr lang="it-IT" sz="14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 </a:t>
            </a:r>
            <a:r>
              <a:rPr lang="it-IT" sz="14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si identifica, graficamente, mediante una retta parallela ad  </a:t>
            </a:r>
            <a:r>
              <a:rPr lang="it-IT" sz="14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 </a:t>
            </a:r>
            <a:r>
              <a:rPr lang="it-IT" sz="14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applicata nel punto reale </a:t>
            </a:r>
            <a:r>
              <a:rPr lang="it-IT" sz="14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1400" baseline="-250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2</a:t>
            </a:r>
            <a:r>
              <a:rPr lang="it-IT" sz="14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endParaRPr lang="it-IT" sz="1400" dirty="0"/>
          </a:p>
        </p:txBody>
      </p:sp>
      <p:sp>
        <p:nvSpPr>
          <p:cNvPr id="28" name="Ovale 27">
            <a:extLst>
              <a:ext uri="{FF2B5EF4-FFF2-40B4-BE49-F238E27FC236}">
                <a16:creationId xmlns:a16="http://schemas.microsoft.com/office/drawing/2014/main" xmlns="" id="{24040AB0-7ECD-F2D7-A58D-5FAAB3B414CF}"/>
              </a:ext>
            </a:extLst>
          </p:cNvPr>
          <p:cNvSpPr/>
          <p:nvPr/>
        </p:nvSpPr>
        <p:spPr>
          <a:xfrm>
            <a:off x="6698341" y="4733145"/>
            <a:ext cx="540000" cy="540000"/>
          </a:xfrm>
          <a:prstGeom prst="ellipse">
            <a:avLst/>
          </a:prstGeom>
          <a:noFill/>
          <a:ln w="31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 name="Ovale 28">
            <a:extLst>
              <a:ext uri="{FF2B5EF4-FFF2-40B4-BE49-F238E27FC236}">
                <a16:creationId xmlns:a16="http://schemas.microsoft.com/office/drawing/2014/main" xmlns="" id="{DAE8C7BB-E583-244B-8E1D-6B1550ADD018}"/>
              </a:ext>
            </a:extLst>
          </p:cNvPr>
          <p:cNvSpPr/>
          <p:nvPr/>
        </p:nvSpPr>
        <p:spPr>
          <a:xfrm>
            <a:off x="7065260" y="3069518"/>
            <a:ext cx="540000" cy="540000"/>
          </a:xfrm>
          <a:prstGeom prst="ellipse">
            <a:avLst/>
          </a:prstGeom>
          <a:noFill/>
          <a:ln w="31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43" name="Connettore 2 42">
            <a:extLst>
              <a:ext uri="{FF2B5EF4-FFF2-40B4-BE49-F238E27FC236}">
                <a16:creationId xmlns:a16="http://schemas.microsoft.com/office/drawing/2014/main" xmlns="" id="{6C45D225-0DDF-C8F3-6478-1E219FDD975C}"/>
              </a:ext>
            </a:extLst>
          </p:cNvPr>
          <p:cNvCxnSpPr>
            <a:stCxn id="19" idx="3"/>
            <a:endCxn id="28" idx="1"/>
          </p:cNvCxnSpPr>
          <p:nvPr/>
        </p:nvCxnSpPr>
        <p:spPr>
          <a:xfrm>
            <a:off x="1917769" y="2412275"/>
            <a:ext cx="4859653" cy="2399951"/>
          </a:xfrm>
          <a:prstGeom prst="straightConnector1">
            <a:avLst/>
          </a:prstGeom>
          <a:ln w="317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5" name="Connettore 2 44">
            <a:extLst>
              <a:ext uri="{FF2B5EF4-FFF2-40B4-BE49-F238E27FC236}">
                <a16:creationId xmlns:a16="http://schemas.microsoft.com/office/drawing/2014/main" xmlns="" id="{FFDAF206-156B-B3DF-CA89-41CAB5A64C12}"/>
              </a:ext>
            </a:extLst>
          </p:cNvPr>
          <p:cNvCxnSpPr>
            <a:stCxn id="21" idx="3"/>
            <a:endCxn id="22" idx="1"/>
          </p:cNvCxnSpPr>
          <p:nvPr/>
        </p:nvCxnSpPr>
        <p:spPr>
          <a:xfrm flipV="1">
            <a:off x="1917769" y="3339518"/>
            <a:ext cx="5147491" cy="465024"/>
          </a:xfrm>
          <a:prstGeom prst="straightConnector1">
            <a:avLst/>
          </a:prstGeom>
          <a:ln w="317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5" name="CasellaDiTesto 14">
            <a:extLst>
              <a:ext uri="{FF2B5EF4-FFF2-40B4-BE49-F238E27FC236}">
                <a16:creationId xmlns:a16="http://schemas.microsoft.com/office/drawing/2014/main" xmlns="" id="{714F1EDF-B1B5-6E3A-2E90-2FB21883E1B0}"/>
              </a:ext>
            </a:extLst>
          </p:cNvPr>
          <p:cNvSpPr txBox="1"/>
          <p:nvPr/>
        </p:nvSpPr>
        <p:spPr>
          <a:xfrm>
            <a:off x="3096884" y="526199"/>
            <a:ext cx="9000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Esemplificazione grafica della ricerca e definizione di un piano passante per due rette incidenti collocate nel secondo diedro </a:t>
            </a:r>
          </a:p>
        </p:txBody>
      </p:sp>
    </p:spTree>
    <p:extLst>
      <p:ext uri="{BB962C8B-B14F-4D97-AF65-F5344CB8AC3E}">
        <p14:creationId xmlns:p14="http://schemas.microsoft.com/office/powerpoint/2010/main" xmlns="" val="8862931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cBhvr>
                                        <p:cTn id="26" dur="500" fill="hold"/>
                                        <p:tgtEl>
                                          <p:spTgt spid="17"/>
                                        </p:tgtEl>
                                        <p:attrNameLst>
                                          <p:attrName>ppt_w</p:attrName>
                                        </p:attrNameLst>
                                      </p:cBhvr>
                                      <p:tavLst>
                                        <p:tav tm="0">
                                          <p:val>
                                            <p:fltVal val="0"/>
                                          </p:val>
                                        </p:tav>
                                        <p:tav tm="100000">
                                          <p:val>
                                            <p:strVal val="#ppt_w"/>
                                          </p:val>
                                        </p:tav>
                                      </p:tavLst>
                                    </p:anim>
                                    <p:anim calcmode="lin" valueType="num">
                                      <p:cBhvr>
                                        <p:cTn id="27" dur="500" fill="hold"/>
                                        <p:tgtEl>
                                          <p:spTgt spid="17"/>
                                        </p:tgtEl>
                                        <p:attrNameLst>
                                          <p:attrName>ppt_h</p:attrName>
                                        </p:attrNameLst>
                                      </p:cBhvr>
                                      <p:tavLst>
                                        <p:tav tm="0">
                                          <p:val>
                                            <p:fltVal val="0"/>
                                          </p:val>
                                        </p:tav>
                                        <p:tav tm="100000">
                                          <p:val>
                                            <p:strVal val="#ppt_h"/>
                                          </p:val>
                                        </p:tav>
                                      </p:tavLst>
                                    </p:anim>
                                    <p:animEffect transition="in" filter="fade">
                                      <p:cBhvr>
                                        <p:cTn id="28" dur="5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500" fill="hold"/>
                                        <p:tgtEl>
                                          <p:spTgt spid="19"/>
                                        </p:tgtEl>
                                        <p:attrNameLst>
                                          <p:attrName>ppt_w</p:attrName>
                                        </p:attrNameLst>
                                      </p:cBhvr>
                                      <p:tavLst>
                                        <p:tav tm="0">
                                          <p:val>
                                            <p:fltVal val="0"/>
                                          </p:val>
                                        </p:tav>
                                        <p:tav tm="100000">
                                          <p:val>
                                            <p:strVal val="#ppt_w"/>
                                          </p:val>
                                        </p:tav>
                                      </p:tavLst>
                                    </p:anim>
                                    <p:anim calcmode="lin" valueType="num">
                                      <p:cBhvr>
                                        <p:cTn id="34" dur="500" fill="hold"/>
                                        <p:tgtEl>
                                          <p:spTgt spid="19"/>
                                        </p:tgtEl>
                                        <p:attrNameLst>
                                          <p:attrName>ppt_h</p:attrName>
                                        </p:attrNameLst>
                                      </p:cBhvr>
                                      <p:tavLst>
                                        <p:tav tm="0">
                                          <p:val>
                                            <p:fltVal val="0"/>
                                          </p:val>
                                        </p:tav>
                                        <p:tav tm="100000">
                                          <p:val>
                                            <p:strVal val="#ppt_h"/>
                                          </p:val>
                                        </p:tav>
                                      </p:tavLst>
                                    </p:anim>
                                    <p:animEffect transition="in" filter="fade">
                                      <p:cBhvr>
                                        <p:cTn id="35" dur="500"/>
                                        <p:tgtEl>
                                          <p:spTgt spid="1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43"/>
                                        </p:tgtEl>
                                        <p:attrNameLst>
                                          <p:attrName>style.visibility</p:attrName>
                                        </p:attrNameLst>
                                      </p:cBhvr>
                                      <p:to>
                                        <p:strVal val="visible"/>
                                      </p:to>
                                    </p:set>
                                    <p:animEffect transition="in" filter="wipe(up)">
                                      <p:cBhvr>
                                        <p:cTn id="40" dur="500"/>
                                        <p:tgtEl>
                                          <p:spTgt spid="43"/>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28"/>
                                        </p:tgtEl>
                                        <p:attrNameLst>
                                          <p:attrName>style.visibility</p:attrName>
                                        </p:attrNameLst>
                                      </p:cBhvr>
                                      <p:to>
                                        <p:strVal val="visible"/>
                                      </p:to>
                                    </p:set>
                                    <p:anim calcmode="lin" valueType="num">
                                      <p:cBhvr>
                                        <p:cTn id="45" dur="500" fill="hold"/>
                                        <p:tgtEl>
                                          <p:spTgt spid="28"/>
                                        </p:tgtEl>
                                        <p:attrNameLst>
                                          <p:attrName>ppt_w</p:attrName>
                                        </p:attrNameLst>
                                      </p:cBhvr>
                                      <p:tavLst>
                                        <p:tav tm="0">
                                          <p:val>
                                            <p:fltVal val="0"/>
                                          </p:val>
                                        </p:tav>
                                        <p:tav tm="100000">
                                          <p:val>
                                            <p:strVal val="#ppt_w"/>
                                          </p:val>
                                        </p:tav>
                                      </p:tavLst>
                                    </p:anim>
                                    <p:anim calcmode="lin" valueType="num">
                                      <p:cBhvr>
                                        <p:cTn id="46" dur="500" fill="hold"/>
                                        <p:tgtEl>
                                          <p:spTgt spid="28"/>
                                        </p:tgtEl>
                                        <p:attrNameLst>
                                          <p:attrName>ppt_h</p:attrName>
                                        </p:attrNameLst>
                                      </p:cBhvr>
                                      <p:tavLst>
                                        <p:tav tm="0">
                                          <p:val>
                                            <p:fltVal val="0"/>
                                          </p:val>
                                        </p:tav>
                                        <p:tav tm="100000">
                                          <p:val>
                                            <p:strVal val="#ppt_h"/>
                                          </p:val>
                                        </p:tav>
                                      </p:tavLst>
                                    </p:anim>
                                    <p:animEffect transition="in" filter="fade">
                                      <p:cBhvr>
                                        <p:cTn id="47" dur="500"/>
                                        <p:tgtEl>
                                          <p:spTgt spid="28"/>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 calcmode="lin" valueType="num">
                                      <p:cBhvr>
                                        <p:cTn id="52" dur="500" fill="hold"/>
                                        <p:tgtEl>
                                          <p:spTgt spid="20"/>
                                        </p:tgtEl>
                                        <p:attrNameLst>
                                          <p:attrName>ppt_w</p:attrName>
                                        </p:attrNameLst>
                                      </p:cBhvr>
                                      <p:tavLst>
                                        <p:tav tm="0">
                                          <p:val>
                                            <p:fltVal val="0"/>
                                          </p:val>
                                        </p:tav>
                                        <p:tav tm="100000">
                                          <p:val>
                                            <p:strVal val="#ppt_w"/>
                                          </p:val>
                                        </p:tav>
                                      </p:tavLst>
                                    </p:anim>
                                    <p:anim calcmode="lin" valueType="num">
                                      <p:cBhvr>
                                        <p:cTn id="53" dur="500" fill="hold"/>
                                        <p:tgtEl>
                                          <p:spTgt spid="20"/>
                                        </p:tgtEl>
                                        <p:attrNameLst>
                                          <p:attrName>ppt_h</p:attrName>
                                        </p:attrNameLst>
                                      </p:cBhvr>
                                      <p:tavLst>
                                        <p:tav tm="0">
                                          <p:val>
                                            <p:fltVal val="0"/>
                                          </p:val>
                                        </p:tav>
                                        <p:tav tm="100000">
                                          <p:val>
                                            <p:strVal val="#ppt_h"/>
                                          </p:val>
                                        </p:tav>
                                      </p:tavLst>
                                    </p:anim>
                                    <p:animEffect transition="in" filter="fade">
                                      <p:cBhvr>
                                        <p:cTn id="54" dur="500"/>
                                        <p:tgtEl>
                                          <p:spTgt spid="20"/>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anim calcmode="lin" valueType="num">
                                      <p:cBhvr>
                                        <p:cTn id="59" dur="500" fill="hold"/>
                                        <p:tgtEl>
                                          <p:spTgt spid="18"/>
                                        </p:tgtEl>
                                        <p:attrNameLst>
                                          <p:attrName>ppt_w</p:attrName>
                                        </p:attrNameLst>
                                      </p:cBhvr>
                                      <p:tavLst>
                                        <p:tav tm="0">
                                          <p:val>
                                            <p:fltVal val="0"/>
                                          </p:val>
                                        </p:tav>
                                        <p:tav tm="100000">
                                          <p:val>
                                            <p:strVal val="#ppt_w"/>
                                          </p:val>
                                        </p:tav>
                                      </p:tavLst>
                                    </p:anim>
                                    <p:anim calcmode="lin" valueType="num">
                                      <p:cBhvr>
                                        <p:cTn id="60" dur="500" fill="hold"/>
                                        <p:tgtEl>
                                          <p:spTgt spid="18"/>
                                        </p:tgtEl>
                                        <p:attrNameLst>
                                          <p:attrName>ppt_h</p:attrName>
                                        </p:attrNameLst>
                                      </p:cBhvr>
                                      <p:tavLst>
                                        <p:tav tm="0">
                                          <p:val>
                                            <p:fltVal val="0"/>
                                          </p:val>
                                        </p:tav>
                                        <p:tav tm="100000">
                                          <p:val>
                                            <p:strVal val="#ppt_h"/>
                                          </p:val>
                                        </p:tav>
                                      </p:tavLst>
                                    </p:anim>
                                    <p:animEffect transition="in" filter="fade">
                                      <p:cBhvr>
                                        <p:cTn id="61" dur="500"/>
                                        <p:tgtEl>
                                          <p:spTgt spid="18"/>
                                        </p:tgtEl>
                                      </p:cBhvr>
                                    </p:animEffect>
                                  </p:childTnLst>
                                </p:cTn>
                              </p:par>
                            </p:childTnLst>
                          </p:cTn>
                        </p:par>
                      </p:childTnLst>
                    </p:cTn>
                  </p:par>
                  <p:par>
                    <p:cTn id="62" fill="hold">
                      <p:stCondLst>
                        <p:cond delay="indefinite"/>
                      </p:stCondLst>
                      <p:childTnLst>
                        <p:par>
                          <p:cTn id="63" fill="hold">
                            <p:stCondLst>
                              <p:cond delay="0"/>
                            </p:stCondLst>
                            <p:childTnLst>
                              <p:par>
                                <p:cTn id="64" presetID="53" presetClass="entr" presetSubtype="16" fill="hold" grpId="0" nodeType="clickEffect">
                                  <p:stCondLst>
                                    <p:cond delay="0"/>
                                  </p:stCondLst>
                                  <p:childTnLst>
                                    <p:set>
                                      <p:cBhvr>
                                        <p:cTn id="65" dur="1" fill="hold">
                                          <p:stCondLst>
                                            <p:cond delay="0"/>
                                          </p:stCondLst>
                                        </p:cTn>
                                        <p:tgtEl>
                                          <p:spTgt spid="21"/>
                                        </p:tgtEl>
                                        <p:attrNameLst>
                                          <p:attrName>style.visibility</p:attrName>
                                        </p:attrNameLst>
                                      </p:cBhvr>
                                      <p:to>
                                        <p:strVal val="visible"/>
                                      </p:to>
                                    </p:set>
                                    <p:anim calcmode="lin" valueType="num">
                                      <p:cBhvr>
                                        <p:cTn id="66" dur="500" fill="hold"/>
                                        <p:tgtEl>
                                          <p:spTgt spid="21"/>
                                        </p:tgtEl>
                                        <p:attrNameLst>
                                          <p:attrName>ppt_w</p:attrName>
                                        </p:attrNameLst>
                                      </p:cBhvr>
                                      <p:tavLst>
                                        <p:tav tm="0">
                                          <p:val>
                                            <p:fltVal val="0"/>
                                          </p:val>
                                        </p:tav>
                                        <p:tav tm="100000">
                                          <p:val>
                                            <p:strVal val="#ppt_w"/>
                                          </p:val>
                                        </p:tav>
                                      </p:tavLst>
                                    </p:anim>
                                    <p:anim calcmode="lin" valueType="num">
                                      <p:cBhvr>
                                        <p:cTn id="67" dur="500" fill="hold"/>
                                        <p:tgtEl>
                                          <p:spTgt spid="21"/>
                                        </p:tgtEl>
                                        <p:attrNameLst>
                                          <p:attrName>ppt_h</p:attrName>
                                        </p:attrNameLst>
                                      </p:cBhvr>
                                      <p:tavLst>
                                        <p:tav tm="0">
                                          <p:val>
                                            <p:fltVal val="0"/>
                                          </p:val>
                                        </p:tav>
                                        <p:tav tm="100000">
                                          <p:val>
                                            <p:strVal val="#ppt_h"/>
                                          </p:val>
                                        </p:tav>
                                      </p:tavLst>
                                    </p:anim>
                                    <p:animEffect transition="in" filter="fade">
                                      <p:cBhvr>
                                        <p:cTn id="68" dur="500"/>
                                        <p:tgtEl>
                                          <p:spTgt spid="21"/>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45"/>
                                        </p:tgtEl>
                                        <p:attrNameLst>
                                          <p:attrName>style.visibility</p:attrName>
                                        </p:attrNameLst>
                                      </p:cBhvr>
                                      <p:to>
                                        <p:strVal val="visible"/>
                                      </p:to>
                                    </p:set>
                                    <p:animEffect transition="in" filter="wipe(down)">
                                      <p:cBhvr>
                                        <p:cTn id="73" dur="500"/>
                                        <p:tgtEl>
                                          <p:spTgt spid="45"/>
                                        </p:tgtEl>
                                      </p:cBhvr>
                                    </p:animEffect>
                                  </p:childTnLst>
                                </p:cTn>
                              </p:par>
                            </p:childTnLst>
                          </p:cTn>
                        </p:par>
                      </p:childTnLst>
                    </p:cTn>
                  </p:par>
                  <p:par>
                    <p:cTn id="74" fill="hold">
                      <p:stCondLst>
                        <p:cond delay="indefinite"/>
                      </p:stCondLst>
                      <p:childTnLst>
                        <p:par>
                          <p:cTn id="75" fill="hold">
                            <p:stCondLst>
                              <p:cond delay="0"/>
                            </p:stCondLst>
                            <p:childTnLst>
                              <p:par>
                                <p:cTn id="76" presetID="53" presetClass="entr" presetSubtype="16" fill="hold" grpId="0" nodeType="clickEffect">
                                  <p:stCondLst>
                                    <p:cond delay="0"/>
                                  </p:stCondLst>
                                  <p:childTnLst>
                                    <p:set>
                                      <p:cBhvr>
                                        <p:cTn id="77" dur="1" fill="hold">
                                          <p:stCondLst>
                                            <p:cond delay="0"/>
                                          </p:stCondLst>
                                        </p:cTn>
                                        <p:tgtEl>
                                          <p:spTgt spid="29"/>
                                        </p:tgtEl>
                                        <p:attrNameLst>
                                          <p:attrName>style.visibility</p:attrName>
                                        </p:attrNameLst>
                                      </p:cBhvr>
                                      <p:to>
                                        <p:strVal val="visible"/>
                                      </p:to>
                                    </p:set>
                                    <p:anim calcmode="lin" valueType="num">
                                      <p:cBhvr>
                                        <p:cTn id="78" dur="500" fill="hold"/>
                                        <p:tgtEl>
                                          <p:spTgt spid="29"/>
                                        </p:tgtEl>
                                        <p:attrNameLst>
                                          <p:attrName>ppt_w</p:attrName>
                                        </p:attrNameLst>
                                      </p:cBhvr>
                                      <p:tavLst>
                                        <p:tav tm="0">
                                          <p:val>
                                            <p:fltVal val="0"/>
                                          </p:val>
                                        </p:tav>
                                        <p:tav tm="100000">
                                          <p:val>
                                            <p:strVal val="#ppt_w"/>
                                          </p:val>
                                        </p:tav>
                                      </p:tavLst>
                                    </p:anim>
                                    <p:anim calcmode="lin" valueType="num">
                                      <p:cBhvr>
                                        <p:cTn id="79" dur="500" fill="hold"/>
                                        <p:tgtEl>
                                          <p:spTgt spid="29"/>
                                        </p:tgtEl>
                                        <p:attrNameLst>
                                          <p:attrName>ppt_h</p:attrName>
                                        </p:attrNameLst>
                                      </p:cBhvr>
                                      <p:tavLst>
                                        <p:tav tm="0">
                                          <p:val>
                                            <p:fltVal val="0"/>
                                          </p:val>
                                        </p:tav>
                                        <p:tav tm="100000">
                                          <p:val>
                                            <p:strVal val="#ppt_h"/>
                                          </p:val>
                                        </p:tav>
                                      </p:tavLst>
                                    </p:anim>
                                    <p:animEffect transition="in" filter="fade">
                                      <p:cBhvr>
                                        <p:cTn id="80" dur="500"/>
                                        <p:tgtEl>
                                          <p:spTgt spid="29"/>
                                        </p:tgtEl>
                                      </p:cBhvr>
                                    </p:animEffect>
                                  </p:childTnLst>
                                </p:cTn>
                              </p:par>
                            </p:childTnLst>
                          </p:cTn>
                        </p:par>
                      </p:childTnLst>
                    </p:cTn>
                  </p:par>
                  <p:par>
                    <p:cTn id="81" fill="hold">
                      <p:stCondLst>
                        <p:cond delay="indefinite"/>
                      </p:stCondLst>
                      <p:childTnLst>
                        <p:par>
                          <p:cTn id="82" fill="hold">
                            <p:stCondLst>
                              <p:cond delay="0"/>
                            </p:stCondLst>
                            <p:childTnLst>
                              <p:par>
                                <p:cTn id="83" presetID="53" presetClass="entr" presetSubtype="16" fill="hold" grpId="0" nodeType="clickEffect">
                                  <p:stCondLst>
                                    <p:cond delay="0"/>
                                  </p:stCondLst>
                                  <p:childTnLst>
                                    <p:set>
                                      <p:cBhvr>
                                        <p:cTn id="84" dur="1" fill="hold">
                                          <p:stCondLst>
                                            <p:cond delay="0"/>
                                          </p:stCondLst>
                                        </p:cTn>
                                        <p:tgtEl>
                                          <p:spTgt spid="22"/>
                                        </p:tgtEl>
                                        <p:attrNameLst>
                                          <p:attrName>style.visibility</p:attrName>
                                        </p:attrNameLst>
                                      </p:cBhvr>
                                      <p:to>
                                        <p:strVal val="visible"/>
                                      </p:to>
                                    </p:set>
                                    <p:anim calcmode="lin" valueType="num">
                                      <p:cBhvr>
                                        <p:cTn id="85" dur="500" fill="hold"/>
                                        <p:tgtEl>
                                          <p:spTgt spid="22"/>
                                        </p:tgtEl>
                                        <p:attrNameLst>
                                          <p:attrName>ppt_w</p:attrName>
                                        </p:attrNameLst>
                                      </p:cBhvr>
                                      <p:tavLst>
                                        <p:tav tm="0">
                                          <p:val>
                                            <p:fltVal val="0"/>
                                          </p:val>
                                        </p:tav>
                                        <p:tav tm="100000">
                                          <p:val>
                                            <p:strVal val="#ppt_w"/>
                                          </p:val>
                                        </p:tav>
                                      </p:tavLst>
                                    </p:anim>
                                    <p:anim calcmode="lin" valueType="num">
                                      <p:cBhvr>
                                        <p:cTn id="86" dur="500" fill="hold"/>
                                        <p:tgtEl>
                                          <p:spTgt spid="22"/>
                                        </p:tgtEl>
                                        <p:attrNameLst>
                                          <p:attrName>ppt_h</p:attrName>
                                        </p:attrNameLst>
                                      </p:cBhvr>
                                      <p:tavLst>
                                        <p:tav tm="0">
                                          <p:val>
                                            <p:fltVal val="0"/>
                                          </p:val>
                                        </p:tav>
                                        <p:tav tm="100000">
                                          <p:val>
                                            <p:strVal val="#ppt_h"/>
                                          </p:val>
                                        </p:tav>
                                      </p:tavLst>
                                    </p:anim>
                                    <p:animEffect transition="in" filter="fade">
                                      <p:cBhvr>
                                        <p:cTn id="87" dur="500"/>
                                        <p:tgtEl>
                                          <p:spTgt spid="22"/>
                                        </p:tgtEl>
                                      </p:cBhvr>
                                    </p:animEffect>
                                  </p:childTnLst>
                                </p:cTn>
                              </p:par>
                            </p:childTnLst>
                          </p:cTn>
                        </p:par>
                      </p:childTnLst>
                    </p:cTn>
                  </p:par>
                  <p:par>
                    <p:cTn id="88" fill="hold">
                      <p:stCondLst>
                        <p:cond delay="indefinite"/>
                      </p:stCondLst>
                      <p:childTnLst>
                        <p:par>
                          <p:cTn id="89" fill="hold">
                            <p:stCondLst>
                              <p:cond delay="0"/>
                            </p:stCondLst>
                            <p:childTnLst>
                              <p:par>
                                <p:cTn id="90" presetID="53" presetClass="entr" presetSubtype="16" fill="hold" grpId="0" nodeType="clickEffect">
                                  <p:stCondLst>
                                    <p:cond delay="0"/>
                                  </p:stCondLst>
                                  <p:childTnLst>
                                    <p:set>
                                      <p:cBhvr>
                                        <p:cTn id="91" dur="1" fill="hold">
                                          <p:stCondLst>
                                            <p:cond delay="0"/>
                                          </p:stCondLst>
                                        </p:cTn>
                                        <p:tgtEl>
                                          <p:spTgt spid="25"/>
                                        </p:tgtEl>
                                        <p:attrNameLst>
                                          <p:attrName>style.visibility</p:attrName>
                                        </p:attrNameLst>
                                      </p:cBhvr>
                                      <p:to>
                                        <p:strVal val="visible"/>
                                      </p:to>
                                    </p:set>
                                    <p:anim calcmode="lin" valueType="num">
                                      <p:cBhvr>
                                        <p:cTn id="92" dur="500" fill="hold"/>
                                        <p:tgtEl>
                                          <p:spTgt spid="25"/>
                                        </p:tgtEl>
                                        <p:attrNameLst>
                                          <p:attrName>ppt_w</p:attrName>
                                        </p:attrNameLst>
                                      </p:cBhvr>
                                      <p:tavLst>
                                        <p:tav tm="0">
                                          <p:val>
                                            <p:fltVal val="0"/>
                                          </p:val>
                                        </p:tav>
                                        <p:tav tm="100000">
                                          <p:val>
                                            <p:strVal val="#ppt_w"/>
                                          </p:val>
                                        </p:tav>
                                      </p:tavLst>
                                    </p:anim>
                                    <p:anim calcmode="lin" valueType="num">
                                      <p:cBhvr>
                                        <p:cTn id="93" dur="500" fill="hold"/>
                                        <p:tgtEl>
                                          <p:spTgt spid="25"/>
                                        </p:tgtEl>
                                        <p:attrNameLst>
                                          <p:attrName>ppt_h</p:attrName>
                                        </p:attrNameLst>
                                      </p:cBhvr>
                                      <p:tavLst>
                                        <p:tav tm="0">
                                          <p:val>
                                            <p:fltVal val="0"/>
                                          </p:val>
                                        </p:tav>
                                        <p:tav tm="100000">
                                          <p:val>
                                            <p:strVal val="#ppt_h"/>
                                          </p:val>
                                        </p:tav>
                                      </p:tavLst>
                                    </p:anim>
                                    <p:animEffect transition="in" filter="fade">
                                      <p:cBhvr>
                                        <p:cTn id="94" dur="500"/>
                                        <p:tgtEl>
                                          <p:spTgt spid="25"/>
                                        </p:tgtEl>
                                      </p:cBhvr>
                                    </p:animEffect>
                                  </p:childTnLst>
                                </p:cTn>
                              </p:par>
                            </p:childTnLst>
                          </p:cTn>
                        </p:par>
                      </p:childTnLst>
                    </p:cTn>
                  </p:par>
                  <p:par>
                    <p:cTn id="95" fill="hold">
                      <p:stCondLst>
                        <p:cond delay="indefinite"/>
                      </p:stCondLst>
                      <p:childTnLst>
                        <p:par>
                          <p:cTn id="96" fill="hold">
                            <p:stCondLst>
                              <p:cond delay="0"/>
                            </p:stCondLst>
                            <p:childTnLst>
                              <p:par>
                                <p:cTn id="97" presetID="53" presetClass="entr" presetSubtype="16" fill="hold" grpId="0" nodeType="click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p:cTn id="99" dur="500" fill="hold"/>
                                        <p:tgtEl>
                                          <p:spTgt spid="27"/>
                                        </p:tgtEl>
                                        <p:attrNameLst>
                                          <p:attrName>ppt_w</p:attrName>
                                        </p:attrNameLst>
                                      </p:cBhvr>
                                      <p:tavLst>
                                        <p:tav tm="0">
                                          <p:val>
                                            <p:fltVal val="0"/>
                                          </p:val>
                                        </p:tav>
                                        <p:tav tm="100000">
                                          <p:val>
                                            <p:strVal val="#ppt_w"/>
                                          </p:val>
                                        </p:tav>
                                      </p:tavLst>
                                    </p:anim>
                                    <p:anim calcmode="lin" valueType="num">
                                      <p:cBhvr>
                                        <p:cTn id="100" dur="500" fill="hold"/>
                                        <p:tgtEl>
                                          <p:spTgt spid="27"/>
                                        </p:tgtEl>
                                        <p:attrNameLst>
                                          <p:attrName>ppt_h</p:attrName>
                                        </p:attrNameLst>
                                      </p:cBhvr>
                                      <p:tavLst>
                                        <p:tav tm="0">
                                          <p:val>
                                            <p:fltVal val="0"/>
                                          </p:val>
                                        </p:tav>
                                        <p:tav tm="100000">
                                          <p:val>
                                            <p:strVal val="#ppt_h"/>
                                          </p:val>
                                        </p:tav>
                                      </p:tavLst>
                                    </p:anim>
                                    <p:animEffect transition="in" filter="fade">
                                      <p:cBhvr>
                                        <p:cTn id="101" dur="500"/>
                                        <p:tgtEl>
                                          <p:spTgt spid="27"/>
                                        </p:tgtEl>
                                      </p:cBhvr>
                                    </p:animEffect>
                                  </p:childTnLst>
                                </p:cTn>
                              </p:par>
                            </p:childTnLst>
                          </p:cTn>
                        </p:par>
                      </p:childTnLst>
                    </p:cTn>
                  </p:par>
                  <p:par>
                    <p:cTn id="102" fill="hold">
                      <p:stCondLst>
                        <p:cond delay="indefinite"/>
                      </p:stCondLst>
                      <p:childTnLst>
                        <p:par>
                          <p:cTn id="103" fill="hold">
                            <p:stCondLst>
                              <p:cond delay="0"/>
                            </p:stCondLst>
                            <p:childTnLst>
                              <p:par>
                                <p:cTn id="104" presetID="53" presetClass="entr" presetSubtype="16" fill="hold" grpId="0" nodeType="clickEffect">
                                  <p:stCondLst>
                                    <p:cond delay="0"/>
                                  </p:stCondLst>
                                  <p:childTnLst>
                                    <p:set>
                                      <p:cBhvr>
                                        <p:cTn id="105" dur="1" fill="hold">
                                          <p:stCondLst>
                                            <p:cond delay="0"/>
                                          </p:stCondLst>
                                        </p:cTn>
                                        <p:tgtEl>
                                          <p:spTgt spid="26"/>
                                        </p:tgtEl>
                                        <p:attrNameLst>
                                          <p:attrName>style.visibility</p:attrName>
                                        </p:attrNameLst>
                                      </p:cBhvr>
                                      <p:to>
                                        <p:strVal val="visible"/>
                                      </p:to>
                                    </p:set>
                                    <p:anim calcmode="lin" valueType="num">
                                      <p:cBhvr>
                                        <p:cTn id="106" dur="500" fill="hold"/>
                                        <p:tgtEl>
                                          <p:spTgt spid="26"/>
                                        </p:tgtEl>
                                        <p:attrNameLst>
                                          <p:attrName>ppt_w</p:attrName>
                                        </p:attrNameLst>
                                      </p:cBhvr>
                                      <p:tavLst>
                                        <p:tav tm="0">
                                          <p:val>
                                            <p:fltVal val="0"/>
                                          </p:val>
                                        </p:tav>
                                        <p:tav tm="100000">
                                          <p:val>
                                            <p:strVal val="#ppt_w"/>
                                          </p:val>
                                        </p:tav>
                                      </p:tavLst>
                                    </p:anim>
                                    <p:anim calcmode="lin" valueType="num">
                                      <p:cBhvr>
                                        <p:cTn id="107" dur="500" fill="hold"/>
                                        <p:tgtEl>
                                          <p:spTgt spid="26"/>
                                        </p:tgtEl>
                                        <p:attrNameLst>
                                          <p:attrName>ppt_h</p:attrName>
                                        </p:attrNameLst>
                                      </p:cBhvr>
                                      <p:tavLst>
                                        <p:tav tm="0">
                                          <p:val>
                                            <p:fltVal val="0"/>
                                          </p:val>
                                        </p:tav>
                                        <p:tav tm="100000">
                                          <p:val>
                                            <p:strVal val="#ppt_h"/>
                                          </p:val>
                                        </p:tav>
                                      </p:tavLst>
                                    </p:anim>
                                    <p:animEffect transition="in" filter="fade">
                                      <p:cBhvr>
                                        <p:cTn id="10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7" grpId="0"/>
      <p:bldP spid="18" grpId="0"/>
      <p:bldP spid="19" grpId="0" animBg="1"/>
      <p:bldP spid="20" grpId="0"/>
      <p:bldP spid="21" grpId="0" animBg="1"/>
      <p:bldP spid="22" grpId="0"/>
      <p:bldP spid="25" grpId="0"/>
      <p:bldP spid="26" grpId="0" animBg="1"/>
      <p:bldP spid="27" grpId="0"/>
      <p:bldP spid="28" grpId="0" animBg="1"/>
      <p:bldP spid="2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B08A9B71-F4B6-B569-E5CB-1CFCAA197605}"/>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PIANO  PER  DUE  RETTE  GENERICHE  INCIDENTI  NEL  SECONDO DIEDRO </a:t>
            </a:r>
          </a:p>
        </p:txBody>
      </p:sp>
      <p:sp>
        <p:nvSpPr>
          <p:cNvPr id="5" name="Callout: freccia in giù 4">
            <a:extLst>
              <a:ext uri="{FF2B5EF4-FFF2-40B4-BE49-F238E27FC236}">
                <a16:creationId xmlns:a16="http://schemas.microsoft.com/office/drawing/2014/main" xmlns="" id="{3E65A582-90C5-42E5-2EA0-8995286DB16C}"/>
              </a:ext>
            </a:extLst>
          </p:cNvPr>
          <p:cNvSpPr/>
          <p:nvPr/>
        </p:nvSpPr>
        <p:spPr>
          <a:xfrm>
            <a:off x="95116" y="442342"/>
            <a:ext cx="3040230" cy="646328"/>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Passo 3</a:t>
            </a:r>
          </a:p>
        </p:txBody>
      </p:sp>
      <p:sp>
        <p:nvSpPr>
          <p:cNvPr id="37" name="CasellaDiTesto 36">
            <a:hlinkClick r:id="rId3" action="ppaction://hlinksldjump"/>
            <a:extLst>
              <a:ext uri="{FF2B5EF4-FFF2-40B4-BE49-F238E27FC236}">
                <a16:creationId xmlns:a16="http://schemas.microsoft.com/office/drawing/2014/main" xmlns="" id="{D328E884-010A-D582-117B-10E1E9F84CD3}"/>
              </a:ext>
            </a:extLst>
          </p:cNvPr>
          <p:cNvSpPr txBox="1"/>
          <p:nvPr/>
        </p:nvSpPr>
        <p:spPr>
          <a:xfrm>
            <a:off x="10523001" y="40671"/>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cxnSp>
        <p:nvCxnSpPr>
          <p:cNvPr id="2" name="Connettore diritto 1">
            <a:extLst>
              <a:ext uri="{FF2B5EF4-FFF2-40B4-BE49-F238E27FC236}">
                <a16:creationId xmlns:a16="http://schemas.microsoft.com/office/drawing/2014/main" xmlns="" id="{BE7E6E6A-207E-4924-FF43-DF549CC6BC1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032" name="Rectangle 50">
            <a:extLst>
              <a:ext uri="{FF2B5EF4-FFF2-40B4-BE49-F238E27FC236}">
                <a16:creationId xmlns:a16="http://schemas.microsoft.com/office/drawing/2014/main" xmlns="" id="{00EC1345-3D23-9D7C-BE49-F26E6F2CF3E3}"/>
              </a:ext>
            </a:extLst>
          </p:cNvPr>
          <p:cNvSpPr>
            <a:spLocks noChangeArrowheads="1"/>
          </p:cNvSpPr>
          <p:nvPr/>
        </p:nvSpPr>
        <p:spPr bwMode="auto">
          <a:xfrm>
            <a:off x="2235202" y="2271713"/>
            <a:ext cx="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26" name="CasellaDiTesto 25">
            <a:extLst>
              <a:ext uri="{FF2B5EF4-FFF2-40B4-BE49-F238E27FC236}">
                <a16:creationId xmlns:a16="http://schemas.microsoft.com/office/drawing/2014/main" xmlns="" id="{610365AE-42A3-AE11-D86B-922CF1DDF388}"/>
              </a:ext>
            </a:extLst>
          </p:cNvPr>
          <p:cNvSpPr txBox="1"/>
          <p:nvPr/>
        </p:nvSpPr>
        <p:spPr>
          <a:xfrm>
            <a:off x="124101" y="4508123"/>
            <a:ext cx="2880000" cy="2031325"/>
          </a:xfrm>
          <a:prstGeom prst="rect">
            <a:avLst/>
          </a:prstGeom>
          <a:noFill/>
          <a:ln>
            <a:noFill/>
          </a:ln>
        </p:spPr>
        <p:txBody>
          <a:bodyPr wrap="square" rtlCol="0">
            <a:spAutoFit/>
          </a:bodyPr>
          <a:lstStyle/>
          <a:p>
            <a:pPr algn="ctr"/>
            <a:r>
              <a:rPr lang="it-IT"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In questo modo si fissano le direzioni delle due tracce del piano che per essere tali devono intersecare la lt nel medesimo punto (punto reale unito alla lt)</a:t>
            </a:r>
            <a:endParaRPr lang="it-IT" dirty="0">
              <a:solidFill>
                <a:srgbClr val="C00000"/>
              </a:solidFill>
            </a:endParaRPr>
          </a:p>
        </p:txBody>
      </p:sp>
      <p:sp>
        <p:nvSpPr>
          <p:cNvPr id="1070" name="Rectangle 57">
            <a:extLst>
              <a:ext uri="{FF2B5EF4-FFF2-40B4-BE49-F238E27FC236}">
                <a16:creationId xmlns:a16="http://schemas.microsoft.com/office/drawing/2014/main" xmlns="" id="{17CC14B8-2D7E-2CCF-7F32-46086B05092A}"/>
              </a:ext>
            </a:extLst>
          </p:cNvPr>
          <p:cNvSpPr>
            <a:spLocks noChangeArrowheads="1"/>
          </p:cNvSpPr>
          <p:nvPr/>
        </p:nvSpPr>
        <p:spPr bwMode="auto">
          <a:xfrm>
            <a:off x="4655363" y="76200"/>
            <a:ext cx="48090"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a:ln>
                  <a:noFill/>
                </a:ln>
                <a:solidFill>
                  <a:srgbClr val="FF0000"/>
                </a:solidFill>
                <a:effectLst/>
                <a:latin typeface="Symbol" panose="05050102010706020507" pitchFamily="18" charset="2"/>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23" name="AutoShape 4">
            <a:extLst>
              <a:ext uri="{FF2B5EF4-FFF2-40B4-BE49-F238E27FC236}">
                <a16:creationId xmlns:a16="http://schemas.microsoft.com/office/drawing/2014/main" xmlns="" id="{1A51E515-DE55-3F18-4EB1-CD494DE3D28F}"/>
              </a:ext>
            </a:extLst>
          </p:cNvPr>
          <p:cNvSpPr>
            <a:spLocks noChangeAspect="1" noChangeArrowheads="1" noTextEdit="1"/>
          </p:cNvSpPr>
          <p:nvPr/>
        </p:nvSpPr>
        <p:spPr bwMode="auto">
          <a:xfrm>
            <a:off x="3127376" y="1358670"/>
            <a:ext cx="8820150" cy="5399088"/>
          </a:xfrm>
          <a:prstGeom prst="rect">
            <a:avLst/>
          </a:prstGeom>
          <a:solidFill>
            <a:srgbClr val="FFF2CC"/>
          </a:solidFill>
          <a:ln>
            <a:noFill/>
          </a:ln>
        </p:spPr>
        <p:txBody>
          <a:bodyPr vert="horz" wrap="square" lIns="91440" tIns="45720" rIns="91440" bIns="45720" numCol="1" anchor="t" anchorCtr="0" compatLnSpc="1">
            <a:prstTxWarp prst="textNoShape">
              <a:avLst/>
            </a:prstTxWarp>
          </a:bodyPr>
          <a:lstStyle/>
          <a:p>
            <a:endParaRPr lang="it-IT"/>
          </a:p>
        </p:txBody>
      </p:sp>
      <p:sp>
        <p:nvSpPr>
          <p:cNvPr id="24" name="Rectangle 6">
            <a:extLst>
              <a:ext uri="{FF2B5EF4-FFF2-40B4-BE49-F238E27FC236}">
                <a16:creationId xmlns:a16="http://schemas.microsoft.com/office/drawing/2014/main" xmlns="" id="{D942A51D-9621-F280-A59D-FBD2B99FA15B}"/>
              </a:ext>
            </a:extLst>
          </p:cNvPr>
          <p:cNvSpPr>
            <a:spLocks noChangeArrowheads="1"/>
          </p:cNvSpPr>
          <p:nvPr/>
        </p:nvSpPr>
        <p:spPr bwMode="auto">
          <a:xfrm>
            <a:off x="3232151" y="1431925"/>
            <a:ext cx="8715375" cy="5297488"/>
          </a:xfrm>
          <a:prstGeom prst="rect">
            <a:avLst/>
          </a:prstGeom>
          <a:noFill/>
          <a:ln w="0">
            <a:solidFill>
              <a:srgbClr val="000000"/>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2" name="Rectangle 7">
            <a:extLst>
              <a:ext uri="{FF2B5EF4-FFF2-40B4-BE49-F238E27FC236}">
                <a16:creationId xmlns:a16="http://schemas.microsoft.com/office/drawing/2014/main" xmlns="" id="{5879A558-721C-5C96-76D6-AEB81FA8528B}"/>
              </a:ext>
            </a:extLst>
          </p:cNvPr>
          <p:cNvSpPr>
            <a:spLocks noChangeArrowheads="1"/>
          </p:cNvSpPr>
          <p:nvPr/>
        </p:nvSpPr>
        <p:spPr bwMode="auto">
          <a:xfrm>
            <a:off x="4710113" y="6016625"/>
            <a:ext cx="171522" cy="276999"/>
          </a:xfrm>
          <a:prstGeom prst="rect">
            <a:avLst/>
          </a:prstGeom>
          <a:noFill/>
          <a:ln w="9525">
            <a:noFill/>
            <a:miter lim="800000"/>
            <a:headEnd/>
            <a:tailEnd/>
          </a:ln>
          <a:extLst>
            <a:ext uri="{909E8E84-426E-40DD-AFC4-6F175D3DCCD1}">
              <a14:hiddenFill xmlns:a14="http://schemas.microsoft.com/office/drawing/2010/main" xmlns="">
                <a:solidFill>
                  <a:srgbClr val="FFFFFF"/>
                </a:solidFill>
              </a14:hiddenFill>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C00000"/>
                </a:solidFill>
                <a:effectLst/>
                <a:latin typeface="Comic Sans MS" panose="030F0702030302020204" pitchFamily="66" charset="0"/>
              </a:rPr>
              <a:t>lt</a:t>
            </a:r>
            <a:endParaRPr kumimoji="0" lang="it-IT" altLang="it-IT" sz="1800" b="0" i="0" u="none" strike="noStrike" cap="none" normalizeH="0" baseline="0" dirty="0">
              <a:ln>
                <a:noFill/>
              </a:ln>
              <a:solidFill>
                <a:srgbClr val="C00000"/>
              </a:solidFill>
              <a:effectLst/>
            </a:endParaRPr>
          </a:p>
        </p:txBody>
      </p:sp>
      <p:sp>
        <p:nvSpPr>
          <p:cNvPr id="44" name="Rectangle 8">
            <a:extLst>
              <a:ext uri="{FF2B5EF4-FFF2-40B4-BE49-F238E27FC236}">
                <a16:creationId xmlns:a16="http://schemas.microsoft.com/office/drawing/2014/main" xmlns="" id="{41A99A6A-15DB-7BB5-4AC4-BCA0E86389F5}"/>
              </a:ext>
            </a:extLst>
          </p:cNvPr>
          <p:cNvSpPr>
            <a:spLocks noChangeArrowheads="1"/>
          </p:cNvSpPr>
          <p:nvPr/>
        </p:nvSpPr>
        <p:spPr bwMode="auto">
          <a:xfrm>
            <a:off x="7421563" y="5791200"/>
            <a:ext cx="25648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a:ln>
                  <a:noFill/>
                </a:ln>
                <a:solidFill>
                  <a:srgbClr val="C00000"/>
                </a:solidFill>
                <a:effectLst/>
                <a:latin typeface="Comic Sans MS" panose="030F0702030302020204" pitchFamily="66" charset="0"/>
              </a:rPr>
              <a:t>X'</a:t>
            </a:r>
            <a:endParaRPr kumimoji="0" lang="it-IT" altLang="it-IT" b="0" i="0" u="none" strike="noStrike" cap="none" normalizeH="0" baseline="0">
              <a:ln>
                <a:noFill/>
              </a:ln>
              <a:solidFill>
                <a:srgbClr val="C00000"/>
              </a:solidFill>
              <a:effectLst/>
            </a:endParaRPr>
          </a:p>
        </p:txBody>
      </p:sp>
      <p:sp>
        <p:nvSpPr>
          <p:cNvPr id="46" name="Rectangle 9">
            <a:extLst>
              <a:ext uri="{FF2B5EF4-FFF2-40B4-BE49-F238E27FC236}">
                <a16:creationId xmlns:a16="http://schemas.microsoft.com/office/drawing/2014/main" xmlns="" id="{F098D91A-9516-55BC-BD88-D1CCC64CF0FF}"/>
              </a:ext>
            </a:extLst>
          </p:cNvPr>
          <p:cNvSpPr>
            <a:spLocks noChangeArrowheads="1"/>
          </p:cNvSpPr>
          <p:nvPr/>
        </p:nvSpPr>
        <p:spPr bwMode="auto">
          <a:xfrm>
            <a:off x="7567613" y="4857750"/>
            <a:ext cx="264496"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X"</a:t>
            </a:r>
            <a:endParaRPr kumimoji="0" lang="it-IT" altLang="it-IT" b="0" i="0" u="none" strike="noStrike" cap="none" normalizeH="0" baseline="0" dirty="0">
              <a:ln>
                <a:noFill/>
              </a:ln>
              <a:solidFill>
                <a:srgbClr val="C00000"/>
              </a:solidFill>
              <a:effectLst/>
            </a:endParaRPr>
          </a:p>
        </p:txBody>
      </p:sp>
      <p:sp>
        <p:nvSpPr>
          <p:cNvPr id="47" name="Rectangle 10">
            <a:extLst>
              <a:ext uri="{FF2B5EF4-FFF2-40B4-BE49-F238E27FC236}">
                <a16:creationId xmlns:a16="http://schemas.microsoft.com/office/drawing/2014/main" xmlns="" id="{722B96A2-7000-4430-D7F9-E4B408EE2A89}"/>
              </a:ext>
            </a:extLst>
          </p:cNvPr>
          <p:cNvSpPr>
            <a:spLocks noChangeArrowheads="1"/>
          </p:cNvSpPr>
          <p:nvPr/>
        </p:nvSpPr>
        <p:spPr bwMode="auto">
          <a:xfrm>
            <a:off x="9408354" y="5492770"/>
            <a:ext cx="157094"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0000FF"/>
                </a:solidFill>
                <a:effectLst/>
                <a:latin typeface="Comic Sans MS" panose="030F0702030302020204" pitchFamily="66" charset="0"/>
              </a:rPr>
              <a:t>T</a:t>
            </a:r>
            <a:endParaRPr kumimoji="0" lang="it-IT" altLang="it-IT" b="0" i="0" u="none" strike="noStrike" cap="none" normalizeH="0" baseline="0" dirty="0">
              <a:ln>
                <a:noFill/>
              </a:ln>
              <a:solidFill>
                <a:schemeClr val="tx1"/>
              </a:solidFill>
              <a:effectLst/>
            </a:endParaRPr>
          </a:p>
        </p:txBody>
      </p:sp>
      <p:sp>
        <p:nvSpPr>
          <p:cNvPr id="48" name="Rectangle 11">
            <a:extLst>
              <a:ext uri="{FF2B5EF4-FFF2-40B4-BE49-F238E27FC236}">
                <a16:creationId xmlns:a16="http://schemas.microsoft.com/office/drawing/2014/main" xmlns="" id="{0EF55E69-07C1-DF32-B0F6-0F4A0E9ECCFD}"/>
              </a:ext>
            </a:extLst>
          </p:cNvPr>
          <p:cNvSpPr>
            <a:spLocks noChangeArrowheads="1"/>
          </p:cNvSpPr>
          <p:nvPr/>
        </p:nvSpPr>
        <p:spPr bwMode="auto">
          <a:xfrm>
            <a:off x="9540008" y="5484813"/>
            <a:ext cx="179536"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25000" dirty="0">
                <a:ln>
                  <a:noFill/>
                </a:ln>
                <a:solidFill>
                  <a:srgbClr val="0000FF"/>
                </a:solidFill>
                <a:effectLst/>
                <a:latin typeface="Comic Sans MS" panose="030F0702030302020204" pitchFamily="66" charset="0"/>
              </a:rPr>
              <a:t>1</a:t>
            </a:r>
            <a:r>
              <a:rPr kumimoji="0" lang="it-IT" altLang="it-IT" b="0" i="0" u="none" strike="noStrike" cap="none" normalizeH="0" baseline="0" dirty="0">
                <a:ln>
                  <a:noFill/>
                </a:ln>
                <a:solidFill>
                  <a:srgbClr val="0000FF"/>
                </a:solidFill>
                <a:effectLst/>
                <a:latin typeface="Comic Sans MS" panose="030F0702030302020204" pitchFamily="66" charset="0"/>
              </a:rPr>
              <a:t>r</a:t>
            </a:r>
            <a:endParaRPr kumimoji="0" lang="it-IT" altLang="it-IT" b="0" i="0" u="none" strike="noStrike" cap="none" normalizeH="0" baseline="0" dirty="0">
              <a:ln>
                <a:noFill/>
              </a:ln>
              <a:solidFill>
                <a:schemeClr val="tx1"/>
              </a:solidFill>
              <a:effectLst/>
            </a:endParaRPr>
          </a:p>
        </p:txBody>
      </p:sp>
      <p:sp>
        <p:nvSpPr>
          <p:cNvPr id="49" name="Rectangle 12">
            <a:extLst>
              <a:ext uri="{FF2B5EF4-FFF2-40B4-BE49-F238E27FC236}">
                <a16:creationId xmlns:a16="http://schemas.microsoft.com/office/drawing/2014/main" xmlns="" id="{9A3820C8-9448-163F-B8A6-03BFA9313518}"/>
              </a:ext>
            </a:extLst>
          </p:cNvPr>
          <p:cNvSpPr>
            <a:spLocks noChangeArrowheads="1"/>
          </p:cNvSpPr>
          <p:nvPr/>
        </p:nvSpPr>
        <p:spPr bwMode="auto">
          <a:xfrm>
            <a:off x="4725988" y="3149600"/>
            <a:ext cx="157094"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0000FF"/>
                </a:solidFill>
                <a:effectLst/>
                <a:latin typeface="Comic Sans MS" panose="030F0702030302020204" pitchFamily="66" charset="0"/>
              </a:rPr>
              <a:t>T</a:t>
            </a:r>
            <a:endParaRPr kumimoji="0" lang="it-IT" altLang="it-IT" b="0" i="0" u="none" strike="noStrike" cap="none" normalizeH="0" baseline="0" dirty="0">
              <a:ln>
                <a:noFill/>
              </a:ln>
              <a:solidFill>
                <a:schemeClr val="tx1"/>
              </a:solidFill>
              <a:effectLst/>
            </a:endParaRPr>
          </a:p>
        </p:txBody>
      </p:sp>
      <p:sp>
        <p:nvSpPr>
          <p:cNvPr id="50" name="Rectangle 13">
            <a:extLst>
              <a:ext uri="{FF2B5EF4-FFF2-40B4-BE49-F238E27FC236}">
                <a16:creationId xmlns:a16="http://schemas.microsoft.com/office/drawing/2014/main" xmlns="" id="{9EE912A3-320F-04CF-2F84-8F0988BCB2DB}"/>
              </a:ext>
            </a:extLst>
          </p:cNvPr>
          <p:cNvSpPr>
            <a:spLocks noChangeArrowheads="1"/>
          </p:cNvSpPr>
          <p:nvPr/>
        </p:nvSpPr>
        <p:spPr bwMode="auto">
          <a:xfrm>
            <a:off x="4881268" y="3206434"/>
            <a:ext cx="94578"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25000" dirty="0">
                <a:ln>
                  <a:noFill/>
                </a:ln>
                <a:solidFill>
                  <a:srgbClr val="0000FF"/>
                </a:solidFill>
                <a:effectLst/>
                <a:latin typeface="Comic Sans MS" panose="030F0702030302020204" pitchFamily="66" charset="0"/>
              </a:rPr>
              <a:t>2</a:t>
            </a:r>
            <a:endParaRPr kumimoji="0" lang="it-IT" altLang="it-IT" sz="1800" b="0" i="0" u="none" strike="noStrike" cap="none" normalizeH="0" baseline="-25000" dirty="0">
              <a:ln>
                <a:noFill/>
              </a:ln>
              <a:solidFill>
                <a:schemeClr val="tx1"/>
              </a:solidFill>
              <a:effectLst/>
            </a:endParaRPr>
          </a:p>
        </p:txBody>
      </p:sp>
      <p:sp>
        <p:nvSpPr>
          <p:cNvPr id="51" name="Rectangle 14">
            <a:extLst>
              <a:ext uri="{FF2B5EF4-FFF2-40B4-BE49-F238E27FC236}">
                <a16:creationId xmlns:a16="http://schemas.microsoft.com/office/drawing/2014/main" xmlns="" id="{40AC661F-6464-FA94-E1C8-846DAD4F1725}"/>
              </a:ext>
            </a:extLst>
          </p:cNvPr>
          <p:cNvSpPr>
            <a:spLocks noChangeArrowheads="1"/>
          </p:cNvSpPr>
          <p:nvPr/>
        </p:nvSpPr>
        <p:spPr bwMode="auto">
          <a:xfrm>
            <a:off x="5016205" y="3131821"/>
            <a:ext cx="110608"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a:ln>
                  <a:noFill/>
                </a:ln>
                <a:solidFill>
                  <a:srgbClr val="0000FF"/>
                </a:solidFill>
                <a:effectLst/>
                <a:latin typeface="Comic Sans MS" panose="030F0702030302020204" pitchFamily="66" charset="0"/>
              </a:rPr>
              <a:t>r</a:t>
            </a:r>
            <a:endParaRPr kumimoji="0" lang="it-IT" altLang="it-IT" b="0" i="0" u="none" strike="noStrike" cap="none" normalizeH="0" baseline="0">
              <a:ln>
                <a:noFill/>
              </a:ln>
              <a:solidFill>
                <a:schemeClr val="tx1"/>
              </a:solidFill>
              <a:effectLst/>
            </a:endParaRPr>
          </a:p>
        </p:txBody>
      </p:sp>
      <p:sp>
        <p:nvSpPr>
          <p:cNvPr id="52" name="Rectangle 15">
            <a:extLst>
              <a:ext uri="{FF2B5EF4-FFF2-40B4-BE49-F238E27FC236}">
                <a16:creationId xmlns:a16="http://schemas.microsoft.com/office/drawing/2014/main" xmlns="" id="{9D258737-BECC-FDBF-F377-BBD7B7DF6651}"/>
              </a:ext>
            </a:extLst>
          </p:cNvPr>
          <p:cNvSpPr>
            <a:spLocks noChangeArrowheads="1"/>
          </p:cNvSpPr>
          <p:nvPr/>
        </p:nvSpPr>
        <p:spPr bwMode="auto">
          <a:xfrm>
            <a:off x="5583249" y="4563825"/>
            <a:ext cx="157094"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00B050"/>
                </a:solidFill>
                <a:effectLst/>
                <a:latin typeface="Comic Sans MS" panose="030F0702030302020204" pitchFamily="66" charset="0"/>
              </a:rPr>
              <a:t>T</a:t>
            </a:r>
            <a:endParaRPr kumimoji="0" lang="it-IT" altLang="it-IT" b="0" i="0" u="none" strike="noStrike" cap="none" normalizeH="0" baseline="0" dirty="0">
              <a:ln>
                <a:noFill/>
              </a:ln>
              <a:solidFill>
                <a:srgbClr val="00B050"/>
              </a:solidFill>
              <a:effectLst/>
            </a:endParaRPr>
          </a:p>
        </p:txBody>
      </p:sp>
      <p:sp>
        <p:nvSpPr>
          <p:cNvPr id="53" name="Rectangle 16">
            <a:extLst>
              <a:ext uri="{FF2B5EF4-FFF2-40B4-BE49-F238E27FC236}">
                <a16:creationId xmlns:a16="http://schemas.microsoft.com/office/drawing/2014/main" xmlns="" id="{5C87480E-C611-8C9C-005F-4FA4A4457FD6}"/>
              </a:ext>
            </a:extLst>
          </p:cNvPr>
          <p:cNvSpPr>
            <a:spLocks noChangeArrowheads="1"/>
          </p:cNvSpPr>
          <p:nvPr/>
        </p:nvSpPr>
        <p:spPr bwMode="auto">
          <a:xfrm>
            <a:off x="5697538" y="4576763"/>
            <a:ext cx="18114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25000" dirty="0">
                <a:ln>
                  <a:noFill/>
                </a:ln>
                <a:solidFill>
                  <a:srgbClr val="00B050"/>
                </a:solidFill>
                <a:effectLst/>
                <a:latin typeface="Comic Sans MS" panose="030F0702030302020204" pitchFamily="66" charset="0"/>
              </a:rPr>
              <a:t>1</a:t>
            </a:r>
            <a:r>
              <a:rPr kumimoji="0" lang="it-IT" altLang="it-IT" b="0" i="0" u="none" strike="noStrike" cap="none" normalizeH="0" dirty="0">
                <a:ln>
                  <a:noFill/>
                </a:ln>
                <a:solidFill>
                  <a:srgbClr val="00B050"/>
                </a:solidFill>
                <a:effectLst/>
                <a:latin typeface="Comic Sans MS" panose="030F0702030302020204" pitchFamily="66" charset="0"/>
              </a:rPr>
              <a:t>s</a:t>
            </a:r>
            <a:endParaRPr kumimoji="0" lang="it-IT" altLang="it-IT" b="0" i="0" u="none" strike="noStrike" cap="none" normalizeH="0" dirty="0">
              <a:ln>
                <a:noFill/>
              </a:ln>
              <a:solidFill>
                <a:srgbClr val="00B050"/>
              </a:solidFill>
              <a:effectLst/>
            </a:endParaRPr>
          </a:p>
        </p:txBody>
      </p:sp>
      <p:sp>
        <p:nvSpPr>
          <p:cNvPr id="54" name="Rectangle 17">
            <a:extLst>
              <a:ext uri="{FF2B5EF4-FFF2-40B4-BE49-F238E27FC236}">
                <a16:creationId xmlns:a16="http://schemas.microsoft.com/office/drawing/2014/main" xmlns="" id="{308ED705-12B2-ED9C-4A91-DFBCB125A161}"/>
              </a:ext>
            </a:extLst>
          </p:cNvPr>
          <p:cNvSpPr>
            <a:spLocks noChangeArrowheads="1"/>
          </p:cNvSpPr>
          <p:nvPr/>
        </p:nvSpPr>
        <p:spPr bwMode="auto">
          <a:xfrm>
            <a:off x="8693220" y="4239709"/>
            <a:ext cx="157094"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00B050"/>
                </a:solidFill>
                <a:effectLst/>
                <a:latin typeface="Comic Sans MS" panose="030F0702030302020204" pitchFamily="66" charset="0"/>
              </a:rPr>
              <a:t>T</a:t>
            </a:r>
            <a:endParaRPr kumimoji="0" lang="it-IT" altLang="it-IT" b="0" i="0" u="none" strike="noStrike" cap="none" normalizeH="0" baseline="0" dirty="0">
              <a:ln>
                <a:noFill/>
              </a:ln>
              <a:solidFill>
                <a:srgbClr val="00B050"/>
              </a:solidFill>
              <a:effectLst/>
            </a:endParaRPr>
          </a:p>
        </p:txBody>
      </p:sp>
      <p:sp>
        <p:nvSpPr>
          <p:cNvPr id="55" name="Rectangle 18">
            <a:extLst>
              <a:ext uri="{FF2B5EF4-FFF2-40B4-BE49-F238E27FC236}">
                <a16:creationId xmlns:a16="http://schemas.microsoft.com/office/drawing/2014/main" xmlns="" id="{8A42C485-E438-99D4-94C6-5B43BE066F94}"/>
              </a:ext>
            </a:extLst>
          </p:cNvPr>
          <p:cNvSpPr>
            <a:spLocks noChangeArrowheads="1"/>
          </p:cNvSpPr>
          <p:nvPr/>
        </p:nvSpPr>
        <p:spPr bwMode="auto">
          <a:xfrm>
            <a:off x="8828054" y="4281589"/>
            <a:ext cx="94578"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25000" dirty="0">
                <a:ln>
                  <a:noFill/>
                </a:ln>
                <a:solidFill>
                  <a:srgbClr val="00B050"/>
                </a:solidFill>
                <a:effectLst/>
                <a:latin typeface="Comic Sans MS" panose="030F0702030302020204" pitchFamily="66" charset="0"/>
              </a:rPr>
              <a:t>2</a:t>
            </a:r>
            <a:endParaRPr kumimoji="0" lang="it-IT" altLang="it-IT" sz="1800" b="0" i="0" u="none" strike="noStrike" cap="none" normalizeH="0" baseline="-25000" dirty="0">
              <a:ln>
                <a:noFill/>
              </a:ln>
              <a:solidFill>
                <a:srgbClr val="00B050"/>
              </a:solidFill>
              <a:effectLst/>
            </a:endParaRPr>
          </a:p>
        </p:txBody>
      </p:sp>
      <p:sp>
        <p:nvSpPr>
          <p:cNvPr id="56" name="Rectangle 19">
            <a:extLst>
              <a:ext uri="{FF2B5EF4-FFF2-40B4-BE49-F238E27FC236}">
                <a16:creationId xmlns:a16="http://schemas.microsoft.com/office/drawing/2014/main" xmlns="" id="{A9BD74FC-3A5F-1723-EB5E-5E7FCBF61F6C}"/>
              </a:ext>
            </a:extLst>
          </p:cNvPr>
          <p:cNvSpPr>
            <a:spLocks noChangeArrowheads="1"/>
          </p:cNvSpPr>
          <p:nvPr/>
        </p:nvSpPr>
        <p:spPr bwMode="auto">
          <a:xfrm>
            <a:off x="8961404" y="4206977"/>
            <a:ext cx="11221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a:ln>
                  <a:noFill/>
                </a:ln>
                <a:solidFill>
                  <a:srgbClr val="00B050"/>
                </a:solidFill>
                <a:effectLst/>
                <a:latin typeface="Comic Sans MS" panose="030F0702030302020204" pitchFamily="66" charset="0"/>
              </a:rPr>
              <a:t>s</a:t>
            </a:r>
            <a:endParaRPr kumimoji="0" lang="it-IT" altLang="it-IT" b="0" i="0" u="none" strike="noStrike" cap="none" normalizeH="0" baseline="0">
              <a:ln>
                <a:noFill/>
              </a:ln>
              <a:solidFill>
                <a:srgbClr val="00B050"/>
              </a:solidFill>
              <a:effectLst/>
            </a:endParaRPr>
          </a:p>
        </p:txBody>
      </p:sp>
      <p:sp>
        <p:nvSpPr>
          <p:cNvPr id="57" name="Rectangle 20">
            <a:extLst>
              <a:ext uri="{FF2B5EF4-FFF2-40B4-BE49-F238E27FC236}">
                <a16:creationId xmlns:a16="http://schemas.microsoft.com/office/drawing/2014/main" xmlns="" id="{FED0292A-8014-A912-299C-E8994740B819}"/>
              </a:ext>
            </a:extLst>
          </p:cNvPr>
          <p:cNvSpPr>
            <a:spLocks noChangeArrowheads="1"/>
          </p:cNvSpPr>
          <p:nvPr/>
        </p:nvSpPr>
        <p:spPr bwMode="auto">
          <a:xfrm>
            <a:off x="6121401" y="5170488"/>
            <a:ext cx="19396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a:ln>
                  <a:noFill/>
                </a:ln>
                <a:solidFill>
                  <a:srgbClr val="00B050"/>
                </a:solidFill>
                <a:effectLst/>
                <a:latin typeface="Comic Sans MS" panose="030F0702030302020204" pitchFamily="66" charset="0"/>
              </a:rPr>
              <a:t>S'</a:t>
            </a:r>
            <a:endParaRPr kumimoji="0" lang="it-IT" altLang="it-IT" sz="1800" b="0" i="0" u="none" strike="noStrike" cap="none" normalizeH="0" baseline="0">
              <a:ln>
                <a:noFill/>
              </a:ln>
              <a:solidFill>
                <a:srgbClr val="00B050"/>
              </a:solidFill>
              <a:effectLst/>
            </a:endParaRPr>
          </a:p>
        </p:txBody>
      </p:sp>
      <p:sp>
        <p:nvSpPr>
          <p:cNvPr id="58" name="Rectangle 21">
            <a:extLst>
              <a:ext uri="{FF2B5EF4-FFF2-40B4-BE49-F238E27FC236}">
                <a16:creationId xmlns:a16="http://schemas.microsoft.com/office/drawing/2014/main" xmlns="" id="{B2770E1A-EFF2-6391-4591-BD93F15CF42D}"/>
              </a:ext>
            </a:extLst>
          </p:cNvPr>
          <p:cNvSpPr>
            <a:spLocks noChangeArrowheads="1"/>
          </p:cNvSpPr>
          <p:nvPr/>
        </p:nvSpPr>
        <p:spPr bwMode="auto">
          <a:xfrm>
            <a:off x="3816351" y="5484813"/>
            <a:ext cx="200376"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2123F9"/>
                </a:solidFill>
                <a:effectLst/>
                <a:latin typeface="Comic Sans MS" panose="030F0702030302020204" pitchFamily="66" charset="0"/>
              </a:rPr>
              <a:t>r'</a:t>
            </a:r>
            <a:endParaRPr kumimoji="0" lang="it-IT" altLang="it-IT" sz="1800" b="0" i="0" u="none" strike="noStrike" cap="none" normalizeH="0" baseline="0" dirty="0">
              <a:ln>
                <a:noFill/>
              </a:ln>
              <a:solidFill>
                <a:srgbClr val="2123F9"/>
              </a:solidFill>
              <a:effectLst/>
            </a:endParaRPr>
          </a:p>
        </p:txBody>
      </p:sp>
      <p:sp>
        <p:nvSpPr>
          <p:cNvPr id="59" name="Rectangle 22">
            <a:extLst>
              <a:ext uri="{FF2B5EF4-FFF2-40B4-BE49-F238E27FC236}">
                <a16:creationId xmlns:a16="http://schemas.microsoft.com/office/drawing/2014/main" xmlns="" id="{AE4FEE98-D136-9255-9FEE-30B6D7C11226}"/>
              </a:ext>
            </a:extLst>
          </p:cNvPr>
          <p:cNvSpPr>
            <a:spLocks noChangeArrowheads="1"/>
          </p:cNvSpPr>
          <p:nvPr/>
        </p:nvSpPr>
        <p:spPr bwMode="auto">
          <a:xfrm>
            <a:off x="5334001" y="3478213"/>
            <a:ext cx="20839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a:ln>
                  <a:noFill/>
                </a:ln>
                <a:solidFill>
                  <a:srgbClr val="2123F9"/>
                </a:solidFill>
                <a:effectLst/>
                <a:latin typeface="Comic Sans MS" panose="030F0702030302020204" pitchFamily="66" charset="0"/>
              </a:rPr>
              <a:t>r"</a:t>
            </a:r>
            <a:endParaRPr kumimoji="0" lang="it-IT" altLang="it-IT" sz="1800" b="0" i="0" u="none" strike="noStrike" cap="none" normalizeH="0" baseline="0">
              <a:ln>
                <a:noFill/>
              </a:ln>
              <a:solidFill>
                <a:srgbClr val="2123F9"/>
              </a:solidFill>
              <a:effectLst/>
            </a:endParaRPr>
          </a:p>
        </p:txBody>
      </p:sp>
      <p:sp>
        <p:nvSpPr>
          <p:cNvPr id="60" name="Rectangle 23">
            <a:extLst>
              <a:ext uri="{FF2B5EF4-FFF2-40B4-BE49-F238E27FC236}">
                <a16:creationId xmlns:a16="http://schemas.microsoft.com/office/drawing/2014/main" xmlns="" id="{CE0C3FB6-8D08-E56C-FF99-5B3B93E34649}"/>
              </a:ext>
            </a:extLst>
          </p:cNvPr>
          <p:cNvSpPr>
            <a:spLocks noChangeArrowheads="1"/>
          </p:cNvSpPr>
          <p:nvPr/>
        </p:nvSpPr>
        <p:spPr bwMode="auto">
          <a:xfrm>
            <a:off x="8316913" y="4684713"/>
            <a:ext cx="201978"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00B050"/>
                </a:solidFill>
                <a:effectLst/>
                <a:latin typeface="Comic Sans MS" panose="030F0702030302020204" pitchFamily="66" charset="0"/>
              </a:rPr>
              <a:t>S"</a:t>
            </a:r>
            <a:endParaRPr kumimoji="0" lang="it-IT" altLang="it-IT" sz="1800" b="0" i="0" u="none" strike="noStrike" cap="none" normalizeH="0" baseline="0" dirty="0">
              <a:ln>
                <a:noFill/>
              </a:ln>
              <a:solidFill>
                <a:srgbClr val="00B050"/>
              </a:solidFill>
              <a:effectLst/>
            </a:endParaRPr>
          </a:p>
        </p:txBody>
      </p:sp>
      <p:sp>
        <p:nvSpPr>
          <p:cNvPr id="1078" name="Rectangle 65">
            <a:extLst>
              <a:ext uri="{FF2B5EF4-FFF2-40B4-BE49-F238E27FC236}">
                <a16:creationId xmlns:a16="http://schemas.microsoft.com/office/drawing/2014/main" xmlns="" id="{886239E2-551E-BC1A-F6E4-ACC6928DE457}"/>
              </a:ext>
            </a:extLst>
          </p:cNvPr>
          <p:cNvSpPr>
            <a:spLocks noChangeArrowheads="1"/>
          </p:cNvSpPr>
          <p:nvPr/>
        </p:nvSpPr>
        <p:spPr bwMode="auto">
          <a:xfrm>
            <a:off x="3987801" y="4103688"/>
            <a:ext cx="288925" cy="534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500" b="0" i="0" u="none" strike="noStrike" cap="none" normalizeH="0" baseline="0">
                <a:ln>
                  <a:noFill/>
                </a:ln>
                <a:solidFill>
                  <a:srgbClr val="FF0000"/>
                </a:solidFill>
                <a:effectLst/>
                <a:latin typeface="Comic Sans MS" panose="030F0702030302020204" pitchFamily="66" charset="0"/>
              </a:rPr>
              <a:t>t</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1079" name="Rectangle 66">
            <a:extLst>
              <a:ext uri="{FF2B5EF4-FFF2-40B4-BE49-F238E27FC236}">
                <a16:creationId xmlns:a16="http://schemas.microsoft.com/office/drawing/2014/main" xmlns="" id="{54F85F30-E427-FF39-92BD-1E49C00430B4}"/>
              </a:ext>
            </a:extLst>
          </p:cNvPr>
          <p:cNvSpPr>
            <a:spLocks noChangeArrowheads="1"/>
          </p:cNvSpPr>
          <p:nvPr/>
        </p:nvSpPr>
        <p:spPr bwMode="auto">
          <a:xfrm>
            <a:off x="4132263" y="4203700"/>
            <a:ext cx="68930"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25000">
                <a:ln>
                  <a:noFill/>
                </a:ln>
                <a:solidFill>
                  <a:srgbClr val="FF0000"/>
                </a:solidFill>
                <a:effectLst/>
                <a:latin typeface="Comic Sans MS" panose="030F0702030302020204" pitchFamily="66" charset="0"/>
              </a:rPr>
              <a:t>1</a:t>
            </a:r>
            <a:endParaRPr kumimoji="0" lang="it-IT" altLang="it-IT" sz="1800" b="0" i="0" u="none" strike="noStrike" cap="none" normalizeH="0" baseline="-25000">
              <a:ln>
                <a:noFill/>
              </a:ln>
              <a:solidFill>
                <a:schemeClr val="tx1"/>
              </a:solidFill>
              <a:effectLst/>
            </a:endParaRPr>
          </a:p>
        </p:txBody>
      </p:sp>
      <p:sp>
        <p:nvSpPr>
          <p:cNvPr id="1080" name="Rectangle 67">
            <a:extLst>
              <a:ext uri="{FF2B5EF4-FFF2-40B4-BE49-F238E27FC236}">
                <a16:creationId xmlns:a16="http://schemas.microsoft.com/office/drawing/2014/main" xmlns="" id="{519C70F6-C71A-0E0E-2E51-E959CC885AEB}"/>
              </a:ext>
            </a:extLst>
          </p:cNvPr>
          <p:cNvSpPr>
            <a:spLocks noChangeArrowheads="1"/>
          </p:cNvSpPr>
          <p:nvPr/>
        </p:nvSpPr>
        <p:spPr bwMode="auto">
          <a:xfrm>
            <a:off x="4231286" y="4180285"/>
            <a:ext cx="287338" cy="350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dirty="0">
                <a:ln>
                  <a:noFill/>
                </a:ln>
                <a:solidFill>
                  <a:srgbClr val="FF0000"/>
                </a:solidFill>
                <a:effectLst/>
                <a:latin typeface="Symbol" panose="05050102010706020507" pitchFamily="18" charset="2"/>
              </a:rPr>
              <a:t>a</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081" name="Rectangle 68">
            <a:extLst>
              <a:ext uri="{FF2B5EF4-FFF2-40B4-BE49-F238E27FC236}">
                <a16:creationId xmlns:a16="http://schemas.microsoft.com/office/drawing/2014/main" xmlns="" id="{F56188EB-0085-B165-7E68-FE9B5EFC8539}"/>
              </a:ext>
            </a:extLst>
          </p:cNvPr>
          <p:cNvSpPr>
            <a:spLocks noChangeArrowheads="1"/>
          </p:cNvSpPr>
          <p:nvPr/>
        </p:nvSpPr>
        <p:spPr bwMode="auto">
          <a:xfrm>
            <a:off x="7248526" y="3208338"/>
            <a:ext cx="288925" cy="534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500" b="0" i="0" u="none" strike="noStrike" cap="none" normalizeH="0" baseline="0">
                <a:ln>
                  <a:noFill/>
                </a:ln>
                <a:solidFill>
                  <a:srgbClr val="FF0000"/>
                </a:solidFill>
                <a:effectLst/>
                <a:latin typeface="Comic Sans MS" panose="030F0702030302020204" pitchFamily="66" charset="0"/>
              </a:rPr>
              <a:t>t</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1082" name="Rectangle 69">
            <a:extLst>
              <a:ext uri="{FF2B5EF4-FFF2-40B4-BE49-F238E27FC236}">
                <a16:creationId xmlns:a16="http://schemas.microsoft.com/office/drawing/2014/main" xmlns="" id="{12DFB024-1F19-C5A3-7805-27ED2443393F}"/>
              </a:ext>
            </a:extLst>
          </p:cNvPr>
          <p:cNvSpPr>
            <a:spLocks noChangeArrowheads="1"/>
          </p:cNvSpPr>
          <p:nvPr/>
        </p:nvSpPr>
        <p:spPr bwMode="auto">
          <a:xfrm>
            <a:off x="7394576" y="3308350"/>
            <a:ext cx="94578"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25000">
                <a:ln>
                  <a:noFill/>
                </a:ln>
                <a:solidFill>
                  <a:srgbClr val="FF0000"/>
                </a:solidFill>
                <a:effectLst/>
                <a:latin typeface="Comic Sans MS" panose="030F0702030302020204" pitchFamily="66" charset="0"/>
              </a:rPr>
              <a:t>2</a:t>
            </a:r>
            <a:endParaRPr kumimoji="0" lang="it-IT" altLang="it-IT" sz="1800" b="0" i="0" u="none" strike="noStrike" cap="none" normalizeH="0" baseline="-25000">
              <a:ln>
                <a:noFill/>
              </a:ln>
              <a:solidFill>
                <a:schemeClr val="tx1"/>
              </a:solidFill>
              <a:effectLst/>
            </a:endParaRPr>
          </a:p>
        </p:txBody>
      </p:sp>
      <p:sp>
        <p:nvSpPr>
          <p:cNvPr id="1083" name="Rectangle 70">
            <a:extLst>
              <a:ext uri="{FF2B5EF4-FFF2-40B4-BE49-F238E27FC236}">
                <a16:creationId xmlns:a16="http://schemas.microsoft.com/office/drawing/2014/main" xmlns="" id="{D30A982C-033D-CE16-7402-C3D1C273C2C7}"/>
              </a:ext>
            </a:extLst>
          </p:cNvPr>
          <p:cNvSpPr>
            <a:spLocks noChangeArrowheads="1"/>
          </p:cNvSpPr>
          <p:nvPr/>
        </p:nvSpPr>
        <p:spPr bwMode="auto">
          <a:xfrm>
            <a:off x="7511477" y="3267870"/>
            <a:ext cx="287338" cy="350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dirty="0">
                <a:ln>
                  <a:noFill/>
                </a:ln>
                <a:solidFill>
                  <a:srgbClr val="FF0000"/>
                </a:solidFill>
                <a:effectLst/>
                <a:latin typeface="Symbol" panose="05050102010706020507" pitchFamily="18" charset="2"/>
              </a:rPr>
              <a:t>a</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127" name="Line 85">
            <a:extLst>
              <a:ext uri="{FF2B5EF4-FFF2-40B4-BE49-F238E27FC236}">
                <a16:creationId xmlns:a16="http://schemas.microsoft.com/office/drawing/2014/main" xmlns="" id="{9948C9B9-907E-EB2A-156A-A414A353C7AC}"/>
              </a:ext>
            </a:extLst>
          </p:cNvPr>
          <p:cNvSpPr>
            <a:spLocks noChangeShapeType="1"/>
          </p:cNvSpPr>
          <p:nvPr/>
        </p:nvSpPr>
        <p:spPr bwMode="auto">
          <a:xfrm>
            <a:off x="3265488" y="6284913"/>
            <a:ext cx="8621713" cy="0"/>
          </a:xfrm>
          <a:prstGeom prst="line">
            <a:avLst/>
          </a:prstGeom>
          <a:noFill/>
          <a:ln w="0">
            <a:solidFill>
              <a:srgbClr val="00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28" name="Line 86">
            <a:extLst>
              <a:ext uri="{FF2B5EF4-FFF2-40B4-BE49-F238E27FC236}">
                <a16:creationId xmlns:a16="http://schemas.microsoft.com/office/drawing/2014/main" xmlns="" id="{0E0295ED-446A-8268-B115-85EEAF6DC84B}"/>
              </a:ext>
            </a:extLst>
          </p:cNvPr>
          <p:cNvSpPr>
            <a:spLocks noChangeShapeType="1"/>
          </p:cNvSpPr>
          <p:nvPr/>
        </p:nvSpPr>
        <p:spPr bwMode="auto">
          <a:xfrm>
            <a:off x="7631113" y="6245225"/>
            <a:ext cx="0" cy="39688"/>
          </a:xfrm>
          <a:prstGeom prst="line">
            <a:avLst/>
          </a:prstGeom>
          <a:noFill/>
          <a:ln w="0">
            <a:solidFill>
              <a:srgbClr val="00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29" name="Line 87">
            <a:extLst>
              <a:ext uri="{FF2B5EF4-FFF2-40B4-BE49-F238E27FC236}">
                <a16:creationId xmlns:a16="http://schemas.microsoft.com/office/drawing/2014/main" xmlns="" id="{C5E52106-1447-8A0B-4E03-7E619CD315B6}"/>
              </a:ext>
            </a:extLst>
          </p:cNvPr>
          <p:cNvSpPr>
            <a:spLocks noChangeShapeType="1"/>
          </p:cNvSpPr>
          <p:nvPr/>
        </p:nvSpPr>
        <p:spPr bwMode="auto">
          <a:xfrm flipH="1">
            <a:off x="3232151" y="3001963"/>
            <a:ext cx="8715375" cy="0"/>
          </a:xfrm>
          <a:prstGeom prst="line">
            <a:avLst/>
          </a:prstGeom>
          <a:noFill/>
          <a:ln w="0">
            <a:solidFill>
              <a:srgbClr val="00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30" name="Line 88">
            <a:extLst>
              <a:ext uri="{FF2B5EF4-FFF2-40B4-BE49-F238E27FC236}">
                <a16:creationId xmlns:a16="http://schemas.microsoft.com/office/drawing/2014/main" xmlns="" id="{8714879C-B386-51F7-F18E-A6FB6DC65355}"/>
              </a:ext>
            </a:extLst>
          </p:cNvPr>
          <p:cNvSpPr>
            <a:spLocks noChangeShapeType="1"/>
          </p:cNvSpPr>
          <p:nvPr/>
        </p:nvSpPr>
        <p:spPr bwMode="auto">
          <a:xfrm flipV="1">
            <a:off x="7631113" y="5135563"/>
            <a:ext cx="0" cy="1149350"/>
          </a:xfrm>
          <a:prstGeom prst="line">
            <a:avLst/>
          </a:prstGeom>
          <a:noFill/>
          <a:ln w="0">
            <a:solidFill>
              <a:srgbClr val="00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31" name="Line 89">
            <a:extLst>
              <a:ext uri="{FF2B5EF4-FFF2-40B4-BE49-F238E27FC236}">
                <a16:creationId xmlns:a16="http://schemas.microsoft.com/office/drawing/2014/main" xmlns="" id="{EBB06CB0-A9A0-16E7-83FE-B23D7BE9BAC9}"/>
              </a:ext>
            </a:extLst>
          </p:cNvPr>
          <p:cNvSpPr>
            <a:spLocks noChangeShapeType="1"/>
          </p:cNvSpPr>
          <p:nvPr/>
        </p:nvSpPr>
        <p:spPr bwMode="auto">
          <a:xfrm>
            <a:off x="7631113" y="5792788"/>
            <a:ext cx="269875" cy="0"/>
          </a:xfrm>
          <a:prstGeom prst="line">
            <a:avLst/>
          </a:prstGeom>
          <a:noFill/>
          <a:ln w="0">
            <a:solidFill>
              <a:srgbClr val="00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32" name="Line 90">
            <a:extLst>
              <a:ext uri="{FF2B5EF4-FFF2-40B4-BE49-F238E27FC236}">
                <a16:creationId xmlns:a16="http://schemas.microsoft.com/office/drawing/2014/main" xmlns="" id="{5D4CBB6E-579F-6530-AD86-4AE713D41918}"/>
              </a:ext>
            </a:extLst>
          </p:cNvPr>
          <p:cNvSpPr>
            <a:spLocks noChangeShapeType="1"/>
          </p:cNvSpPr>
          <p:nvPr/>
        </p:nvSpPr>
        <p:spPr bwMode="auto">
          <a:xfrm flipV="1">
            <a:off x="7631113" y="5135563"/>
            <a:ext cx="0" cy="1149350"/>
          </a:xfrm>
          <a:prstGeom prst="line">
            <a:avLst/>
          </a:prstGeom>
          <a:noFill/>
          <a:ln w="0">
            <a:solidFill>
              <a:srgbClr val="C0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33" name="Line 91">
            <a:extLst>
              <a:ext uri="{FF2B5EF4-FFF2-40B4-BE49-F238E27FC236}">
                <a16:creationId xmlns:a16="http://schemas.microsoft.com/office/drawing/2014/main" xmlns="" id="{C76107BA-A35B-C142-DDB2-C86BFC827726}"/>
              </a:ext>
            </a:extLst>
          </p:cNvPr>
          <p:cNvSpPr>
            <a:spLocks noChangeShapeType="1"/>
          </p:cNvSpPr>
          <p:nvPr/>
        </p:nvSpPr>
        <p:spPr bwMode="auto">
          <a:xfrm flipH="1" flipV="1">
            <a:off x="5708651" y="4926013"/>
            <a:ext cx="3014663" cy="1358900"/>
          </a:xfrm>
          <a:prstGeom prst="line">
            <a:avLst/>
          </a:prstGeom>
          <a:noFill/>
          <a:ln w="0">
            <a:solidFill>
              <a:srgbClr val="00B05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34" name="Line 92">
            <a:extLst>
              <a:ext uri="{FF2B5EF4-FFF2-40B4-BE49-F238E27FC236}">
                <a16:creationId xmlns:a16="http://schemas.microsoft.com/office/drawing/2014/main" xmlns="" id="{ABA2BD1C-379D-6B0D-1364-80CB1F7EBB9A}"/>
              </a:ext>
            </a:extLst>
          </p:cNvPr>
          <p:cNvSpPr>
            <a:spLocks noChangeShapeType="1"/>
          </p:cNvSpPr>
          <p:nvPr/>
        </p:nvSpPr>
        <p:spPr bwMode="auto">
          <a:xfrm flipH="1">
            <a:off x="5708651" y="4484688"/>
            <a:ext cx="3014663" cy="1800225"/>
          </a:xfrm>
          <a:prstGeom prst="line">
            <a:avLst/>
          </a:prstGeom>
          <a:noFill/>
          <a:ln w="0">
            <a:solidFill>
              <a:srgbClr val="00B05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35" name="Line 93">
            <a:extLst>
              <a:ext uri="{FF2B5EF4-FFF2-40B4-BE49-F238E27FC236}">
                <a16:creationId xmlns:a16="http://schemas.microsoft.com/office/drawing/2014/main" xmlns="" id="{7A41AD85-045C-ED5F-46A3-25783BC57569}"/>
              </a:ext>
            </a:extLst>
          </p:cNvPr>
          <p:cNvSpPr>
            <a:spLocks noChangeShapeType="1"/>
          </p:cNvSpPr>
          <p:nvPr/>
        </p:nvSpPr>
        <p:spPr bwMode="auto">
          <a:xfrm flipV="1">
            <a:off x="5708651" y="4926013"/>
            <a:ext cx="0" cy="1358900"/>
          </a:xfrm>
          <a:prstGeom prst="line">
            <a:avLst/>
          </a:prstGeom>
          <a:noFill/>
          <a:ln w="0">
            <a:solidFill>
              <a:srgbClr val="00B05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36" name="Line 94">
            <a:extLst>
              <a:ext uri="{FF2B5EF4-FFF2-40B4-BE49-F238E27FC236}">
                <a16:creationId xmlns:a16="http://schemas.microsoft.com/office/drawing/2014/main" xmlns="" id="{2AB36FCB-19E4-D1AA-2073-5209F38A6A35}"/>
              </a:ext>
            </a:extLst>
          </p:cNvPr>
          <p:cNvSpPr>
            <a:spLocks noChangeShapeType="1"/>
          </p:cNvSpPr>
          <p:nvPr/>
        </p:nvSpPr>
        <p:spPr bwMode="auto">
          <a:xfrm flipV="1">
            <a:off x="8723313" y="4484688"/>
            <a:ext cx="0" cy="1800225"/>
          </a:xfrm>
          <a:prstGeom prst="line">
            <a:avLst/>
          </a:prstGeom>
          <a:noFill/>
          <a:ln w="0">
            <a:solidFill>
              <a:srgbClr val="00B05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37" name="Line 95">
            <a:extLst>
              <a:ext uri="{FF2B5EF4-FFF2-40B4-BE49-F238E27FC236}">
                <a16:creationId xmlns:a16="http://schemas.microsoft.com/office/drawing/2014/main" xmlns="" id="{8045B649-F740-A28F-B92E-E4F4CEF3D74F}"/>
              </a:ext>
            </a:extLst>
          </p:cNvPr>
          <p:cNvSpPr>
            <a:spLocks noChangeShapeType="1"/>
          </p:cNvSpPr>
          <p:nvPr/>
        </p:nvSpPr>
        <p:spPr bwMode="auto">
          <a:xfrm>
            <a:off x="3336926" y="5792788"/>
            <a:ext cx="6219825" cy="0"/>
          </a:xfrm>
          <a:prstGeom prst="line">
            <a:avLst/>
          </a:prstGeom>
          <a:noFill/>
          <a:ln w="0">
            <a:solidFill>
              <a:srgbClr val="2123F9"/>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38" name="Line 96">
            <a:extLst>
              <a:ext uri="{FF2B5EF4-FFF2-40B4-BE49-F238E27FC236}">
                <a16:creationId xmlns:a16="http://schemas.microsoft.com/office/drawing/2014/main" xmlns="" id="{79D604B4-BFDD-D65F-3DBF-0D92DEEA5C45}"/>
              </a:ext>
            </a:extLst>
          </p:cNvPr>
          <p:cNvSpPr>
            <a:spLocks noChangeShapeType="1"/>
          </p:cNvSpPr>
          <p:nvPr/>
        </p:nvSpPr>
        <p:spPr bwMode="auto">
          <a:xfrm>
            <a:off x="9556751" y="5792788"/>
            <a:ext cx="0" cy="492125"/>
          </a:xfrm>
          <a:prstGeom prst="line">
            <a:avLst/>
          </a:prstGeom>
          <a:noFill/>
          <a:ln w="0">
            <a:solidFill>
              <a:srgbClr val="0000FF"/>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39" name="Line 97">
            <a:extLst>
              <a:ext uri="{FF2B5EF4-FFF2-40B4-BE49-F238E27FC236}">
                <a16:creationId xmlns:a16="http://schemas.microsoft.com/office/drawing/2014/main" xmlns="" id="{8F86A0E1-DC7D-0A27-F4AA-A4021EF67E03}"/>
              </a:ext>
            </a:extLst>
          </p:cNvPr>
          <p:cNvSpPr>
            <a:spLocks noChangeShapeType="1"/>
          </p:cNvSpPr>
          <p:nvPr/>
        </p:nvSpPr>
        <p:spPr bwMode="auto">
          <a:xfrm flipH="1" flipV="1">
            <a:off x="4052888" y="3001963"/>
            <a:ext cx="5503863" cy="3282950"/>
          </a:xfrm>
          <a:prstGeom prst="line">
            <a:avLst/>
          </a:prstGeom>
          <a:noFill/>
          <a:ln w="0">
            <a:solidFill>
              <a:srgbClr val="2123F9"/>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40" name="Rectangle 98">
            <a:extLst>
              <a:ext uri="{FF2B5EF4-FFF2-40B4-BE49-F238E27FC236}">
                <a16:creationId xmlns:a16="http://schemas.microsoft.com/office/drawing/2014/main" xmlns="" id="{73930AD4-3D22-8831-2BC5-F8FF783BF695}"/>
              </a:ext>
            </a:extLst>
          </p:cNvPr>
          <p:cNvSpPr>
            <a:spLocks noChangeArrowheads="1"/>
          </p:cNvSpPr>
          <p:nvPr/>
        </p:nvSpPr>
        <p:spPr bwMode="auto">
          <a:xfrm>
            <a:off x="4826001" y="3005138"/>
            <a:ext cx="16511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0000FF"/>
                </a:solidFill>
                <a:effectLst/>
                <a:latin typeface="Symbol" panose="05050102010706020507" pitchFamily="18" charset="2"/>
              </a:rPr>
              <a:t>¥</a:t>
            </a:r>
            <a:endParaRPr kumimoji="0" lang="it-IT" altLang="it-IT" b="0" i="0" u="none" strike="noStrike" cap="none" normalizeH="0" baseline="0" dirty="0">
              <a:ln>
                <a:noFill/>
              </a:ln>
              <a:solidFill>
                <a:schemeClr val="tx1"/>
              </a:solidFill>
              <a:effectLst/>
            </a:endParaRPr>
          </a:p>
        </p:txBody>
      </p:sp>
      <p:sp>
        <p:nvSpPr>
          <p:cNvPr id="1141" name="Line 99">
            <a:extLst>
              <a:ext uri="{FF2B5EF4-FFF2-40B4-BE49-F238E27FC236}">
                <a16:creationId xmlns:a16="http://schemas.microsoft.com/office/drawing/2014/main" xmlns="" id="{420C7349-6CCE-942A-A640-03C29494BEEE}"/>
              </a:ext>
            </a:extLst>
          </p:cNvPr>
          <p:cNvSpPr>
            <a:spLocks noChangeShapeType="1"/>
          </p:cNvSpPr>
          <p:nvPr/>
        </p:nvSpPr>
        <p:spPr bwMode="auto">
          <a:xfrm>
            <a:off x="5708651" y="4926013"/>
            <a:ext cx="3848100" cy="866775"/>
          </a:xfrm>
          <a:prstGeom prst="line">
            <a:avLst/>
          </a:prstGeom>
          <a:noFill/>
          <a:ln w="0">
            <a:solidFill>
              <a:srgbClr val="FF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42" name="Line 100">
            <a:extLst>
              <a:ext uri="{FF2B5EF4-FFF2-40B4-BE49-F238E27FC236}">
                <a16:creationId xmlns:a16="http://schemas.microsoft.com/office/drawing/2014/main" xmlns="" id="{E7EAA229-D4CB-FE04-9EC6-9A5FF1011DFD}"/>
              </a:ext>
            </a:extLst>
          </p:cNvPr>
          <p:cNvSpPr>
            <a:spLocks noChangeShapeType="1"/>
          </p:cNvSpPr>
          <p:nvPr/>
        </p:nvSpPr>
        <p:spPr bwMode="auto">
          <a:xfrm flipH="1" flipV="1">
            <a:off x="6235701" y="3001963"/>
            <a:ext cx="2487613" cy="1482725"/>
          </a:xfrm>
          <a:prstGeom prst="line">
            <a:avLst/>
          </a:prstGeom>
          <a:noFill/>
          <a:ln w="0">
            <a:solidFill>
              <a:srgbClr val="FF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43" name="Line 101">
            <a:extLst>
              <a:ext uri="{FF2B5EF4-FFF2-40B4-BE49-F238E27FC236}">
                <a16:creationId xmlns:a16="http://schemas.microsoft.com/office/drawing/2014/main" xmlns="" id="{6757A228-9877-D7B4-27B8-F5E0BB43CD77}"/>
              </a:ext>
            </a:extLst>
          </p:cNvPr>
          <p:cNvSpPr>
            <a:spLocks noChangeShapeType="1"/>
          </p:cNvSpPr>
          <p:nvPr/>
        </p:nvSpPr>
        <p:spPr bwMode="auto">
          <a:xfrm>
            <a:off x="8730636" y="4485371"/>
            <a:ext cx="3017838" cy="1800225"/>
          </a:xfrm>
          <a:prstGeom prst="line">
            <a:avLst/>
          </a:prstGeom>
          <a:noFill/>
          <a:ln w="0">
            <a:solidFill>
              <a:srgbClr val="FF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44" name="Line 102">
            <a:extLst>
              <a:ext uri="{FF2B5EF4-FFF2-40B4-BE49-F238E27FC236}">
                <a16:creationId xmlns:a16="http://schemas.microsoft.com/office/drawing/2014/main" xmlns="" id="{A480DAD5-ACF2-0638-9B5B-1693B3B2DC6D}"/>
              </a:ext>
            </a:extLst>
          </p:cNvPr>
          <p:cNvSpPr>
            <a:spLocks noChangeShapeType="1"/>
          </p:cNvSpPr>
          <p:nvPr/>
        </p:nvSpPr>
        <p:spPr bwMode="auto">
          <a:xfrm>
            <a:off x="9564074" y="5793471"/>
            <a:ext cx="2184400" cy="492125"/>
          </a:xfrm>
          <a:prstGeom prst="line">
            <a:avLst/>
          </a:prstGeom>
          <a:noFill/>
          <a:ln w="0">
            <a:solidFill>
              <a:srgbClr val="FF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45" name="Line 103">
            <a:extLst>
              <a:ext uri="{FF2B5EF4-FFF2-40B4-BE49-F238E27FC236}">
                <a16:creationId xmlns:a16="http://schemas.microsoft.com/office/drawing/2014/main" xmlns="" id="{BF854EA3-4327-037C-82C6-01734F887FC0}"/>
              </a:ext>
            </a:extLst>
          </p:cNvPr>
          <p:cNvSpPr>
            <a:spLocks noChangeShapeType="1"/>
          </p:cNvSpPr>
          <p:nvPr/>
        </p:nvSpPr>
        <p:spPr bwMode="auto">
          <a:xfrm flipH="1" flipV="1">
            <a:off x="3232151" y="4367213"/>
            <a:ext cx="2476500" cy="558800"/>
          </a:xfrm>
          <a:prstGeom prst="line">
            <a:avLst/>
          </a:prstGeom>
          <a:noFill/>
          <a:ln w="0">
            <a:solidFill>
              <a:srgbClr val="FF0000"/>
            </a:solidFill>
            <a:prstDash val="solid"/>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it-IT"/>
          </a:p>
        </p:txBody>
      </p:sp>
      <p:grpSp>
        <p:nvGrpSpPr>
          <p:cNvPr id="1149" name="Gruppo 1148">
            <a:extLst>
              <a:ext uri="{FF2B5EF4-FFF2-40B4-BE49-F238E27FC236}">
                <a16:creationId xmlns:a16="http://schemas.microsoft.com/office/drawing/2014/main" xmlns="" id="{712E4B6C-6D17-5C6A-7CF7-46F3DD629EF4}"/>
              </a:ext>
            </a:extLst>
          </p:cNvPr>
          <p:cNvGrpSpPr/>
          <p:nvPr/>
        </p:nvGrpSpPr>
        <p:grpSpPr>
          <a:xfrm>
            <a:off x="3352256" y="1442202"/>
            <a:ext cx="8403744" cy="256720"/>
            <a:chOff x="3352256" y="1451930"/>
            <a:chExt cx="8403744" cy="256720"/>
          </a:xfrm>
        </p:grpSpPr>
        <p:grpSp>
          <p:nvGrpSpPr>
            <p:cNvPr id="1150" name="Gruppo 1149">
              <a:extLst>
                <a:ext uri="{FF2B5EF4-FFF2-40B4-BE49-F238E27FC236}">
                  <a16:creationId xmlns:a16="http://schemas.microsoft.com/office/drawing/2014/main" xmlns="" id="{30D56290-6DA3-BAB2-F547-26667DAA8EE4}"/>
                </a:ext>
              </a:extLst>
            </p:cNvPr>
            <p:cNvGrpSpPr/>
            <p:nvPr/>
          </p:nvGrpSpPr>
          <p:grpSpPr>
            <a:xfrm>
              <a:off x="3352256" y="1451930"/>
              <a:ext cx="8403744" cy="256720"/>
              <a:chOff x="3386935" y="1025527"/>
              <a:chExt cx="8438598" cy="256720"/>
            </a:xfrm>
          </p:grpSpPr>
          <p:sp>
            <p:nvSpPr>
              <p:cNvPr id="1153" name="Rectangle 14">
                <a:extLst>
                  <a:ext uri="{FF2B5EF4-FFF2-40B4-BE49-F238E27FC236}">
                    <a16:creationId xmlns:a16="http://schemas.microsoft.com/office/drawing/2014/main" xmlns="" id="{116F0B31-DFC9-8BFB-197A-DED02766FBB6}"/>
                  </a:ext>
                </a:extLst>
              </p:cNvPr>
              <p:cNvSpPr>
                <a:spLocks noChangeArrowheads="1"/>
              </p:cNvSpPr>
              <p:nvPr/>
            </p:nvSpPr>
            <p:spPr bwMode="auto">
              <a:xfrm>
                <a:off x="3386935" y="1066803"/>
                <a:ext cx="6525824" cy="215444"/>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Siano dati i seguenti elementi geometrici così descritti X(X'=-30;X"=70) = [</a:t>
                </a:r>
                <a:r>
                  <a:rPr kumimoji="0" lang="it-IT" altLang="it-IT" sz="1400" b="0" i="0" u="none" strike="noStrike" cap="none" normalizeH="0" baseline="0" dirty="0">
                    <a:ln>
                      <a:noFill/>
                    </a:ln>
                    <a:solidFill>
                      <a:srgbClr val="2123F9"/>
                    </a:solidFill>
                    <a:effectLst/>
                    <a:latin typeface="Comic Sans MS" panose="030F0702030302020204" pitchFamily="66" charset="0"/>
                  </a:rPr>
                  <a:t>r</a:t>
                </a:r>
                <a:r>
                  <a:rPr kumimoji="0" lang="it-IT" altLang="it-IT" sz="1400" b="0" i="0" u="none" strike="noStrike" cap="none" normalizeH="0" baseline="0" dirty="0">
                    <a:ln>
                      <a:noFill/>
                    </a:ln>
                    <a:solidFill>
                      <a:srgbClr val="C00000"/>
                    </a:solidFill>
                    <a:effectLst/>
                    <a:latin typeface="Comic Sans MS" panose="030F0702030302020204" pitchFamily="66" charset="0"/>
                  </a:rPr>
                  <a:t>(</a:t>
                </a:r>
                <a:endParaRPr kumimoji="0" lang="it-IT" altLang="it-IT" sz="1800" b="0" i="0" u="none" strike="noStrike" cap="none" normalizeH="0" baseline="0" dirty="0">
                  <a:ln>
                    <a:noFill/>
                  </a:ln>
                  <a:solidFill>
                    <a:srgbClr val="C00000"/>
                  </a:solidFill>
                  <a:effectLst/>
                </a:endParaRPr>
              </a:p>
            </p:txBody>
          </p:sp>
          <p:sp>
            <p:nvSpPr>
              <p:cNvPr id="1154" name="Rectangle 15">
                <a:extLst>
                  <a:ext uri="{FF2B5EF4-FFF2-40B4-BE49-F238E27FC236}">
                    <a16:creationId xmlns:a16="http://schemas.microsoft.com/office/drawing/2014/main" xmlns="" id="{CC2B8D6E-FAFC-D872-B082-19AB1BD64B34}"/>
                  </a:ext>
                </a:extLst>
              </p:cNvPr>
              <p:cNvSpPr>
                <a:spLocks noChangeArrowheads="1"/>
              </p:cNvSpPr>
              <p:nvPr/>
            </p:nvSpPr>
            <p:spPr bwMode="auto">
              <a:xfrm>
                <a:off x="9805186" y="1025527"/>
                <a:ext cx="253274"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err="1">
                    <a:ln>
                      <a:noFill/>
                    </a:ln>
                    <a:solidFill>
                      <a:srgbClr val="C00000"/>
                    </a:solidFill>
                    <a:effectLst/>
                    <a:latin typeface="Symbol" panose="05050102010706020507" pitchFamily="18" charset="2"/>
                  </a:rPr>
                  <a:t>Ðp</a:t>
                </a:r>
                <a:endParaRPr kumimoji="0" lang="it-IT" altLang="it-IT" sz="1800" b="0" i="0" u="none" strike="noStrike" cap="none" normalizeH="0" baseline="0" dirty="0">
                  <a:ln>
                    <a:noFill/>
                  </a:ln>
                  <a:solidFill>
                    <a:srgbClr val="C00000"/>
                  </a:solidFill>
                  <a:effectLst/>
                </a:endParaRPr>
              </a:p>
            </p:txBody>
          </p:sp>
          <p:sp>
            <p:nvSpPr>
              <p:cNvPr id="1155" name="Rectangle 16">
                <a:extLst>
                  <a:ext uri="{FF2B5EF4-FFF2-40B4-BE49-F238E27FC236}">
                    <a16:creationId xmlns:a16="http://schemas.microsoft.com/office/drawing/2014/main" xmlns="" id="{741616B6-5238-78EF-51F2-6168BD57AFC1}"/>
                  </a:ext>
                </a:extLst>
              </p:cNvPr>
              <p:cNvSpPr>
                <a:spLocks noChangeArrowheads="1"/>
              </p:cNvSpPr>
              <p:nvPr/>
            </p:nvSpPr>
            <p:spPr bwMode="auto">
              <a:xfrm>
                <a:off x="10047280" y="1134271"/>
                <a:ext cx="40076" cy="10772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700" b="0" i="0" u="none" strike="noStrike" cap="none" normalizeH="0" baseline="0" dirty="0">
                    <a:ln>
                      <a:noFill/>
                    </a:ln>
                    <a:solidFill>
                      <a:srgbClr val="C00000"/>
                    </a:solidFill>
                    <a:effectLst/>
                    <a:latin typeface="Comic Sans MS" panose="030F0702030302020204" pitchFamily="66" charset="0"/>
                  </a:rPr>
                  <a:t>1</a:t>
                </a:r>
                <a:endParaRPr kumimoji="0" lang="it-IT" altLang="it-IT" sz="1800" b="0" i="0" u="none" strike="noStrike" cap="none" normalizeH="0" baseline="0" dirty="0">
                  <a:ln>
                    <a:noFill/>
                  </a:ln>
                  <a:solidFill>
                    <a:srgbClr val="C00000"/>
                  </a:solidFill>
                  <a:effectLst/>
                </a:endParaRPr>
              </a:p>
            </p:txBody>
          </p:sp>
          <p:sp>
            <p:nvSpPr>
              <p:cNvPr id="1156" name="Rectangle 17">
                <a:extLst>
                  <a:ext uri="{FF2B5EF4-FFF2-40B4-BE49-F238E27FC236}">
                    <a16:creationId xmlns:a16="http://schemas.microsoft.com/office/drawing/2014/main" xmlns="" id="{C8C81262-720C-BF88-861E-C60972422B1D}"/>
                  </a:ext>
                </a:extLst>
              </p:cNvPr>
              <p:cNvSpPr>
                <a:spLocks noChangeArrowheads="1"/>
              </p:cNvSpPr>
              <p:nvPr/>
            </p:nvSpPr>
            <p:spPr bwMode="auto">
              <a:xfrm>
                <a:off x="10092524" y="1025527"/>
                <a:ext cx="317395"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a:ln>
                      <a:noFill/>
                    </a:ln>
                    <a:solidFill>
                      <a:srgbClr val="C00000"/>
                    </a:solidFill>
                    <a:effectLst/>
                    <a:latin typeface="Symbol" panose="05050102010706020507" pitchFamily="18" charset="2"/>
                  </a:rPr>
                  <a:t>-//p</a:t>
                </a:r>
                <a:endParaRPr kumimoji="0" lang="it-IT" altLang="it-IT" sz="1800" b="0" i="0" u="none" strike="noStrike" cap="none" normalizeH="0" baseline="0" dirty="0">
                  <a:ln>
                    <a:noFill/>
                  </a:ln>
                  <a:solidFill>
                    <a:srgbClr val="C00000"/>
                  </a:solidFill>
                  <a:effectLst/>
                </a:endParaRPr>
              </a:p>
            </p:txBody>
          </p:sp>
          <p:sp>
            <p:nvSpPr>
              <p:cNvPr id="1157" name="Rectangle 18">
                <a:extLst>
                  <a:ext uri="{FF2B5EF4-FFF2-40B4-BE49-F238E27FC236}">
                    <a16:creationId xmlns:a16="http://schemas.microsoft.com/office/drawing/2014/main" xmlns="" id="{1F361F65-1869-4C43-8614-F6BA667AB8AE}"/>
                  </a:ext>
                </a:extLst>
              </p:cNvPr>
              <p:cNvSpPr>
                <a:spLocks noChangeArrowheads="1"/>
              </p:cNvSpPr>
              <p:nvPr/>
            </p:nvSpPr>
            <p:spPr bwMode="auto">
              <a:xfrm>
                <a:off x="10398914" y="1146177"/>
                <a:ext cx="54502" cy="10772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700" b="0" i="0" u="none" strike="noStrike" cap="none" normalizeH="0" baseline="0" dirty="0">
                    <a:ln>
                      <a:noFill/>
                    </a:ln>
                    <a:solidFill>
                      <a:srgbClr val="C00000"/>
                    </a:solidFill>
                    <a:effectLst/>
                    <a:latin typeface="Comic Sans MS" panose="030F0702030302020204" pitchFamily="66" charset="0"/>
                  </a:rPr>
                  <a:t>2</a:t>
                </a:r>
                <a:endParaRPr kumimoji="0" lang="it-IT" altLang="it-IT" sz="1800" b="0" i="0" u="none" strike="noStrike" cap="none" normalizeH="0" baseline="0" dirty="0">
                  <a:ln>
                    <a:noFill/>
                  </a:ln>
                  <a:solidFill>
                    <a:srgbClr val="C00000"/>
                  </a:solidFill>
                  <a:effectLst/>
                </a:endParaRPr>
              </a:p>
            </p:txBody>
          </p:sp>
          <p:sp>
            <p:nvSpPr>
              <p:cNvPr id="1158" name="Rectangle 20">
                <a:extLst>
                  <a:ext uri="{FF2B5EF4-FFF2-40B4-BE49-F238E27FC236}">
                    <a16:creationId xmlns:a16="http://schemas.microsoft.com/office/drawing/2014/main" xmlns="" id="{90FFDCEC-4D16-455A-28B5-53248C295AD7}"/>
                  </a:ext>
                </a:extLst>
              </p:cNvPr>
              <p:cNvSpPr>
                <a:spLocks noChangeArrowheads="1"/>
              </p:cNvSpPr>
              <p:nvPr/>
            </p:nvSpPr>
            <p:spPr bwMode="auto">
              <a:xfrm>
                <a:off x="10529087" y="1042020"/>
                <a:ext cx="65724" cy="215444"/>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a:t>
                </a:r>
                <a:endParaRPr kumimoji="0" lang="it-IT" altLang="it-IT" sz="1800" b="0" i="0" u="none" strike="noStrike" cap="none" normalizeH="0" baseline="0" dirty="0">
                  <a:ln>
                    <a:noFill/>
                  </a:ln>
                  <a:solidFill>
                    <a:srgbClr val="C00000"/>
                  </a:solidFill>
                  <a:effectLst/>
                </a:endParaRPr>
              </a:p>
            </p:txBody>
          </p:sp>
          <p:sp>
            <p:nvSpPr>
              <p:cNvPr id="1159" name="Rectangle 21">
                <a:extLst>
                  <a:ext uri="{FF2B5EF4-FFF2-40B4-BE49-F238E27FC236}">
                    <a16:creationId xmlns:a16="http://schemas.microsoft.com/office/drawing/2014/main" xmlns="" id="{A0534206-0E75-9E0A-DF31-3D86710AFE97}"/>
                  </a:ext>
                </a:extLst>
              </p:cNvPr>
              <p:cNvSpPr>
                <a:spLocks noChangeArrowheads="1"/>
              </p:cNvSpPr>
              <p:nvPr/>
            </p:nvSpPr>
            <p:spPr bwMode="auto">
              <a:xfrm>
                <a:off x="10615059" y="1025527"/>
                <a:ext cx="147476"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a:ln>
                      <a:noFill/>
                    </a:ln>
                    <a:solidFill>
                      <a:srgbClr val="C00000"/>
                    </a:solidFill>
                    <a:effectLst/>
                    <a:latin typeface="Symbol" panose="05050102010706020507" pitchFamily="18" charset="2"/>
                  </a:rPr>
                  <a:t>Ç</a:t>
                </a:r>
                <a:endParaRPr kumimoji="0" lang="it-IT" altLang="it-IT" sz="1800" b="0" i="0" u="none" strike="noStrike" cap="none" normalizeH="0" baseline="0" dirty="0">
                  <a:ln>
                    <a:noFill/>
                  </a:ln>
                  <a:solidFill>
                    <a:srgbClr val="C00000"/>
                  </a:solidFill>
                  <a:effectLst/>
                </a:endParaRPr>
              </a:p>
            </p:txBody>
          </p:sp>
          <p:sp>
            <p:nvSpPr>
              <p:cNvPr id="1160" name="Rectangle 22">
                <a:extLst>
                  <a:ext uri="{FF2B5EF4-FFF2-40B4-BE49-F238E27FC236}">
                    <a16:creationId xmlns:a16="http://schemas.microsoft.com/office/drawing/2014/main" xmlns="" id="{7A73A5AB-18BA-0CEC-3866-747F8C87CDE4}"/>
                  </a:ext>
                </a:extLst>
              </p:cNvPr>
              <p:cNvSpPr>
                <a:spLocks noChangeArrowheads="1"/>
              </p:cNvSpPr>
              <p:nvPr/>
            </p:nvSpPr>
            <p:spPr bwMode="auto">
              <a:xfrm>
                <a:off x="10770386" y="1039699"/>
                <a:ext cx="153888" cy="215444"/>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00B050"/>
                    </a:solidFill>
                    <a:effectLst/>
                    <a:latin typeface="Comic Sans MS" panose="030F0702030302020204" pitchFamily="66" charset="0"/>
                  </a:rPr>
                  <a:t>s</a:t>
                </a:r>
                <a:r>
                  <a:rPr kumimoji="0" lang="it-IT" altLang="it-IT" sz="1400" b="0" i="0" u="none" strike="noStrike" cap="none" normalizeH="0" baseline="0" dirty="0">
                    <a:ln>
                      <a:noFill/>
                    </a:ln>
                    <a:solidFill>
                      <a:srgbClr val="C00000"/>
                    </a:solidFill>
                    <a:effectLst/>
                    <a:latin typeface="Comic Sans MS" panose="030F0702030302020204" pitchFamily="66" charset="0"/>
                  </a:rPr>
                  <a:t>(</a:t>
                </a:r>
                <a:endParaRPr kumimoji="0" lang="it-IT" altLang="it-IT" sz="1800" b="0" i="0" u="none" strike="noStrike" cap="none" normalizeH="0" baseline="0" dirty="0">
                  <a:ln>
                    <a:noFill/>
                  </a:ln>
                  <a:solidFill>
                    <a:srgbClr val="C00000"/>
                  </a:solidFill>
                  <a:effectLst/>
                </a:endParaRPr>
              </a:p>
            </p:txBody>
          </p:sp>
          <p:sp>
            <p:nvSpPr>
              <p:cNvPr id="1161" name="Rectangle 23">
                <a:extLst>
                  <a:ext uri="{FF2B5EF4-FFF2-40B4-BE49-F238E27FC236}">
                    <a16:creationId xmlns:a16="http://schemas.microsoft.com/office/drawing/2014/main" xmlns="" id="{77812402-D6CD-CB5B-7080-F53F658BC253}"/>
                  </a:ext>
                </a:extLst>
              </p:cNvPr>
              <p:cNvSpPr>
                <a:spLocks noChangeArrowheads="1"/>
              </p:cNvSpPr>
              <p:nvPr/>
            </p:nvSpPr>
            <p:spPr bwMode="auto">
              <a:xfrm>
                <a:off x="10921199" y="1025527"/>
                <a:ext cx="253274"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a:ln>
                      <a:noFill/>
                    </a:ln>
                    <a:solidFill>
                      <a:srgbClr val="C00000"/>
                    </a:solidFill>
                    <a:effectLst/>
                    <a:latin typeface="Symbol" panose="05050102010706020507" pitchFamily="18" charset="2"/>
                  </a:rPr>
                  <a:t>Ðp</a:t>
                </a:r>
                <a:endParaRPr kumimoji="0" lang="it-IT" altLang="it-IT" sz="1800" b="0" i="0" u="none" strike="noStrike" cap="none" normalizeH="0" baseline="0">
                  <a:ln>
                    <a:noFill/>
                  </a:ln>
                  <a:solidFill>
                    <a:srgbClr val="C00000"/>
                  </a:solidFill>
                  <a:effectLst/>
                </a:endParaRPr>
              </a:p>
            </p:txBody>
          </p:sp>
          <p:sp>
            <p:nvSpPr>
              <p:cNvPr id="1162" name="Rectangle 24">
                <a:extLst>
                  <a:ext uri="{FF2B5EF4-FFF2-40B4-BE49-F238E27FC236}">
                    <a16:creationId xmlns:a16="http://schemas.microsoft.com/office/drawing/2014/main" xmlns="" id="{EF495474-26F7-D91F-0FD7-6089BE300D16}"/>
                  </a:ext>
                </a:extLst>
              </p:cNvPr>
              <p:cNvSpPr>
                <a:spLocks noChangeArrowheads="1"/>
              </p:cNvSpPr>
              <p:nvPr/>
            </p:nvSpPr>
            <p:spPr bwMode="auto">
              <a:xfrm>
                <a:off x="11160911" y="1134271"/>
                <a:ext cx="40076" cy="10772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700" b="0" i="0" u="none" strike="noStrike" cap="none" normalizeH="0" baseline="0">
                    <a:ln>
                      <a:noFill/>
                    </a:ln>
                    <a:solidFill>
                      <a:srgbClr val="C00000"/>
                    </a:solidFill>
                    <a:effectLst/>
                    <a:latin typeface="Comic Sans MS" panose="030F0702030302020204" pitchFamily="66" charset="0"/>
                  </a:rPr>
                  <a:t>1</a:t>
                </a:r>
                <a:endParaRPr kumimoji="0" lang="it-IT" altLang="it-IT" sz="1800" b="0" i="0" u="none" strike="noStrike" cap="none" normalizeH="0" baseline="0">
                  <a:ln>
                    <a:noFill/>
                  </a:ln>
                  <a:solidFill>
                    <a:srgbClr val="C00000"/>
                  </a:solidFill>
                  <a:effectLst/>
                </a:endParaRPr>
              </a:p>
            </p:txBody>
          </p:sp>
          <p:sp>
            <p:nvSpPr>
              <p:cNvPr id="1163" name="Rectangle 25">
                <a:extLst>
                  <a:ext uri="{FF2B5EF4-FFF2-40B4-BE49-F238E27FC236}">
                    <a16:creationId xmlns:a16="http://schemas.microsoft.com/office/drawing/2014/main" xmlns="" id="{A352277A-E2A7-41E9-737A-4B6D1A0C9138}"/>
                  </a:ext>
                </a:extLst>
              </p:cNvPr>
              <p:cNvSpPr>
                <a:spLocks noChangeArrowheads="1"/>
              </p:cNvSpPr>
              <p:nvPr/>
            </p:nvSpPr>
            <p:spPr bwMode="auto">
              <a:xfrm>
                <a:off x="11210124" y="1025527"/>
                <a:ext cx="359073" cy="23083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a:ln>
                      <a:noFill/>
                    </a:ln>
                    <a:solidFill>
                      <a:srgbClr val="C00000"/>
                    </a:solidFill>
                    <a:effectLst/>
                    <a:latin typeface="Symbol" panose="05050102010706020507" pitchFamily="18" charset="2"/>
                  </a:rPr>
                  <a:t>-</a:t>
                </a:r>
                <a:r>
                  <a:rPr kumimoji="0" lang="it-IT" altLang="it-IT" sz="1500" b="0" i="0" u="none" strike="noStrike" cap="none" normalizeH="0" baseline="0" dirty="0" err="1">
                    <a:ln>
                      <a:noFill/>
                    </a:ln>
                    <a:solidFill>
                      <a:srgbClr val="C00000"/>
                    </a:solidFill>
                    <a:effectLst/>
                    <a:latin typeface="Symbol" panose="05050102010706020507" pitchFamily="18" charset="2"/>
                  </a:rPr>
                  <a:t>Ðp</a:t>
                </a:r>
                <a:endParaRPr kumimoji="0" lang="it-IT" altLang="it-IT" sz="1800" b="0" i="0" u="none" strike="noStrike" cap="none" normalizeH="0" baseline="0" dirty="0">
                  <a:ln>
                    <a:noFill/>
                  </a:ln>
                  <a:solidFill>
                    <a:srgbClr val="C00000"/>
                  </a:solidFill>
                  <a:effectLst/>
                </a:endParaRPr>
              </a:p>
            </p:txBody>
          </p:sp>
          <p:sp>
            <p:nvSpPr>
              <p:cNvPr id="1164" name="Rectangle 26">
                <a:extLst>
                  <a:ext uri="{FF2B5EF4-FFF2-40B4-BE49-F238E27FC236}">
                    <a16:creationId xmlns:a16="http://schemas.microsoft.com/office/drawing/2014/main" xmlns="" id="{74DCF4DF-F834-0E81-CE6F-21ABB02E1AF9}"/>
                  </a:ext>
                </a:extLst>
              </p:cNvPr>
              <p:cNvSpPr>
                <a:spLocks noChangeArrowheads="1"/>
              </p:cNvSpPr>
              <p:nvPr/>
            </p:nvSpPr>
            <p:spPr bwMode="auto">
              <a:xfrm>
                <a:off x="11561760" y="1131889"/>
                <a:ext cx="54502" cy="107722"/>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700" b="0" i="0" u="none" strike="noStrike" cap="none" normalizeH="0" baseline="0" dirty="0">
                    <a:ln>
                      <a:noFill/>
                    </a:ln>
                    <a:solidFill>
                      <a:srgbClr val="C00000"/>
                    </a:solidFill>
                    <a:effectLst/>
                    <a:latin typeface="Comic Sans MS" panose="030F0702030302020204" pitchFamily="66" charset="0"/>
                  </a:rPr>
                  <a:t>2</a:t>
                </a:r>
                <a:endParaRPr kumimoji="0" lang="it-IT" altLang="it-IT" sz="1800" b="0" i="0" u="none" strike="noStrike" cap="none" normalizeH="0" baseline="0" dirty="0">
                  <a:ln>
                    <a:noFill/>
                  </a:ln>
                  <a:solidFill>
                    <a:srgbClr val="C00000"/>
                  </a:solidFill>
                  <a:effectLst/>
                </a:endParaRPr>
              </a:p>
            </p:txBody>
          </p:sp>
          <p:sp>
            <p:nvSpPr>
              <p:cNvPr id="1165" name="Rectangle 28">
                <a:extLst>
                  <a:ext uri="{FF2B5EF4-FFF2-40B4-BE49-F238E27FC236}">
                    <a16:creationId xmlns:a16="http://schemas.microsoft.com/office/drawing/2014/main" xmlns="" id="{0267FCA1-10CE-282B-4B5F-4F2D534B07F6}"/>
                  </a:ext>
                </a:extLst>
              </p:cNvPr>
              <p:cNvSpPr>
                <a:spLocks noChangeArrowheads="1"/>
              </p:cNvSpPr>
              <p:nvPr/>
            </p:nvSpPr>
            <p:spPr bwMode="auto">
              <a:xfrm>
                <a:off x="11691931" y="1042020"/>
                <a:ext cx="133602" cy="215444"/>
              </a:xfrm>
              <a:prstGeom prst="rect">
                <a:avLst/>
              </a:prstGeom>
              <a:solidFill>
                <a:srgbClr val="FFF2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a:t>
                </a:r>
                <a:endParaRPr kumimoji="0" lang="it-IT" altLang="it-IT" sz="1800" b="0" i="0" u="none" strike="noStrike" cap="none" normalizeH="0" baseline="0" dirty="0">
                  <a:ln>
                    <a:noFill/>
                  </a:ln>
                  <a:solidFill>
                    <a:srgbClr val="C00000"/>
                  </a:solidFill>
                  <a:effectLst/>
                </a:endParaRPr>
              </a:p>
            </p:txBody>
          </p:sp>
        </p:grpSp>
        <p:sp>
          <p:nvSpPr>
            <p:cNvPr id="1151" name="CasellaDiTesto 1150">
              <a:extLst>
                <a:ext uri="{FF2B5EF4-FFF2-40B4-BE49-F238E27FC236}">
                  <a16:creationId xmlns:a16="http://schemas.microsoft.com/office/drawing/2014/main" xmlns="" id="{CD488853-DBEC-613A-AC65-435C72C2FB6A}"/>
                </a:ext>
              </a:extLst>
            </p:cNvPr>
            <p:cNvSpPr txBox="1"/>
            <p:nvPr/>
          </p:nvSpPr>
          <p:spPr>
            <a:xfrm>
              <a:off x="10311115" y="1500889"/>
              <a:ext cx="216000" cy="108000"/>
            </a:xfrm>
            <a:prstGeom prst="rect">
              <a:avLst/>
            </a:prstGeom>
            <a:noFill/>
          </p:spPr>
          <p:txBody>
            <a:bodyPr wrap="square" rtlCol="0" anchor="ctr" anchorCtr="1">
              <a:spAutoFit/>
            </a:bodyPr>
            <a:lstStyle/>
            <a:p>
              <a:r>
                <a:rPr lang="it-IT" dirty="0">
                  <a:solidFill>
                    <a:srgbClr val="C00000"/>
                  </a:solidFill>
                </a:rPr>
                <a:t>+</a:t>
              </a:r>
            </a:p>
          </p:txBody>
        </p:sp>
        <p:sp>
          <p:nvSpPr>
            <p:cNvPr id="1152" name="CasellaDiTesto 1151">
              <a:extLst>
                <a:ext uri="{FF2B5EF4-FFF2-40B4-BE49-F238E27FC236}">
                  <a16:creationId xmlns:a16="http://schemas.microsoft.com/office/drawing/2014/main" xmlns="" id="{421D31F5-8FC4-5772-E6C6-60C7D753DE39}"/>
                </a:ext>
              </a:extLst>
            </p:cNvPr>
            <p:cNvSpPr txBox="1"/>
            <p:nvPr/>
          </p:nvSpPr>
          <p:spPr>
            <a:xfrm>
              <a:off x="11477272" y="1492928"/>
              <a:ext cx="216000" cy="108000"/>
            </a:xfrm>
            <a:prstGeom prst="rect">
              <a:avLst/>
            </a:prstGeom>
            <a:noFill/>
          </p:spPr>
          <p:txBody>
            <a:bodyPr wrap="square" rtlCol="0" anchor="ctr" anchorCtr="1">
              <a:spAutoFit/>
            </a:bodyPr>
            <a:lstStyle/>
            <a:p>
              <a:r>
                <a:rPr lang="it-IT" dirty="0">
                  <a:solidFill>
                    <a:srgbClr val="C00000"/>
                  </a:solidFill>
                </a:rPr>
                <a:t>+</a:t>
              </a:r>
            </a:p>
          </p:txBody>
        </p:sp>
      </p:grpSp>
      <p:sp>
        <p:nvSpPr>
          <p:cNvPr id="1166" name="Rectangle 39">
            <a:extLst>
              <a:ext uri="{FF2B5EF4-FFF2-40B4-BE49-F238E27FC236}">
                <a16:creationId xmlns:a16="http://schemas.microsoft.com/office/drawing/2014/main" xmlns="" id="{5DBCB6CF-1CE3-CD05-DB4B-048F542123D6}"/>
              </a:ext>
            </a:extLst>
          </p:cNvPr>
          <p:cNvSpPr>
            <a:spLocks noChangeArrowheads="1"/>
          </p:cNvSpPr>
          <p:nvPr/>
        </p:nvSpPr>
        <p:spPr bwMode="auto">
          <a:xfrm>
            <a:off x="3242157" y="1734163"/>
            <a:ext cx="8764588"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it-IT" altLang="it-IT" sz="1400" b="0" i="0" u="none" strike="noStrike" cap="none" normalizeH="0" baseline="0" dirty="0">
                <a:ln>
                  <a:noFill/>
                </a:ln>
                <a:solidFill>
                  <a:srgbClr val="C00000"/>
                </a:solidFill>
                <a:effectLst/>
                <a:latin typeface="Comic Sans MS" panose="030F0702030302020204" pitchFamily="66" charset="0"/>
              </a:rPr>
              <a:t>Passo 1:si completa la rappresentazione delle rette ricercandone le rispettive tracce </a:t>
            </a:r>
            <a:r>
              <a:rPr kumimoji="0" lang="it-IT" altLang="it-IT" sz="1400" b="0" i="0" u="none" strike="noStrike" cap="none" normalizeH="0" baseline="0" dirty="0">
                <a:ln>
                  <a:noFill/>
                </a:ln>
                <a:solidFill>
                  <a:srgbClr val="0000FF"/>
                </a:solidFill>
                <a:effectLst/>
                <a:latin typeface="Comic Sans MS" panose="030F0702030302020204" pitchFamily="66" charset="0"/>
              </a:rPr>
              <a:t>(T</a:t>
            </a:r>
            <a:r>
              <a:rPr kumimoji="0" lang="it-IT" altLang="it-IT" sz="1400" b="0" i="0" u="none" strike="noStrike" cap="none" normalizeH="0" baseline="-25000" dirty="0">
                <a:ln>
                  <a:noFill/>
                </a:ln>
                <a:solidFill>
                  <a:srgbClr val="0000FF"/>
                </a:solidFill>
                <a:effectLst/>
                <a:latin typeface="Comic Sans MS" panose="030F0702030302020204" pitchFamily="66" charset="0"/>
              </a:rPr>
              <a:t>1</a:t>
            </a:r>
            <a:r>
              <a:rPr kumimoji="0" lang="it-IT" altLang="it-IT" sz="1400" b="0" i="0" u="none" strike="noStrike" cap="none" normalizeH="0" baseline="0" dirty="0">
                <a:ln>
                  <a:noFill/>
                </a:ln>
                <a:solidFill>
                  <a:srgbClr val="0000FF"/>
                </a:solidFill>
                <a:effectLst/>
                <a:latin typeface="Comic Sans MS" panose="030F0702030302020204" pitchFamily="66" charset="0"/>
              </a:rPr>
              <a:t>r,T</a:t>
            </a:r>
            <a:r>
              <a:rPr kumimoji="0" lang="it-IT" altLang="it-IT" sz="1400" b="0" i="0" u="none" strike="noStrike" cap="none" normalizeH="0" baseline="-25000" dirty="0">
                <a:ln>
                  <a:noFill/>
                </a:ln>
                <a:solidFill>
                  <a:srgbClr val="0000FF"/>
                </a:solidFill>
                <a:effectLst/>
                <a:latin typeface="Comic Sans MS" panose="030F0702030302020204" pitchFamily="66" charset="0"/>
              </a:rPr>
              <a:t>2</a:t>
            </a:r>
            <a:r>
              <a:rPr kumimoji="0" lang="it-IT" altLang="it-IT" sz="1400" b="0" i="0" u="none" strike="noStrike" cap="none" normalizeH="0" baseline="0" dirty="0">
                <a:ln>
                  <a:noFill/>
                </a:ln>
                <a:solidFill>
                  <a:srgbClr val="0000FF"/>
                </a:solidFill>
                <a:effectLst/>
                <a:latin typeface="Comic Sans MS" panose="030F0702030302020204" pitchFamily="66" charset="0"/>
              </a:rPr>
              <a:t>r</a:t>
            </a:r>
            <a:r>
              <a:rPr lang="it-IT" sz="1800" baseline="30000" dirty="0">
                <a:solidFill>
                  <a:srgbClr val="2123F9"/>
                </a:solidFill>
                <a:latin typeface="Symbol" panose="05050102010706020507" pitchFamily="18" charset="2"/>
              </a:rPr>
              <a:t>¥</a:t>
            </a:r>
            <a:r>
              <a:rPr lang="it-IT" sz="1400" dirty="0">
                <a:solidFill>
                  <a:srgbClr val="2123F9"/>
                </a:solidFill>
                <a:latin typeface="Comic Sans MS" panose="030F0702030302020204" pitchFamily="66" charset="0"/>
              </a:rPr>
              <a:t>);</a:t>
            </a:r>
            <a:r>
              <a:rPr lang="it-IT" sz="1400" dirty="0">
                <a:solidFill>
                  <a:srgbClr val="00B050"/>
                </a:solidFill>
                <a:latin typeface="Comic Sans MS" panose="030F0702030302020204" pitchFamily="66" charset="0"/>
              </a:rPr>
              <a:t>(T</a:t>
            </a:r>
            <a:r>
              <a:rPr lang="it-IT" sz="1400" baseline="-25000" dirty="0">
                <a:solidFill>
                  <a:srgbClr val="00B050"/>
                </a:solidFill>
                <a:latin typeface="Comic Sans MS" panose="030F0702030302020204" pitchFamily="66" charset="0"/>
              </a:rPr>
              <a:t>1</a:t>
            </a:r>
            <a:r>
              <a:rPr lang="it-IT" sz="1400" dirty="0">
                <a:solidFill>
                  <a:srgbClr val="00B050"/>
                </a:solidFill>
                <a:latin typeface="Comic Sans MS" panose="030F0702030302020204" pitchFamily="66" charset="0"/>
              </a:rPr>
              <a:t>s,T</a:t>
            </a:r>
            <a:r>
              <a:rPr lang="it-IT" sz="1400" baseline="-25000" dirty="0">
                <a:solidFill>
                  <a:srgbClr val="00B050"/>
                </a:solidFill>
                <a:latin typeface="Comic Sans MS" panose="030F0702030302020204" pitchFamily="66" charset="0"/>
              </a:rPr>
              <a:t>2</a:t>
            </a:r>
            <a:r>
              <a:rPr lang="it-IT" sz="1400" dirty="0">
                <a:solidFill>
                  <a:srgbClr val="00B050"/>
                </a:solidFill>
                <a:latin typeface="Comic Sans MS" panose="030F0702030302020204" pitchFamily="66" charset="0"/>
              </a:rPr>
              <a:t>s)</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167" name="Rectangle 49">
            <a:extLst>
              <a:ext uri="{FF2B5EF4-FFF2-40B4-BE49-F238E27FC236}">
                <a16:creationId xmlns:a16="http://schemas.microsoft.com/office/drawing/2014/main" xmlns="" id="{09F9D12A-755F-36DE-613D-3DCB35231F88}"/>
              </a:ext>
            </a:extLst>
          </p:cNvPr>
          <p:cNvSpPr>
            <a:spLocks noChangeArrowheads="1"/>
          </p:cNvSpPr>
          <p:nvPr/>
        </p:nvSpPr>
        <p:spPr bwMode="auto">
          <a:xfrm>
            <a:off x="3257070" y="1968569"/>
            <a:ext cx="8677461"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it-IT" altLang="it-IT" sz="1400" b="0" i="0" u="none" strike="noStrike" cap="none" normalizeH="0" baseline="0" dirty="0">
                <a:ln>
                  <a:noFill/>
                </a:ln>
                <a:solidFill>
                  <a:srgbClr val="FF0000"/>
                </a:solidFill>
                <a:effectLst/>
                <a:latin typeface="Comic Sans MS" panose="030F0702030302020204" pitchFamily="66" charset="0"/>
              </a:rPr>
              <a:t>Passo 2: Poiché le tracce del piano sono rette reali si collegano le prime tracce (</a:t>
            </a:r>
            <a:r>
              <a:rPr kumimoji="0" lang="it-IT" altLang="it-IT" sz="1400" b="0" i="0" u="none" strike="noStrike" cap="none" normalizeH="0" baseline="0" dirty="0">
                <a:ln>
                  <a:noFill/>
                </a:ln>
                <a:solidFill>
                  <a:srgbClr val="2123F9"/>
                </a:solidFill>
                <a:effectLst/>
                <a:latin typeface="Comic Sans MS" panose="030F0702030302020204" pitchFamily="66" charset="0"/>
              </a:rPr>
              <a:t>T</a:t>
            </a:r>
            <a:r>
              <a:rPr kumimoji="0" lang="it-IT" altLang="it-IT" sz="1400" b="0" i="0" u="none" strike="noStrike" cap="none" normalizeH="0" baseline="-25000" dirty="0">
                <a:ln>
                  <a:noFill/>
                </a:ln>
                <a:solidFill>
                  <a:srgbClr val="2123F9"/>
                </a:solidFill>
                <a:effectLst/>
                <a:latin typeface="Comic Sans MS" panose="030F0702030302020204" pitchFamily="66" charset="0"/>
              </a:rPr>
              <a:t>1</a:t>
            </a:r>
            <a:r>
              <a:rPr kumimoji="0" lang="it-IT" altLang="it-IT" sz="1400" b="0" i="0" u="none" strike="noStrike" cap="none" normalizeH="0" baseline="0" dirty="0">
                <a:ln>
                  <a:noFill/>
                </a:ln>
                <a:solidFill>
                  <a:srgbClr val="2123F9"/>
                </a:solidFill>
                <a:effectLst/>
                <a:latin typeface="Comic Sans MS" panose="030F0702030302020204" pitchFamily="66" charset="0"/>
              </a:rPr>
              <a:t>r</a:t>
            </a:r>
            <a:r>
              <a:rPr kumimoji="0" lang="it-IT" altLang="it-IT" sz="1400" b="0" i="0" u="none" strike="noStrike" cap="none" normalizeH="0" baseline="0" dirty="0">
                <a:ln>
                  <a:noFill/>
                </a:ln>
                <a:solidFill>
                  <a:srgbClr val="FF0000"/>
                </a:solidFill>
                <a:effectLst/>
                <a:latin typeface="Comic Sans MS" panose="030F0702030302020204" pitchFamily="66" charset="0"/>
              </a:rPr>
              <a:t>+</a:t>
            </a:r>
            <a:r>
              <a:rPr kumimoji="0" lang="it-IT" altLang="it-IT" sz="1400" b="0" i="0" u="none" strike="noStrike" cap="none" normalizeH="0" baseline="0" dirty="0">
                <a:ln>
                  <a:noFill/>
                </a:ln>
                <a:solidFill>
                  <a:srgbClr val="00B050"/>
                </a:solidFill>
                <a:effectLst/>
                <a:latin typeface="Comic Sans MS" panose="030F0702030302020204" pitchFamily="66" charset="0"/>
              </a:rPr>
              <a:t>T</a:t>
            </a:r>
            <a:r>
              <a:rPr kumimoji="0" lang="it-IT" altLang="it-IT" sz="1400" b="0" i="0" u="none" strike="noStrike" cap="none" normalizeH="0" baseline="-25000" dirty="0">
                <a:ln>
                  <a:noFill/>
                </a:ln>
                <a:solidFill>
                  <a:srgbClr val="00B050"/>
                </a:solidFill>
                <a:effectLst/>
                <a:latin typeface="Comic Sans MS" panose="030F0702030302020204" pitchFamily="66" charset="0"/>
              </a:rPr>
              <a:t>1</a:t>
            </a:r>
            <a:r>
              <a:rPr kumimoji="0" lang="it-IT" altLang="it-IT" sz="1400" b="0" i="0" u="none" strike="noStrike" cap="none" normalizeH="0" baseline="0" dirty="0">
                <a:ln>
                  <a:noFill/>
                </a:ln>
                <a:solidFill>
                  <a:srgbClr val="00B050"/>
                </a:solidFill>
                <a:effectLst/>
                <a:latin typeface="Comic Sans MS" panose="030F0702030302020204" pitchFamily="66" charset="0"/>
              </a:rPr>
              <a:t>s</a:t>
            </a:r>
            <a:r>
              <a:rPr kumimoji="0" lang="it-IT" altLang="it-IT" sz="1400" b="0" i="0" u="none" strike="noStrike" cap="none" normalizeH="0" baseline="0" dirty="0">
                <a:ln>
                  <a:noFill/>
                </a:ln>
                <a:solidFill>
                  <a:srgbClr val="FF0000"/>
                </a:solidFill>
                <a:effectLst/>
                <a:latin typeface="Comic Sans MS" panose="030F0702030302020204" pitchFamily="66" charset="0"/>
              </a:rPr>
              <a:t>) mentre essendo </a:t>
            </a:r>
            <a:r>
              <a:rPr kumimoji="0" lang="it-IT" altLang="it-IT" sz="1400" b="0" i="0" u="none" strike="noStrike" cap="none" normalizeH="0" baseline="0" dirty="0">
                <a:ln>
                  <a:noFill/>
                </a:ln>
                <a:solidFill>
                  <a:srgbClr val="2123F9"/>
                </a:solidFill>
                <a:effectLst/>
                <a:latin typeface="Comic Sans MS" panose="030F0702030302020204" pitchFamily="66" charset="0"/>
              </a:rPr>
              <a:t>T</a:t>
            </a:r>
            <a:r>
              <a:rPr lang="it-IT" sz="1400" baseline="30000" dirty="0">
                <a:solidFill>
                  <a:srgbClr val="2123F9"/>
                </a:solidFill>
                <a:latin typeface="Symbol" panose="05050102010706020507" pitchFamily="18" charset="2"/>
              </a:rPr>
              <a:t>¥</a:t>
            </a:r>
            <a:r>
              <a:rPr kumimoji="0" lang="it-IT" altLang="it-IT" sz="1400" b="0" i="0" u="none" strike="noStrike" cap="none" normalizeH="0" baseline="-25000" dirty="0">
                <a:ln>
                  <a:noFill/>
                </a:ln>
                <a:solidFill>
                  <a:srgbClr val="2123F9"/>
                </a:solidFill>
                <a:effectLst/>
                <a:latin typeface="Comic Sans MS" panose="030F0702030302020204" pitchFamily="66" charset="0"/>
              </a:rPr>
              <a:t>2</a:t>
            </a:r>
            <a:r>
              <a:rPr kumimoji="0" lang="it-IT" altLang="it-IT" sz="1400" b="0" i="0" u="none" strike="noStrike" cap="none" normalizeH="0" baseline="0" dirty="0">
                <a:ln>
                  <a:noFill/>
                </a:ln>
                <a:solidFill>
                  <a:srgbClr val="2123F9"/>
                </a:solidFill>
                <a:effectLst/>
                <a:latin typeface="Comic Sans MS" panose="030F0702030302020204" pitchFamily="66" charset="0"/>
              </a:rPr>
              <a:t>r</a:t>
            </a:r>
            <a:r>
              <a:rPr kumimoji="0" lang="it-IT" altLang="it-IT" sz="1400" b="0" i="0" u="none" strike="noStrike" cap="none" normalizeH="0" baseline="0" dirty="0">
                <a:ln>
                  <a:noFill/>
                </a:ln>
                <a:solidFill>
                  <a:srgbClr val="FF0000"/>
                </a:solidFill>
                <a:effectLst/>
                <a:latin typeface="Comic Sans MS" panose="030F0702030302020204" pitchFamily="66" charset="0"/>
              </a:rPr>
              <a:t>, per il concetto di punto improprio si determina la semiretta parallela ad (</a:t>
            </a:r>
            <a:r>
              <a:rPr kumimoji="0" lang="it-IT" altLang="it-IT" sz="1400" b="0" i="0" u="none" strike="noStrike" cap="none" normalizeH="0" baseline="0" dirty="0" err="1">
                <a:ln>
                  <a:noFill/>
                </a:ln>
                <a:solidFill>
                  <a:srgbClr val="2123F9"/>
                </a:solidFill>
                <a:effectLst/>
                <a:latin typeface="Comic Sans MS" panose="030F0702030302020204" pitchFamily="66" charset="0"/>
              </a:rPr>
              <a:t>r’’</a:t>
            </a:r>
            <a:r>
              <a:rPr lang="it-IT" sz="1400" dirty="0" err="1">
                <a:solidFill>
                  <a:srgbClr val="2123F9"/>
                </a:solidFill>
                <a:latin typeface="Symbol" panose="05050102010706020507" pitchFamily="18" charset="2"/>
              </a:rPr>
              <a:t>Ì</a:t>
            </a:r>
            <a:r>
              <a:rPr kumimoji="0" lang="it-IT" altLang="it-IT" sz="1400" b="0" i="0" u="none" strike="noStrike" cap="none" normalizeH="0" baseline="0" dirty="0" err="1">
                <a:ln>
                  <a:noFill/>
                </a:ln>
                <a:solidFill>
                  <a:srgbClr val="2123F9"/>
                </a:solidFill>
                <a:effectLst/>
                <a:latin typeface="Comic Sans MS" panose="030F0702030302020204" pitchFamily="66" charset="0"/>
              </a:rPr>
              <a:t>T</a:t>
            </a:r>
            <a:r>
              <a:rPr kumimoji="0" lang="it-IT" altLang="it-IT" sz="1400" b="0" i="0" u="none" strike="noStrike" cap="none" normalizeH="0" baseline="0" dirty="0">
                <a:ln>
                  <a:noFill/>
                </a:ln>
                <a:solidFill>
                  <a:srgbClr val="2123F9"/>
                </a:solidFill>
                <a:effectLst/>
                <a:latin typeface="Comic Sans MS" panose="030F0702030302020204" pitchFamily="66" charset="0"/>
              </a:rPr>
              <a:t> </a:t>
            </a:r>
            <a:r>
              <a:rPr kumimoji="0" lang="it-IT" altLang="it-IT" sz="1400" b="0" i="0" u="none" strike="noStrike" cap="none" normalizeH="0" baseline="-25000" dirty="0">
                <a:ln>
                  <a:noFill/>
                </a:ln>
                <a:solidFill>
                  <a:srgbClr val="2123F9"/>
                </a:solidFill>
                <a:effectLst/>
                <a:latin typeface="Comic Sans MS" panose="030F0702030302020204" pitchFamily="66" charset="0"/>
              </a:rPr>
              <a:t>2</a:t>
            </a:r>
            <a:r>
              <a:rPr kumimoji="0" lang="it-IT" altLang="it-IT" sz="1400" b="0" i="0" u="none" strike="noStrike" cap="none" normalizeH="0" baseline="0" dirty="0">
                <a:ln>
                  <a:noFill/>
                </a:ln>
                <a:solidFill>
                  <a:srgbClr val="2123F9"/>
                </a:solidFill>
                <a:effectLst/>
                <a:latin typeface="Comic Sans MS" panose="030F0702030302020204" pitchFamily="66" charset="0"/>
              </a:rPr>
              <a:t>r</a:t>
            </a:r>
            <a:r>
              <a:rPr kumimoji="0" lang="it-IT" altLang="it-IT" sz="1400" b="0" i="0" u="none" strike="noStrike" cap="none" normalizeH="0" baseline="0" dirty="0">
                <a:ln>
                  <a:noFill/>
                </a:ln>
                <a:solidFill>
                  <a:srgbClr val="FF0000"/>
                </a:solidFill>
                <a:effectLst/>
                <a:latin typeface="Comic Sans MS" panose="030F0702030302020204" pitchFamily="66" charset="0"/>
              </a:rPr>
              <a:t>) applicata in </a:t>
            </a:r>
            <a:r>
              <a:rPr kumimoji="0" lang="it-IT" altLang="it-IT" sz="1400" b="0" i="0" u="none" strike="noStrike" cap="none" normalizeH="0" baseline="0" dirty="0">
                <a:ln>
                  <a:noFill/>
                </a:ln>
                <a:solidFill>
                  <a:srgbClr val="00B050"/>
                </a:solidFill>
                <a:effectLst/>
                <a:latin typeface="Comic Sans MS" panose="030F0702030302020204" pitchFamily="66" charset="0"/>
              </a:rPr>
              <a:t>T</a:t>
            </a:r>
            <a:r>
              <a:rPr kumimoji="0" lang="it-IT" altLang="it-IT" sz="1400" b="0" i="0" u="none" strike="noStrike" cap="none" normalizeH="0" baseline="-25000" dirty="0">
                <a:ln>
                  <a:noFill/>
                </a:ln>
                <a:solidFill>
                  <a:srgbClr val="00B050"/>
                </a:solidFill>
                <a:effectLst/>
                <a:latin typeface="Comic Sans MS" panose="030F0702030302020204" pitchFamily="66" charset="0"/>
              </a:rPr>
              <a:t>2</a:t>
            </a:r>
            <a:r>
              <a:rPr kumimoji="0" lang="it-IT" altLang="it-IT" sz="1400" b="0" i="0" u="none" strike="noStrike" cap="none" normalizeH="0" baseline="0" dirty="0">
                <a:ln>
                  <a:noFill/>
                </a:ln>
                <a:solidFill>
                  <a:srgbClr val="00B050"/>
                </a:solidFill>
                <a:effectLst/>
                <a:latin typeface="Comic Sans MS" panose="030F0702030302020204" pitchFamily="66" charset="0"/>
              </a:rPr>
              <a:t>s</a:t>
            </a:r>
            <a:r>
              <a:rPr kumimoji="0" lang="it-IT" altLang="it-IT" sz="1400" b="0" i="0" u="none" strike="noStrike" cap="none" normalizeH="0" baseline="0" dirty="0">
                <a:ln>
                  <a:noFill/>
                </a:ln>
                <a:solidFill>
                  <a:srgbClr val="FF0000"/>
                </a:solidFill>
                <a:effectLst/>
                <a:latin typeface="Comic Sans MS" panose="030F0702030302020204" pitchFamily="66" charset="0"/>
              </a:rPr>
              <a:t> </a:t>
            </a:r>
            <a:endParaRPr kumimoji="0" lang="it-IT" altLang="it-IT" sz="1400" b="0" i="0" u="none" strike="noStrike" cap="none" normalizeH="0" baseline="0" dirty="0">
              <a:ln>
                <a:noFill/>
              </a:ln>
              <a:solidFill>
                <a:schemeClr val="tx1"/>
              </a:solidFill>
              <a:effectLst/>
            </a:endParaRPr>
          </a:p>
        </p:txBody>
      </p:sp>
      <p:sp>
        <p:nvSpPr>
          <p:cNvPr id="1084" name="Rectangle 71">
            <a:extLst>
              <a:ext uri="{FF2B5EF4-FFF2-40B4-BE49-F238E27FC236}">
                <a16:creationId xmlns:a16="http://schemas.microsoft.com/office/drawing/2014/main" xmlns="" id="{77F01740-742C-4E80-F926-FD120B22652D}"/>
              </a:ext>
            </a:extLst>
          </p:cNvPr>
          <p:cNvSpPr>
            <a:spLocks noChangeArrowheads="1"/>
          </p:cNvSpPr>
          <p:nvPr/>
        </p:nvSpPr>
        <p:spPr bwMode="auto">
          <a:xfrm>
            <a:off x="3269455" y="2448453"/>
            <a:ext cx="8535991"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FF0000"/>
                </a:solidFill>
                <a:effectLst/>
                <a:latin typeface="Comic Sans MS" panose="030F0702030302020204" pitchFamily="66" charset="0"/>
              </a:rPr>
              <a:t>Passo 3: estendendo i segmenti (</a:t>
            </a:r>
            <a:r>
              <a:rPr kumimoji="0" lang="it-IT" altLang="it-IT" sz="1400" b="0" i="0" u="none" strike="noStrike" cap="none" normalizeH="0" baseline="0" dirty="0">
                <a:ln>
                  <a:noFill/>
                </a:ln>
                <a:solidFill>
                  <a:srgbClr val="2123F9"/>
                </a:solidFill>
                <a:effectLst/>
                <a:latin typeface="Comic Sans MS" panose="030F0702030302020204" pitchFamily="66" charset="0"/>
              </a:rPr>
              <a:t>T</a:t>
            </a:r>
            <a:r>
              <a:rPr kumimoji="0" lang="it-IT" altLang="it-IT" sz="1400" b="0" i="0" u="none" strike="noStrike" cap="none" normalizeH="0" baseline="-25000" dirty="0">
                <a:ln>
                  <a:noFill/>
                </a:ln>
                <a:solidFill>
                  <a:srgbClr val="2123F9"/>
                </a:solidFill>
                <a:effectLst/>
                <a:latin typeface="Comic Sans MS" panose="030F0702030302020204" pitchFamily="66" charset="0"/>
              </a:rPr>
              <a:t>1</a:t>
            </a:r>
            <a:r>
              <a:rPr kumimoji="0" lang="it-IT" altLang="it-IT" sz="1400" b="0" i="0" u="none" strike="noStrike" cap="none" normalizeH="0" baseline="0" dirty="0">
                <a:ln>
                  <a:noFill/>
                </a:ln>
                <a:solidFill>
                  <a:srgbClr val="2123F9"/>
                </a:solidFill>
                <a:effectLst/>
                <a:latin typeface="Comic Sans MS" panose="030F0702030302020204" pitchFamily="66" charset="0"/>
              </a:rPr>
              <a:t>r</a:t>
            </a:r>
            <a:r>
              <a:rPr kumimoji="0" lang="it-IT" altLang="it-IT" sz="1400" b="0" i="0" u="none" strike="noStrike" cap="none" normalizeH="0" baseline="0" dirty="0">
                <a:ln>
                  <a:noFill/>
                </a:ln>
                <a:solidFill>
                  <a:srgbClr val="FF0000"/>
                </a:solidFill>
                <a:effectLst/>
                <a:latin typeface="Comic Sans MS" panose="030F0702030302020204" pitchFamily="66" charset="0"/>
              </a:rPr>
              <a:t>+</a:t>
            </a:r>
            <a:r>
              <a:rPr kumimoji="0" lang="it-IT" altLang="it-IT" sz="1400" b="0" i="0" u="none" strike="noStrike" cap="none" normalizeH="0" baseline="0" dirty="0">
                <a:ln>
                  <a:noFill/>
                </a:ln>
                <a:solidFill>
                  <a:srgbClr val="00B050"/>
                </a:solidFill>
                <a:effectLst/>
                <a:latin typeface="Comic Sans MS" panose="030F0702030302020204" pitchFamily="66" charset="0"/>
              </a:rPr>
              <a:t>T</a:t>
            </a:r>
            <a:r>
              <a:rPr kumimoji="0" lang="it-IT" altLang="it-IT" sz="1400" b="0" i="0" u="none" strike="noStrike" cap="none" normalizeH="0" baseline="-25000" dirty="0">
                <a:ln>
                  <a:noFill/>
                </a:ln>
                <a:solidFill>
                  <a:srgbClr val="00B050"/>
                </a:solidFill>
                <a:effectLst/>
                <a:latin typeface="Comic Sans MS" panose="030F0702030302020204" pitchFamily="66" charset="0"/>
              </a:rPr>
              <a:t>1</a:t>
            </a:r>
            <a:r>
              <a:rPr kumimoji="0" lang="it-IT" altLang="it-IT" sz="1400" b="0" i="0" u="none" strike="noStrike" cap="none" normalizeH="0" baseline="0" dirty="0">
                <a:ln>
                  <a:noFill/>
                </a:ln>
                <a:solidFill>
                  <a:srgbClr val="00B050"/>
                </a:solidFill>
                <a:effectLst/>
                <a:latin typeface="Comic Sans MS" panose="030F0702030302020204" pitchFamily="66" charset="0"/>
              </a:rPr>
              <a:t>s</a:t>
            </a:r>
            <a:r>
              <a:rPr kumimoji="0" lang="it-IT" altLang="it-IT" sz="1400" b="0" i="0" u="none" strike="noStrike" cap="none" normalizeH="0" baseline="0" dirty="0">
                <a:ln>
                  <a:noFill/>
                </a:ln>
                <a:solidFill>
                  <a:srgbClr val="FF0000"/>
                </a:solidFill>
                <a:effectLst/>
                <a:latin typeface="Comic Sans MS" panose="030F0702030302020204" pitchFamily="66" charset="0"/>
              </a:rPr>
              <a:t>) e il segmento parallelo ad </a:t>
            </a:r>
            <a:r>
              <a:rPr kumimoji="0" lang="it-IT" altLang="it-IT" sz="1400" b="0" i="0" u="none" strike="noStrike" cap="none" normalizeH="0" baseline="0" dirty="0">
                <a:ln>
                  <a:noFill/>
                </a:ln>
                <a:solidFill>
                  <a:srgbClr val="2123F9"/>
                </a:solidFill>
                <a:effectLst/>
                <a:latin typeface="Comic Sans MS" panose="030F0702030302020204" pitchFamily="66" charset="0"/>
              </a:rPr>
              <a:t>r’’ </a:t>
            </a:r>
            <a:r>
              <a:rPr kumimoji="0" lang="it-IT" altLang="it-IT" sz="1400" b="0" i="0" u="none" strike="noStrike" cap="none" normalizeH="0" baseline="0" dirty="0">
                <a:ln>
                  <a:noFill/>
                </a:ln>
                <a:solidFill>
                  <a:srgbClr val="FF0000"/>
                </a:solidFill>
                <a:effectLst/>
                <a:latin typeface="Comic Sans MS" panose="030F0702030302020204" pitchFamily="66" charset="0"/>
              </a:rPr>
              <a:t>applicato su </a:t>
            </a:r>
            <a:r>
              <a:rPr kumimoji="0" lang="it-IT" altLang="it-IT" sz="1400" b="0" i="0" u="none" strike="noStrike" cap="none" normalizeH="0" baseline="0" dirty="0">
                <a:ln>
                  <a:noFill/>
                </a:ln>
                <a:solidFill>
                  <a:srgbClr val="00B050"/>
                </a:solidFill>
                <a:effectLst/>
                <a:latin typeface="Comic Sans MS" panose="030F0702030302020204" pitchFamily="66" charset="0"/>
              </a:rPr>
              <a:t>T</a:t>
            </a:r>
            <a:r>
              <a:rPr kumimoji="0" lang="it-IT" altLang="it-IT" sz="1400" b="0" i="0" u="none" strike="noStrike" cap="none" normalizeH="0" baseline="-25000" dirty="0">
                <a:ln>
                  <a:noFill/>
                </a:ln>
                <a:solidFill>
                  <a:srgbClr val="00B050"/>
                </a:solidFill>
                <a:effectLst/>
                <a:latin typeface="Comic Sans MS" panose="030F0702030302020204" pitchFamily="66" charset="0"/>
              </a:rPr>
              <a:t>2</a:t>
            </a:r>
            <a:r>
              <a:rPr kumimoji="0" lang="it-IT" altLang="it-IT" sz="1400" b="0" i="0" u="none" strike="noStrike" cap="none" normalizeH="0" baseline="0" dirty="0">
                <a:ln>
                  <a:noFill/>
                </a:ln>
                <a:solidFill>
                  <a:srgbClr val="00B050"/>
                </a:solidFill>
                <a:effectLst/>
                <a:latin typeface="Comic Sans MS" panose="030F0702030302020204" pitchFamily="66" charset="0"/>
              </a:rPr>
              <a:t>s</a:t>
            </a:r>
            <a:r>
              <a:rPr kumimoji="0" lang="it-IT" altLang="it-IT" sz="1400" b="0" i="0" u="none" strike="noStrike" cap="none" normalizeH="0" baseline="0" dirty="0">
                <a:ln>
                  <a:noFill/>
                </a:ln>
                <a:solidFill>
                  <a:srgbClr val="FF0000"/>
                </a:solidFill>
                <a:effectLst/>
                <a:latin typeface="Comic Sans MS" panose="030F0702030302020204" pitchFamily="66" charset="0"/>
              </a:rPr>
              <a:t> si ottengono le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FF0000"/>
                </a:solidFill>
                <a:effectLst/>
                <a:latin typeface="Comic Sans MS" panose="030F0702030302020204" pitchFamily="66" charset="0"/>
              </a:rPr>
              <a:t>tracce t</a:t>
            </a:r>
            <a:r>
              <a:rPr kumimoji="0" lang="it-IT" altLang="it-IT" sz="1400" b="0" i="0" u="none" strike="noStrike" cap="none" normalizeH="0" baseline="-25000" dirty="0">
                <a:ln>
                  <a:noFill/>
                </a:ln>
                <a:solidFill>
                  <a:srgbClr val="FF0000"/>
                </a:solidFill>
                <a:effectLst/>
                <a:latin typeface="Comic Sans MS" panose="030F0702030302020204" pitchFamily="66" charset="0"/>
              </a:rPr>
              <a:t>1</a:t>
            </a:r>
            <a:r>
              <a:rPr kumimoji="0" lang="it-IT" altLang="it-IT" sz="1400" b="0" i="0" u="none" strike="noStrike" cap="none" normalizeH="0" baseline="0" dirty="0">
                <a:ln>
                  <a:noFill/>
                </a:ln>
                <a:solidFill>
                  <a:srgbClr val="FF0000"/>
                </a:solidFill>
                <a:effectLst/>
                <a:latin typeface="Symbol" panose="05050102010706020507" pitchFamily="18" charset="2"/>
              </a:rPr>
              <a:t>a</a:t>
            </a:r>
            <a:r>
              <a:rPr kumimoji="0" lang="it-IT" altLang="it-IT" sz="1400" b="0" i="0" u="none" strike="noStrike" cap="none" normalizeH="0" baseline="0" dirty="0">
                <a:ln>
                  <a:noFill/>
                </a:ln>
                <a:solidFill>
                  <a:srgbClr val="FF0000"/>
                </a:solidFill>
                <a:effectLst/>
                <a:latin typeface="Comic Sans MS" panose="030F0702030302020204" pitchFamily="66" charset="0"/>
              </a:rPr>
              <a:t> e t</a:t>
            </a:r>
            <a:r>
              <a:rPr kumimoji="0" lang="it-IT" altLang="it-IT" sz="1400" b="0" i="0" u="none" strike="noStrike" cap="none" normalizeH="0" baseline="-25000" dirty="0">
                <a:ln>
                  <a:noFill/>
                </a:ln>
                <a:solidFill>
                  <a:srgbClr val="FF0000"/>
                </a:solidFill>
                <a:effectLst/>
                <a:latin typeface="Comic Sans MS" panose="030F0702030302020204" pitchFamily="66" charset="0"/>
              </a:rPr>
              <a:t>2</a:t>
            </a:r>
            <a:r>
              <a:rPr kumimoji="0" lang="it-IT" altLang="it-IT" sz="1400" b="0" i="0" u="none" strike="noStrike" cap="none" normalizeH="0" baseline="0" dirty="0">
                <a:ln>
                  <a:noFill/>
                </a:ln>
                <a:solidFill>
                  <a:srgbClr val="FF0000"/>
                </a:solidFill>
                <a:effectLst/>
                <a:latin typeface="Symbol" panose="05050102010706020507" pitchFamily="18" charset="2"/>
              </a:rPr>
              <a:t>a</a:t>
            </a:r>
            <a:r>
              <a:rPr kumimoji="0" lang="it-IT" altLang="it-IT" sz="1400" b="0" i="0" u="none" strike="noStrike" cap="none" normalizeH="0" baseline="0" dirty="0">
                <a:ln>
                  <a:noFill/>
                </a:ln>
                <a:solidFill>
                  <a:srgbClr val="FF0000"/>
                </a:solidFill>
                <a:effectLst/>
                <a:latin typeface="Comic Sans MS" panose="030F0702030302020204" pitchFamily="66" charset="0"/>
              </a:rPr>
              <a:t> del piano cercato</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169" name="CasellaDiTesto 1168">
            <a:extLst>
              <a:ext uri="{FF2B5EF4-FFF2-40B4-BE49-F238E27FC236}">
                <a16:creationId xmlns:a16="http://schemas.microsoft.com/office/drawing/2014/main" xmlns="" id="{9007566A-ED92-118E-6847-54DA54298135}"/>
              </a:ext>
            </a:extLst>
          </p:cNvPr>
          <p:cNvSpPr txBox="1"/>
          <p:nvPr/>
        </p:nvSpPr>
        <p:spPr>
          <a:xfrm>
            <a:off x="148328" y="1269529"/>
            <a:ext cx="2880000" cy="2862322"/>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Estendendo il segmento di retta (</a:t>
            </a:r>
            <a:r>
              <a:rPr lang="it-IT" sz="18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1800" baseline="-250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1</a:t>
            </a:r>
            <a:r>
              <a:rPr lang="it-IT" sz="18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a:t>
            </a:r>
            <a:r>
              <a:rPr lang="it-IT" sz="18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1800" baseline="-250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1</a:t>
            </a:r>
            <a:r>
              <a:rPr lang="it-IT" sz="18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e la semiretta (</a:t>
            </a:r>
            <a:r>
              <a:rPr lang="it-IT" sz="18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1800" baseline="30000" dirty="0">
                <a:solidFill>
                  <a:srgbClr val="2123F9"/>
                </a:solidFill>
                <a:effectLst/>
                <a:latin typeface="Symbol" panose="05050102010706020507" pitchFamily="18" charset="2"/>
                <a:ea typeface="Times New Roman" panose="02020603050405020304" pitchFamily="18" charset="0"/>
                <a:cs typeface="Arial" panose="020B0604020202020204" pitchFamily="34" charset="0"/>
              </a:rPr>
              <a:t>¥</a:t>
            </a:r>
            <a:r>
              <a:rPr lang="it-IT" sz="1800" baseline="-250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2</a:t>
            </a:r>
            <a:r>
              <a:rPr lang="it-IT" sz="18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 </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t>
            </a:r>
            <a:r>
              <a:rPr lang="it-IT" sz="18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1800" baseline="-250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2</a:t>
            </a:r>
            <a:r>
              <a:rPr lang="it-IT" sz="18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si determinano le rette (t</a:t>
            </a:r>
            <a:r>
              <a:rPr lang="it-IT" sz="1800" baseline="-250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1</a:t>
            </a:r>
            <a:r>
              <a:rPr lang="it-IT" sz="18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a</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e (t</a:t>
            </a:r>
            <a:r>
              <a:rPr lang="it-IT" sz="1800" baseline="-250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2</a:t>
            </a:r>
            <a:r>
              <a:rPr lang="it-IT" sz="18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a</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come tracce del piano </a:t>
            </a:r>
            <a:r>
              <a:rPr lang="it-IT" sz="18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a </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assegnato mediante le </a:t>
            </a:r>
            <a:r>
              <a:rPr lang="it-IT" dirty="0">
                <a:solidFill>
                  <a:srgbClr val="C00000"/>
                </a:solidFill>
                <a:latin typeface="Comic Sans MS" panose="030F0702030302020204" pitchFamily="66" charset="0"/>
                <a:ea typeface="Times New Roman" panose="02020603050405020304" pitchFamily="18" charset="0"/>
                <a:cs typeface="Arial" panose="020B0604020202020204" pitchFamily="34" charset="0"/>
              </a:rPr>
              <a:t>due rette</a:t>
            </a:r>
          </a:p>
          <a:p>
            <a:pPr algn="ctr"/>
            <a:r>
              <a:rPr lang="it-IT" dirty="0">
                <a:solidFill>
                  <a:srgbClr val="C00000"/>
                </a:solidFill>
                <a:latin typeface="Comic Sans MS" panose="030F0702030302020204" pitchFamily="66" charset="0"/>
                <a:ea typeface="Times New Roman" panose="02020603050405020304" pitchFamily="18" charset="0"/>
                <a:cs typeface="Arial" panose="020B0604020202020204" pitchFamily="34" charset="0"/>
              </a:rPr>
              <a:t> (</a:t>
            </a:r>
            <a:r>
              <a:rPr lang="it-IT" dirty="0">
                <a:solidFill>
                  <a:srgbClr val="2123F9"/>
                </a:solidFill>
                <a:latin typeface="Comic Sans MS" panose="030F0702030302020204" pitchFamily="66" charset="0"/>
                <a:ea typeface="Times New Roman" panose="02020603050405020304" pitchFamily="18" charset="0"/>
                <a:cs typeface="Arial" panose="020B0604020202020204" pitchFamily="34" charset="0"/>
              </a:rPr>
              <a:t>r</a:t>
            </a:r>
            <a:r>
              <a:rPr lang="it-IT" dirty="0">
                <a:solidFill>
                  <a:srgbClr val="C00000"/>
                </a:solidFill>
                <a:latin typeface="Comic Sans MS" panose="030F0702030302020204" pitchFamily="66" charset="0"/>
                <a:ea typeface="Times New Roman" panose="02020603050405020304" pitchFamily="18" charset="0"/>
                <a:cs typeface="Arial" panose="020B0604020202020204" pitchFamily="34" charset="0"/>
              </a:rPr>
              <a:t> </a:t>
            </a:r>
            <a:r>
              <a:rPr lang="it-IT" dirty="0">
                <a:solidFill>
                  <a:srgbClr val="C00000"/>
                </a:solidFill>
                <a:latin typeface="Symbol" panose="05050102010706020507" pitchFamily="18" charset="2"/>
                <a:ea typeface="Times New Roman" panose="02020603050405020304" pitchFamily="18" charset="0"/>
                <a:cs typeface="Symbol" panose="05050102010706020507" pitchFamily="18" charset="2"/>
              </a:rPr>
              <a:t>Ç</a:t>
            </a:r>
            <a:r>
              <a:rPr lang="it-IT" dirty="0">
                <a:solidFill>
                  <a:srgbClr val="C00000"/>
                </a:solidFill>
                <a:latin typeface="Comic Sans MS" panose="030F0702030302020204" pitchFamily="66" charset="0"/>
                <a:ea typeface="Times New Roman" panose="02020603050405020304" pitchFamily="18" charset="0"/>
                <a:cs typeface="Arial" panose="020B0604020202020204" pitchFamily="34" charset="0"/>
              </a:rPr>
              <a:t> </a:t>
            </a:r>
            <a:r>
              <a:rPr lang="it-IT" dirty="0">
                <a:solidFill>
                  <a:srgbClr val="00B050"/>
                </a:solidFill>
                <a:latin typeface="Comic Sans MS" panose="030F0702030302020204" pitchFamily="66" charset="0"/>
                <a:ea typeface="Times New Roman" panose="02020603050405020304" pitchFamily="18" charset="0"/>
                <a:cs typeface="Arial" panose="020B0604020202020204" pitchFamily="34" charset="0"/>
              </a:rPr>
              <a:t>s</a:t>
            </a:r>
            <a:r>
              <a:rPr lang="it-IT" dirty="0">
                <a:solidFill>
                  <a:srgbClr val="C00000"/>
                </a:solidFill>
                <a:latin typeface="Comic Sans MS" panose="030F0702030302020204" pitchFamily="66" charset="0"/>
                <a:ea typeface="Times New Roman" panose="02020603050405020304" pitchFamily="18" charset="0"/>
                <a:cs typeface="Arial" panose="020B0604020202020204" pitchFamily="34" charset="0"/>
              </a:rPr>
              <a:t>) incidenti nel punto X collocato nello spazio del secondo diedro</a:t>
            </a:r>
            <a:endParaRPr lang="it-IT" dirty="0">
              <a:solidFill>
                <a:srgbClr val="C00000"/>
              </a:solidFill>
            </a:endParaRPr>
          </a:p>
        </p:txBody>
      </p:sp>
      <p:sp>
        <p:nvSpPr>
          <p:cNvPr id="1170" name="CasellaDiTesto 1169">
            <a:extLst>
              <a:ext uri="{FF2B5EF4-FFF2-40B4-BE49-F238E27FC236}">
                <a16:creationId xmlns:a16="http://schemas.microsoft.com/office/drawing/2014/main" xmlns="" id="{FAC82748-D797-F68B-F730-C6EFDE7C0BC0}"/>
              </a:ext>
            </a:extLst>
          </p:cNvPr>
          <p:cNvSpPr txBox="1"/>
          <p:nvPr/>
        </p:nvSpPr>
        <p:spPr>
          <a:xfrm>
            <a:off x="10047936" y="3064551"/>
            <a:ext cx="1832172" cy="1600438"/>
          </a:xfrm>
          <a:prstGeom prst="rect">
            <a:avLst/>
          </a:prstGeom>
          <a:noFill/>
          <a:ln w="3175">
            <a:solidFill>
              <a:srgbClr val="C00000"/>
            </a:solidFill>
          </a:ln>
        </p:spPr>
        <p:txBody>
          <a:bodyPr wrap="square" rtlCol="0">
            <a:spAutoFit/>
          </a:bodyPr>
          <a:lstStyle/>
          <a:p>
            <a:pPr algn="ctr"/>
            <a:r>
              <a:rPr lang="it-IT" sz="14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Che le due rette sono tracce del piano è provato dalla intersezione di queste con la lt nel medesimo punto detto punto unito</a:t>
            </a:r>
            <a:endParaRPr lang="it-IT" sz="1400" dirty="0">
              <a:solidFill>
                <a:srgbClr val="C00000"/>
              </a:solidFill>
            </a:endParaRPr>
          </a:p>
        </p:txBody>
      </p:sp>
      <p:sp>
        <p:nvSpPr>
          <p:cNvPr id="28" name="Ovale 27">
            <a:extLst>
              <a:ext uri="{FF2B5EF4-FFF2-40B4-BE49-F238E27FC236}">
                <a16:creationId xmlns:a16="http://schemas.microsoft.com/office/drawing/2014/main" xmlns="" id="{24040AB0-7ECD-F2D7-A58D-5FAAB3B414CF}"/>
              </a:ext>
            </a:extLst>
          </p:cNvPr>
          <p:cNvSpPr/>
          <p:nvPr/>
        </p:nvSpPr>
        <p:spPr>
          <a:xfrm>
            <a:off x="11400043" y="5950707"/>
            <a:ext cx="540000" cy="540000"/>
          </a:xfrm>
          <a:prstGeom prst="ellipse">
            <a:avLst/>
          </a:prstGeom>
          <a:noFill/>
          <a:ln w="31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172" name="Connettore 2 1171">
            <a:extLst>
              <a:ext uri="{FF2B5EF4-FFF2-40B4-BE49-F238E27FC236}">
                <a16:creationId xmlns:a16="http://schemas.microsoft.com/office/drawing/2014/main" xmlns="" id="{E4E2306D-C794-CE37-10C3-2A10FAD3E628}"/>
              </a:ext>
            </a:extLst>
          </p:cNvPr>
          <p:cNvCxnSpPr>
            <a:cxnSpLocks/>
            <a:stCxn id="1170" idx="2"/>
            <a:endCxn id="28" idx="1"/>
          </p:cNvCxnSpPr>
          <p:nvPr/>
        </p:nvCxnSpPr>
        <p:spPr>
          <a:xfrm>
            <a:off x="10964022" y="4664989"/>
            <a:ext cx="515102" cy="1364799"/>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174" name="CasellaDiTesto 1173">
            <a:extLst>
              <a:ext uri="{FF2B5EF4-FFF2-40B4-BE49-F238E27FC236}">
                <a16:creationId xmlns:a16="http://schemas.microsoft.com/office/drawing/2014/main" xmlns="" id="{FF35B585-A05E-F3C4-DBC9-A682596DF3DB}"/>
              </a:ext>
            </a:extLst>
          </p:cNvPr>
          <p:cNvSpPr txBox="1"/>
          <p:nvPr/>
        </p:nvSpPr>
        <p:spPr>
          <a:xfrm>
            <a:off x="3096884" y="526199"/>
            <a:ext cx="9000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Esemplificazione grafica della ricerca e definizione di un piano passante per due rette incidenti collocate nel secondo diedro </a:t>
            </a:r>
          </a:p>
        </p:txBody>
      </p:sp>
    </p:spTree>
    <p:extLst>
      <p:ext uri="{BB962C8B-B14F-4D97-AF65-F5344CB8AC3E}">
        <p14:creationId xmlns:p14="http://schemas.microsoft.com/office/powerpoint/2010/main" xmlns="" val="15150955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084"/>
                                        </p:tgtEl>
                                        <p:attrNameLst>
                                          <p:attrName>style.visibility</p:attrName>
                                        </p:attrNameLst>
                                      </p:cBhvr>
                                      <p:to>
                                        <p:strVal val="visible"/>
                                      </p:to>
                                    </p:set>
                                    <p:anim calcmode="lin" valueType="num">
                                      <p:cBhvr>
                                        <p:cTn id="12" dur="500" fill="hold"/>
                                        <p:tgtEl>
                                          <p:spTgt spid="1084"/>
                                        </p:tgtEl>
                                        <p:attrNameLst>
                                          <p:attrName>ppt_w</p:attrName>
                                        </p:attrNameLst>
                                      </p:cBhvr>
                                      <p:tavLst>
                                        <p:tav tm="0">
                                          <p:val>
                                            <p:fltVal val="0"/>
                                          </p:val>
                                        </p:tav>
                                        <p:tav tm="100000">
                                          <p:val>
                                            <p:strVal val="#ppt_w"/>
                                          </p:val>
                                        </p:tav>
                                      </p:tavLst>
                                    </p:anim>
                                    <p:anim calcmode="lin" valueType="num">
                                      <p:cBhvr>
                                        <p:cTn id="13" dur="500" fill="hold"/>
                                        <p:tgtEl>
                                          <p:spTgt spid="1084"/>
                                        </p:tgtEl>
                                        <p:attrNameLst>
                                          <p:attrName>ppt_h</p:attrName>
                                        </p:attrNameLst>
                                      </p:cBhvr>
                                      <p:tavLst>
                                        <p:tav tm="0">
                                          <p:val>
                                            <p:fltVal val="0"/>
                                          </p:val>
                                        </p:tav>
                                        <p:tav tm="100000">
                                          <p:val>
                                            <p:strVal val="#ppt_h"/>
                                          </p:val>
                                        </p:tav>
                                      </p:tavLst>
                                    </p:anim>
                                    <p:animEffect transition="in" filter="fade">
                                      <p:cBhvr>
                                        <p:cTn id="14" dur="500"/>
                                        <p:tgtEl>
                                          <p:spTgt spid="1084"/>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169"/>
                                        </p:tgtEl>
                                        <p:attrNameLst>
                                          <p:attrName>style.visibility</p:attrName>
                                        </p:attrNameLst>
                                      </p:cBhvr>
                                      <p:to>
                                        <p:strVal val="visible"/>
                                      </p:to>
                                    </p:set>
                                    <p:anim calcmode="lin" valueType="num">
                                      <p:cBhvr>
                                        <p:cTn id="19" dur="500" fill="hold"/>
                                        <p:tgtEl>
                                          <p:spTgt spid="1169"/>
                                        </p:tgtEl>
                                        <p:attrNameLst>
                                          <p:attrName>ppt_w</p:attrName>
                                        </p:attrNameLst>
                                      </p:cBhvr>
                                      <p:tavLst>
                                        <p:tav tm="0">
                                          <p:val>
                                            <p:fltVal val="0"/>
                                          </p:val>
                                        </p:tav>
                                        <p:tav tm="100000">
                                          <p:val>
                                            <p:strVal val="#ppt_w"/>
                                          </p:val>
                                        </p:tav>
                                      </p:tavLst>
                                    </p:anim>
                                    <p:anim calcmode="lin" valueType="num">
                                      <p:cBhvr>
                                        <p:cTn id="20" dur="500" fill="hold"/>
                                        <p:tgtEl>
                                          <p:spTgt spid="1169"/>
                                        </p:tgtEl>
                                        <p:attrNameLst>
                                          <p:attrName>ppt_h</p:attrName>
                                        </p:attrNameLst>
                                      </p:cBhvr>
                                      <p:tavLst>
                                        <p:tav tm="0">
                                          <p:val>
                                            <p:fltVal val="0"/>
                                          </p:val>
                                        </p:tav>
                                        <p:tav tm="100000">
                                          <p:val>
                                            <p:strVal val="#ppt_h"/>
                                          </p:val>
                                        </p:tav>
                                      </p:tavLst>
                                    </p:anim>
                                    <p:animEffect transition="in" filter="fade">
                                      <p:cBhvr>
                                        <p:cTn id="21" dur="500"/>
                                        <p:tgtEl>
                                          <p:spTgt spid="1169"/>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1144"/>
                                        </p:tgtEl>
                                        <p:attrNameLst>
                                          <p:attrName>style.visibility</p:attrName>
                                        </p:attrNameLst>
                                      </p:cBhvr>
                                      <p:to>
                                        <p:strVal val="visible"/>
                                      </p:to>
                                    </p:set>
                                    <p:animEffect transition="in" filter="wipe(up)">
                                      <p:cBhvr>
                                        <p:cTn id="26" dur="500"/>
                                        <p:tgtEl>
                                          <p:spTgt spid="1144"/>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1143"/>
                                        </p:tgtEl>
                                        <p:attrNameLst>
                                          <p:attrName>style.visibility</p:attrName>
                                        </p:attrNameLst>
                                      </p:cBhvr>
                                      <p:to>
                                        <p:strVal val="visible"/>
                                      </p:to>
                                    </p:set>
                                    <p:animEffect transition="in" filter="wipe(up)">
                                      <p:cBhvr>
                                        <p:cTn id="31" dur="500"/>
                                        <p:tgtEl>
                                          <p:spTgt spid="1143"/>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26"/>
                                        </p:tgtEl>
                                        <p:attrNameLst>
                                          <p:attrName>style.visibility</p:attrName>
                                        </p:attrNameLst>
                                      </p:cBhvr>
                                      <p:to>
                                        <p:strVal val="visible"/>
                                      </p:to>
                                    </p:set>
                                    <p:anim calcmode="lin" valueType="num">
                                      <p:cBhvr>
                                        <p:cTn id="36" dur="500" fill="hold"/>
                                        <p:tgtEl>
                                          <p:spTgt spid="26"/>
                                        </p:tgtEl>
                                        <p:attrNameLst>
                                          <p:attrName>ppt_w</p:attrName>
                                        </p:attrNameLst>
                                      </p:cBhvr>
                                      <p:tavLst>
                                        <p:tav tm="0">
                                          <p:val>
                                            <p:fltVal val="0"/>
                                          </p:val>
                                        </p:tav>
                                        <p:tav tm="100000">
                                          <p:val>
                                            <p:strVal val="#ppt_w"/>
                                          </p:val>
                                        </p:tav>
                                      </p:tavLst>
                                    </p:anim>
                                    <p:anim calcmode="lin" valueType="num">
                                      <p:cBhvr>
                                        <p:cTn id="37" dur="500" fill="hold"/>
                                        <p:tgtEl>
                                          <p:spTgt spid="26"/>
                                        </p:tgtEl>
                                        <p:attrNameLst>
                                          <p:attrName>ppt_h</p:attrName>
                                        </p:attrNameLst>
                                      </p:cBhvr>
                                      <p:tavLst>
                                        <p:tav tm="0">
                                          <p:val>
                                            <p:fltVal val="0"/>
                                          </p:val>
                                        </p:tav>
                                        <p:tav tm="100000">
                                          <p:val>
                                            <p:strVal val="#ppt_h"/>
                                          </p:val>
                                        </p:tav>
                                      </p:tavLst>
                                    </p:anim>
                                    <p:animEffect transition="in" filter="fade">
                                      <p:cBhvr>
                                        <p:cTn id="38" dur="500"/>
                                        <p:tgtEl>
                                          <p:spTgt spid="26"/>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170"/>
                                        </p:tgtEl>
                                        <p:attrNameLst>
                                          <p:attrName>style.visibility</p:attrName>
                                        </p:attrNameLst>
                                      </p:cBhvr>
                                      <p:to>
                                        <p:strVal val="visible"/>
                                      </p:to>
                                    </p:set>
                                    <p:anim calcmode="lin" valueType="num">
                                      <p:cBhvr>
                                        <p:cTn id="43" dur="500" fill="hold"/>
                                        <p:tgtEl>
                                          <p:spTgt spid="1170"/>
                                        </p:tgtEl>
                                        <p:attrNameLst>
                                          <p:attrName>ppt_w</p:attrName>
                                        </p:attrNameLst>
                                      </p:cBhvr>
                                      <p:tavLst>
                                        <p:tav tm="0">
                                          <p:val>
                                            <p:fltVal val="0"/>
                                          </p:val>
                                        </p:tav>
                                        <p:tav tm="100000">
                                          <p:val>
                                            <p:strVal val="#ppt_w"/>
                                          </p:val>
                                        </p:tav>
                                      </p:tavLst>
                                    </p:anim>
                                    <p:anim calcmode="lin" valueType="num">
                                      <p:cBhvr>
                                        <p:cTn id="44" dur="500" fill="hold"/>
                                        <p:tgtEl>
                                          <p:spTgt spid="1170"/>
                                        </p:tgtEl>
                                        <p:attrNameLst>
                                          <p:attrName>ppt_h</p:attrName>
                                        </p:attrNameLst>
                                      </p:cBhvr>
                                      <p:tavLst>
                                        <p:tav tm="0">
                                          <p:val>
                                            <p:fltVal val="0"/>
                                          </p:val>
                                        </p:tav>
                                        <p:tav tm="100000">
                                          <p:val>
                                            <p:strVal val="#ppt_h"/>
                                          </p:val>
                                        </p:tav>
                                      </p:tavLst>
                                    </p:anim>
                                    <p:animEffect transition="in" filter="fade">
                                      <p:cBhvr>
                                        <p:cTn id="45" dur="500"/>
                                        <p:tgtEl>
                                          <p:spTgt spid="1170"/>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1" fill="hold" nodeType="clickEffect">
                                  <p:stCondLst>
                                    <p:cond delay="0"/>
                                  </p:stCondLst>
                                  <p:childTnLst>
                                    <p:set>
                                      <p:cBhvr>
                                        <p:cTn id="49" dur="1" fill="hold">
                                          <p:stCondLst>
                                            <p:cond delay="0"/>
                                          </p:stCondLst>
                                        </p:cTn>
                                        <p:tgtEl>
                                          <p:spTgt spid="1172"/>
                                        </p:tgtEl>
                                        <p:attrNameLst>
                                          <p:attrName>style.visibility</p:attrName>
                                        </p:attrNameLst>
                                      </p:cBhvr>
                                      <p:to>
                                        <p:strVal val="visible"/>
                                      </p:to>
                                    </p:set>
                                    <p:animEffect transition="in" filter="wipe(up)">
                                      <p:cBhvr>
                                        <p:cTn id="50" dur="500"/>
                                        <p:tgtEl>
                                          <p:spTgt spid="1172"/>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28"/>
                                        </p:tgtEl>
                                        <p:attrNameLst>
                                          <p:attrName>style.visibility</p:attrName>
                                        </p:attrNameLst>
                                      </p:cBhvr>
                                      <p:to>
                                        <p:strVal val="visible"/>
                                      </p:to>
                                    </p:set>
                                    <p:anim calcmode="lin" valueType="num">
                                      <p:cBhvr>
                                        <p:cTn id="55" dur="500" fill="hold"/>
                                        <p:tgtEl>
                                          <p:spTgt spid="28"/>
                                        </p:tgtEl>
                                        <p:attrNameLst>
                                          <p:attrName>ppt_w</p:attrName>
                                        </p:attrNameLst>
                                      </p:cBhvr>
                                      <p:tavLst>
                                        <p:tav tm="0">
                                          <p:val>
                                            <p:fltVal val="0"/>
                                          </p:val>
                                        </p:tav>
                                        <p:tav tm="100000">
                                          <p:val>
                                            <p:strVal val="#ppt_w"/>
                                          </p:val>
                                        </p:tav>
                                      </p:tavLst>
                                    </p:anim>
                                    <p:anim calcmode="lin" valueType="num">
                                      <p:cBhvr>
                                        <p:cTn id="56" dur="500" fill="hold"/>
                                        <p:tgtEl>
                                          <p:spTgt spid="28"/>
                                        </p:tgtEl>
                                        <p:attrNameLst>
                                          <p:attrName>ppt_h</p:attrName>
                                        </p:attrNameLst>
                                      </p:cBhvr>
                                      <p:tavLst>
                                        <p:tav tm="0">
                                          <p:val>
                                            <p:fltVal val="0"/>
                                          </p:val>
                                        </p:tav>
                                        <p:tav tm="100000">
                                          <p:val>
                                            <p:strVal val="#ppt_h"/>
                                          </p:val>
                                        </p:tav>
                                      </p:tavLst>
                                    </p:anim>
                                    <p:animEffect transition="in" filter="fade">
                                      <p:cBhvr>
                                        <p:cTn id="5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6" grpId="0"/>
      <p:bldP spid="1143" grpId="0" animBg="1"/>
      <p:bldP spid="1144" grpId="0" animBg="1"/>
      <p:bldP spid="1084" grpId="0"/>
      <p:bldP spid="1169" grpId="0"/>
      <p:bldP spid="1170" grpId="0" animBg="1"/>
      <p:bldP spid="2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B08A9B71-F4B6-B569-E5CB-1CFCAA197605}"/>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PIANO  PER  </a:t>
            </a:r>
            <a:r>
              <a:rPr lang="it-IT" sz="2000" dirty="0">
                <a:solidFill>
                  <a:srgbClr val="C00000"/>
                </a:solidFill>
                <a:latin typeface="Comic Sans MS" panose="030F0702030302020204" pitchFamily="66" charset="0"/>
              </a:rPr>
              <a:t>DUE  RETTE  GENERICHE  INCIDENTI  NEL  SECONDO DIEDRO </a:t>
            </a:r>
            <a:endPar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sp>
        <p:nvSpPr>
          <p:cNvPr id="5" name="Callout: freccia in giù 4">
            <a:extLst>
              <a:ext uri="{FF2B5EF4-FFF2-40B4-BE49-F238E27FC236}">
                <a16:creationId xmlns:a16="http://schemas.microsoft.com/office/drawing/2014/main" xmlns="" id="{3E65A582-90C5-42E5-2EA0-8995286DB16C}"/>
              </a:ext>
            </a:extLst>
          </p:cNvPr>
          <p:cNvSpPr/>
          <p:nvPr/>
        </p:nvSpPr>
        <p:spPr>
          <a:xfrm rot="16200000">
            <a:off x="-1277612" y="2424375"/>
            <a:ext cx="3866659" cy="1179429"/>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Verifica</a:t>
            </a:r>
          </a:p>
        </p:txBody>
      </p:sp>
      <p:sp>
        <p:nvSpPr>
          <p:cNvPr id="37" name="CasellaDiTesto 36">
            <a:hlinkClick r:id="rId3" action="ppaction://hlinksldjump"/>
            <a:extLst>
              <a:ext uri="{FF2B5EF4-FFF2-40B4-BE49-F238E27FC236}">
                <a16:creationId xmlns:a16="http://schemas.microsoft.com/office/drawing/2014/main" xmlns="" id="{D328E884-010A-D582-117B-10E1E9F84CD3}"/>
              </a:ext>
            </a:extLst>
          </p:cNvPr>
          <p:cNvSpPr txBox="1"/>
          <p:nvPr/>
        </p:nvSpPr>
        <p:spPr>
          <a:xfrm>
            <a:off x="10523001" y="40671"/>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cxnSp>
        <p:nvCxnSpPr>
          <p:cNvPr id="2" name="Connettore diritto 1">
            <a:extLst>
              <a:ext uri="{FF2B5EF4-FFF2-40B4-BE49-F238E27FC236}">
                <a16:creationId xmlns:a16="http://schemas.microsoft.com/office/drawing/2014/main" xmlns="" id="{BE7E6E6A-207E-4924-FF43-DF549CC6BC1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xmlns="" id="{99677267-A711-684C-62B5-2A9084A3428F}"/>
              </a:ext>
            </a:extLst>
          </p:cNvPr>
          <p:cNvSpPr txBox="1"/>
          <p:nvPr/>
        </p:nvSpPr>
        <p:spPr>
          <a:xfrm>
            <a:off x="3080692" y="434429"/>
            <a:ext cx="9000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Esemplificazione grafica della ricerca e definizione di un piano </a:t>
            </a:r>
            <a:r>
              <a:rPr lang="it-IT" dirty="0">
                <a:solidFill>
                  <a:srgbClr val="C00000"/>
                </a:solidFill>
                <a:latin typeface="Comic Sans MS" panose="030F0702030302020204" pitchFamily="66" charset="0"/>
              </a:rPr>
              <a:t>passante per due rette incidenti collocate nel secondo diedro </a:t>
            </a:r>
            <a:endPar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endParaRPr>
          </a:p>
        </p:txBody>
      </p:sp>
      <p:sp>
        <p:nvSpPr>
          <p:cNvPr id="1048" name="Rectangle 40">
            <a:extLst>
              <a:ext uri="{FF2B5EF4-FFF2-40B4-BE49-F238E27FC236}">
                <a16:creationId xmlns:a16="http://schemas.microsoft.com/office/drawing/2014/main" xmlns="" id="{D7A6A52D-408C-3A64-FEB9-F5FFA4310F22}"/>
              </a:ext>
            </a:extLst>
          </p:cNvPr>
          <p:cNvSpPr>
            <a:spLocks noChangeArrowheads="1"/>
          </p:cNvSpPr>
          <p:nvPr/>
        </p:nvSpPr>
        <p:spPr bwMode="auto">
          <a:xfrm>
            <a:off x="9551987" y="-965727"/>
            <a:ext cx="529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FF0000"/>
                </a:solidFill>
                <a:effectLst/>
                <a:latin typeface="Comic Sans MS" panose="030F0702030302020204" pitchFamily="66" charset="0"/>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068" name="Rectangle 54">
            <a:extLst>
              <a:ext uri="{FF2B5EF4-FFF2-40B4-BE49-F238E27FC236}">
                <a16:creationId xmlns:a16="http://schemas.microsoft.com/office/drawing/2014/main" xmlns="" id="{B40ABD91-5344-AFB9-6F06-18D34E857CB7}"/>
              </a:ext>
            </a:extLst>
          </p:cNvPr>
          <p:cNvSpPr>
            <a:spLocks noChangeArrowheads="1"/>
          </p:cNvSpPr>
          <p:nvPr/>
        </p:nvSpPr>
        <p:spPr bwMode="auto">
          <a:xfrm>
            <a:off x="8524876" y="-2084388"/>
            <a:ext cx="1722438" cy="320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FF0000"/>
                </a:solidFill>
                <a:effectLst/>
                <a:latin typeface="Comic Sans MS" panose="030F0702030302020204" pitchFamily="66" charset="0"/>
              </a:rPr>
              <a:t>  del piano cercato.</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7" name="Callout: freccia in giù 6">
            <a:extLst>
              <a:ext uri="{FF2B5EF4-FFF2-40B4-BE49-F238E27FC236}">
                <a16:creationId xmlns:a16="http://schemas.microsoft.com/office/drawing/2014/main" xmlns="" id="{8554AB09-A00F-F36D-6496-650AE2333520}"/>
              </a:ext>
            </a:extLst>
          </p:cNvPr>
          <p:cNvSpPr/>
          <p:nvPr/>
        </p:nvSpPr>
        <p:spPr>
          <a:xfrm rot="16200000">
            <a:off x="-100282" y="5323288"/>
            <a:ext cx="1512001" cy="1179429"/>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Risultato</a:t>
            </a:r>
          </a:p>
        </p:txBody>
      </p:sp>
      <p:sp>
        <p:nvSpPr>
          <p:cNvPr id="3" name="CasellaDiTesto 2">
            <a:extLst>
              <a:ext uri="{FF2B5EF4-FFF2-40B4-BE49-F238E27FC236}">
                <a16:creationId xmlns:a16="http://schemas.microsoft.com/office/drawing/2014/main" xmlns="" id="{8A712A5E-D8B5-1E71-1989-9722D5FB9137}"/>
              </a:ext>
            </a:extLst>
          </p:cNvPr>
          <p:cNvSpPr txBox="1"/>
          <p:nvPr/>
        </p:nvSpPr>
        <p:spPr>
          <a:xfrm>
            <a:off x="1362269" y="1091679"/>
            <a:ext cx="10692000" cy="923330"/>
          </a:xfrm>
          <a:prstGeom prst="rect">
            <a:avLst/>
          </a:prstGeom>
          <a:noFill/>
          <a:ln w="3175">
            <a:solidFill>
              <a:srgbClr val="C00000"/>
            </a:solidFill>
          </a:ln>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La verifica grafica, eseguita mediante le condizioni di appartenenza, risulta essere congruente sia con il problema geometrico (piano per due rette incidenti), sia con l’aspetto descrittivo (ricerca del tipo di piano), sia con l’aspetto rappresentativo (determinazione delle tracce del piano)</a:t>
            </a:r>
            <a:endParaRPr lang="it-IT" dirty="0">
              <a:solidFill>
                <a:srgbClr val="C00000"/>
              </a:solidFill>
            </a:endParaRPr>
          </a:p>
        </p:txBody>
      </p:sp>
      <p:sp>
        <p:nvSpPr>
          <p:cNvPr id="13" name="CasellaDiTesto 12">
            <a:extLst>
              <a:ext uri="{FF2B5EF4-FFF2-40B4-BE49-F238E27FC236}">
                <a16:creationId xmlns:a16="http://schemas.microsoft.com/office/drawing/2014/main" xmlns="" id="{E553F922-5873-BA47-11E4-33B3D7B986C2}"/>
              </a:ext>
            </a:extLst>
          </p:cNvPr>
          <p:cNvSpPr txBox="1"/>
          <p:nvPr/>
        </p:nvSpPr>
        <p:spPr>
          <a:xfrm>
            <a:off x="1362269" y="2063252"/>
            <a:ext cx="10692000" cy="923330"/>
          </a:xfrm>
          <a:prstGeom prst="rect">
            <a:avLst/>
          </a:prstGeom>
          <a:noFill/>
          <a:ln w="3175">
            <a:solidFill>
              <a:srgbClr val="C00000"/>
            </a:solidFill>
          </a:ln>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Le due rette assegnate </a:t>
            </a:r>
            <a:r>
              <a:rPr lang="it-IT" sz="18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ed </a:t>
            </a:r>
            <a:r>
              <a:rPr lang="it-IT" sz="18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infatti appartengono al piano perché le rispettive tracce (due tracce prime e due tracce seconde) appartengono alle rispettive omonime tracce del piano (traccia prima di </a:t>
            </a:r>
            <a:r>
              <a:rPr lang="it-IT" sz="18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a</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e traccia seconda di </a:t>
            </a:r>
            <a:r>
              <a:rPr lang="it-IT" sz="18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a</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t>
            </a:r>
            <a:endParaRPr lang="it-IT" dirty="0">
              <a:solidFill>
                <a:srgbClr val="C00000"/>
              </a:solidFill>
            </a:endParaRPr>
          </a:p>
        </p:txBody>
      </p:sp>
      <p:sp>
        <p:nvSpPr>
          <p:cNvPr id="14" name="CasellaDiTesto 13">
            <a:extLst>
              <a:ext uri="{FF2B5EF4-FFF2-40B4-BE49-F238E27FC236}">
                <a16:creationId xmlns:a16="http://schemas.microsoft.com/office/drawing/2014/main" xmlns="" id="{44098EDE-3CA0-B4AA-9F57-498656CBF2A6}"/>
              </a:ext>
            </a:extLst>
          </p:cNvPr>
          <p:cNvSpPr txBox="1"/>
          <p:nvPr/>
        </p:nvSpPr>
        <p:spPr>
          <a:xfrm>
            <a:off x="1362269" y="3036734"/>
            <a:ext cx="10692000" cy="923330"/>
          </a:xfrm>
          <a:prstGeom prst="rect">
            <a:avLst/>
          </a:prstGeom>
          <a:noFill/>
          <a:ln w="3175">
            <a:solidFill>
              <a:srgbClr val="C00000"/>
            </a:solidFill>
          </a:ln>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Inoltre le due rette (</a:t>
            </a:r>
            <a:r>
              <a:rPr lang="it-IT" sz="18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a:t>
            </a:r>
            <a:r>
              <a:rPr lang="it-IT" sz="18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sono incidenti perché le proiezioni del punto d’intersezione X (-X’; X”) stanno nel medesimo luogo sulle proiezioni delle due rette</a:t>
            </a:r>
            <a:r>
              <a:rPr lang="it-IT" sz="18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 r </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ed </a:t>
            </a:r>
            <a:r>
              <a:rPr lang="it-IT" sz="18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perché il punto appartiene contemporaneamente ad entrambe le rette</a:t>
            </a:r>
            <a:endParaRPr lang="it-IT" dirty="0">
              <a:solidFill>
                <a:srgbClr val="C00000"/>
              </a:solidFill>
            </a:endParaRPr>
          </a:p>
        </p:txBody>
      </p:sp>
      <p:sp>
        <p:nvSpPr>
          <p:cNvPr id="20" name="CasellaDiTesto 19">
            <a:extLst>
              <a:ext uri="{FF2B5EF4-FFF2-40B4-BE49-F238E27FC236}">
                <a16:creationId xmlns:a16="http://schemas.microsoft.com/office/drawing/2014/main" xmlns="" id="{AE229D00-D95E-52C0-C12E-DB257DAE2ADF}"/>
              </a:ext>
            </a:extLst>
          </p:cNvPr>
          <p:cNvSpPr txBox="1"/>
          <p:nvPr/>
        </p:nvSpPr>
        <p:spPr>
          <a:xfrm>
            <a:off x="1362269" y="4005425"/>
            <a:ext cx="10692000" cy="923330"/>
          </a:xfrm>
          <a:prstGeom prst="rect">
            <a:avLst/>
          </a:prstGeom>
          <a:noFill/>
          <a:ln w="3175">
            <a:solidFill>
              <a:srgbClr val="C00000"/>
            </a:solidFill>
          </a:ln>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Quindi resta completamente verificata la condizione</a:t>
            </a:r>
          </a:p>
          <a:p>
            <a:pPr algn="ctr"/>
            <a:endParaRPr lang="it-IT" dirty="0">
              <a:solidFill>
                <a:srgbClr val="C00000"/>
              </a:solidFill>
              <a:latin typeface="Comic Sans MS" panose="030F0702030302020204" pitchFamily="66" charset="0"/>
              <a:cs typeface="Arial" panose="020B0604020202020204" pitchFamily="34" charset="0"/>
            </a:endParaRPr>
          </a:p>
          <a:p>
            <a:pPr algn="ctr"/>
            <a:endParaRPr lang="it-IT" dirty="0">
              <a:solidFill>
                <a:srgbClr val="C00000"/>
              </a:solidFill>
            </a:endParaRPr>
          </a:p>
        </p:txBody>
      </p:sp>
      <p:sp>
        <p:nvSpPr>
          <p:cNvPr id="21" name="Rectangle 165">
            <a:extLst>
              <a:ext uri="{FF2B5EF4-FFF2-40B4-BE49-F238E27FC236}">
                <a16:creationId xmlns:a16="http://schemas.microsoft.com/office/drawing/2014/main" xmlns="" id="{2561D37F-C180-095A-54C2-D4C5AC6BBE3F}"/>
              </a:ext>
            </a:extLst>
          </p:cNvPr>
          <p:cNvSpPr>
            <a:spLocks noChangeArrowheads="1"/>
          </p:cNvSpPr>
          <p:nvPr/>
        </p:nvSpPr>
        <p:spPr bwMode="auto">
          <a:xfrm>
            <a:off x="4202764" y="4348011"/>
            <a:ext cx="2232000" cy="504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rPr>
              <a:t>a </a:t>
            </a:r>
            <a:r>
              <a:rPr kumimoji="0" lang="it-IT" altLang="it-IT" sz="24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Ì </a:t>
            </a:r>
            <a:r>
              <a:rPr kumimoji="0" lang="it-IT" altLang="it-IT" sz="2400" b="0" i="0" u="none" strike="noStrike" cap="none" normalizeH="0" baseline="0" dirty="0">
                <a:ln>
                  <a:noFill/>
                </a:ln>
                <a:solidFill>
                  <a:srgbClr val="C00000"/>
                </a:solidFill>
                <a:effectLst/>
                <a:ea typeface="Times New Roman" panose="02020603050405020304" pitchFamily="18" charset="0"/>
                <a:cs typeface="Symbol" panose="05050102010706020507" pitchFamily="18" charset="2"/>
              </a:rPr>
              <a:t>[</a:t>
            </a:r>
            <a:r>
              <a:rPr kumimoji="0" lang="it-IT" altLang="it-IT" sz="24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X=(r </a:t>
            </a:r>
            <a:r>
              <a:rPr kumimoji="0" lang="it-IT" altLang="it-IT" sz="24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Ç </a:t>
            </a:r>
            <a:r>
              <a:rPr kumimoji="0" lang="it-IT" altLang="it-IT" sz="24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s)</a:t>
            </a:r>
            <a:r>
              <a:rPr kumimoji="0" lang="it-IT" altLang="it-IT" sz="2400" b="0" i="0" u="none" strike="noStrike" cap="none" normalizeH="0" baseline="0" dirty="0">
                <a:ln>
                  <a:noFill/>
                </a:ln>
                <a:solidFill>
                  <a:srgbClr val="C00000"/>
                </a:solidFill>
                <a:effectLst/>
                <a:ea typeface="Times New Roman" panose="02020603050405020304" pitchFamily="18" charset="0"/>
                <a:cs typeface="Symbol" panose="05050102010706020507" pitchFamily="18" charset="2"/>
              </a:rPr>
              <a:t>]</a:t>
            </a:r>
            <a:endParaRPr kumimoji="0" lang="it-IT" altLang="it-IT" sz="2400" b="0" i="0" u="none" strike="noStrike" cap="none" normalizeH="0" baseline="0" dirty="0">
              <a:ln>
                <a:noFill/>
              </a:ln>
              <a:solidFill>
                <a:srgbClr val="C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2400" b="0" i="0" u="none" strike="noStrike" cap="none" normalizeH="0" baseline="0" dirty="0">
              <a:ln>
                <a:noFill/>
              </a:ln>
              <a:solidFill>
                <a:srgbClr val="C00000"/>
              </a:solidFill>
              <a:effectLst/>
              <a:latin typeface="Arial" panose="020B0604020202020204" pitchFamily="34" charset="0"/>
            </a:endParaRPr>
          </a:p>
        </p:txBody>
      </p:sp>
      <p:cxnSp>
        <p:nvCxnSpPr>
          <p:cNvPr id="22" name="Connettore 2 21">
            <a:extLst>
              <a:ext uri="{FF2B5EF4-FFF2-40B4-BE49-F238E27FC236}">
                <a16:creationId xmlns:a16="http://schemas.microsoft.com/office/drawing/2014/main" xmlns="" id="{01845239-3EF1-B7D2-3868-476284B577D5}"/>
              </a:ext>
            </a:extLst>
          </p:cNvPr>
          <p:cNvCxnSpPr/>
          <p:nvPr/>
        </p:nvCxnSpPr>
        <p:spPr>
          <a:xfrm>
            <a:off x="6434764" y="4576655"/>
            <a:ext cx="921063" cy="0"/>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23" name="Rectangle 168">
            <a:extLst>
              <a:ext uri="{FF2B5EF4-FFF2-40B4-BE49-F238E27FC236}">
                <a16:creationId xmlns:a16="http://schemas.microsoft.com/office/drawing/2014/main" xmlns="" id="{08D0D1C4-0E26-FD84-49B9-ECD5BF5AA9C6}"/>
              </a:ext>
            </a:extLst>
          </p:cNvPr>
          <p:cNvSpPr>
            <a:spLocks noChangeArrowheads="1"/>
          </p:cNvSpPr>
          <p:nvPr/>
        </p:nvSpPr>
        <p:spPr bwMode="auto">
          <a:xfrm>
            <a:off x="7364213" y="4328086"/>
            <a:ext cx="1728000" cy="504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rPr>
              <a:t>a </a:t>
            </a:r>
            <a:r>
              <a:rPr kumimoji="0" lang="it-IT" altLang="it-IT" sz="24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Ì </a:t>
            </a:r>
            <a:r>
              <a:rPr kumimoji="0" lang="it-IT" altLang="it-IT" sz="24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(r </a:t>
            </a:r>
            <a:r>
              <a:rPr kumimoji="0" lang="it-IT" altLang="it-IT" sz="24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Ç </a:t>
            </a:r>
            <a:r>
              <a:rPr kumimoji="0" lang="it-IT" altLang="it-IT" sz="24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s)</a:t>
            </a:r>
            <a:endParaRPr kumimoji="0" lang="it-IT" altLang="it-IT" sz="2400" b="0" i="0" u="none" strike="noStrike" cap="none" normalizeH="0" baseline="0" dirty="0">
              <a:ln>
                <a:noFill/>
              </a:ln>
              <a:solidFill>
                <a:srgbClr val="C0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2400" b="0" i="0" u="none" strike="noStrike" cap="none" normalizeH="0" baseline="0" dirty="0">
              <a:ln>
                <a:noFill/>
              </a:ln>
              <a:solidFill>
                <a:srgbClr val="C00000"/>
              </a:solidFill>
              <a:effectLst/>
              <a:latin typeface="Arial" panose="020B0604020202020204" pitchFamily="34" charset="0"/>
            </a:endParaRPr>
          </a:p>
        </p:txBody>
      </p:sp>
      <p:sp>
        <p:nvSpPr>
          <p:cNvPr id="24" name="CasellaDiTesto 23">
            <a:extLst>
              <a:ext uri="{FF2B5EF4-FFF2-40B4-BE49-F238E27FC236}">
                <a16:creationId xmlns:a16="http://schemas.microsoft.com/office/drawing/2014/main" xmlns="" id="{E5C1CC21-885E-4939-B20A-36028764F0F4}"/>
              </a:ext>
            </a:extLst>
          </p:cNvPr>
          <p:cNvSpPr txBox="1"/>
          <p:nvPr/>
        </p:nvSpPr>
        <p:spPr>
          <a:xfrm>
            <a:off x="1362268" y="5083683"/>
            <a:ext cx="10692000" cy="1620000"/>
          </a:xfrm>
          <a:prstGeom prst="rect">
            <a:avLst/>
          </a:prstGeom>
          <a:noFill/>
          <a:ln w="3175">
            <a:solidFill>
              <a:srgbClr val="C00000"/>
            </a:solidFill>
          </a:ln>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Dallo studio delle tracce del piano possiamo risalire, poi, alla tipologia descrittiva del piano che si caratterizza come “</a:t>
            </a:r>
            <a:r>
              <a:rPr lang="it-IT" sz="1800" b="1"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piano generico nel secondo diedro</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avente le seguenti caratteristiche geometrico-descrittive.</a:t>
            </a:r>
          </a:p>
          <a:p>
            <a:pPr algn="r"/>
            <a:endParaRPr lang="it-IT" dirty="0">
              <a:solidFill>
                <a:srgbClr val="C00000"/>
              </a:solidFill>
              <a:latin typeface="Comic Sans MS" panose="030F0702030302020204" pitchFamily="66" charset="0"/>
              <a:cs typeface="Arial" panose="020B0604020202020204" pitchFamily="34" charset="0"/>
            </a:endParaRPr>
          </a:p>
          <a:p>
            <a:pPr algn="r"/>
            <a:endParaRPr lang="it-IT" dirty="0">
              <a:solidFill>
                <a:srgbClr val="C00000"/>
              </a:solidFill>
              <a:latin typeface="Comic Sans MS" panose="030F0702030302020204" pitchFamily="66" charset="0"/>
              <a:cs typeface="Arial" panose="020B0604020202020204" pitchFamily="34" charset="0"/>
            </a:endParaRPr>
          </a:p>
          <a:p>
            <a:pPr algn="r"/>
            <a:endParaRPr lang="it-IT" dirty="0">
              <a:solidFill>
                <a:srgbClr val="C00000"/>
              </a:solidFill>
            </a:endParaRPr>
          </a:p>
        </p:txBody>
      </p:sp>
      <p:sp>
        <p:nvSpPr>
          <p:cNvPr id="25" name="Rectangle 2">
            <a:extLst>
              <a:ext uri="{FF2B5EF4-FFF2-40B4-BE49-F238E27FC236}">
                <a16:creationId xmlns:a16="http://schemas.microsoft.com/office/drawing/2014/main" xmlns="" id="{00B5995A-6661-C210-9CB6-CDD9D92526BA}"/>
              </a:ext>
            </a:extLst>
          </p:cNvPr>
          <p:cNvSpPr>
            <a:spLocks noChangeArrowheads="1"/>
          </p:cNvSpPr>
          <p:nvPr/>
        </p:nvSpPr>
        <p:spPr bwMode="auto">
          <a:xfrm>
            <a:off x="4874523" y="6020579"/>
            <a:ext cx="3672000" cy="572202"/>
          </a:xfrm>
          <a:prstGeom prst="rect">
            <a:avLst/>
          </a:prstGeom>
          <a:solidFill>
            <a:srgbClr val="FFF2CC"/>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it-IT" altLang="it-IT" sz="2400" b="0" i="0" u="none" strike="noStrike" cap="none" normalizeH="0" baseline="0" dirty="0">
                <a:ln>
                  <a:noFill/>
                </a:ln>
                <a:solidFill>
                  <a:srgbClr val="FF0000"/>
                </a:solidFill>
                <a:effectLst/>
                <a:latin typeface="Symbol" panose="05050102010706020507" pitchFamily="18" charset="2"/>
              </a:rPr>
              <a:t>a Ì </a:t>
            </a:r>
            <a:r>
              <a:rPr kumimoji="0" lang="it-IT" altLang="it-IT" sz="2400" b="0" i="0" u="none" strike="noStrike" cap="none" normalizeH="0" baseline="0" dirty="0">
                <a:ln>
                  <a:noFill/>
                </a:ln>
                <a:solidFill>
                  <a:srgbClr val="FF0000"/>
                </a:solidFill>
                <a:effectLst/>
                <a:latin typeface="Calibri" panose="020F0502020204030204" pitchFamily="34" charset="0"/>
              </a:rPr>
              <a:t>(</a:t>
            </a:r>
            <a:r>
              <a:rPr kumimoji="0" lang="it-IT" altLang="it-IT" sz="2400" b="0" i="0" u="none" strike="noStrike" cap="none" normalizeH="0" baseline="0" dirty="0">
                <a:ln>
                  <a:noFill/>
                </a:ln>
                <a:solidFill>
                  <a:srgbClr val="2123F9"/>
                </a:solidFill>
                <a:effectLst/>
                <a:latin typeface="Calibri" panose="020F0502020204030204" pitchFamily="34" charset="0"/>
              </a:rPr>
              <a:t>r</a:t>
            </a:r>
            <a:r>
              <a:rPr kumimoji="0" lang="it-IT" altLang="it-IT" sz="2400" b="0" i="0" u="none" strike="noStrike" cap="none" normalizeH="0" baseline="0" dirty="0">
                <a:ln>
                  <a:noFill/>
                </a:ln>
                <a:solidFill>
                  <a:srgbClr val="FF0000"/>
                </a:solidFill>
                <a:effectLst/>
                <a:latin typeface="Calibri" panose="020F0502020204030204" pitchFamily="34" charset="0"/>
              </a:rPr>
              <a:t> </a:t>
            </a:r>
            <a:r>
              <a:rPr kumimoji="0" lang="it-IT" altLang="it-IT" sz="2400" b="0" i="0" u="none" strike="noStrike" cap="none" normalizeH="0" baseline="0" dirty="0">
                <a:ln>
                  <a:noFill/>
                </a:ln>
                <a:solidFill>
                  <a:srgbClr val="FF0000"/>
                </a:solidFill>
                <a:effectLst/>
                <a:latin typeface="Symbol" panose="05050102010706020507" pitchFamily="18" charset="2"/>
              </a:rPr>
              <a:t>Ç </a:t>
            </a:r>
            <a:r>
              <a:rPr kumimoji="0" lang="it-IT" altLang="it-IT" sz="2400" b="0" i="0" u="none" strike="noStrike" cap="none" normalizeH="0" baseline="0" dirty="0">
                <a:ln>
                  <a:noFill/>
                </a:ln>
                <a:solidFill>
                  <a:srgbClr val="00B050"/>
                </a:solidFill>
                <a:effectLst/>
                <a:latin typeface="Calibri" panose="020F0502020204030204" pitchFamily="34" charset="0"/>
              </a:rPr>
              <a:t>s</a:t>
            </a:r>
            <a:r>
              <a:rPr kumimoji="0" lang="it-IT" altLang="it-IT" sz="2400" b="0" i="0" u="none" strike="noStrike" cap="none" normalizeH="0" baseline="0" dirty="0">
                <a:ln>
                  <a:noFill/>
                </a:ln>
                <a:solidFill>
                  <a:srgbClr val="FF0000"/>
                </a:solidFill>
                <a:effectLst/>
                <a:latin typeface="Calibri" panose="020F0502020204030204" pitchFamily="34" charset="0"/>
              </a:rPr>
              <a:t>) = </a:t>
            </a:r>
            <a:r>
              <a:rPr kumimoji="0" lang="it-IT" altLang="it-IT" sz="2400" b="0" i="0" u="none" strike="noStrike" cap="none" normalizeH="0" baseline="0" dirty="0">
                <a:ln>
                  <a:noFill/>
                </a:ln>
                <a:solidFill>
                  <a:srgbClr val="FF0000"/>
                </a:solidFill>
                <a:effectLst/>
                <a:latin typeface="Symbol" panose="05050102010706020507" pitchFamily="18" charset="2"/>
              </a:rPr>
              <a:t>a</a:t>
            </a:r>
            <a:r>
              <a:rPr kumimoji="0" lang="it-IT" altLang="it-IT" sz="2400" b="1" i="0" u="none" strike="noStrike" cap="none" normalizeH="0" baseline="0" dirty="0">
                <a:ln>
                  <a:noFill/>
                </a:ln>
                <a:solidFill>
                  <a:srgbClr val="FF0000"/>
                </a:solidFill>
                <a:effectLst/>
                <a:latin typeface="Calibri" panose="020F0502020204030204" pitchFamily="34" charset="0"/>
              </a:rPr>
              <a:t>(</a:t>
            </a:r>
            <a:r>
              <a:rPr kumimoji="0" lang="it-IT" altLang="it-IT" sz="2400" b="1" i="0" u="none" strike="noStrike" cap="none" normalizeH="0" baseline="0" dirty="0">
                <a:ln>
                  <a:noFill/>
                </a:ln>
                <a:solidFill>
                  <a:srgbClr val="FF0000"/>
                </a:solidFill>
                <a:effectLst/>
                <a:latin typeface="Symbol" panose="05050102010706020507" pitchFamily="18" charset="2"/>
              </a:rPr>
              <a:t>Ð p</a:t>
            </a:r>
            <a:r>
              <a:rPr kumimoji="0" lang="it-IT" altLang="it-IT" sz="2400" b="1" i="0" u="none" strike="noStrike" cap="none" normalizeH="0" baseline="-25000" dirty="0">
                <a:ln>
                  <a:noFill/>
                </a:ln>
                <a:solidFill>
                  <a:srgbClr val="FF0000"/>
                </a:solidFill>
                <a:effectLst/>
                <a:latin typeface="Calibri" panose="020F0502020204030204" pitchFamily="34" charset="0"/>
              </a:rPr>
              <a:t>1</a:t>
            </a:r>
            <a:r>
              <a:rPr kumimoji="0" lang="it-IT" altLang="it-IT" sz="2400" i="0" u="none" strike="noStrike" cap="none" normalizeH="0" baseline="30000" dirty="0">
                <a:ln>
                  <a:noFill/>
                </a:ln>
                <a:solidFill>
                  <a:srgbClr val="FF0000"/>
                </a:solidFill>
                <a:effectLst/>
                <a:latin typeface="Symbol" panose="05050102010706020507" pitchFamily="18" charset="2"/>
              </a:rPr>
              <a:t>-</a:t>
            </a:r>
            <a:r>
              <a:rPr kumimoji="0" lang="it-IT" altLang="it-IT" sz="2400" b="1" i="0" u="none" strike="noStrike" cap="none" normalizeH="0" baseline="30000" dirty="0">
                <a:ln>
                  <a:noFill/>
                </a:ln>
                <a:solidFill>
                  <a:srgbClr val="FF0000"/>
                </a:solidFill>
                <a:effectLst/>
                <a:latin typeface="Symbol" panose="05050102010706020507" pitchFamily="18" charset="2"/>
              </a:rPr>
              <a:t> </a:t>
            </a:r>
            <a:r>
              <a:rPr kumimoji="0" lang="it-IT" altLang="it-IT" sz="2400" b="1" i="0" u="none" strike="noStrike" cap="none" normalizeH="0" baseline="0" dirty="0">
                <a:ln>
                  <a:noFill/>
                </a:ln>
                <a:solidFill>
                  <a:srgbClr val="FF0000"/>
                </a:solidFill>
                <a:effectLst/>
                <a:latin typeface="Symbol" panose="05050102010706020507" pitchFamily="18" charset="2"/>
              </a:rPr>
              <a:t>Ð p</a:t>
            </a:r>
            <a:r>
              <a:rPr kumimoji="0" lang="it-IT" altLang="it-IT" sz="2400" b="1" i="0" u="none" strike="noStrike" cap="none" normalizeH="0" baseline="-25000" dirty="0">
                <a:ln>
                  <a:noFill/>
                </a:ln>
                <a:solidFill>
                  <a:srgbClr val="FF0000"/>
                </a:solidFill>
                <a:effectLst/>
                <a:latin typeface="Calibri" panose="020F0502020204030204" pitchFamily="34" charset="0"/>
              </a:rPr>
              <a:t>2</a:t>
            </a:r>
            <a:r>
              <a:rPr kumimoji="0" lang="it-IT" altLang="it-IT" sz="2400" b="1" i="0" u="none" strike="noStrike" cap="none" normalizeH="0" baseline="30000" dirty="0">
                <a:ln>
                  <a:noFill/>
                </a:ln>
                <a:solidFill>
                  <a:srgbClr val="FF0000"/>
                </a:solidFill>
                <a:effectLst/>
                <a:latin typeface="Symbol" panose="05050102010706020507" pitchFamily="18" charset="2"/>
              </a:rPr>
              <a:t>+</a:t>
            </a:r>
            <a:r>
              <a:rPr kumimoji="0" lang="it-IT" altLang="it-IT" sz="2400" b="1" i="0" u="none" strike="noStrike" cap="none" normalizeH="0" baseline="0" dirty="0">
                <a:ln>
                  <a:noFill/>
                </a:ln>
                <a:solidFill>
                  <a:srgbClr val="FF0000"/>
                </a:solidFill>
                <a:effectLst/>
                <a:latin typeface="Calibri" panose="020F0502020204030204" pitchFamily="34" charset="0"/>
              </a:rPr>
              <a:t>)</a:t>
            </a:r>
            <a:endParaRPr kumimoji="0" lang="it-IT" altLang="it-IT" sz="2400" b="1" i="0" u="none" strike="noStrike" cap="none" normalizeH="0" baseline="0" dirty="0">
              <a:ln>
                <a:noFill/>
              </a:ln>
              <a:solidFill>
                <a:srgbClr val="FF0000"/>
              </a:solidFill>
              <a:effectLst/>
              <a:latin typeface="Symbol" panose="05050102010706020507" pitchFamily="18" charset="2"/>
            </a:endParaRPr>
          </a:p>
          <a:p>
            <a:pPr marL="0" marR="0" lvl="0" indent="0" algn="just" defTabSz="914400" rtl="0" eaLnBrk="0" fontAlgn="base" latinLnBrk="0" hangingPunct="0">
              <a:lnSpc>
                <a:spcPct val="100000"/>
              </a:lnSpc>
              <a:spcBef>
                <a:spcPct val="0"/>
              </a:spcBef>
              <a:spcAft>
                <a:spcPts val="800"/>
              </a:spcAft>
              <a:buClrTx/>
              <a:buSzTx/>
              <a:buFontTx/>
              <a:buNone/>
              <a:tabLst/>
            </a:pPr>
            <a:endParaRPr kumimoji="0" lang="it-IT" altLang="it-IT" sz="2400" b="0" i="0" u="none" strike="noStrike" cap="none" normalizeH="0" baseline="0" dirty="0">
              <a:ln>
                <a:noFill/>
              </a:ln>
              <a:solidFill>
                <a:srgbClr val="FF0000"/>
              </a:solidFill>
              <a:effectLst/>
              <a:latin typeface="MS Shell Dlg" panose="020B0604020202020204" pitchFamily="34" charset="0"/>
            </a:endParaRPr>
          </a:p>
          <a:p>
            <a:pPr marL="0" marR="0" lvl="0" indent="0" algn="l" defTabSz="914400" rtl="0" eaLnBrk="0" fontAlgn="base" latinLnBrk="0" hangingPunct="0">
              <a:lnSpc>
                <a:spcPct val="100000"/>
              </a:lnSpc>
              <a:spcBef>
                <a:spcPct val="0"/>
              </a:spcBef>
              <a:spcAft>
                <a:spcPts val="800"/>
              </a:spcAft>
              <a:buClrTx/>
              <a:buSzTx/>
              <a:buFontTx/>
              <a:buNone/>
              <a:tabLst/>
            </a:pPr>
            <a:endParaRPr kumimoji="0" lang="it-IT" altLang="it-IT" sz="2400" b="0" i="0" u="none" strike="noStrike" cap="none" normalizeH="0" baseline="0" dirty="0">
              <a:ln>
                <a:noFill/>
              </a:ln>
              <a:solidFill>
                <a:srgbClr val="FF0000"/>
              </a:solidFill>
              <a:effectLst/>
              <a:latin typeface="MS Shell Dlg"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2400" b="0" i="0" u="none" strike="noStrike" cap="none" normalizeH="0" baseline="0" dirty="0">
              <a:ln>
                <a:noFill/>
              </a:ln>
              <a:solidFill>
                <a:srgbClr val="FF0000"/>
              </a:solidFill>
              <a:effectLst/>
              <a:latin typeface="Arial" panose="020B0604020202020204" pitchFamily="34" charset="0"/>
            </a:endParaRPr>
          </a:p>
        </p:txBody>
      </p:sp>
    </p:spTree>
    <p:extLst>
      <p:ext uri="{BB962C8B-B14F-4D97-AF65-F5344CB8AC3E}">
        <p14:creationId xmlns:p14="http://schemas.microsoft.com/office/powerpoint/2010/main" xmlns="" val="348292859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p:cTn id="26" dur="500" fill="hold"/>
                                        <p:tgtEl>
                                          <p:spTgt spid="14"/>
                                        </p:tgtEl>
                                        <p:attrNameLst>
                                          <p:attrName>ppt_w</p:attrName>
                                        </p:attrNameLst>
                                      </p:cBhvr>
                                      <p:tavLst>
                                        <p:tav tm="0">
                                          <p:val>
                                            <p:fltVal val="0"/>
                                          </p:val>
                                        </p:tav>
                                        <p:tav tm="100000">
                                          <p:val>
                                            <p:strVal val="#ppt_w"/>
                                          </p:val>
                                        </p:tav>
                                      </p:tavLst>
                                    </p:anim>
                                    <p:anim calcmode="lin" valueType="num">
                                      <p:cBhvr>
                                        <p:cTn id="27" dur="500" fill="hold"/>
                                        <p:tgtEl>
                                          <p:spTgt spid="14"/>
                                        </p:tgtEl>
                                        <p:attrNameLst>
                                          <p:attrName>ppt_h</p:attrName>
                                        </p:attrNameLst>
                                      </p:cBhvr>
                                      <p:tavLst>
                                        <p:tav tm="0">
                                          <p:val>
                                            <p:fltVal val="0"/>
                                          </p:val>
                                        </p:tav>
                                        <p:tav tm="100000">
                                          <p:val>
                                            <p:strVal val="#ppt_h"/>
                                          </p:val>
                                        </p:tav>
                                      </p:tavLst>
                                    </p:anim>
                                    <p:animEffect transition="in" filter="fade">
                                      <p:cBhvr>
                                        <p:cTn id="28" dur="5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p:cTn id="33" dur="500" fill="hold"/>
                                        <p:tgtEl>
                                          <p:spTgt spid="20"/>
                                        </p:tgtEl>
                                        <p:attrNameLst>
                                          <p:attrName>ppt_w</p:attrName>
                                        </p:attrNameLst>
                                      </p:cBhvr>
                                      <p:tavLst>
                                        <p:tav tm="0">
                                          <p:val>
                                            <p:fltVal val="0"/>
                                          </p:val>
                                        </p:tav>
                                        <p:tav tm="100000">
                                          <p:val>
                                            <p:strVal val="#ppt_w"/>
                                          </p:val>
                                        </p:tav>
                                      </p:tavLst>
                                    </p:anim>
                                    <p:anim calcmode="lin" valueType="num">
                                      <p:cBhvr>
                                        <p:cTn id="34" dur="500" fill="hold"/>
                                        <p:tgtEl>
                                          <p:spTgt spid="20"/>
                                        </p:tgtEl>
                                        <p:attrNameLst>
                                          <p:attrName>ppt_h</p:attrName>
                                        </p:attrNameLst>
                                      </p:cBhvr>
                                      <p:tavLst>
                                        <p:tav tm="0">
                                          <p:val>
                                            <p:fltVal val="0"/>
                                          </p:val>
                                        </p:tav>
                                        <p:tav tm="100000">
                                          <p:val>
                                            <p:strVal val="#ppt_h"/>
                                          </p:val>
                                        </p:tav>
                                      </p:tavLst>
                                    </p:anim>
                                    <p:animEffect transition="in" filter="fade">
                                      <p:cBhvr>
                                        <p:cTn id="35" dur="500"/>
                                        <p:tgtEl>
                                          <p:spTgt spid="20"/>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p:cTn id="40" dur="500" fill="hold"/>
                                        <p:tgtEl>
                                          <p:spTgt spid="21"/>
                                        </p:tgtEl>
                                        <p:attrNameLst>
                                          <p:attrName>ppt_w</p:attrName>
                                        </p:attrNameLst>
                                      </p:cBhvr>
                                      <p:tavLst>
                                        <p:tav tm="0">
                                          <p:val>
                                            <p:fltVal val="0"/>
                                          </p:val>
                                        </p:tav>
                                        <p:tav tm="100000">
                                          <p:val>
                                            <p:strVal val="#ppt_w"/>
                                          </p:val>
                                        </p:tav>
                                      </p:tavLst>
                                    </p:anim>
                                    <p:anim calcmode="lin" valueType="num">
                                      <p:cBhvr>
                                        <p:cTn id="41" dur="500" fill="hold"/>
                                        <p:tgtEl>
                                          <p:spTgt spid="21"/>
                                        </p:tgtEl>
                                        <p:attrNameLst>
                                          <p:attrName>ppt_h</p:attrName>
                                        </p:attrNameLst>
                                      </p:cBhvr>
                                      <p:tavLst>
                                        <p:tav tm="0">
                                          <p:val>
                                            <p:fltVal val="0"/>
                                          </p:val>
                                        </p:tav>
                                        <p:tav tm="100000">
                                          <p:val>
                                            <p:strVal val="#ppt_h"/>
                                          </p:val>
                                        </p:tav>
                                      </p:tavLst>
                                    </p:anim>
                                    <p:animEffect transition="in" filter="fade">
                                      <p:cBhvr>
                                        <p:cTn id="42" dur="500"/>
                                        <p:tgtEl>
                                          <p:spTgt spid="21"/>
                                        </p:tgtEl>
                                      </p:cBhvr>
                                    </p:animEffect>
                                  </p:childTnLst>
                                </p:cTn>
                              </p:par>
                            </p:childTnLst>
                          </p:cTn>
                        </p:par>
                        <p:par>
                          <p:cTn id="43" fill="hold">
                            <p:stCondLst>
                              <p:cond delay="500"/>
                            </p:stCondLst>
                            <p:childTnLst>
                              <p:par>
                                <p:cTn id="44" presetID="22" presetClass="entr" presetSubtype="8" fill="hold" nodeType="after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wipe(left)">
                                      <p:cBhvr>
                                        <p:cTn id="46" dur="500"/>
                                        <p:tgtEl>
                                          <p:spTgt spid="22"/>
                                        </p:tgtEl>
                                      </p:cBhvr>
                                    </p:animEffect>
                                  </p:childTnLst>
                                </p:cTn>
                              </p:par>
                            </p:childTnLst>
                          </p:cTn>
                        </p:par>
                        <p:par>
                          <p:cTn id="47" fill="hold">
                            <p:stCondLst>
                              <p:cond delay="1000"/>
                            </p:stCondLst>
                            <p:childTnLst>
                              <p:par>
                                <p:cTn id="48" presetID="53" presetClass="entr" presetSubtype="16" fill="hold" grpId="0" nodeType="afterEffect">
                                  <p:stCondLst>
                                    <p:cond delay="0"/>
                                  </p:stCondLst>
                                  <p:childTnLst>
                                    <p:set>
                                      <p:cBhvr>
                                        <p:cTn id="49" dur="1" fill="hold">
                                          <p:stCondLst>
                                            <p:cond delay="0"/>
                                          </p:stCondLst>
                                        </p:cTn>
                                        <p:tgtEl>
                                          <p:spTgt spid="23"/>
                                        </p:tgtEl>
                                        <p:attrNameLst>
                                          <p:attrName>style.visibility</p:attrName>
                                        </p:attrNameLst>
                                      </p:cBhvr>
                                      <p:to>
                                        <p:strVal val="visible"/>
                                      </p:to>
                                    </p:set>
                                    <p:anim calcmode="lin" valueType="num">
                                      <p:cBhvr>
                                        <p:cTn id="50" dur="500" fill="hold"/>
                                        <p:tgtEl>
                                          <p:spTgt spid="23"/>
                                        </p:tgtEl>
                                        <p:attrNameLst>
                                          <p:attrName>ppt_w</p:attrName>
                                        </p:attrNameLst>
                                      </p:cBhvr>
                                      <p:tavLst>
                                        <p:tav tm="0">
                                          <p:val>
                                            <p:fltVal val="0"/>
                                          </p:val>
                                        </p:tav>
                                        <p:tav tm="100000">
                                          <p:val>
                                            <p:strVal val="#ppt_w"/>
                                          </p:val>
                                        </p:tav>
                                      </p:tavLst>
                                    </p:anim>
                                    <p:anim calcmode="lin" valueType="num">
                                      <p:cBhvr>
                                        <p:cTn id="51" dur="500" fill="hold"/>
                                        <p:tgtEl>
                                          <p:spTgt spid="23"/>
                                        </p:tgtEl>
                                        <p:attrNameLst>
                                          <p:attrName>ppt_h</p:attrName>
                                        </p:attrNameLst>
                                      </p:cBhvr>
                                      <p:tavLst>
                                        <p:tav tm="0">
                                          <p:val>
                                            <p:fltVal val="0"/>
                                          </p:val>
                                        </p:tav>
                                        <p:tav tm="100000">
                                          <p:val>
                                            <p:strVal val="#ppt_h"/>
                                          </p:val>
                                        </p:tav>
                                      </p:tavLst>
                                    </p:anim>
                                    <p:animEffect transition="in" filter="fade">
                                      <p:cBhvr>
                                        <p:cTn id="52" dur="500"/>
                                        <p:tgtEl>
                                          <p:spTgt spid="2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wipe(left)">
                                      <p:cBhvr>
                                        <p:cTn id="57" dur="500"/>
                                        <p:tgtEl>
                                          <p:spTgt spid="7"/>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p:cTn id="62" dur="500" fill="hold"/>
                                        <p:tgtEl>
                                          <p:spTgt spid="24"/>
                                        </p:tgtEl>
                                        <p:attrNameLst>
                                          <p:attrName>ppt_w</p:attrName>
                                        </p:attrNameLst>
                                      </p:cBhvr>
                                      <p:tavLst>
                                        <p:tav tm="0">
                                          <p:val>
                                            <p:fltVal val="0"/>
                                          </p:val>
                                        </p:tav>
                                        <p:tav tm="100000">
                                          <p:val>
                                            <p:strVal val="#ppt_w"/>
                                          </p:val>
                                        </p:tav>
                                      </p:tavLst>
                                    </p:anim>
                                    <p:anim calcmode="lin" valueType="num">
                                      <p:cBhvr>
                                        <p:cTn id="63" dur="500" fill="hold"/>
                                        <p:tgtEl>
                                          <p:spTgt spid="24"/>
                                        </p:tgtEl>
                                        <p:attrNameLst>
                                          <p:attrName>ppt_h</p:attrName>
                                        </p:attrNameLst>
                                      </p:cBhvr>
                                      <p:tavLst>
                                        <p:tav tm="0">
                                          <p:val>
                                            <p:fltVal val="0"/>
                                          </p:val>
                                        </p:tav>
                                        <p:tav tm="100000">
                                          <p:val>
                                            <p:strVal val="#ppt_h"/>
                                          </p:val>
                                        </p:tav>
                                      </p:tavLst>
                                    </p:anim>
                                    <p:animEffect transition="in" filter="fade">
                                      <p:cBhvr>
                                        <p:cTn id="64" dur="500"/>
                                        <p:tgtEl>
                                          <p:spTgt spid="24"/>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16" fill="hold" grpId="0" nodeType="clickEffect">
                                  <p:stCondLst>
                                    <p:cond delay="0"/>
                                  </p:stCondLst>
                                  <p:childTnLst>
                                    <p:set>
                                      <p:cBhvr>
                                        <p:cTn id="68" dur="1" fill="hold">
                                          <p:stCondLst>
                                            <p:cond delay="0"/>
                                          </p:stCondLst>
                                        </p:cTn>
                                        <p:tgtEl>
                                          <p:spTgt spid="25"/>
                                        </p:tgtEl>
                                        <p:attrNameLst>
                                          <p:attrName>style.visibility</p:attrName>
                                        </p:attrNameLst>
                                      </p:cBhvr>
                                      <p:to>
                                        <p:strVal val="visible"/>
                                      </p:to>
                                    </p:set>
                                    <p:anim calcmode="lin" valueType="num">
                                      <p:cBhvr>
                                        <p:cTn id="69" dur="500" fill="hold"/>
                                        <p:tgtEl>
                                          <p:spTgt spid="25"/>
                                        </p:tgtEl>
                                        <p:attrNameLst>
                                          <p:attrName>ppt_w</p:attrName>
                                        </p:attrNameLst>
                                      </p:cBhvr>
                                      <p:tavLst>
                                        <p:tav tm="0">
                                          <p:val>
                                            <p:fltVal val="0"/>
                                          </p:val>
                                        </p:tav>
                                        <p:tav tm="100000">
                                          <p:val>
                                            <p:strVal val="#ppt_w"/>
                                          </p:val>
                                        </p:tav>
                                      </p:tavLst>
                                    </p:anim>
                                    <p:anim calcmode="lin" valueType="num">
                                      <p:cBhvr>
                                        <p:cTn id="70" dur="500" fill="hold"/>
                                        <p:tgtEl>
                                          <p:spTgt spid="25"/>
                                        </p:tgtEl>
                                        <p:attrNameLst>
                                          <p:attrName>ppt_h</p:attrName>
                                        </p:attrNameLst>
                                      </p:cBhvr>
                                      <p:tavLst>
                                        <p:tav tm="0">
                                          <p:val>
                                            <p:fltVal val="0"/>
                                          </p:val>
                                        </p:tav>
                                        <p:tav tm="100000">
                                          <p:val>
                                            <p:strVal val="#ppt_h"/>
                                          </p:val>
                                        </p:tav>
                                      </p:tavLst>
                                    </p:anim>
                                    <p:animEffect transition="in" filter="fade">
                                      <p:cBhvr>
                                        <p:cTn id="7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3" grpId="0" animBg="1"/>
      <p:bldP spid="13" grpId="0" animBg="1"/>
      <p:bldP spid="14" grpId="0" animBg="1"/>
      <p:bldP spid="20" grpId="0" animBg="1"/>
      <p:bldP spid="21" grpId="0" animBg="1"/>
      <p:bldP spid="23" grpId="0" animBg="1"/>
      <p:bldP spid="24" grpId="0" animBg="1"/>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614EA2FA-4460-9D69-7F70-96B76683B060}"/>
              </a:ext>
            </a:extLst>
          </p:cNvPr>
          <p:cNvSpPr>
            <a:spLocks noChangeArrowheads="1"/>
          </p:cNvSpPr>
          <p:nvPr/>
        </p:nvSpPr>
        <p:spPr bwMode="auto">
          <a:xfrm>
            <a:off x="30000" y="2971800"/>
            <a:ext cx="12071804" cy="1132618"/>
          </a:xfrm>
          <a:prstGeom prst="rect">
            <a:avLst/>
          </a:prstGeom>
          <a:noFill/>
          <a:ln w="3175">
            <a:solidFill>
              <a:srgbClr val="C00000"/>
            </a:solidFill>
            <a:miter lim="800000"/>
            <a:headEnd/>
            <a:tailEnd/>
          </a:ln>
          <a:extLst>
            <a:ext uri="{909E8E84-426E-40DD-AFC4-6F175D3DCCD1}">
              <a14:hiddenFill xmlns:a14="http://schemas.microsoft.com/office/drawing/2010/main" xmlns="">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it-IT" altLang="it-IT" sz="200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rPr>
              <a:t>Per maggiore completezza ed approfondimento degli argomenti si può consultare il seguente sito</a:t>
            </a:r>
          </a:p>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it-IT" altLang="it-IT" sz="200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endParaRPr>
          </a:p>
          <a:p>
            <a:pPr marL="0" marR="0" lvl="0" indent="0" algn="ctr" defTabSz="51435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hlinkClick r:id="rId2">
                  <a:extLst>
                    <a:ext uri="{A12FA001-AC4F-418D-AE19-62706E023703}">
                      <ahyp:hlinkClr xmlns:ahyp="http://schemas.microsoft.com/office/drawing/2018/hyperlinkcolor" xmlns="" val="tx"/>
                    </a:ext>
                  </a:extLst>
                </a:hlinkClick>
              </a:rPr>
              <a:t>https://www.eliofragassi.it/</a:t>
            </a:r>
            <a:endParaRPr kumimoji="0" lang="it-IT" altLang="it-IT" sz="200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endParaRPr>
          </a:p>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it-IT" altLang="it-IT" sz="76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endParaRPr>
          </a:p>
        </p:txBody>
      </p:sp>
      <p:sp>
        <p:nvSpPr>
          <p:cNvPr id="3" name="CasellaDiTesto 2">
            <a:hlinkClick r:id="rId3" action="ppaction://hlinksldjump"/>
            <a:extLst>
              <a:ext uri="{FF2B5EF4-FFF2-40B4-BE49-F238E27FC236}">
                <a16:creationId xmlns:a16="http://schemas.microsoft.com/office/drawing/2014/main" xmlns="" id="{FF0BE0B7-6544-0BF6-6E16-F3F68ACA25A8}"/>
              </a:ext>
            </a:extLst>
          </p:cNvPr>
          <p:cNvSpPr txBox="1"/>
          <p:nvPr/>
        </p:nvSpPr>
        <p:spPr>
          <a:xfrm>
            <a:off x="4940008" y="4377025"/>
            <a:ext cx="2311984" cy="461665"/>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cxnSp>
        <p:nvCxnSpPr>
          <p:cNvPr id="5" name="Connettore diritto 4">
            <a:extLst>
              <a:ext uri="{FF2B5EF4-FFF2-40B4-BE49-F238E27FC236}">
                <a16:creationId xmlns:a16="http://schemas.microsoft.com/office/drawing/2014/main" xmlns="" id="{B1F72F59-71EA-07E1-2B17-3F141805D6A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89522862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2013 - 2022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1291</Words>
  <Application>Microsoft Office PowerPoint</Application>
  <PresentationFormat>Personalizzato</PresentationFormat>
  <Paragraphs>239</Paragraphs>
  <Slides>7</Slides>
  <Notes>6</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1_Tema di Office</vt:lpstr>
      <vt:lpstr>Diapositiva 1</vt:lpstr>
      <vt:lpstr>Diapositiva 2</vt:lpstr>
      <vt:lpstr>Diapositiva 3</vt:lpstr>
      <vt:lpstr>Diapositiva 4</vt:lpstr>
      <vt:lpstr>Diapositiva 5</vt:lpstr>
      <vt:lpstr>Diapositiva 6</vt:lpstr>
      <vt:lpstr>Diapositiva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Elio Fragassi</dc:creator>
  <cp:lastModifiedBy>Elio Fragassi</cp:lastModifiedBy>
  <cp:revision>23</cp:revision>
  <dcterms:created xsi:type="dcterms:W3CDTF">2024-07-07T15:49:10Z</dcterms:created>
  <dcterms:modified xsi:type="dcterms:W3CDTF">2024-10-02T09:47:51Z</dcterms:modified>
</cp:coreProperties>
</file>