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9" r:id="rId2"/>
    <p:sldId id="258" r:id="rId3"/>
    <p:sldId id="256" r:id="rId4"/>
    <p:sldId id="257" r:id="rId5"/>
    <p:sldId id="260" r:id="rId6"/>
    <p:sldId id="261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o Fragassi" initials="EF" lastIdx="1" clrIdx="0">
    <p:extLst>
      <p:ext uri="{19B8F6BF-5375-455C-9EA6-DF929625EA0E}">
        <p15:presenceInfo xmlns:p15="http://schemas.microsoft.com/office/powerpoint/2012/main" userId="75a44b96704ae8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010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2F3B1-F10F-437A-B202-399A061FF353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43B90-A37D-4E87-9306-F6D4AE0E172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67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43B90-A37D-4E87-9306-F6D4AE0E172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43B90-A37D-4E87-9306-F6D4AE0E172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429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43B90-A37D-4E87-9306-F6D4AE0E172D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475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43B90-A37D-4E87-9306-F6D4AE0E172D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359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43B90-A37D-4E87-9306-F6D4AE0E172D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85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3244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842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59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69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353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9435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2092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5951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0571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960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235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37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jpe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solidFill>
                  <a:srgbClr val="C0000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solidFill>
                  <a:srgbClr val="C0000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2000" kern="0" dirty="0">
              <a:solidFill>
                <a:srgbClr val="C0000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kern="0" dirty="0">
                <a:solidFill>
                  <a:srgbClr val="C00000"/>
                </a:solidFill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b="1" kern="0" dirty="0">
                <a:solidFill>
                  <a:srgbClr val="FF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4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943336"/>
            <a:ext cx="12096000" cy="707886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Algoritmo grafico e relativi passaggi</a:t>
            </a:r>
            <a:endParaRPr lang="it-IT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677" y="1676825"/>
            <a:ext cx="2619707" cy="47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1992/93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Santis Alessandra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</a:t>
            </a:r>
            <a:r>
              <a:rPr kumimoji="0" lang="it-IT" sz="15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 «G. Mazara»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Disegno geometrico e architettonico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del</a:t>
            </a:r>
            <a:r>
              <a:rPr lang="it-IT" sz="15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0" lang="it-IT" sz="150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vecchio ordinamento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C172622-F5EC-B3E5-2C57-0ECB8F3DF89C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" y="1702127"/>
            <a:ext cx="5904000" cy="471600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1BD1A6-4A80-4550-2E5B-E665F829148E}"/>
              </a:ext>
            </a:extLst>
          </p:cNvPr>
          <p:cNvSpPr txBox="1"/>
          <p:nvPr/>
        </p:nvSpPr>
        <p:spPr>
          <a:xfrm>
            <a:off x="5940000" y="1679240"/>
            <a:ext cx="3559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54C7C01-8C10-D6B4-B6BA-7B1B933480F6}"/>
              </a:ext>
            </a:extLst>
          </p:cNvPr>
          <p:cNvSpPr txBox="1"/>
          <p:nvPr/>
        </p:nvSpPr>
        <p:spPr>
          <a:xfrm>
            <a:off x="5979669" y="5721287"/>
            <a:ext cx="354700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1" name="CasellaDiTesto 10">
            <a:hlinkClick r:id="rId4" action="ppaction://hlinksldjump"/>
            <a:extLst>
              <a:ext uri="{FF2B5EF4-FFF2-40B4-BE49-F238E27FC236}">
                <a16:creationId xmlns:a16="http://schemas.microsoft.com/office/drawing/2014/main" id="{7ECDF344-0230-2CBE-9279-00C68A33E4D9}"/>
              </a:ext>
            </a:extLst>
          </p:cNvPr>
          <p:cNvSpPr txBox="1"/>
          <p:nvPr/>
        </p:nvSpPr>
        <p:spPr>
          <a:xfrm>
            <a:off x="5997947" y="2400796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2" name="CasellaDiTesto 11">
            <a:hlinkClick r:id="rId5" action="ppaction://hlinksldjump"/>
            <a:extLst>
              <a:ext uri="{FF2B5EF4-FFF2-40B4-BE49-F238E27FC236}">
                <a16:creationId xmlns:a16="http://schemas.microsoft.com/office/drawing/2014/main" id="{C10DC523-C654-BC6D-3CD1-2580CFB6918C}"/>
              </a:ext>
            </a:extLst>
          </p:cNvPr>
          <p:cNvSpPr txBox="1"/>
          <p:nvPr/>
        </p:nvSpPr>
        <p:spPr>
          <a:xfrm>
            <a:off x="6007767" y="2830823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3" name="CasellaDiTesto 12">
            <a:hlinkClick r:id="rId6" action="ppaction://hlinksldjump"/>
            <a:extLst>
              <a:ext uri="{FF2B5EF4-FFF2-40B4-BE49-F238E27FC236}">
                <a16:creationId xmlns:a16="http://schemas.microsoft.com/office/drawing/2014/main" id="{1CDE8858-CEDF-9815-CA2E-80AFC54A001D}"/>
              </a:ext>
            </a:extLst>
          </p:cNvPr>
          <p:cNvSpPr txBox="1"/>
          <p:nvPr/>
        </p:nvSpPr>
        <p:spPr>
          <a:xfrm>
            <a:off x="5996596" y="3254337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4" name="CasellaDiTesto 13">
            <a:hlinkClick r:id="rId7" action="ppaction://hlinksldjump"/>
            <a:extLst>
              <a:ext uri="{FF2B5EF4-FFF2-40B4-BE49-F238E27FC236}">
                <a16:creationId xmlns:a16="http://schemas.microsoft.com/office/drawing/2014/main" id="{E9E36F7E-17C7-7117-3EEC-1CE7D9C2B09B}"/>
              </a:ext>
            </a:extLst>
          </p:cNvPr>
          <p:cNvSpPr txBox="1"/>
          <p:nvPr/>
        </p:nvSpPr>
        <p:spPr>
          <a:xfrm>
            <a:off x="5996596" y="3698155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5" name="CasellaDiTesto 14">
            <a:hlinkClick r:id="rId8" action="ppaction://hlinksldjump"/>
            <a:extLst>
              <a:ext uri="{FF2B5EF4-FFF2-40B4-BE49-F238E27FC236}">
                <a16:creationId xmlns:a16="http://schemas.microsoft.com/office/drawing/2014/main" id="{60B3C1B3-2A42-4E08-686E-8D902399C43D}"/>
              </a:ext>
            </a:extLst>
          </p:cNvPr>
          <p:cNvSpPr txBox="1"/>
          <p:nvPr/>
        </p:nvSpPr>
        <p:spPr>
          <a:xfrm>
            <a:off x="6002435" y="4139166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6" name="CasellaDiTesto 15">
            <a:hlinkClick r:id="rId9" action="ppaction://hlinksldjump"/>
            <a:extLst>
              <a:ext uri="{FF2B5EF4-FFF2-40B4-BE49-F238E27FC236}">
                <a16:creationId xmlns:a16="http://schemas.microsoft.com/office/drawing/2014/main" id="{32BCEC42-4D51-B1C1-AB66-3B25FD00C2BC}"/>
              </a:ext>
            </a:extLst>
          </p:cNvPr>
          <p:cNvSpPr txBox="1"/>
          <p:nvPr/>
        </p:nvSpPr>
        <p:spPr>
          <a:xfrm>
            <a:off x="5996596" y="4573542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7" name="CasellaDiTesto 16">
            <a:hlinkClick r:id="rId10" action="ppaction://hlinksldjump"/>
            <a:extLst>
              <a:ext uri="{FF2B5EF4-FFF2-40B4-BE49-F238E27FC236}">
                <a16:creationId xmlns:a16="http://schemas.microsoft.com/office/drawing/2014/main" id="{AEE7AAC0-F5E5-66DD-C25F-948520DD9C4E}"/>
              </a:ext>
            </a:extLst>
          </p:cNvPr>
          <p:cNvSpPr txBox="1"/>
          <p:nvPr/>
        </p:nvSpPr>
        <p:spPr>
          <a:xfrm>
            <a:off x="5979669" y="5002258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9AA0457-BBE9-68A8-E150-D486FA8B66BF}"/>
              </a:ext>
            </a:extLst>
          </p:cNvPr>
          <p:cNvSpPr txBox="1"/>
          <p:nvPr/>
        </p:nvSpPr>
        <p:spPr>
          <a:xfrm>
            <a:off x="6390122" y="2409017"/>
            <a:ext cx="3051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algoritmo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3E17FAF-9E8F-71D4-817A-B23E17CDCCB6}"/>
              </a:ext>
            </a:extLst>
          </p:cNvPr>
          <p:cNvSpPr txBox="1"/>
          <p:nvPr/>
        </p:nvSpPr>
        <p:spPr>
          <a:xfrm>
            <a:off x="6390121" y="2852269"/>
            <a:ext cx="32692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Dati geometrici del problema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2DB7792-7960-486D-5E45-0FF588EA1DA2}"/>
              </a:ext>
            </a:extLst>
          </p:cNvPr>
          <p:cNvSpPr txBox="1"/>
          <p:nvPr/>
        </p:nvSpPr>
        <p:spPr>
          <a:xfrm>
            <a:off x="6356267" y="3278667"/>
            <a:ext cx="1360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Primo passo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8B10354-B4CB-B9C6-EB11-276743521672}"/>
              </a:ext>
            </a:extLst>
          </p:cNvPr>
          <p:cNvSpPr txBox="1"/>
          <p:nvPr/>
        </p:nvSpPr>
        <p:spPr>
          <a:xfrm>
            <a:off x="6356267" y="3702801"/>
            <a:ext cx="1586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Secondo passo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88BE754-87AB-09B5-F2B4-E8C5061064A8}"/>
              </a:ext>
            </a:extLst>
          </p:cNvPr>
          <p:cNvSpPr txBox="1"/>
          <p:nvPr/>
        </p:nvSpPr>
        <p:spPr>
          <a:xfrm>
            <a:off x="6356267" y="4617645"/>
            <a:ext cx="1556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Quarto passo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513CB5E-4196-91A3-247D-94D5DB441793}"/>
              </a:ext>
            </a:extLst>
          </p:cNvPr>
          <p:cNvSpPr txBox="1"/>
          <p:nvPr/>
        </p:nvSpPr>
        <p:spPr>
          <a:xfrm>
            <a:off x="6371673" y="4148317"/>
            <a:ext cx="1360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Terzo passo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9509801-1BCC-E973-5E16-FF22EC03812C}"/>
              </a:ext>
            </a:extLst>
          </p:cNvPr>
          <p:cNvSpPr txBox="1"/>
          <p:nvPr/>
        </p:nvSpPr>
        <p:spPr>
          <a:xfrm>
            <a:off x="6369386" y="5028701"/>
            <a:ext cx="2028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Verifica e risultato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669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500"/>
                            </p:stCondLst>
                            <p:childTnLst>
                              <p:par>
                                <p:cTn id="10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4">
            <a:extLst>
              <a:ext uri="{FF2B5EF4-FFF2-40B4-BE49-F238E27FC236}">
                <a16:creationId xmlns:a16="http://schemas.microsoft.com/office/drawing/2014/main" id="{745785CA-A25A-7E87-619C-3485B63ED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346" y="4666228"/>
            <a:ext cx="383888" cy="282584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B’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53">
            <a:extLst>
              <a:ext uri="{FF2B5EF4-FFF2-40B4-BE49-F238E27FC236}">
                <a16:creationId xmlns:a16="http://schemas.microsoft.com/office/drawing/2014/main" id="{2BBC3AB3-F645-759F-B998-309FC64F7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1345" y="4955921"/>
            <a:ext cx="373224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52">
            <a:extLst>
              <a:ext uri="{FF2B5EF4-FFF2-40B4-BE49-F238E27FC236}">
                <a16:creationId xmlns:a16="http://schemas.microsoft.com/office/drawing/2014/main" id="{67F33019-CFF7-28A5-63E2-E8C0557CE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124" y="5250946"/>
            <a:ext cx="383888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B”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51">
            <a:extLst>
              <a:ext uri="{FF2B5EF4-FFF2-40B4-BE49-F238E27FC236}">
                <a16:creationId xmlns:a16="http://schemas.microsoft.com/office/drawing/2014/main" id="{92A255F3-233A-94D3-D71D-B7DF560E1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231" y="4950637"/>
            <a:ext cx="991710" cy="288000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 err="1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altLang="it-IT" sz="1200" dirty="0" err="1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(A;B;C)</a:t>
            </a:r>
            <a:endParaRPr lang="it-IT" altLang="it-IT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ctangle 59">
            <a:extLst>
              <a:ext uri="{FF2B5EF4-FFF2-40B4-BE49-F238E27FC236}">
                <a16:creationId xmlns:a16="http://schemas.microsoft.com/office/drawing/2014/main" id="{DEF207F0-29B5-2497-D80D-CC2E5709A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346" y="3743830"/>
            <a:ext cx="383888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A’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ctangle 50">
            <a:extLst>
              <a:ext uri="{FF2B5EF4-FFF2-40B4-BE49-F238E27FC236}">
                <a16:creationId xmlns:a16="http://schemas.microsoft.com/office/drawing/2014/main" id="{946F46FD-1E0C-CD19-B4B4-42E1E4391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013" y="4023062"/>
            <a:ext cx="383888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49">
            <a:extLst>
              <a:ext uri="{FF2B5EF4-FFF2-40B4-BE49-F238E27FC236}">
                <a16:creationId xmlns:a16="http://schemas.microsoft.com/office/drawing/2014/main" id="{D89FEC37-EB24-5733-B707-35C07B149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346" y="4305443"/>
            <a:ext cx="383888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A”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48">
            <a:extLst>
              <a:ext uri="{FF2B5EF4-FFF2-40B4-BE49-F238E27FC236}">
                <a16:creationId xmlns:a16="http://schemas.microsoft.com/office/drawing/2014/main" id="{9AC36AE9-722C-4CAC-E945-F7B5AE52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124" y="5609953"/>
            <a:ext cx="383888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C’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47">
            <a:extLst>
              <a:ext uri="{FF2B5EF4-FFF2-40B4-BE49-F238E27FC236}">
                <a16:creationId xmlns:a16="http://schemas.microsoft.com/office/drawing/2014/main" id="{AA3CA372-18B2-F350-F248-F27DBAAD0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682" y="5897798"/>
            <a:ext cx="383888" cy="282585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1" name="Rectangle 46">
            <a:extLst>
              <a:ext uri="{FF2B5EF4-FFF2-40B4-BE49-F238E27FC236}">
                <a16:creationId xmlns:a16="http://schemas.microsoft.com/office/drawing/2014/main" id="{777987C1-DA98-FE0E-9475-8F76FA954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124" y="6181520"/>
            <a:ext cx="383888" cy="282584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C”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4" name="AutoShape 43">
            <a:extLst>
              <a:ext uri="{FF2B5EF4-FFF2-40B4-BE49-F238E27FC236}">
                <a16:creationId xmlns:a16="http://schemas.microsoft.com/office/drawing/2014/main" id="{6F47C3E2-1C46-4DEF-C0AB-76203C191A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4903" y="4152599"/>
            <a:ext cx="378555" cy="650478"/>
          </a:xfrm>
          <a:prstGeom prst="straightConnector1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25" name="AutoShape 42">
            <a:extLst>
              <a:ext uri="{FF2B5EF4-FFF2-40B4-BE49-F238E27FC236}">
                <a16:creationId xmlns:a16="http://schemas.microsoft.com/office/drawing/2014/main" id="{273D9900-02C5-5830-7B29-A78C79C82E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9571" y="3876718"/>
            <a:ext cx="378556" cy="268772"/>
          </a:xfrm>
          <a:prstGeom prst="straightConnector1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26" name="AutoShape 41">
            <a:extLst>
              <a:ext uri="{FF2B5EF4-FFF2-40B4-BE49-F238E27FC236}">
                <a16:creationId xmlns:a16="http://schemas.microsoft.com/office/drawing/2014/main" id="{47DFF3B3-E7CA-E9F4-6320-5EDC69625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9571" y="4439880"/>
            <a:ext cx="380333" cy="348978"/>
          </a:xfrm>
          <a:prstGeom prst="straightConnector1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27" name="AutoShape 40">
            <a:extLst>
              <a:ext uri="{FF2B5EF4-FFF2-40B4-BE49-F238E27FC236}">
                <a16:creationId xmlns:a16="http://schemas.microsoft.com/office/drawing/2014/main" id="{756C5C7B-BD50-27FC-4486-7835E58AA6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15511" y="4795965"/>
            <a:ext cx="364393" cy="621203"/>
          </a:xfrm>
          <a:prstGeom prst="straightConnector1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30" name="Line 37">
            <a:extLst>
              <a:ext uri="{FF2B5EF4-FFF2-40B4-BE49-F238E27FC236}">
                <a16:creationId xmlns:a16="http://schemas.microsoft.com/office/drawing/2014/main" id="{6647485B-2436-9179-1175-B7C1EBB78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0180" y="4797746"/>
            <a:ext cx="373280" cy="59716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31" name="Line 36">
            <a:extLst>
              <a:ext uri="{FF2B5EF4-FFF2-40B4-BE49-F238E27FC236}">
                <a16:creationId xmlns:a16="http://schemas.microsoft.com/office/drawing/2014/main" id="{61FCFF5A-3EF7-EBB9-1639-963B5F9C0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2012" y="5425119"/>
            <a:ext cx="364338" cy="566946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32" name="Line 35">
            <a:extLst>
              <a:ext uri="{FF2B5EF4-FFF2-40B4-BE49-F238E27FC236}">
                <a16:creationId xmlns:a16="http://schemas.microsoft.com/office/drawing/2014/main" id="{8E0B6F66-3275-8BA3-4A3E-76B1E9502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6680" y="6018723"/>
            <a:ext cx="369670" cy="305689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33" name="Line 34">
            <a:extLst>
              <a:ext uri="{FF2B5EF4-FFF2-40B4-BE49-F238E27FC236}">
                <a16:creationId xmlns:a16="http://schemas.microsoft.com/office/drawing/2014/main" id="{04386294-A25A-A78D-CEBF-1BF4E2B487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6680" y="5410153"/>
            <a:ext cx="382110" cy="325985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872C848-DEAC-3D15-A8BA-393F75FA7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1567" y="3997977"/>
            <a:ext cx="483414" cy="282584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altLang="it-IT" sz="1200" baseline="-300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endParaRPr lang="it-IT" altLang="it-IT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5" name="Rectangle 32">
            <a:extLst>
              <a:ext uri="{FF2B5EF4-FFF2-40B4-BE49-F238E27FC236}">
                <a16:creationId xmlns:a16="http://schemas.microsoft.com/office/drawing/2014/main" id="{C46D8471-D01E-4079-E4EE-86A9DC6F2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13" y="4625318"/>
            <a:ext cx="483414" cy="323461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altLang="it-IT" sz="1200" baseline="-300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BF453FB8-CFB4-D88C-DEAE-47AC36C75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1567" y="5249920"/>
            <a:ext cx="483414" cy="323461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altLang="it-IT" sz="1200" baseline="-300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5DA45481-5940-DCBC-61EA-BE6F01B98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1567" y="5878270"/>
            <a:ext cx="483414" cy="323461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altLang="it-IT" sz="1200" baseline="-300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BAC664E9-6170-422E-18A7-77FF6A0F1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7870" y="6054268"/>
            <a:ext cx="277252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39" name="Line 28">
            <a:extLst>
              <a:ext uri="{FF2B5EF4-FFF2-40B4-BE49-F238E27FC236}">
                <a16:creationId xmlns:a16="http://schemas.microsoft.com/office/drawing/2014/main" id="{74E51B57-F2AE-10D0-60E0-D09900310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4979" y="4152599"/>
            <a:ext cx="277252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396D3030-17DD-D5BB-0BAE-E1800615B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4979" y="4790636"/>
            <a:ext cx="277252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1" name="Line 26">
            <a:extLst>
              <a:ext uri="{FF2B5EF4-FFF2-40B4-BE49-F238E27FC236}">
                <a16:creationId xmlns:a16="http://schemas.microsoft.com/office/drawing/2014/main" id="{60E4F97B-8867-346B-2C03-D335FB34F9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4979" y="5430450"/>
            <a:ext cx="277252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2" name="Line 25">
            <a:extLst>
              <a:ext uri="{FF2B5EF4-FFF2-40B4-BE49-F238E27FC236}">
                <a16:creationId xmlns:a16="http://schemas.microsoft.com/office/drawing/2014/main" id="{9E61C93B-4A4F-60CB-6A49-FEA2F5D00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427" y="4159707"/>
            <a:ext cx="295022" cy="625595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3" name="Line 24">
            <a:extLst>
              <a:ext uri="{FF2B5EF4-FFF2-40B4-BE49-F238E27FC236}">
                <a16:creationId xmlns:a16="http://schemas.microsoft.com/office/drawing/2014/main" id="{BE458A68-C40C-1118-A1E1-7EAD812C3D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0313" y="4812048"/>
            <a:ext cx="270142" cy="645058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4" name="Line 23">
            <a:extLst>
              <a:ext uri="{FF2B5EF4-FFF2-40B4-BE49-F238E27FC236}">
                <a16:creationId xmlns:a16="http://schemas.microsoft.com/office/drawing/2014/main" id="{F467A48B-5116-618B-F898-02189AABE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7873" y="4797745"/>
            <a:ext cx="298579" cy="604269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5" name="Line 22">
            <a:extLst>
              <a:ext uri="{FF2B5EF4-FFF2-40B4-BE49-F238E27FC236}">
                <a16:creationId xmlns:a16="http://schemas.microsoft.com/office/drawing/2014/main" id="{36CDD5F8-5DCE-8A4B-AD7C-8816825171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8535" y="5437559"/>
            <a:ext cx="284361" cy="604268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6" name="Rectangle 21">
            <a:extLst>
              <a:ext uri="{FF2B5EF4-FFF2-40B4-BE49-F238E27FC236}">
                <a16:creationId xmlns:a16="http://schemas.microsoft.com/office/drawing/2014/main" id="{3D5D6C33-B280-053F-B12D-91E44B3CA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3473" y="4948812"/>
            <a:ext cx="1434248" cy="288000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it-IT" altLang="it-IT" sz="1200" dirty="0" err="1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altLang="it-IT" sz="1200" dirty="0" err="1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lang="it-IT" altLang="it-IT" sz="1200" dirty="0" err="1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x;y</a:t>
            </a: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r>
              <a:rPr lang="it-IT" altLang="it-IT" sz="1200" dirty="0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(A;B;C)]</a:t>
            </a:r>
            <a:endParaRPr lang="it-IT" altLang="it-IT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7" name="Line 20">
            <a:extLst>
              <a:ext uri="{FF2B5EF4-FFF2-40B4-BE49-F238E27FC236}">
                <a16:creationId xmlns:a16="http://schemas.microsoft.com/office/drawing/2014/main" id="{0A0212E0-F370-A3BA-3EB4-7D98EDCEFF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88212" y="5104322"/>
            <a:ext cx="254145" cy="290577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8" name="Line 19">
            <a:extLst>
              <a:ext uri="{FF2B5EF4-FFF2-40B4-BE49-F238E27FC236}">
                <a16:creationId xmlns:a16="http://schemas.microsoft.com/office/drawing/2014/main" id="{0AE1BCB7-3A39-7B89-1058-3009E3BD5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88212" y="4795965"/>
            <a:ext cx="245261" cy="289696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49" name="Rectangle 18">
            <a:extLst>
              <a:ext uri="{FF2B5EF4-FFF2-40B4-BE49-F238E27FC236}">
                <a16:creationId xmlns:a16="http://schemas.microsoft.com/office/drawing/2014/main" id="{CF15936C-53A2-9533-E892-194AFF1A0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4760" y="4945257"/>
            <a:ext cx="991710" cy="288000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 err="1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altLang="it-IT" sz="1200" dirty="0" err="1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(A;B;C)</a:t>
            </a:r>
            <a:endParaRPr lang="it-IT" altLang="it-IT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0" name="Line 17">
            <a:extLst>
              <a:ext uri="{FF2B5EF4-FFF2-40B4-BE49-F238E27FC236}">
                <a16:creationId xmlns:a16="http://schemas.microsoft.com/office/drawing/2014/main" id="{57C72097-1B5D-BAF4-8311-EF605E571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6607" y="5085661"/>
            <a:ext cx="238153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grpSp>
        <p:nvGrpSpPr>
          <p:cNvPr id="1049" name="Gruppo 1048">
            <a:extLst>
              <a:ext uri="{FF2B5EF4-FFF2-40B4-BE49-F238E27FC236}">
                <a16:creationId xmlns:a16="http://schemas.microsoft.com/office/drawing/2014/main" id="{3F2EF473-B438-CAE3-6210-CDAC4CE89F72}"/>
              </a:ext>
            </a:extLst>
          </p:cNvPr>
          <p:cNvGrpSpPr/>
          <p:nvPr/>
        </p:nvGrpSpPr>
        <p:grpSpPr>
          <a:xfrm>
            <a:off x="2952409" y="5295378"/>
            <a:ext cx="7608443" cy="1374664"/>
            <a:chOff x="763351" y="4885886"/>
            <a:chExt cx="6796088" cy="1227889"/>
          </a:xfrm>
          <a:solidFill>
            <a:srgbClr val="FFF2CC"/>
          </a:solidFill>
        </p:grpSpPr>
        <p:sp>
          <p:nvSpPr>
            <p:cNvPr id="51" name="Line 16">
              <a:extLst>
                <a:ext uri="{FF2B5EF4-FFF2-40B4-BE49-F238E27FC236}">
                  <a16:creationId xmlns:a16="http://schemas.microsoft.com/office/drawing/2014/main" id="{987F6A69-801B-E3DF-8299-9A9ECF0948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45151" y="4885886"/>
              <a:ext cx="0" cy="1227889"/>
            </a:xfrm>
            <a:prstGeom prst="line">
              <a:avLst/>
            </a:prstGeom>
            <a:grp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  <p:sp>
          <p:nvSpPr>
            <p:cNvPr id="52" name="Line 4">
              <a:extLst>
                <a:ext uri="{FF2B5EF4-FFF2-40B4-BE49-F238E27FC236}">
                  <a16:creationId xmlns:a16="http://schemas.microsoft.com/office/drawing/2014/main" id="{C1C10392-3222-B46E-890D-371F186EF1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3351" y="6108261"/>
              <a:ext cx="6796088" cy="0"/>
            </a:xfrm>
            <a:prstGeom prst="line">
              <a:avLst/>
            </a:prstGeom>
            <a:grp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  <p:sp>
          <p:nvSpPr>
            <p:cNvPr id="53" name="Line 15">
              <a:extLst>
                <a:ext uri="{FF2B5EF4-FFF2-40B4-BE49-F238E27FC236}">
                  <a16:creationId xmlns:a16="http://schemas.microsoft.com/office/drawing/2014/main" id="{42ACF345-1BE6-351C-69C0-D30B95E929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6526" y="4923066"/>
              <a:ext cx="0" cy="1171575"/>
            </a:xfrm>
            <a:prstGeom prst="line">
              <a:avLst/>
            </a:prstGeom>
            <a:grpFill/>
            <a:ln w="19050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</p:grpSp>
      <p:sp>
        <p:nvSpPr>
          <p:cNvPr id="54" name="Line 60">
            <a:extLst>
              <a:ext uri="{FF2B5EF4-FFF2-40B4-BE49-F238E27FC236}">
                <a16:creationId xmlns:a16="http://schemas.microsoft.com/office/drawing/2014/main" id="{4DF6D76B-C4A6-85B0-66C1-D2C9BF008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3736" y="3363966"/>
            <a:ext cx="0" cy="1407591"/>
          </a:xfrm>
          <a:prstGeom prst="line">
            <a:avLst/>
          </a:prstGeom>
          <a:solidFill>
            <a:srgbClr val="FFF2CC"/>
          </a:solidFill>
          <a:ln w="19050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5" name="Line 61">
            <a:extLst>
              <a:ext uri="{FF2B5EF4-FFF2-40B4-BE49-F238E27FC236}">
                <a16:creationId xmlns:a16="http://schemas.microsoft.com/office/drawing/2014/main" id="{A415367D-C6A6-0253-F361-9AD8DC234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1512" y="3354986"/>
            <a:ext cx="0" cy="565169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56" name="Line 62">
            <a:extLst>
              <a:ext uri="{FF2B5EF4-FFF2-40B4-BE49-F238E27FC236}">
                <a16:creationId xmlns:a16="http://schemas.microsoft.com/office/drawing/2014/main" id="{8811C1D9-6A08-F60F-80C4-022390D64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7773" y="3354986"/>
            <a:ext cx="0" cy="554505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57" name="Line 63">
            <a:extLst>
              <a:ext uri="{FF2B5EF4-FFF2-40B4-BE49-F238E27FC236}">
                <a16:creationId xmlns:a16="http://schemas.microsoft.com/office/drawing/2014/main" id="{33947893-F9CE-1216-852C-C908A67D2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4175" y="3354986"/>
            <a:ext cx="0" cy="554505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58" name="Line 64">
            <a:extLst>
              <a:ext uri="{FF2B5EF4-FFF2-40B4-BE49-F238E27FC236}">
                <a16:creationId xmlns:a16="http://schemas.microsoft.com/office/drawing/2014/main" id="{9EE5529D-8927-FF6C-5047-B2AC76C47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3894" y="3354986"/>
            <a:ext cx="0" cy="1162329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59" name="Line 65">
            <a:extLst>
              <a:ext uri="{FF2B5EF4-FFF2-40B4-BE49-F238E27FC236}">
                <a16:creationId xmlns:a16="http://schemas.microsoft.com/office/drawing/2014/main" id="{C6E01EED-6B46-A948-FCC8-020E16E71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9632" y="3354986"/>
            <a:ext cx="0" cy="1162329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60" name="Line 66">
            <a:extLst>
              <a:ext uri="{FF2B5EF4-FFF2-40B4-BE49-F238E27FC236}">
                <a16:creationId xmlns:a16="http://schemas.microsoft.com/office/drawing/2014/main" id="{1056365E-71BA-E577-7416-E5808934D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1959" y="3354986"/>
            <a:ext cx="0" cy="1450245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61" name="Line 67">
            <a:extLst>
              <a:ext uri="{FF2B5EF4-FFF2-40B4-BE49-F238E27FC236}">
                <a16:creationId xmlns:a16="http://schemas.microsoft.com/office/drawing/2014/main" id="{C4C36FF9-6FF4-D8DE-AAB3-6674B1409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34193" y="3354986"/>
            <a:ext cx="0" cy="1450245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62" name="Line 68">
            <a:extLst>
              <a:ext uri="{FF2B5EF4-FFF2-40B4-BE49-F238E27FC236}">
                <a16:creationId xmlns:a16="http://schemas.microsoft.com/office/drawing/2014/main" id="{22DBBCCF-E533-0F3D-2786-2F3729F21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1734" y="2836683"/>
            <a:ext cx="8584890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68151429-5E5B-0E4F-ECA3-BAC693F0FF27}"/>
              </a:ext>
            </a:extLst>
          </p:cNvPr>
          <p:cNvGrpSpPr/>
          <p:nvPr/>
        </p:nvGrpSpPr>
        <p:grpSpPr>
          <a:xfrm>
            <a:off x="4681682" y="3996200"/>
            <a:ext cx="874411" cy="309243"/>
            <a:chOff x="4681682" y="3996200"/>
            <a:chExt cx="874411" cy="309243"/>
          </a:xfrm>
        </p:grpSpPr>
        <p:sp>
          <p:nvSpPr>
            <p:cNvPr id="22" name="Rectangle 45">
              <a:extLst>
                <a:ext uri="{FF2B5EF4-FFF2-40B4-BE49-F238E27FC236}">
                  <a16:creationId xmlns:a16="http://schemas.microsoft.com/office/drawing/2014/main" id="{9472C083-1A28-4014-29B4-B7B767CC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682" y="3996200"/>
              <a:ext cx="874411" cy="309243"/>
            </a:xfrm>
            <a:prstGeom prst="rect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A’B’ </a:t>
              </a:r>
              <a:r>
                <a:rPr lang="it-IT" altLang="it-IT" sz="1200" dirty="0">
                  <a:solidFill>
                    <a:srgbClr val="C0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 x’</a:t>
              </a:r>
              <a:endParaRPr lang="it-IT" altLang="it-IT" sz="12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3" name="AutoShape 14">
              <a:extLst>
                <a:ext uri="{FF2B5EF4-FFF2-40B4-BE49-F238E27FC236}">
                  <a16:creationId xmlns:a16="http://schemas.microsoft.com/office/drawing/2014/main" id="{95D73BEF-B0AC-DFC6-6C0B-E9BF00B51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963" y="4076177"/>
              <a:ext cx="360000" cy="0"/>
            </a:xfrm>
            <a:prstGeom prst="straightConnector1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78D8BAC1-0347-BD35-3AD2-2D923E400EB7}"/>
              </a:ext>
            </a:extLst>
          </p:cNvPr>
          <p:cNvGrpSpPr/>
          <p:nvPr/>
        </p:nvGrpSpPr>
        <p:grpSpPr>
          <a:xfrm>
            <a:off x="4679904" y="4623573"/>
            <a:ext cx="874411" cy="309243"/>
            <a:chOff x="4679904" y="4623573"/>
            <a:chExt cx="874411" cy="309243"/>
          </a:xfrm>
        </p:grpSpPr>
        <p:sp>
          <p:nvSpPr>
            <p:cNvPr id="23" name="Rectangle 44">
              <a:extLst>
                <a:ext uri="{FF2B5EF4-FFF2-40B4-BE49-F238E27FC236}">
                  <a16:creationId xmlns:a16="http://schemas.microsoft.com/office/drawing/2014/main" id="{E8F98819-A21E-0734-0D09-15921730E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9904" y="4623573"/>
              <a:ext cx="874411" cy="309243"/>
            </a:xfrm>
            <a:prstGeom prst="rect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A”B” </a:t>
              </a:r>
              <a:r>
                <a:rPr lang="it-IT" altLang="it-IT" sz="1200" dirty="0">
                  <a:solidFill>
                    <a:srgbClr val="C0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 x”</a:t>
              </a:r>
              <a:endParaRPr lang="it-IT" altLang="it-IT" sz="12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4" name="AutoShape 13">
              <a:extLst>
                <a:ext uri="{FF2B5EF4-FFF2-40B4-BE49-F238E27FC236}">
                  <a16:creationId xmlns:a16="http://schemas.microsoft.com/office/drawing/2014/main" id="{7B99A275-5AB5-83BF-2ECE-91A17CD9EF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3448" y="4703549"/>
              <a:ext cx="360000" cy="0"/>
            </a:xfrm>
            <a:prstGeom prst="straightConnector1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</p:grpSp>
      <p:grpSp>
        <p:nvGrpSpPr>
          <p:cNvPr id="1026" name="Gruppo 1025">
            <a:extLst>
              <a:ext uri="{FF2B5EF4-FFF2-40B4-BE49-F238E27FC236}">
                <a16:creationId xmlns:a16="http://schemas.microsoft.com/office/drawing/2014/main" id="{18B1FCC3-616F-C305-431E-BC95E46599EB}"/>
              </a:ext>
            </a:extLst>
          </p:cNvPr>
          <p:cNvGrpSpPr/>
          <p:nvPr/>
        </p:nvGrpSpPr>
        <p:grpSpPr>
          <a:xfrm>
            <a:off x="4681682" y="5254500"/>
            <a:ext cx="874411" cy="309243"/>
            <a:chOff x="4681682" y="5254500"/>
            <a:chExt cx="874411" cy="309243"/>
          </a:xfrm>
        </p:grpSpPr>
        <p:sp>
          <p:nvSpPr>
            <p:cNvPr id="28" name="Rectangle 39">
              <a:extLst>
                <a:ext uri="{FF2B5EF4-FFF2-40B4-BE49-F238E27FC236}">
                  <a16:creationId xmlns:a16="http://schemas.microsoft.com/office/drawing/2014/main" id="{3ADD8772-49A4-4822-0C5F-863015955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682" y="5254500"/>
              <a:ext cx="874411" cy="309243"/>
            </a:xfrm>
            <a:prstGeom prst="rect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B’C’ </a:t>
              </a:r>
              <a:r>
                <a:rPr lang="it-IT" altLang="it-IT" sz="1200" dirty="0">
                  <a:solidFill>
                    <a:srgbClr val="C0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 y’</a:t>
              </a:r>
              <a:endParaRPr lang="it-IT" altLang="it-IT" sz="12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5" name="AutoShape 12">
              <a:extLst>
                <a:ext uri="{FF2B5EF4-FFF2-40B4-BE49-F238E27FC236}">
                  <a16:creationId xmlns:a16="http://schemas.microsoft.com/office/drawing/2014/main" id="{7C8E788A-8AE3-DAC0-D154-CEF448BBE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6539" y="5329145"/>
              <a:ext cx="360000" cy="0"/>
            </a:xfrm>
            <a:prstGeom prst="straightConnector1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</p:grpSp>
      <p:grpSp>
        <p:nvGrpSpPr>
          <p:cNvPr id="1037" name="Gruppo 1036">
            <a:extLst>
              <a:ext uri="{FF2B5EF4-FFF2-40B4-BE49-F238E27FC236}">
                <a16:creationId xmlns:a16="http://schemas.microsoft.com/office/drawing/2014/main" id="{94637B98-55CE-EF1F-EFA1-B82B9EEF8D0A}"/>
              </a:ext>
            </a:extLst>
          </p:cNvPr>
          <p:cNvGrpSpPr/>
          <p:nvPr/>
        </p:nvGrpSpPr>
        <p:grpSpPr>
          <a:xfrm>
            <a:off x="4679904" y="5880096"/>
            <a:ext cx="874411" cy="309243"/>
            <a:chOff x="4679904" y="5880096"/>
            <a:chExt cx="874411" cy="309243"/>
          </a:xfrm>
        </p:grpSpPr>
        <p:sp>
          <p:nvSpPr>
            <p:cNvPr id="29" name="Rectangle 38">
              <a:extLst>
                <a:ext uri="{FF2B5EF4-FFF2-40B4-BE49-F238E27FC236}">
                  <a16:creationId xmlns:a16="http://schemas.microsoft.com/office/drawing/2014/main" id="{BA9FBDCB-57EA-10BC-06D8-AD0CB1D9C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9904" y="5880096"/>
              <a:ext cx="874411" cy="309243"/>
            </a:xfrm>
            <a:prstGeom prst="rect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B”C” </a:t>
              </a:r>
              <a:r>
                <a:rPr lang="it-IT" altLang="it-IT" sz="1200" dirty="0" err="1">
                  <a:solidFill>
                    <a:srgbClr val="C0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lang="it-IT" altLang="it-IT" sz="1200" dirty="0" err="1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y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”</a:t>
              </a:r>
              <a:endParaRPr lang="it-IT" altLang="it-IT" sz="12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" name="AutoShape 11">
              <a:extLst>
                <a:ext uri="{FF2B5EF4-FFF2-40B4-BE49-F238E27FC236}">
                  <a16:creationId xmlns:a16="http://schemas.microsoft.com/office/drawing/2014/main" id="{DFC06970-3DBE-5225-45A4-22FAFF5DC9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7460" y="5951187"/>
              <a:ext cx="360000" cy="0"/>
            </a:xfrm>
            <a:prstGeom prst="straightConnector1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F296562E-CCFE-05DB-96E9-C09900529B7F}"/>
              </a:ext>
            </a:extLst>
          </p:cNvPr>
          <p:cNvGrpSpPr/>
          <p:nvPr/>
        </p:nvGrpSpPr>
        <p:grpSpPr>
          <a:xfrm>
            <a:off x="6602897" y="4637791"/>
            <a:ext cx="838866" cy="323461"/>
            <a:chOff x="6602897" y="4637791"/>
            <a:chExt cx="838866" cy="323461"/>
          </a:xfrm>
        </p:grpSpPr>
        <p:sp>
          <p:nvSpPr>
            <p:cNvPr id="10" name="Rectangle 56">
              <a:extLst>
                <a:ext uri="{FF2B5EF4-FFF2-40B4-BE49-F238E27FC236}">
                  <a16:creationId xmlns:a16="http://schemas.microsoft.com/office/drawing/2014/main" id="{F3067483-ACF0-EB6A-1151-5E293ED73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897" y="4637791"/>
              <a:ext cx="838866" cy="323461"/>
            </a:xfrm>
            <a:prstGeom prst="rect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it-IT" altLang="it-IT" sz="1200" baseline="-300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x + T</a:t>
              </a:r>
              <a:r>
                <a:rPr lang="it-IT" altLang="it-IT" sz="1200" baseline="-300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endParaRPr lang="it-IT" altLang="it-IT" sz="1200" dirty="0">
                <a:solidFill>
                  <a:srgbClr val="C00000"/>
                </a:solidFill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12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" name="AutoShape 10">
              <a:extLst>
                <a:ext uri="{FF2B5EF4-FFF2-40B4-BE49-F238E27FC236}">
                  <a16:creationId xmlns:a16="http://schemas.microsoft.com/office/drawing/2014/main" id="{95B08CD6-3695-A6FC-2F3F-7C2F67C002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1097" y="4714823"/>
              <a:ext cx="604268" cy="0"/>
            </a:xfrm>
            <a:prstGeom prst="straightConnector1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</p:grpSp>
      <p:grpSp>
        <p:nvGrpSpPr>
          <p:cNvPr id="1038" name="Gruppo 1037">
            <a:extLst>
              <a:ext uri="{FF2B5EF4-FFF2-40B4-BE49-F238E27FC236}">
                <a16:creationId xmlns:a16="http://schemas.microsoft.com/office/drawing/2014/main" id="{785389B2-A1E4-CD8B-6C65-437FD2FA3B68}"/>
              </a:ext>
            </a:extLst>
          </p:cNvPr>
          <p:cNvGrpSpPr/>
          <p:nvPr/>
        </p:nvGrpSpPr>
        <p:grpSpPr>
          <a:xfrm>
            <a:off x="6602897" y="5252594"/>
            <a:ext cx="838866" cy="323461"/>
            <a:chOff x="6602897" y="5252594"/>
            <a:chExt cx="838866" cy="323461"/>
          </a:xfrm>
        </p:grpSpPr>
        <p:sp>
          <p:nvSpPr>
            <p:cNvPr id="11" name="Rectangle 55">
              <a:extLst>
                <a:ext uri="{FF2B5EF4-FFF2-40B4-BE49-F238E27FC236}">
                  <a16:creationId xmlns:a16="http://schemas.microsoft.com/office/drawing/2014/main" id="{674012A1-B4EC-E212-F014-3A8A4D9D3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897" y="5252594"/>
              <a:ext cx="838866" cy="323461"/>
            </a:xfrm>
            <a:prstGeom prst="rect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it-IT" altLang="it-IT" sz="1200" baseline="-300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x +T</a:t>
              </a:r>
              <a:r>
                <a:rPr lang="it-IT" altLang="it-IT" sz="1200" baseline="-300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it-IT" altLang="it-IT" sz="1200" dirty="0">
                  <a:solidFill>
                    <a:srgbClr val="C0000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endParaRPr lang="it-IT" altLang="it-IT" sz="1200" dirty="0">
                <a:solidFill>
                  <a:srgbClr val="C00000"/>
                </a:solidFill>
              </a:endParaRP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12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9" name="AutoShape 9">
              <a:extLst>
                <a:ext uri="{FF2B5EF4-FFF2-40B4-BE49-F238E27FC236}">
                  <a16:creationId xmlns:a16="http://schemas.microsoft.com/office/drawing/2014/main" id="{AE58D5FA-9F7D-D649-0857-DAC345229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9121" y="5311265"/>
              <a:ext cx="604268" cy="0"/>
            </a:xfrm>
            <a:prstGeom prst="straightConnector1">
              <a:avLst/>
            </a:prstGeom>
            <a:solidFill>
              <a:srgbClr val="FFF2CC"/>
            </a:solidFill>
            <a:ln w="31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it-IT">
                <a:solidFill>
                  <a:srgbClr val="C00000"/>
                </a:solidFill>
              </a:endParaRPr>
            </a:p>
          </p:txBody>
        </p:sp>
      </p:grpSp>
      <p:sp>
        <p:nvSpPr>
          <p:cNvPr id="1030" name="Rectangle 8">
            <a:extLst>
              <a:ext uri="{FF2B5EF4-FFF2-40B4-BE49-F238E27FC236}">
                <a16:creationId xmlns:a16="http://schemas.microsoft.com/office/drawing/2014/main" id="{E1984B8C-598B-4534-DE95-4EC15C69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798" y="4637791"/>
            <a:ext cx="483414" cy="323461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altLang="it-IT" sz="1200" baseline="-300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altLang="it-IT" sz="1200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EB2EF7D4-6F70-2285-ECD3-7B2A2C608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798" y="5252594"/>
            <a:ext cx="483414" cy="298580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altLang="it-IT" sz="1200" baseline="-3000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lang="it-IT" altLang="it-IT" sz="12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32" name="Line 6">
            <a:extLst>
              <a:ext uri="{FF2B5EF4-FFF2-40B4-BE49-F238E27FC236}">
                <a16:creationId xmlns:a16="http://schemas.microsoft.com/office/drawing/2014/main" id="{8BE2FE3D-3D53-98C5-1A13-342BB8470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9987" y="4783527"/>
            <a:ext cx="270143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033" name="Line 5">
            <a:extLst>
              <a:ext uri="{FF2B5EF4-FFF2-40B4-BE49-F238E27FC236}">
                <a16:creationId xmlns:a16="http://schemas.microsoft.com/office/drawing/2014/main" id="{85714209-7DBE-018D-B861-FFD6FB24C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9987" y="5430450"/>
            <a:ext cx="270143" cy="0"/>
          </a:xfrm>
          <a:prstGeom prst="line">
            <a:avLst/>
          </a:prstGeom>
          <a:solidFill>
            <a:srgbClr val="FFF2CC"/>
          </a:solidFill>
          <a:ln w="3175">
            <a:solidFill>
              <a:srgbClr val="C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034" name="Rectangle 69">
            <a:extLst>
              <a:ext uri="{FF2B5EF4-FFF2-40B4-BE49-F238E27FC236}">
                <a16:creationId xmlns:a16="http://schemas.microsoft.com/office/drawing/2014/main" id="{75D53A8E-62AE-00EA-D415-796B7D8DA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5257" y="2443449"/>
            <a:ext cx="2579410" cy="36933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Progressione dei passi</a:t>
            </a:r>
            <a:endParaRPr lang="it-IT" altLang="it-IT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39" name="CasellaDiTesto 1038">
            <a:extLst>
              <a:ext uri="{FF2B5EF4-FFF2-40B4-BE49-F238E27FC236}">
                <a16:creationId xmlns:a16="http://schemas.microsoft.com/office/drawing/2014/main" id="{A50B344F-3FF6-B2CE-DEA1-F2CC809B4E56}"/>
              </a:ext>
            </a:extLst>
          </p:cNvPr>
          <p:cNvSpPr txBox="1"/>
          <p:nvPr/>
        </p:nvSpPr>
        <p:spPr>
          <a:xfrm>
            <a:off x="2466470" y="3108561"/>
            <a:ext cx="1266156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Problema</a:t>
            </a:r>
          </a:p>
        </p:txBody>
      </p:sp>
      <p:sp>
        <p:nvSpPr>
          <p:cNvPr id="1040" name="CasellaDiTesto 1039">
            <a:extLst>
              <a:ext uri="{FF2B5EF4-FFF2-40B4-BE49-F238E27FC236}">
                <a16:creationId xmlns:a16="http://schemas.microsoft.com/office/drawing/2014/main" id="{7EBC4D29-BC12-5237-A23E-66F603B310A1}"/>
              </a:ext>
            </a:extLst>
          </p:cNvPr>
          <p:cNvSpPr txBox="1"/>
          <p:nvPr/>
        </p:nvSpPr>
        <p:spPr>
          <a:xfrm>
            <a:off x="3506913" y="3109568"/>
            <a:ext cx="599683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1043" name="CasellaDiTesto 1042">
            <a:extLst>
              <a:ext uri="{FF2B5EF4-FFF2-40B4-BE49-F238E27FC236}">
                <a16:creationId xmlns:a16="http://schemas.microsoft.com/office/drawing/2014/main" id="{0C7B87A3-8C0E-B46A-A588-CE027583B901}"/>
              </a:ext>
            </a:extLst>
          </p:cNvPr>
          <p:cNvSpPr txBox="1"/>
          <p:nvPr/>
        </p:nvSpPr>
        <p:spPr>
          <a:xfrm>
            <a:off x="7400857" y="3107463"/>
            <a:ext cx="990305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4° passo</a:t>
            </a:r>
          </a:p>
        </p:txBody>
      </p:sp>
      <p:sp>
        <p:nvSpPr>
          <p:cNvPr id="1044" name="CasellaDiTesto 1043">
            <a:extLst>
              <a:ext uri="{FF2B5EF4-FFF2-40B4-BE49-F238E27FC236}">
                <a16:creationId xmlns:a16="http://schemas.microsoft.com/office/drawing/2014/main" id="{47989D05-3A2D-5A4F-6D37-7266A21F76EE}"/>
              </a:ext>
            </a:extLst>
          </p:cNvPr>
          <p:cNvSpPr txBox="1"/>
          <p:nvPr/>
        </p:nvSpPr>
        <p:spPr>
          <a:xfrm>
            <a:off x="6511400" y="3105566"/>
            <a:ext cx="990305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3° passo</a:t>
            </a:r>
          </a:p>
        </p:txBody>
      </p:sp>
      <p:sp>
        <p:nvSpPr>
          <p:cNvPr id="1045" name="CasellaDiTesto 1044">
            <a:extLst>
              <a:ext uri="{FF2B5EF4-FFF2-40B4-BE49-F238E27FC236}">
                <a16:creationId xmlns:a16="http://schemas.microsoft.com/office/drawing/2014/main" id="{A913D5A6-8BFE-1A6E-7271-04EB7D2E6663}"/>
              </a:ext>
            </a:extLst>
          </p:cNvPr>
          <p:cNvSpPr txBox="1"/>
          <p:nvPr/>
        </p:nvSpPr>
        <p:spPr>
          <a:xfrm>
            <a:off x="5545335" y="3108071"/>
            <a:ext cx="988686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2° passo</a:t>
            </a:r>
          </a:p>
        </p:txBody>
      </p:sp>
      <p:sp>
        <p:nvSpPr>
          <p:cNvPr id="1046" name="CasellaDiTesto 1045">
            <a:extLst>
              <a:ext uri="{FF2B5EF4-FFF2-40B4-BE49-F238E27FC236}">
                <a16:creationId xmlns:a16="http://schemas.microsoft.com/office/drawing/2014/main" id="{18282F44-8D46-E627-CD94-1A50C0C7A8C0}"/>
              </a:ext>
            </a:extLst>
          </p:cNvPr>
          <p:cNvSpPr txBox="1"/>
          <p:nvPr/>
        </p:nvSpPr>
        <p:spPr>
          <a:xfrm>
            <a:off x="4632168" y="3109673"/>
            <a:ext cx="966578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1° passo</a:t>
            </a:r>
          </a:p>
        </p:txBody>
      </p:sp>
      <p:sp>
        <p:nvSpPr>
          <p:cNvPr id="1047" name="CasellaDiTesto 1046">
            <a:extLst>
              <a:ext uri="{FF2B5EF4-FFF2-40B4-BE49-F238E27FC236}">
                <a16:creationId xmlns:a16="http://schemas.microsoft.com/office/drawing/2014/main" id="{F27E1343-EE0F-24AE-994D-61BCA49DCD3A}"/>
              </a:ext>
            </a:extLst>
          </p:cNvPr>
          <p:cNvSpPr txBox="1"/>
          <p:nvPr/>
        </p:nvSpPr>
        <p:spPr>
          <a:xfrm>
            <a:off x="8557593" y="3098744"/>
            <a:ext cx="990305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Verifica</a:t>
            </a:r>
          </a:p>
        </p:txBody>
      </p:sp>
      <p:sp>
        <p:nvSpPr>
          <p:cNvPr id="1048" name="CasellaDiTesto 1047">
            <a:extLst>
              <a:ext uri="{FF2B5EF4-FFF2-40B4-BE49-F238E27FC236}">
                <a16:creationId xmlns:a16="http://schemas.microsoft.com/office/drawing/2014/main" id="{E8C3072C-074F-FAA8-CBD1-32F9738781E4}"/>
              </a:ext>
            </a:extLst>
          </p:cNvPr>
          <p:cNvSpPr txBox="1"/>
          <p:nvPr/>
        </p:nvSpPr>
        <p:spPr>
          <a:xfrm>
            <a:off x="10047593" y="3107463"/>
            <a:ext cx="1047883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Risultato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96CBCE4-13EF-919D-33A2-51C8AAD1164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AF2E807-F789-0E61-B87E-4ACF9BD688CA}"/>
              </a:ext>
            </a:extLst>
          </p:cNvPr>
          <p:cNvSpPr txBox="1"/>
          <p:nvPr/>
        </p:nvSpPr>
        <p:spPr>
          <a:xfrm>
            <a:off x="156000" y="519954"/>
            <a:ext cx="118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Perché i punti assegnati definiscano il piano, deve accadere che i punti appartengano al piano, quindi deve verificarsi, a conclusione della procedura, la seguente legge di appartenenza e/o relativa contenenza.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35" name="CasellaDiTesto 1034">
            <a:extLst>
              <a:ext uri="{FF2B5EF4-FFF2-40B4-BE49-F238E27FC236}">
                <a16:creationId xmlns:a16="http://schemas.microsoft.com/office/drawing/2014/main" id="{7499BF21-2880-1101-F8EA-2A369BB66462}"/>
              </a:ext>
            </a:extLst>
          </p:cNvPr>
          <p:cNvSpPr txBox="1"/>
          <p:nvPr/>
        </p:nvSpPr>
        <p:spPr>
          <a:xfrm>
            <a:off x="3405375" y="1297181"/>
            <a:ext cx="720851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36" name="CasellaDiTesto 1035">
            <a:extLst>
              <a:ext uri="{FF2B5EF4-FFF2-40B4-BE49-F238E27FC236}">
                <a16:creationId xmlns:a16="http://schemas.microsoft.com/office/drawing/2014/main" id="{F2AD631F-7240-C007-9E11-475D2A2AA186}"/>
              </a:ext>
            </a:extLst>
          </p:cNvPr>
          <p:cNvSpPr txBox="1"/>
          <p:nvPr/>
        </p:nvSpPr>
        <p:spPr>
          <a:xfrm>
            <a:off x="4737291" y="1300698"/>
            <a:ext cx="1153361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Î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050" name="Connettore 2 1049">
            <a:extLst>
              <a:ext uri="{FF2B5EF4-FFF2-40B4-BE49-F238E27FC236}">
                <a16:creationId xmlns:a16="http://schemas.microsoft.com/office/drawing/2014/main" id="{200860CC-95D4-12C3-FC19-A9BD250E1006}"/>
              </a:ext>
            </a:extLst>
          </p:cNvPr>
          <p:cNvCxnSpPr>
            <a:cxnSpLocks/>
            <a:endCxn id="1036" idx="1"/>
          </p:cNvCxnSpPr>
          <p:nvPr/>
        </p:nvCxnSpPr>
        <p:spPr>
          <a:xfrm>
            <a:off x="4125376" y="1485364"/>
            <a:ext cx="611915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4" name="CasellaDiTesto 1053">
            <a:extLst>
              <a:ext uri="{FF2B5EF4-FFF2-40B4-BE49-F238E27FC236}">
                <a16:creationId xmlns:a16="http://schemas.microsoft.com/office/drawing/2014/main" id="{8CE74351-A3A3-49C0-0659-DD5424DAC4EF}"/>
              </a:ext>
            </a:extLst>
          </p:cNvPr>
          <p:cNvSpPr txBox="1"/>
          <p:nvPr/>
        </p:nvSpPr>
        <p:spPr>
          <a:xfrm>
            <a:off x="5898623" y="1318226"/>
            <a:ext cx="147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reciprocamente</a:t>
            </a:r>
          </a:p>
        </p:txBody>
      </p:sp>
      <p:sp>
        <p:nvSpPr>
          <p:cNvPr id="1055" name="CasellaDiTesto 1054">
            <a:extLst>
              <a:ext uri="{FF2B5EF4-FFF2-40B4-BE49-F238E27FC236}">
                <a16:creationId xmlns:a16="http://schemas.microsoft.com/office/drawing/2014/main" id="{ABB32BF0-4686-00B3-48BC-932DD6B2259E}"/>
              </a:ext>
            </a:extLst>
          </p:cNvPr>
          <p:cNvSpPr txBox="1"/>
          <p:nvPr/>
        </p:nvSpPr>
        <p:spPr>
          <a:xfrm>
            <a:off x="7394360" y="1299237"/>
            <a:ext cx="795908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 Ì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P</a:t>
            </a:r>
          </a:p>
        </p:txBody>
      </p:sp>
      <p:sp>
        <p:nvSpPr>
          <p:cNvPr id="1056" name="CasellaDiTesto 1055">
            <a:extLst>
              <a:ext uri="{FF2B5EF4-FFF2-40B4-BE49-F238E27FC236}">
                <a16:creationId xmlns:a16="http://schemas.microsoft.com/office/drawing/2014/main" id="{2259AAB6-869F-382C-A602-60FCF0B98C05}"/>
              </a:ext>
            </a:extLst>
          </p:cNvPr>
          <p:cNvSpPr txBox="1"/>
          <p:nvPr/>
        </p:nvSpPr>
        <p:spPr>
          <a:xfrm>
            <a:off x="8807773" y="1299237"/>
            <a:ext cx="1224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P</a:t>
            </a:r>
          </a:p>
        </p:txBody>
      </p:sp>
      <p:cxnSp>
        <p:nvCxnSpPr>
          <p:cNvPr id="1057" name="Connettore 2 1056">
            <a:extLst>
              <a:ext uri="{FF2B5EF4-FFF2-40B4-BE49-F238E27FC236}">
                <a16:creationId xmlns:a16="http://schemas.microsoft.com/office/drawing/2014/main" id="{61A045AB-8E3A-D3F5-81F8-145C925579F8}"/>
              </a:ext>
            </a:extLst>
          </p:cNvPr>
          <p:cNvCxnSpPr>
            <a:cxnSpLocks/>
          </p:cNvCxnSpPr>
          <p:nvPr/>
        </p:nvCxnSpPr>
        <p:spPr>
          <a:xfrm flipV="1">
            <a:off x="8196770" y="1462968"/>
            <a:ext cx="611915" cy="4666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2" name="CasellaDiTesto 1061">
            <a:extLst>
              <a:ext uri="{FF2B5EF4-FFF2-40B4-BE49-F238E27FC236}">
                <a16:creationId xmlns:a16="http://schemas.microsoft.com/office/drawing/2014/main" id="{0CD098CD-05CC-C13A-1F2B-9FAD16294C47}"/>
              </a:ext>
            </a:extLst>
          </p:cNvPr>
          <p:cNvSpPr txBox="1"/>
          <p:nvPr/>
        </p:nvSpPr>
        <p:spPr>
          <a:xfrm>
            <a:off x="156000" y="1754146"/>
            <a:ext cx="118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Assegnati, pertanto, tre punti comunque collocati nello spazio dei diedri, il problema si risolve sviluppando i passaggi sintetizzati nello schema sottostante del relativo algoritmo grafico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id="{044145A3-0C52-92A2-F70E-908D89AA052E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4" name="Callout: freccia in giù 3">
            <a:extLst>
              <a:ext uri="{FF2B5EF4-FFF2-40B4-BE49-F238E27FC236}">
                <a16:creationId xmlns:a16="http://schemas.microsoft.com/office/drawing/2014/main" id="{B03A0F8B-028A-A6A5-35FE-8408CD5BF2A1}"/>
              </a:ext>
            </a:extLst>
          </p:cNvPr>
          <p:cNvSpPr/>
          <p:nvPr/>
        </p:nvSpPr>
        <p:spPr>
          <a:xfrm rot="16200000">
            <a:off x="-1013165" y="3620369"/>
            <a:ext cx="4321242" cy="2004725"/>
          </a:xfrm>
          <a:prstGeom prst="downArrowCallout">
            <a:avLst>
              <a:gd name="adj1" fmla="val 26759"/>
              <a:gd name="adj2" fmla="val 25000"/>
              <a:gd name="adj3" fmla="val 19196"/>
              <a:gd name="adj4" fmla="val 64977"/>
            </a:avLst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 dell’algoritmo descrittivo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C726B02-857F-A6C2-3590-9AABCC502938}"/>
              </a:ext>
            </a:extLst>
          </p:cNvPr>
          <p:cNvSpPr/>
          <p:nvPr/>
        </p:nvSpPr>
        <p:spPr>
          <a:xfrm>
            <a:off x="2324279" y="2462111"/>
            <a:ext cx="8937770" cy="432124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52" name="Connettore 2 1051">
            <a:extLst>
              <a:ext uri="{FF2B5EF4-FFF2-40B4-BE49-F238E27FC236}">
                <a16:creationId xmlns:a16="http://schemas.microsoft.com/office/drawing/2014/main" id="{870DD28F-4BA6-1033-FABE-E9F7BFAAEBC0}"/>
              </a:ext>
            </a:extLst>
          </p:cNvPr>
          <p:cNvCxnSpPr>
            <a:stCxn id="15" idx="3"/>
            <a:endCxn id="13" idx="1"/>
          </p:cNvCxnSpPr>
          <p:nvPr/>
        </p:nvCxnSpPr>
        <p:spPr>
          <a:xfrm>
            <a:off x="3394941" y="5094637"/>
            <a:ext cx="156404" cy="2577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" name="Connettore 2 1057">
            <a:extLst>
              <a:ext uri="{FF2B5EF4-FFF2-40B4-BE49-F238E27FC236}">
                <a16:creationId xmlns:a16="http://schemas.microsoft.com/office/drawing/2014/main" id="{4B5D68D7-089F-4059-F84A-52A4AA8A40C3}"/>
              </a:ext>
            </a:extLst>
          </p:cNvPr>
          <p:cNvCxnSpPr>
            <a:stCxn id="15" idx="3"/>
            <a:endCxn id="17" idx="2"/>
          </p:cNvCxnSpPr>
          <p:nvPr/>
        </p:nvCxnSpPr>
        <p:spPr>
          <a:xfrm flipV="1">
            <a:off x="3394941" y="4305647"/>
            <a:ext cx="343016" cy="78899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Connettore 2 1059">
            <a:extLst>
              <a:ext uri="{FF2B5EF4-FFF2-40B4-BE49-F238E27FC236}">
                <a16:creationId xmlns:a16="http://schemas.microsoft.com/office/drawing/2014/main" id="{9F798ACD-4E9A-AFAE-30FF-AFDCE039A3EB}"/>
              </a:ext>
            </a:extLst>
          </p:cNvPr>
          <p:cNvCxnSpPr>
            <a:stCxn id="15" idx="3"/>
            <a:endCxn id="20" idx="0"/>
          </p:cNvCxnSpPr>
          <p:nvPr/>
        </p:nvCxnSpPr>
        <p:spPr>
          <a:xfrm>
            <a:off x="3394941" y="5094637"/>
            <a:ext cx="337685" cy="803161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Connettore diritto 1040">
            <a:extLst>
              <a:ext uri="{FF2B5EF4-FFF2-40B4-BE49-F238E27FC236}">
                <a16:creationId xmlns:a16="http://schemas.microsoft.com/office/drawing/2014/main" id="{94C84008-7782-A034-88A6-63D99B718D3F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2908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000"/>
                            </p:stCondLst>
                            <p:childTnLst>
                              <p:par>
                                <p:cTn id="2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"/>
                            </p:stCondLst>
                            <p:childTnLst>
                              <p:par>
                                <p:cTn id="3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00"/>
                            </p:stCondLst>
                            <p:childTnLst>
                              <p:par>
                                <p:cTn id="3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3" dur="2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1030" grpId="0" animBg="1"/>
      <p:bldP spid="1031" grpId="0" animBg="1"/>
      <p:bldP spid="1032" grpId="0" animBg="1"/>
      <p:bldP spid="1033" grpId="0" animBg="1"/>
      <p:bldP spid="1034" grpId="0"/>
      <p:bldP spid="1039" grpId="0"/>
      <p:bldP spid="1040" grpId="0"/>
      <p:bldP spid="1043" grpId="0"/>
      <p:bldP spid="1044" grpId="0"/>
      <p:bldP spid="1045" grpId="0"/>
      <p:bldP spid="1046" grpId="0"/>
      <p:bldP spid="1047" grpId="0"/>
      <p:bldP spid="1048" grpId="0"/>
      <p:bldP spid="5" grpId="0"/>
      <p:bldP spid="1035" grpId="0" animBg="1"/>
      <p:bldP spid="1036" grpId="0" animBg="1"/>
      <p:bldP spid="1054" grpId="0"/>
      <p:bldP spid="1055" grpId="0" animBg="1"/>
      <p:bldP spid="1056" grpId="0" animBg="1"/>
      <p:bldP spid="1062" grpId="0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71B654-1466-A5CF-13BC-9950F81870C7}"/>
              </a:ext>
            </a:extLst>
          </p:cNvPr>
          <p:cNvSpPr txBox="1"/>
          <p:nvPr/>
        </p:nvSpPr>
        <p:spPr>
          <a:xfrm>
            <a:off x="3067951" y="439072"/>
            <a:ext cx="9000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Siano assegnati tre punti A(A’; A”), B(B’; B”), C(C’; C”) comunque collocati nello spazio dei diedri. I punti possono essere collocati, indifferentemente, nel medesimo diedro o in diedri differenti.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B83EA83B-08A1-DAAD-E3FA-D92538E03E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7681" y="1426706"/>
            <a:ext cx="9000000" cy="5294106"/>
            <a:chOff x="1660" y="682"/>
            <a:chExt cx="5953" cy="3517"/>
          </a:xfrm>
          <a:solidFill>
            <a:srgbClr val="FFF2CC"/>
          </a:solidFill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63BE54A5-DE06-28B5-8542-301EDBC33B2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60" y="682"/>
              <a:ext cx="5953" cy="35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C024B79F-9983-2E24-27F1-AF1E3E42B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701"/>
              <a:ext cx="5893" cy="3480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Line 6">
              <a:extLst>
                <a:ext uri="{FF2B5EF4-FFF2-40B4-BE49-F238E27FC236}">
                  <a16:creationId xmlns:a16="http://schemas.microsoft.com/office/drawing/2014/main" id="{C464ECED-EE8A-3346-7149-23B184F8D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6" y="2431"/>
              <a:ext cx="5893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E3D8E384-4581-6478-1946-328DC4357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4" y="1935"/>
              <a:ext cx="0" cy="141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Line 8">
              <a:extLst>
                <a:ext uri="{FF2B5EF4-FFF2-40B4-BE49-F238E27FC236}">
                  <a16:creationId xmlns:a16="http://schemas.microsoft.com/office/drawing/2014/main" id="{F55D922E-1E1A-EDCF-0C93-F06AABB4B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8" y="1458"/>
              <a:ext cx="0" cy="1276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282F1307-DB28-9574-7835-B58F8F0B7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0" y="3264"/>
              <a:ext cx="180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C5EBB40E-23E7-58BA-F6DF-D088D227C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" y="1859"/>
              <a:ext cx="186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1F5CD1CC-073F-C9BF-9BB4-FD5E694A5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6" y="1235"/>
              <a:ext cx="170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B"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AB533DA9-D8BC-F63B-985D-ECFEECB73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6" y="2743"/>
              <a:ext cx="164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B'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D89A32E6-99A7-CA97-E011-4A813F2E3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" y="2127"/>
              <a:ext cx="165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C"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94412827-E5BF-A886-6D06-B8D419A58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926"/>
              <a:ext cx="160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C'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A4F7A1CE-31F9-1E22-D640-1CD57B477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5" y="2236"/>
              <a:ext cx="121" cy="1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>
                  <a:ln>
                    <a:noFill/>
                  </a:ln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CF73AD9E-A083-3EB3-5E39-19F11733B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8" y="2276"/>
              <a:ext cx="0" cy="812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698F114-F74B-DA2D-F415-A2CBCE54EAA6}"/>
              </a:ext>
            </a:extLst>
          </p:cNvPr>
          <p:cNvSpPr txBox="1"/>
          <p:nvPr/>
        </p:nvSpPr>
        <p:spPr>
          <a:xfrm>
            <a:off x="1202533" y="2553662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DC4FA6B-ED68-187D-4A21-2494230B63DC}"/>
              </a:ext>
            </a:extLst>
          </p:cNvPr>
          <p:cNvSpPr txBox="1"/>
          <p:nvPr/>
        </p:nvSpPr>
        <p:spPr>
          <a:xfrm>
            <a:off x="2028433" y="2952795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0F334E2-0A72-65DF-9CAA-4C2BE72C57B4}"/>
              </a:ext>
            </a:extLst>
          </p:cNvPr>
          <p:cNvSpPr txBox="1"/>
          <p:nvPr/>
        </p:nvSpPr>
        <p:spPr>
          <a:xfrm>
            <a:off x="2085497" y="2173192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A’’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2270090-7229-C954-E588-D45B1F000A94}"/>
              </a:ext>
            </a:extLst>
          </p:cNvPr>
          <p:cNvCxnSpPr>
            <a:stCxn id="3" idx="3"/>
            <a:endCxn id="8" idx="1"/>
          </p:cNvCxnSpPr>
          <p:nvPr/>
        </p:nvCxnSpPr>
        <p:spPr>
          <a:xfrm flipV="1">
            <a:off x="1670533" y="2357858"/>
            <a:ext cx="414964" cy="38047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9C961E9B-2663-DB95-CFDF-3BD142F12AE9}"/>
              </a:ext>
            </a:extLst>
          </p:cNvPr>
          <p:cNvCxnSpPr>
            <a:stCxn id="3" idx="3"/>
            <a:endCxn id="7" idx="1"/>
          </p:cNvCxnSpPr>
          <p:nvPr/>
        </p:nvCxnSpPr>
        <p:spPr>
          <a:xfrm>
            <a:off x="1670533" y="2738328"/>
            <a:ext cx="357900" cy="399133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1D67F25-7570-F3E3-634A-A8C69E8DD234}"/>
              </a:ext>
            </a:extLst>
          </p:cNvPr>
          <p:cNvSpPr txBox="1"/>
          <p:nvPr/>
        </p:nvSpPr>
        <p:spPr>
          <a:xfrm>
            <a:off x="1203549" y="4232956"/>
            <a:ext cx="466103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04E64EC-646A-CFC0-F598-B630CB9CF18E}"/>
              </a:ext>
            </a:extLst>
          </p:cNvPr>
          <p:cNvSpPr txBox="1"/>
          <p:nvPr/>
        </p:nvSpPr>
        <p:spPr>
          <a:xfrm>
            <a:off x="2027553" y="4632089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0CAFAF12-FFBF-18E4-4C20-B9C83A3A13F7}"/>
              </a:ext>
            </a:extLst>
          </p:cNvPr>
          <p:cNvSpPr txBox="1"/>
          <p:nvPr/>
        </p:nvSpPr>
        <p:spPr>
          <a:xfrm>
            <a:off x="2084617" y="3852486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B’’</a:t>
            </a: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85499A5C-6B91-C849-70B3-0E61CD695387}"/>
              </a:ext>
            </a:extLst>
          </p:cNvPr>
          <p:cNvCxnSpPr>
            <a:cxnSpLocks/>
            <a:stCxn id="27" idx="3"/>
            <a:endCxn id="29" idx="1"/>
          </p:cNvCxnSpPr>
          <p:nvPr/>
        </p:nvCxnSpPr>
        <p:spPr>
          <a:xfrm flipV="1">
            <a:off x="1669652" y="4037152"/>
            <a:ext cx="414965" cy="38047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1DA367A7-27AA-E8E5-6160-352EEC42448F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669652" y="4417622"/>
            <a:ext cx="357901" cy="399133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2566777-4402-ED8F-D47F-37BFA676945D}"/>
              </a:ext>
            </a:extLst>
          </p:cNvPr>
          <p:cNvSpPr txBox="1"/>
          <p:nvPr/>
        </p:nvSpPr>
        <p:spPr>
          <a:xfrm>
            <a:off x="1204682" y="5917154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DE7DF0A-5A92-5D40-A520-D6E31049E657}"/>
              </a:ext>
            </a:extLst>
          </p:cNvPr>
          <p:cNvSpPr txBox="1"/>
          <p:nvPr/>
        </p:nvSpPr>
        <p:spPr>
          <a:xfrm>
            <a:off x="2030582" y="6316287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A31E25D-47EB-EC0A-0EBF-5F96551B1017}"/>
              </a:ext>
            </a:extLst>
          </p:cNvPr>
          <p:cNvSpPr txBox="1"/>
          <p:nvPr/>
        </p:nvSpPr>
        <p:spPr>
          <a:xfrm>
            <a:off x="2087646" y="5536684"/>
            <a:ext cx="46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19E1293B-1371-B69B-D26C-CF5F42E6509D}"/>
              </a:ext>
            </a:extLst>
          </p:cNvPr>
          <p:cNvCxnSpPr>
            <a:stCxn id="32" idx="3"/>
            <a:endCxn id="34" idx="1"/>
          </p:cNvCxnSpPr>
          <p:nvPr/>
        </p:nvCxnSpPr>
        <p:spPr>
          <a:xfrm flipV="1">
            <a:off x="1672682" y="5721350"/>
            <a:ext cx="414964" cy="38047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38FCD707-F936-6E51-2659-2108A7438483}"/>
              </a:ext>
            </a:extLst>
          </p:cNvPr>
          <p:cNvCxnSpPr>
            <a:stCxn id="32" idx="3"/>
            <a:endCxn id="33" idx="1"/>
          </p:cNvCxnSpPr>
          <p:nvPr/>
        </p:nvCxnSpPr>
        <p:spPr>
          <a:xfrm>
            <a:off x="1672682" y="6101820"/>
            <a:ext cx="357900" cy="399133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80B4E6A0-899D-F086-73E7-201B6D3A7D75}"/>
              </a:ext>
            </a:extLst>
          </p:cNvPr>
          <p:cNvSpPr txBox="1"/>
          <p:nvPr/>
        </p:nvSpPr>
        <p:spPr>
          <a:xfrm>
            <a:off x="353469" y="2553662"/>
            <a:ext cx="7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Punto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21C3C24F-F855-4497-53B6-2C918EFC839E}"/>
              </a:ext>
            </a:extLst>
          </p:cNvPr>
          <p:cNvSpPr txBox="1"/>
          <p:nvPr/>
        </p:nvSpPr>
        <p:spPr>
          <a:xfrm>
            <a:off x="353469" y="5906588"/>
            <a:ext cx="7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Punto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F58F0EAA-4798-66DA-35C3-45CC0E8A6DA6}"/>
              </a:ext>
            </a:extLst>
          </p:cNvPr>
          <p:cNvSpPr txBox="1"/>
          <p:nvPr/>
        </p:nvSpPr>
        <p:spPr>
          <a:xfrm>
            <a:off x="346069" y="4216879"/>
            <a:ext cx="7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Punto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08A9B71-F4B6-B569-E5CB-1CFCAA197605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>
            <a:off x="209109" y="551165"/>
            <a:ext cx="234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Dati del problema</a:t>
            </a:r>
          </a:p>
        </p:txBody>
      </p:sp>
      <p:sp>
        <p:nvSpPr>
          <p:cNvPr id="37" name="CasellaDiTesto 36">
            <a:hlinkClick r:id="rId2" action="ppaction://hlinksldjump"/>
            <a:extLst>
              <a:ext uri="{FF2B5EF4-FFF2-40B4-BE49-F238E27FC236}">
                <a16:creationId xmlns:a16="http://schemas.microsoft.com/office/drawing/2014/main" id="{D328E884-010A-D582-117B-10E1E9F84CD3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782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7" grpId="0" animBg="1"/>
      <p:bldP spid="8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41" grpId="0"/>
      <p:bldP spid="42" grpId="0"/>
      <p:bldP spid="4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F4726CB-9B3A-5819-7CF2-ACAA70C53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7" r="11699"/>
          <a:stretch>
            <a:fillRect/>
          </a:stretch>
        </p:blipFill>
        <p:spPr bwMode="auto">
          <a:xfrm>
            <a:off x="3084509" y="1531407"/>
            <a:ext cx="9000000" cy="52682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D6191CA-8D73-52C2-F36E-EEAEEAE2DD3B}"/>
              </a:ext>
            </a:extLst>
          </p:cNvPr>
          <p:cNvSpPr txBox="1"/>
          <p:nvPr/>
        </p:nvSpPr>
        <p:spPr>
          <a:xfrm>
            <a:off x="3035867" y="513184"/>
            <a:ext cx="9000000" cy="9233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Ricordando che per due punti, non coincidenti, passa una ed una sola retta, si definiscono per i punti assegnati due segmenti distinti appartenenti a due rette x ed y, secondo la legge di appartenenza, come di seguito esplicitato: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C086988E-1C24-E845-D846-57BD6D9497DD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1236000" y="3634136"/>
            <a:ext cx="328283" cy="282096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5DED00C7-1503-5A87-99BC-6FCDD70C0864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>
            <a:off x="1236000" y="3916232"/>
            <a:ext cx="327151" cy="32828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BF6CCD1B-FDBA-9518-3773-17D3A9A5B7F5}"/>
              </a:ext>
            </a:extLst>
          </p:cNvPr>
          <p:cNvCxnSpPr>
            <a:cxnSpLocks/>
            <a:stCxn id="27" idx="3"/>
            <a:endCxn id="29" idx="1"/>
          </p:cNvCxnSpPr>
          <p:nvPr/>
        </p:nvCxnSpPr>
        <p:spPr>
          <a:xfrm flipV="1">
            <a:off x="1165595" y="5133051"/>
            <a:ext cx="399777" cy="354096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D457B4DE-7870-AAC6-9A3E-524A1907EE3A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165595" y="5487147"/>
            <a:ext cx="398645" cy="349590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79FC21D3-DC1C-3050-A249-305B0CAC6A5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5DFF491C-0949-1FDD-12B1-A2AEF5A87984}"/>
              </a:ext>
            </a:extLst>
          </p:cNvPr>
          <p:cNvSpPr/>
          <p:nvPr/>
        </p:nvSpPr>
        <p:spPr>
          <a:xfrm>
            <a:off x="233821" y="575879"/>
            <a:ext cx="234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Primo passo</a:t>
            </a:r>
          </a:p>
        </p:txBody>
      </p:sp>
      <p:sp>
        <p:nvSpPr>
          <p:cNvPr id="8" name="CasellaDiTesto 7">
            <a:hlinkClick r:id="rId3" action="ppaction://hlinksldjump"/>
            <a:extLst>
              <a:ext uri="{FF2B5EF4-FFF2-40B4-BE49-F238E27FC236}">
                <a16:creationId xmlns:a16="http://schemas.microsoft.com/office/drawing/2014/main" id="{B10BEA37-9041-F4CD-419B-D411A8D42A04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76EFD4F8-3358-B96C-6171-F86937D0DAF4}"/>
              </a:ext>
            </a:extLst>
          </p:cNvPr>
          <p:cNvGrpSpPr/>
          <p:nvPr/>
        </p:nvGrpSpPr>
        <p:grpSpPr>
          <a:xfrm>
            <a:off x="156000" y="2293442"/>
            <a:ext cx="2402374" cy="400110"/>
            <a:chOff x="156000" y="2293442"/>
            <a:chExt cx="2402374" cy="400110"/>
          </a:xfrm>
        </p:grpSpPr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19DD6103-A97F-3D72-E551-19DAF5BDC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00" y="2293442"/>
              <a:ext cx="240237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(AB 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); (BC 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549223E1-1881-B9B5-CADA-D2CDB99940C6}"/>
                </a:ext>
              </a:extLst>
            </p:cNvPr>
            <p:cNvCxnSpPr/>
            <p:nvPr/>
          </p:nvCxnSpPr>
          <p:spPr>
            <a:xfrm>
              <a:off x="429208" y="2340097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4824030E-F525-F522-F86E-1D81D9C45CD0}"/>
                </a:ext>
              </a:extLst>
            </p:cNvPr>
            <p:cNvCxnSpPr/>
            <p:nvPr/>
          </p:nvCxnSpPr>
          <p:spPr>
            <a:xfrm>
              <a:off x="1563151" y="2321435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8D279B23-555F-23FE-D91B-31446BF12DA2}"/>
              </a:ext>
            </a:extLst>
          </p:cNvPr>
          <p:cNvGrpSpPr/>
          <p:nvPr/>
        </p:nvGrpSpPr>
        <p:grpSpPr>
          <a:xfrm>
            <a:off x="1564283" y="3400136"/>
            <a:ext cx="1440000" cy="468000"/>
            <a:chOff x="1564283" y="3400136"/>
            <a:chExt cx="1440000" cy="468000"/>
          </a:xfrm>
        </p:grpSpPr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0847E724-69E3-691F-D835-9CDFC45B3A01}"/>
                </a:ext>
              </a:extLst>
            </p:cNvPr>
            <p:cNvSpPr txBox="1"/>
            <p:nvPr/>
          </p:nvSpPr>
          <p:spPr>
            <a:xfrm>
              <a:off x="1564283" y="3400136"/>
              <a:ext cx="1440000" cy="46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(A’’B’’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’’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 </a:t>
              </a:r>
              <a:endParaRPr lang="it-IT" sz="2000" dirty="0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2AD6F540-0EAA-A0F1-4D22-B6763D1F77E2}"/>
                </a:ext>
              </a:extLst>
            </p:cNvPr>
            <p:cNvCxnSpPr/>
            <p:nvPr/>
          </p:nvCxnSpPr>
          <p:spPr>
            <a:xfrm>
              <a:off x="1880392" y="3495541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EA5B158A-3833-49A9-BEAE-3F4C50392BD3}"/>
              </a:ext>
            </a:extLst>
          </p:cNvPr>
          <p:cNvGrpSpPr/>
          <p:nvPr/>
        </p:nvGrpSpPr>
        <p:grpSpPr>
          <a:xfrm>
            <a:off x="1563151" y="4010512"/>
            <a:ext cx="1440000" cy="468000"/>
            <a:chOff x="1563151" y="4010512"/>
            <a:chExt cx="1440000" cy="468000"/>
          </a:xfrm>
        </p:grpSpPr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A816BE79-C864-5388-31EF-A24E09592901}"/>
                </a:ext>
              </a:extLst>
            </p:cNvPr>
            <p:cNvSpPr txBox="1"/>
            <p:nvPr/>
          </p:nvSpPr>
          <p:spPr>
            <a:xfrm>
              <a:off x="1563151" y="4010512"/>
              <a:ext cx="1440000" cy="46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A’B’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’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 </a:t>
              </a:r>
              <a:endParaRPr lang="it-IT" sz="2000" dirty="0"/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2840C853-0CF2-838E-CBAE-AF8D7F90D217}"/>
                </a:ext>
              </a:extLst>
            </p:cNvPr>
            <p:cNvCxnSpPr/>
            <p:nvPr/>
          </p:nvCxnSpPr>
          <p:spPr>
            <a:xfrm>
              <a:off x="1963092" y="4088539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18685A77-5E0D-0D1B-1314-84C1A30F7106}"/>
              </a:ext>
            </a:extLst>
          </p:cNvPr>
          <p:cNvGrpSpPr/>
          <p:nvPr/>
        </p:nvGrpSpPr>
        <p:grpSpPr>
          <a:xfrm>
            <a:off x="1565372" y="4899051"/>
            <a:ext cx="1440000" cy="468000"/>
            <a:chOff x="1565372" y="4899051"/>
            <a:chExt cx="1440000" cy="468000"/>
          </a:xfrm>
        </p:grpSpPr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0F56C504-A01B-B830-437D-1D582FDFBD81}"/>
                </a:ext>
              </a:extLst>
            </p:cNvPr>
            <p:cNvSpPr txBox="1"/>
            <p:nvPr/>
          </p:nvSpPr>
          <p:spPr>
            <a:xfrm>
              <a:off x="1565372" y="4899051"/>
              <a:ext cx="1440000" cy="46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(B’’C’’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lang="it-IT" altLang="it-IT" sz="2000" dirty="0" err="1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’’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</a:t>
              </a:r>
              <a:endParaRPr lang="it-IT" sz="2000" dirty="0"/>
            </a:p>
          </p:txBody>
        </p: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EE0B3947-23B5-BBDA-AE2E-99700254CA10}"/>
                </a:ext>
              </a:extLst>
            </p:cNvPr>
            <p:cNvCxnSpPr/>
            <p:nvPr/>
          </p:nvCxnSpPr>
          <p:spPr>
            <a:xfrm>
              <a:off x="1897775" y="4956430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CAEEBCC1-439B-E0FD-C72C-E3117B37112B}"/>
              </a:ext>
            </a:extLst>
          </p:cNvPr>
          <p:cNvGrpSpPr/>
          <p:nvPr/>
        </p:nvGrpSpPr>
        <p:grpSpPr>
          <a:xfrm>
            <a:off x="1564240" y="5602737"/>
            <a:ext cx="1440000" cy="468000"/>
            <a:chOff x="1564240" y="5602737"/>
            <a:chExt cx="1440000" cy="468000"/>
          </a:xfrm>
        </p:grpSpPr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A93E5EAA-3485-767B-4314-A2288716094E}"/>
                </a:ext>
              </a:extLst>
            </p:cNvPr>
            <p:cNvSpPr txBox="1"/>
            <p:nvPr/>
          </p:nvSpPr>
          <p:spPr>
            <a:xfrm>
              <a:off x="1564240" y="5602737"/>
              <a:ext cx="1440000" cy="46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B’C’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’) </a:t>
              </a:r>
              <a:endParaRPr lang="it-IT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11C7AD77-8613-B573-712D-146E954D2CAB}"/>
                </a:ext>
              </a:extLst>
            </p:cNvPr>
            <p:cNvCxnSpPr/>
            <p:nvPr/>
          </p:nvCxnSpPr>
          <p:spPr>
            <a:xfrm>
              <a:off x="1935099" y="5684388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7D06BAB4-AF6F-1369-42A8-861EE4DB53CA}"/>
              </a:ext>
            </a:extLst>
          </p:cNvPr>
          <p:cNvGrpSpPr/>
          <p:nvPr/>
        </p:nvGrpSpPr>
        <p:grpSpPr>
          <a:xfrm>
            <a:off x="157595" y="5217147"/>
            <a:ext cx="1008000" cy="540000"/>
            <a:chOff x="157595" y="5217147"/>
            <a:chExt cx="1008000" cy="540000"/>
          </a:xfrm>
        </p:grpSpPr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5033DB60-08E7-E095-28AD-969ECB26E5F2}"/>
                </a:ext>
              </a:extLst>
            </p:cNvPr>
            <p:cNvSpPr txBox="1"/>
            <p:nvPr/>
          </p:nvSpPr>
          <p:spPr>
            <a:xfrm>
              <a:off x="157595" y="5217147"/>
              <a:ext cx="1008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anchor="ctr">
              <a:spAutoFit/>
            </a:bodyPr>
            <a:lstStyle/>
            <a:p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BC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 </a:t>
              </a:r>
              <a:endParaRPr lang="it-IT" sz="2000" dirty="0"/>
            </a:p>
          </p:txBody>
        </p: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BEAA176B-C7BE-CFE3-3C5B-74A132F7E2A9}"/>
                </a:ext>
              </a:extLst>
            </p:cNvPr>
            <p:cNvCxnSpPr/>
            <p:nvPr/>
          </p:nvCxnSpPr>
          <p:spPr>
            <a:xfrm>
              <a:off x="357674" y="5326986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A52B6D55-0AA5-846D-D84B-92D5D0C52D2B}"/>
              </a:ext>
            </a:extLst>
          </p:cNvPr>
          <p:cNvGrpSpPr/>
          <p:nvPr/>
        </p:nvGrpSpPr>
        <p:grpSpPr>
          <a:xfrm>
            <a:off x="156000" y="3664232"/>
            <a:ext cx="1080000" cy="504000"/>
            <a:chOff x="156000" y="3664232"/>
            <a:chExt cx="1080000" cy="504000"/>
          </a:xfrm>
        </p:grpSpPr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40DDE940-E7A9-C997-9D88-C33A545DA3CD}"/>
                </a:ext>
              </a:extLst>
            </p:cNvPr>
            <p:cNvSpPr txBox="1"/>
            <p:nvPr/>
          </p:nvSpPr>
          <p:spPr>
            <a:xfrm>
              <a:off x="156000" y="3664232"/>
              <a:ext cx="1080000" cy="50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anchor="ctr">
              <a:spAutoFit/>
            </a:bodyPr>
            <a:lstStyle/>
            <a:p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(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AB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altLang="it-IT" sz="2000" b="0" i="0" u="none" strike="noStrike" cap="none" normalizeH="0" baseline="0" dirty="0" err="1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) </a:t>
              </a:r>
              <a:endParaRPr lang="it-IT" sz="2000" dirty="0"/>
            </a:p>
          </p:txBody>
        </p: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0755E7C4-1FC4-C8BC-0E90-33AB69F77E48}"/>
                </a:ext>
              </a:extLst>
            </p:cNvPr>
            <p:cNvCxnSpPr/>
            <p:nvPr/>
          </p:nvCxnSpPr>
          <p:spPr>
            <a:xfrm>
              <a:off x="399934" y="3754137"/>
              <a:ext cx="31724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0ED99EA0-A651-989F-7A60-2AF10E8FC57B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243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857EBE4-51DB-9D39-E477-140E9AB25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2" r="12085"/>
          <a:stretch>
            <a:fillRect/>
          </a:stretch>
        </p:blipFill>
        <p:spPr bwMode="auto">
          <a:xfrm>
            <a:off x="3078204" y="1608303"/>
            <a:ext cx="9000000" cy="52133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7996A8-F2A8-92E7-ABD0-4EEF2A946BE5}"/>
              </a:ext>
            </a:extLst>
          </p:cNvPr>
          <p:cNvSpPr txBox="1"/>
          <p:nvPr/>
        </p:nvSpPr>
        <p:spPr>
          <a:xfrm>
            <a:off x="3041437" y="595335"/>
            <a:ext cx="90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Estendendo i segmenti definiti mediante le  proiezioni dei punti A,B,C assegnati (essi rappresentano gli estremi dei segmenti) si completa la rappresentazione delle rette x ed y definendone le tracce come di seguito.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B65FE3-2897-01CB-89C7-461694E04C99}"/>
              </a:ext>
            </a:extLst>
          </p:cNvPr>
          <p:cNvSpPr txBox="1"/>
          <p:nvPr/>
        </p:nvSpPr>
        <p:spPr>
          <a:xfrm>
            <a:off x="981075" y="2590800"/>
            <a:ext cx="396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92D05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2BEB46E-9002-E25A-190E-FDFADF333AEA}"/>
              </a:ext>
            </a:extLst>
          </p:cNvPr>
          <p:cNvSpPr txBox="1"/>
          <p:nvPr/>
        </p:nvSpPr>
        <p:spPr>
          <a:xfrm>
            <a:off x="2030505" y="2975944"/>
            <a:ext cx="43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FC40420-AA86-B121-79DB-B767EDD80320}"/>
              </a:ext>
            </a:extLst>
          </p:cNvPr>
          <p:cNvSpPr txBox="1"/>
          <p:nvPr/>
        </p:nvSpPr>
        <p:spPr>
          <a:xfrm>
            <a:off x="2032530" y="3471244"/>
            <a:ext cx="43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>
                <a:solidFill>
                  <a:srgbClr val="0101FF"/>
                </a:solidFill>
                <a:latin typeface="Comic Sans MS" panose="030F0702030302020204" pitchFamily="66" charset="0"/>
              </a:rPr>
              <a:t>x’</a:t>
            </a:r>
            <a:endParaRPr lang="it-IT" dirty="0">
              <a:solidFill>
                <a:srgbClr val="0101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CC786E0-1B14-3D1A-DA38-A6D775592655}"/>
              </a:ext>
            </a:extLst>
          </p:cNvPr>
          <p:cNvSpPr txBox="1"/>
          <p:nvPr/>
        </p:nvSpPr>
        <p:spPr>
          <a:xfrm>
            <a:off x="2036067" y="1738724"/>
            <a:ext cx="61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101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7641EEB-8AEE-B253-F4F3-CCA7CB846F71}"/>
              </a:ext>
            </a:extLst>
          </p:cNvPr>
          <p:cNvSpPr txBox="1"/>
          <p:nvPr/>
        </p:nvSpPr>
        <p:spPr>
          <a:xfrm>
            <a:off x="2036067" y="2242565"/>
            <a:ext cx="61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101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F1CDA36A-4A52-3F97-1AF6-07416DED873E}"/>
              </a:ext>
            </a:extLst>
          </p:cNvPr>
          <p:cNvSpPr/>
          <p:nvPr/>
        </p:nvSpPr>
        <p:spPr>
          <a:xfrm>
            <a:off x="1855092" y="1742963"/>
            <a:ext cx="180975" cy="864000"/>
          </a:xfrm>
          <a:prstGeom prst="leftBrace">
            <a:avLst>
              <a:gd name="adj1" fmla="val 29628"/>
              <a:gd name="adj2" fmla="val 43973"/>
            </a:avLst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101FF"/>
              </a:solidFill>
            </a:endParaRPr>
          </a:p>
        </p:txBody>
      </p:sp>
      <p:sp>
        <p:nvSpPr>
          <p:cNvPr id="10" name="Parentesi graffa aperta 9">
            <a:extLst>
              <a:ext uri="{FF2B5EF4-FFF2-40B4-BE49-F238E27FC236}">
                <a16:creationId xmlns:a16="http://schemas.microsoft.com/office/drawing/2014/main" id="{C264A53F-3AA6-FE41-D4F2-429811C5EB20}"/>
              </a:ext>
            </a:extLst>
          </p:cNvPr>
          <p:cNvSpPr/>
          <p:nvPr/>
        </p:nvSpPr>
        <p:spPr>
          <a:xfrm>
            <a:off x="1861079" y="2976576"/>
            <a:ext cx="180975" cy="864000"/>
          </a:xfrm>
          <a:prstGeom prst="leftBrace">
            <a:avLst>
              <a:gd name="adj1" fmla="val 29628"/>
              <a:gd name="adj2" fmla="val 43973"/>
            </a:avLst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101FF"/>
              </a:solidFill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EA90A9D9-4406-DA1A-7AB3-E5EE1912C52A}"/>
              </a:ext>
            </a:extLst>
          </p:cNvPr>
          <p:cNvCxnSpPr>
            <a:cxnSpLocks/>
            <a:stCxn id="4" idx="3"/>
            <a:endCxn id="9" idx="1"/>
          </p:cNvCxnSpPr>
          <p:nvPr/>
        </p:nvCxnSpPr>
        <p:spPr>
          <a:xfrm flipV="1">
            <a:off x="1377075" y="2122890"/>
            <a:ext cx="478017" cy="652576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6D93C5DF-AB0E-C6AE-2160-C4DAAB0D5845}"/>
              </a:ext>
            </a:extLst>
          </p:cNvPr>
          <p:cNvCxnSpPr>
            <a:cxnSpLocks/>
            <a:stCxn id="4" idx="3"/>
            <a:endCxn id="10" idx="1"/>
          </p:cNvCxnSpPr>
          <p:nvPr/>
        </p:nvCxnSpPr>
        <p:spPr>
          <a:xfrm>
            <a:off x="1377075" y="2775466"/>
            <a:ext cx="484004" cy="581037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265E2F0-BD2A-88F9-39D6-51C3860F3C78}"/>
              </a:ext>
            </a:extLst>
          </p:cNvPr>
          <p:cNvSpPr txBox="1"/>
          <p:nvPr/>
        </p:nvSpPr>
        <p:spPr>
          <a:xfrm>
            <a:off x="981075" y="5216441"/>
            <a:ext cx="396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92D05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21C5CFA-A81C-FCAC-4B9C-E87C7145AE72}"/>
              </a:ext>
            </a:extLst>
          </p:cNvPr>
          <p:cNvSpPr txBox="1"/>
          <p:nvPr/>
        </p:nvSpPr>
        <p:spPr>
          <a:xfrm>
            <a:off x="2030505" y="5582535"/>
            <a:ext cx="43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523AAFC-E561-6ECF-2C3D-3508357FF385}"/>
              </a:ext>
            </a:extLst>
          </p:cNvPr>
          <p:cNvSpPr txBox="1"/>
          <p:nvPr/>
        </p:nvSpPr>
        <p:spPr>
          <a:xfrm>
            <a:off x="2032530" y="6077835"/>
            <a:ext cx="43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3C8FF4C-3500-E3F7-3E66-07D63EC6E4B0}"/>
              </a:ext>
            </a:extLst>
          </p:cNvPr>
          <p:cNvSpPr txBox="1"/>
          <p:nvPr/>
        </p:nvSpPr>
        <p:spPr>
          <a:xfrm>
            <a:off x="2036067" y="4424314"/>
            <a:ext cx="61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101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3E99D4B-6A8F-062B-FED1-7CBAEB513A1C}"/>
              </a:ext>
            </a:extLst>
          </p:cNvPr>
          <p:cNvSpPr txBox="1"/>
          <p:nvPr/>
        </p:nvSpPr>
        <p:spPr>
          <a:xfrm>
            <a:off x="2036067" y="4928155"/>
            <a:ext cx="612000" cy="369332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101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101FF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6" name="Parentesi graffa aperta 25">
            <a:extLst>
              <a:ext uri="{FF2B5EF4-FFF2-40B4-BE49-F238E27FC236}">
                <a16:creationId xmlns:a16="http://schemas.microsoft.com/office/drawing/2014/main" id="{69021B96-3A0B-B327-933D-0ADC27B49349}"/>
              </a:ext>
            </a:extLst>
          </p:cNvPr>
          <p:cNvSpPr/>
          <p:nvPr/>
        </p:nvSpPr>
        <p:spPr>
          <a:xfrm>
            <a:off x="1855092" y="4428553"/>
            <a:ext cx="180975" cy="864000"/>
          </a:xfrm>
          <a:prstGeom prst="leftBrace">
            <a:avLst>
              <a:gd name="adj1" fmla="val 29628"/>
              <a:gd name="adj2" fmla="val 43973"/>
            </a:avLst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101FF"/>
              </a:solidFill>
            </a:endParaRPr>
          </a:p>
        </p:txBody>
      </p:sp>
      <p:sp>
        <p:nvSpPr>
          <p:cNvPr id="27" name="Parentesi graffa aperta 26">
            <a:extLst>
              <a:ext uri="{FF2B5EF4-FFF2-40B4-BE49-F238E27FC236}">
                <a16:creationId xmlns:a16="http://schemas.microsoft.com/office/drawing/2014/main" id="{8542278A-9FFF-8A02-D888-528FAE7A80F0}"/>
              </a:ext>
            </a:extLst>
          </p:cNvPr>
          <p:cNvSpPr/>
          <p:nvPr/>
        </p:nvSpPr>
        <p:spPr>
          <a:xfrm>
            <a:off x="1861079" y="5583167"/>
            <a:ext cx="180975" cy="864000"/>
          </a:xfrm>
          <a:prstGeom prst="leftBrace">
            <a:avLst>
              <a:gd name="adj1" fmla="val 29628"/>
              <a:gd name="adj2" fmla="val 43973"/>
            </a:avLst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101FF"/>
              </a:solidFill>
            </a:endParaRP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BD4DEDE4-F264-9491-7406-81B00C5B1C07}"/>
              </a:ext>
            </a:extLst>
          </p:cNvPr>
          <p:cNvCxnSpPr>
            <a:cxnSpLocks/>
            <a:stCxn id="21" idx="3"/>
            <a:endCxn id="26" idx="1"/>
          </p:cNvCxnSpPr>
          <p:nvPr/>
        </p:nvCxnSpPr>
        <p:spPr>
          <a:xfrm flipV="1">
            <a:off x="1377075" y="4808480"/>
            <a:ext cx="478017" cy="592627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DE37BC53-AE07-D8ED-B700-05C9E13496A8}"/>
              </a:ext>
            </a:extLst>
          </p:cNvPr>
          <p:cNvCxnSpPr>
            <a:cxnSpLocks/>
            <a:stCxn id="21" idx="3"/>
            <a:endCxn id="27" idx="1"/>
          </p:cNvCxnSpPr>
          <p:nvPr/>
        </p:nvCxnSpPr>
        <p:spPr>
          <a:xfrm>
            <a:off x="1377075" y="5401107"/>
            <a:ext cx="484004" cy="561987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99BC5479-525C-B128-6FC1-5986BFC54ED1}"/>
              </a:ext>
            </a:extLst>
          </p:cNvPr>
          <p:cNvSpPr txBox="1"/>
          <p:nvPr/>
        </p:nvSpPr>
        <p:spPr>
          <a:xfrm>
            <a:off x="-6231" y="2570747"/>
            <a:ext cx="103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Retta x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2C35B8FC-CA0B-5979-6E7D-DEF013ECAF59}"/>
              </a:ext>
            </a:extLst>
          </p:cNvPr>
          <p:cNvSpPr txBox="1"/>
          <p:nvPr/>
        </p:nvSpPr>
        <p:spPr>
          <a:xfrm>
            <a:off x="66933" y="5207955"/>
            <a:ext cx="103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Retta 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F19C3-BCF5-72EC-EB60-1BD345DCA27D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11" name="Callout: freccia in giù 10">
            <a:extLst>
              <a:ext uri="{FF2B5EF4-FFF2-40B4-BE49-F238E27FC236}">
                <a16:creationId xmlns:a16="http://schemas.microsoft.com/office/drawing/2014/main" id="{C2EE5653-754E-5D38-5CB7-7C7D82F8B444}"/>
              </a:ext>
            </a:extLst>
          </p:cNvPr>
          <p:cNvSpPr/>
          <p:nvPr/>
        </p:nvSpPr>
        <p:spPr>
          <a:xfrm>
            <a:off x="233821" y="575879"/>
            <a:ext cx="234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Secondo passo</a:t>
            </a:r>
          </a:p>
        </p:txBody>
      </p:sp>
      <p:sp>
        <p:nvSpPr>
          <p:cNvPr id="12" name="CasellaDiTesto 11">
            <a:hlinkClick r:id="rId4" action="ppaction://hlinksldjump"/>
            <a:extLst>
              <a:ext uri="{FF2B5EF4-FFF2-40B4-BE49-F238E27FC236}">
                <a16:creationId xmlns:a16="http://schemas.microsoft.com/office/drawing/2014/main" id="{CB8DF305-A3F6-3DDE-2C78-FE159C5C1EF0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38DF56DC-1AE1-6D09-87FF-FCF791EC0356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6055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4" grpId="0"/>
      <p:bldP spid="35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32B9B7D-0109-AE6D-1B9E-7A3FE7CBF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0" r="14372"/>
          <a:stretch>
            <a:fillRect/>
          </a:stretch>
        </p:blipFill>
        <p:spPr bwMode="auto">
          <a:xfrm>
            <a:off x="3107431" y="1570940"/>
            <a:ext cx="9000000" cy="5226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D324D15D-4BE8-4C42-5A70-72C4358E50E6}"/>
              </a:ext>
            </a:extLst>
          </p:cNvPr>
          <p:cNvSpPr txBox="1"/>
          <p:nvPr/>
        </p:nvSpPr>
        <p:spPr>
          <a:xfrm>
            <a:off x="3107431" y="385654"/>
            <a:ext cx="8770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Poiché le tracce del piano (t</a:t>
            </a:r>
            <a:r>
              <a:rPr lang="it-IT" sz="16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 e (t</a:t>
            </a:r>
            <a:r>
              <a:rPr lang="it-IT" sz="16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  sono rette reali ottenute come: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79FE43-2FF0-DBC9-A4ED-150CA04B2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132" y="95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E28326-EC0C-868C-02EA-9AEF2C427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8008" y="1268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068464B1-A017-0FC7-19A0-6EFE1C756C59}"/>
              </a:ext>
            </a:extLst>
          </p:cNvPr>
          <p:cNvGrpSpPr/>
          <p:nvPr/>
        </p:nvGrpSpPr>
        <p:grpSpPr>
          <a:xfrm>
            <a:off x="5703343" y="545610"/>
            <a:ext cx="3654665" cy="672804"/>
            <a:chOff x="4124527" y="545610"/>
            <a:chExt cx="3654665" cy="672804"/>
          </a:xfrm>
        </p:grpSpPr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4FC9E16-BB3C-8982-E93E-BAFCB741B561}"/>
              </a:ext>
            </a:extLst>
          </p:cNvPr>
          <p:cNvSpPr txBox="1"/>
          <p:nvPr/>
        </p:nvSpPr>
        <p:spPr>
          <a:xfrm>
            <a:off x="84569" y="2120041"/>
            <a:ext cx="26750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collegando le due tracce prime e le due tracce seconde si definiscono due segmenti che identificano le direzioni delle tracce, del piano che si ricercano, sui piani di proiezione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it-IT" baseline="-25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9DD16C5-4344-8BBA-0101-84AAE76A4B1A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B889D943-497C-2B37-A297-642148CEF388}"/>
              </a:ext>
            </a:extLst>
          </p:cNvPr>
          <p:cNvSpPr/>
          <p:nvPr/>
        </p:nvSpPr>
        <p:spPr>
          <a:xfrm>
            <a:off x="208034" y="545869"/>
            <a:ext cx="234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Terzo passo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395F45A3-1E33-283C-9CB0-1222B2CB8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8352" y="917589"/>
            <a:ext cx="12192000" cy="0"/>
          </a:xfrm>
          <a:prstGeom prst="rect">
            <a:avLst/>
          </a:prstGeom>
          <a:solidFill>
            <a:srgbClr val="FFF2CC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7881985C-2E3E-2E8B-C561-79D3F085C242}"/>
              </a:ext>
            </a:extLst>
          </p:cNvPr>
          <p:cNvGrpSpPr/>
          <p:nvPr/>
        </p:nvGrpSpPr>
        <p:grpSpPr>
          <a:xfrm>
            <a:off x="531622" y="5374966"/>
            <a:ext cx="1440000" cy="540000"/>
            <a:chOff x="531622" y="5374966"/>
            <a:chExt cx="1440000" cy="540000"/>
          </a:xfrm>
        </p:grpSpPr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60FED93F-A1C1-A0E3-BAD7-933985E0E09D}"/>
                </a:ext>
              </a:extLst>
            </p:cNvPr>
            <p:cNvSpPr txBox="1"/>
            <p:nvPr/>
          </p:nvSpPr>
          <p:spPr>
            <a:xfrm>
              <a:off x="531622" y="5374966"/>
              <a:ext cx="1440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x  +  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y</a:t>
              </a:r>
            </a:p>
          </p:txBody>
        </p: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4ACA66C4-54DA-52F0-7E05-C35637089CA6}"/>
                </a:ext>
              </a:extLst>
            </p:cNvPr>
            <p:cNvCxnSpPr/>
            <p:nvPr/>
          </p:nvCxnSpPr>
          <p:spPr>
            <a:xfrm>
              <a:off x="586894" y="5573951"/>
              <a:ext cx="136527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7C41E141-BE88-2344-6727-5732257467B3}"/>
              </a:ext>
            </a:extLst>
          </p:cNvPr>
          <p:cNvGrpSpPr/>
          <p:nvPr/>
        </p:nvGrpSpPr>
        <p:grpSpPr>
          <a:xfrm>
            <a:off x="531622" y="6042931"/>
            <a:ext cx="1440000" cy="540000"/>
            <a:chOff x="531622" y="6042931"/>
            <a:chExt cx="1440000" cy="540000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D955902C-E74A-BB38-9264-15128D3D7A2F}"/>
                </a:ext>
              </a:extLst>
            </p:cNvPr>
            <p:cNvSpPr txBox="1"/>
            <p:nvPr/>
          </p:nvSpPr>
          <p:spPr>
            <a:xfrm>
              <a:off x="531622" y="6042931"/>
              <a:ext cx="1440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x  +  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y</a:t>
              </a:r>
            </a:p>
          </p:txBody>
        </p: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7D41B65-07CE-0F53-F379-B6F1E1887EBA}"/>
                </a:ext>
              </a:extLst>
            </p:cNvPr>
            <p:cNvCxnSpPr/>
            <p:nvPr/>
          </p:nvCxnSpPr>
          <p:spPr>
            <a:xfrm>
              <a:off x="568986" y="6222460"/>
              <a:ext cx="136527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asellaDiTesto 25">
            <a:hlinkClick r:id="rId4" action="ppaction://hlinksldjump"/>
            <a:extLst>
              <a:ext uri="{FF2B5EF4-FFF2-40B4-BE49-F238E27FC236}">
                <a16:creationId xmlns:a16="http://schemas.microsoft.com/office/drawing/2014/main" id="{1197BE15-4BBE-D741-5377-CF0A01FB4D55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E063526-34EA-7881-3A31-4A893D5B3914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6225969" y="777404"/>
            <a:ext cx="1247861" cy="756000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a=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CFEF6C0-D79B-0AC8-2D74-D1DDBAF77924}"/>
              </a:ext>
            </a:extLst>
          </p:cNvPr>
          <p:cNvSpPr txBox="1"/>
          <p:nvPr/>
        </p:nvSpPr>
        <p:spPr>
          <a:xfrm>
            <a:off x="7663486" y="781300"/>
            <a:ext cx="1296000" cy="756000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a=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9B43EEF-8EE6-6E25-B019-42BCEEF09ECC}"/>
              </a:ext>
            </a:extLst>
          </p:cNvPr>
          <p:cNvCxnSpPr>
            <a:stCxn id="12" idx="3"/>
          </p:cNvCxnSpPr>
          <p:nvPr/>
        </p:nvCxnSpPr>
        <p:spPr>
          <a:xfrm>
            <a:off x="1971622" y="5644966"/>
            <a:ext cx="3776035" cy="15867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B0781C7-D3F5-0A32-7F37-2B30F6098673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1971622" y="2024743"/>
            <a:ext cx="3050731" cy="428818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328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3" grpId="0" animBg="1"/>
      <p:bldP spid="20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B8CB929B-3F88-6F47-078C-15AF66C9E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4" r="14943"/>
          <a:stretch>
            <a:fillRect/>
          </a:stretch>
        </p:blipFill>
        <p:spPr bwMode="auto">
          <a:xfrm>
            <a:off x="3040594" y="1507057"/>
            <a:ext cx="9000000" cy="5294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E6BD95-8FE0-AEAB-72F4-ACC4D29E25A9}"/>
              </a:ext>
            </a:extLst>
          </p:cNvPr>
          <p:cNvSpPr txBox="1"/>
          <p:nvPr/>
        </p:nvSpPr>
        <p:spPr>
          <a:xfrm>
            <a:off x="3040592" y="531977"/>
            <a:ext cx="900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Estendendo i segmenti, identificati al passo precedente, si determinano le due tracce del piano  (t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 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 che intersecano la linea di terra (lt)  nel medesimo punto.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5AB7CFB-4D18-0418-4A5D-59EAB3C4E491}"/>
              </a:ext>
            </a:extLst>
          </p:cNvPr>
          <p:cNvSpPr txBox="1"/>
          <p:nvPr/>
        </p:nvSpPr>
        <p:spPr>
          <a:xfrm>
            <a:off x="2289494" y="3089748"/>
            <a:ext cx="648000" cy="54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6E171B7-1AEB-9A19-9195-619D8C651242}"/>
              </a:ext>
            </a:extLst>
          </p:cNvPr>
          <p:cNvSpPr txBox="1"/>
          <p:nvPr/>
        </p:nvSpPr>
        <p:spPr>
          <a:xfrm>
            <a:off x="2289494" y="4948338"/>
            <a:ext cx="648000" cy="54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65D8D3BE-E052-ED18-5D4F-6579AAC0130D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758126" y="3359748"/>
            <a:ext cx="531368" cy="391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FAB918C6-3438-A81A-38E7-3F2D89033F10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1758126" y="5218338"/>
            <a:ext cx="531368" cy="391"/>
          </a:xfrm>
          <a:prstGeom prst="straightConnector1">
            <a:avLst/>
          </a:prstGeom>
          <a:ln w="3175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>
            <a:extLst>
              <a:ext uri="{FF2B5EF4-FFF2-40B4-BE49-F238E27FC236}">
                <a16:creationId xmlns:a16="http://schemas.microsoft.com/office/drawing/2014/main" id="{9F3F1F02-9BE3-FABE-8321-40191303C772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9" name="Callout: freccia in giù 8">
            <a:extLst>
              <a:ext uri="{FF2B5EF4-FFF2-40B4-BE49-F238E27FC236}">
                <a16:creationId xmlns:a16="http://schemas.microsoft.com/office/drawing/2014/main" id="{FF5A862F-24FA-8518-5D9A-72CC89767B63}"/>
              </a:ext>
            </a:extLst>
          </p:cNvPr>
          <p:cNvSpPr/>
          <p:nvPr/>
        </p:nvSpPr>
        <p:spPr>
          <a:xfrm>
            <a:off x="208034" y="545869"/>
            <a:ext cx="234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Quarto passo</a:t>
            </a: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BDE8E7DC-277E-653B-A3C7-DA763388EAA3}"/>
              </a:ext>
            </a:extLst>
          </p:cNvPr>
          <p:cNvGrpSpPr/>
          <p:nvPr/>
        </p:nvGrpSpPr>
        <p:grpSpPr>
          <a:xfrm>
            <a:off x="315008" y="3076670"/>
            <a:ext cx="1440000" cy="540000"/>
            <a:chOff x="531622" y="5374966"/>
            <a:chExt cx="1440000" cy="540000"/>
          </a:xfrm>
        </p:grpSpPr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585F8139-2226-EE3B-F074-0A6958FBDDDC}"/>
                </a:ext>
              </a:extLst>
            </p:cNvPr>
            <p:cNvSpPr txBox="1"/>
            <p:nvPr/>
          </p:nvSpPr>
          <p:spPr>
            <a:xfrm>
              <a:off x="531622" y="5374966"/>
              <a:ext cx="1440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x  +  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y</a:t>
              </a: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BDAB16AB-97A5-90C7-04C4-AB15979E4F3D}"/>
                </a:ext>
              </a:extLst>
            </p:cNvPr>
            <p:cNvCxnSpPr/>
            <p:nvPr/>
          </p:nvCxnSpPr>
          <p:spPr>
            <a:xfrm>
              <a:off x="586894" y="5573951"/>
              <a:ext cx="136527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FCB8D689-B8A2-103A-97A2-E962D30530B7}"/>
              </a:ext>
            </a:extLst>
          </p:cNvPr>
          <p:cNvGrpSpPr/>
          <p:nvPr/>
        </p:nvGrpSpPr>
        <p:grpSpPr>
          <a:xfrm>
            <a:off x="315260" y="4940439"/>
            <a:ext cx="1440000" cy="540000"/>
            <a:chOff x="531622" y="6042931"/>
            <a:chExt cx="1440000" cy="540000"/>
          </a:xfrm>
        </p:grpSpPr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A43F694E-6BEA-BC57-FFAD-B6DFE5C82D18}"/>
                </a:ext>
              </a:extLst>
            </p:cNvPr>
            <p:cNvSpPr txBox="1"/>
            <p:nvPr/>
          </p:nvSpPr>
          <p:spPr>
            <a:xfrm>
              <a:off x="531622" y="6042931"/>
              <a:ext cx="1440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x  +  T</a:t>
              </a:r>
              <a:r>
                <a:rPr lang="it-IT" baseline="-25000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101FF"/>
                  </a:solidFill>
                  <a:latin typeface="Comic Sans MS" panose="030F0702030302020204" pitchFamily="66" charset="0"/>
                </a:rPr>
                <a:t>y</a:t>
              </a:r>
            </a:p>
          </p:txBody>
        </p: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856F71C6-B270-DF49-59C1-48D7D619B74F}"/>
                </a:ext>
              </a:extLst>
            </p:cNvPr>
            <p:cNvCxnSpPr/>
            <p:nvPr/>
          </p:nvCxnSpPr>
          <p:spPr>
            <a:xfrm>
              <a:off x="568986" y="6222460"/>
              <a:ext cx="136527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sellaDiTesto 21">
            <a:hlinkClick r:id="rId3" action="ppaction://hlinksldjump"/>
            <a:extLst>
              <a:ext uri="{FF2B5EF4-FFF2-40B4-BE49-F238E27FC236}">
                <a16:creationId xmlns:a16="http://schemas.microsoft.com/office/drawing/2014/main" id="{D52C389B-892D-D8A1-440F-B29A499E465B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62E802C-17AF-A2F8-2BBE-DCB6C7964AEE}"/>
              </a:ext>
            </a:extLst>
          </p:cNvPr>
          <p:cNvSpPr txBox="1"/>
          <p:nvPr/>
        </p:nvSpPr>
        <p:spPr>
          <a:xfrm>
            <a:off x="7540592" y="1923064"/>
            <a:ext cx="217403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Tracce del piano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B8934B08-0750-1324-9D2D-9E4C4223B1D8}"/>
              </a:ext>
            </a:extLst>
          </p:cNvPr>
          <p:cNvSpPr/>
          <p:nvPr/>
        </p:nvSpPr>
        <p:spPr>
          <a:xfrm>
            <a:off x="9629192" y="2915655"/>
            <a:ext cx="828000" cy="828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BF84EB4A-477B-C07C-C82A-5C3E44D467FE}"/>
              </a:ext>
            </a:extLst>
          </p:cNvPr>
          <p:cNvSpPr/>
          <p:nvPr/>
        </p:nvSpPr>
        <p:spPr>
          <a:xfrm>
            <a:off x="9629192" y="4522943"/>
            <a:ext cx="828000" cy="828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3CF08712-DD32-099A-E3F0-E924E3D58782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>
            <a:off x="8627609" y="2292396"/>
            <a:ext cx="1122841" cy="74451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BA0431DD-0C3A-6DD6-4E93-055C40D1B9BC}"/>
              </a:ext>
            </a:extLst>
          </p:cNvPr>
          <p:cNvCxnSpPr>
            <a:cxnSpLocks/>
            <a:stCxn id="3" idx="2"/>
            <a:endCxn id="6" idx="1"/>
          </p:cNvCxnSpPr>
          <p:nvPr/>
        </p:nvCxnSpPr>
        <p:spPr>
          <a:xfrm>
            <a:off x="8627609" y="2292396"/>
            <a:ext cx="1122841" cy="235180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484F47C-0A47-9168-6757-DCAEAC5EA75A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9741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3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98C4635E-8219-F436-8420-AEC5B8EDE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4" r="14943"/>
          <a:stretch>
            <a:fillRect/>
          </a:stretch>
        </p:blipFill>
        <p:spPr bwMode="auto">
          <a:xfrm>
            <a:off x="3118300" y="1512220"/>
            <a:ext cx="9000000" cy="5294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D2BD7E-17E9-7FB0-766F-E81A288A35A4}"/>
              </a:ext>
            </a:extLst>
          </p:cNvPr>
          <p:cNvSpPr txBox="1"/>
          <p:nvPr/>
        </p:nvSpPr>
        <p:spPr>
          <a:xfrm>
            <a:off x="3118299" y="449915"/>
            <a:ext cx="9000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7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Definite le due tracce rappresentative del piano e controllato che si intersechino sulla lt nel medesimo punto, è necessario effettuare la verifica mediante la legge della contenenza tra punto e piano espressa come di seguito:</a:t>
            </a:r>
            <a:endParaRPr lang="it-IT" sz="1700" dirty="0">
              <a:solidFill>
                <a:srgbClr val="C0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0321271-C2A8-7543-92B2-20939248189A}"/>
              </a:ext>
            </a:extLst>
          </p:cNvPr>
          <p:cNvSpPr txBox="1"/>
          <p:nvPr/>
        </p:nvSpPr>
        <p:spPr>
          <a:xfrm>
            <a:off x="218807" y="1273852"/>
            <a:ext cx="2700000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2200" dirty="0">
                <a:latin typeface="Symbol" panose="05050102010706020507" pitchFamily="18" charset="2"/>
              </a:rPr>
              <a:t> </a:t>
            </a:r>
            <a:r>
              <a:rPr lang="it-IT" sz="2200" b="1" dirty="0">
                <a:latin typeface="Symbol" panose="05050102010706020507" pitchFamily="18" charset="2"/>
              </a:rPr>
              <a:t>Ì</a:t>
            </a:r>
            <a:r>
              <a:rPr lang="it-IT" sz="2200" dirty="0"/>
              <a:t>  </a:t>
            </a:r>
            <a:r>
              <a:rPr lang="it-IT" sz="2200" dirty="0">
                <a:latin typeface="Comic Sans MS" panose="030F0702030302020204" pitchFamily="66" charset="0"/>
              </a:rPr>
              <a:t>(x, y)</a:t>
            </a:r>
            <a:r>
              <a:rPr lang="it-IT" sz="2200" dirty="0"/>
              <a:t> </a:t>
            </a:r>
            <a:r>
              <a:rPr lang="it-IT" sz="2200" b="1" dirty="0">
                <a:latin typeface="Symbol" panose="05050102010706020507" pitchFamily="18" charset="2"/>
              </a:rPr>
              <a:t>Ì</a:t>
            </a:r>
            <a:r>
              <a:rPr lang="it-IT" sz="2200" dirty="0"/>
              <a:t> </a:t>
            </a:r>
            <a:r>
              <a:rPr lang="it-IT" sz="2200" dirty="0">
                <a:latin typeface="Comic Sans MS" panose="030F0702030302020204" pitchFamily="66" charset="0"/>
              </a:rPr>
              <a:t>(A,B,C</a:t>
            </a:r>
            <a:r>
              <a:rPr lang="it-IT" sz="20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ED978C9-874B-D6B8-F715-DDB048BC1139}"/>
              </a:ext>
            </a:extLst>
          </p:cNvPr>
          <p:cNvSpPr txBox="1"/>
          <p:nvPr/>
        </p:nvSpPr>
        <p:spPr>
          <a:xfrm>
            <a:off x="175691" y="2932526"/>
            <a:ext cx="270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Effettuata la verifica con esito positivo si possono assumere le tracce del piano come gli elementi geometrici rappresentativi del pano passante per i tre punti (A, B, C) assegnati in quanto accade che:</a:t>
            </a: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4CB8C51-F5DE-76E0-950D-1DE338B10A6C}"/>
              </a:ext>
            </a:extLst>
          </p:cNvPr>
          <p:cNvSpPr txBox="1"/>
          <p:nvPr/>
        </p:nvSpPr>
        <p:spPr>
          <a:xfrm>
            <a:off x="134889" y="5794848"/>
            <a:ext cx="2515005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3200" dirty="0">
                <a:latin typeface="Comic Sans MS" panose="030F0702030302020204" pitchFamily="66" charset="0"/>
              </a:rPr>
              <a:t> </a:t>
            </a:r>
            <a:r>
              <a:rPr lang="it-IT" sz="3200" dirty="0">
                <a:latin typeface="Symbol" panose="05050102010706020507" pitchFamily="18" charset="2"/>
              </a:rPr>
              <a:t>Ì </a:t>
            </a:r>
            <a:r>
              <a:rPr lang="it-IT" sz="3200" dirty="0">
                <a:latin typeface="Comic Sans MS" panose="030F0702030302020204" pitchFamily="66" charset="0"/>
              </a:rPr>
              <a:t>(A,B,C)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FF4C50A-7F3F-16E5-9B29-C0F1690D9EC4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TRE PUNTI NON ALLINEATI E NON COINCIDENTI</a:t>
            </a:r>
          </a:p>
        </p:txBody>
      </p:sp>
      <p:sp>
        <p:nvSpPr>
          <p:cNvPr id="9" name="Callout: freccia in giù 8">
            <a:extLst>
              <a:ext uri="{FF2B5EF4-FFF2-40B4-BE49-F238E27FC236}">
                <a16:creationId xmlns:a16="http://schemas.microsoft.com/office/drawing/2014/main" id="{E0AAE7DB-AEFE-675E-5EB5-675D7CF9FC58}"/>
              </a:ext>
            </a:extLst>
          </p:cNvPr>
          <p:cNvSpPr/>
          <p:nvPr/>
        </p:nvSpPr>
        <p:spPr>
          <a:xfrm>
            <a:off x="208032" y="545869"/>
            <a:ext cx="2700000" cy="582669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Verifica</a:t>
            </a:r>
          </a:p>
        </p:txBody>
      </p:sp>
      <p:sp>
        <p:nvSpPr>
          <p:cNvPr id="10" name="Callout: freccia in giù 9">
            <a:extLst>
              <a:ext uri="{FF2B5EF4-FFF2-40B4-BE49-F238E27FC236}">
                <a16:creationId xmlns:a16="http://schemas.microsoft.com/office/drawing/2014/main" id="{43A9B5F6-025D-50ED-EBAC-4A925DDFD9FD}"/>
              </a:ext>
            </a:extLst>
          </p:cNvPr>
          <p:cNvSpPr/>
          <p:nvPr/>
        </p:nvSpPr>
        <p:spPr>
          <a:xfrm>
            <a:off x="163028" y="2269975"/>
            <a:ext cx="2700000" cy="582669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Risultato</a:t>
            </a:r>
          </a:p>
        </p:txBody>
      </p:sp>
      <p:sp>
        <p:nvSpPr>
          <p:cNvPr id="11" name="CasellaDiTesto 10">
            <a:hlinkClick r:id="rId4" action="ppaction://hlinksldjump"/>
            <a:extLst>
              <a:ext uri="{FF2B5EF4-FFF2-40B4-BE49-F238E27FC236}">
                <a16:creationId xmlns:a16="http://schemas.microsoft.com/office/drawing/2014/main" id="{9A66AB98-261D-3064-D372-3F81D01223EC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B42427-31CA-EC80-D50E-82FD7C596C7A}"/>
              </a:ext>
            </a:extLst>
          </p:cNvPr>
          <p:cNvSpPr txBox="1"/>
          <p:nvPr/>
        </p:nvSpPr>
        <p:spPr>
          <a:xfrm>
            <a:off x="7389846" y="6056457"/>
            <a:ext cx="459261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risultante ha le caratteristiche del piano generico nel I diedro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9128A93-A39F-1E37-1B57-EAEB928BB4FE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6285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8" grpId="0" animBg="1"/>
      <p:bldP spid="9" grpId="0" animBg="1"/>
      <p:bldP spid="10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28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878</Words>
  <Application>Microsoft Office PowerPoint</Application>
  <PresentationFormat>Widescreen</PresentationFormat>
  <Paragraphs>175</Paragraphs>
  <Slides>9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49</cp:revision>
  <dcterms:created xsi:type="dcterms:W3CDTF">2024-05-21T09:00:59Z</dcterms:created>
  <dcterms:modified xsi:type="dcterms:W3CDTF">2024-06-14T14:11:21Z</dcterms:modified>
</cp:coreProperties>
</file>