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dp" ContentType="image/vnd.ms-photo"/>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9" r:id="rId2"/>
    <p:sldId id="260" r:id="rId3"/>
    <p:sldId id="261" r:id="rId4"/>
    <p:sldId id="262" r:id="rId5"/>
    <p:sldId id="263" r:id="rId6"/>
    <p:sldId id="264" r:id="rId7"/>
    <p:sldId id="265" r:id="rId8"/>
    <p:sldId id="266" r:id="rId9"/>
    <p:sldId id="267" r:id="rId10"/>
    <p:sldId id="268" r:id="rId11"/>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lio Fragassi" initials="EF" lastIdx="1" clrIdx="0">
    <p:extLst>
      <p:ext uri="{19B8F6BF-5375-455C-9EA6-DF929625EA0E}">
        <p15:presenceInfo xmlns:p15="http://schemas.microsoft.com/office/powerpoint/2012/main" userId="75a44b96704ae883"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1F8B9"/>
    <a:srgbClr val="FFF2CC"/>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82" d="100"/>
          <a:sy n="82" d="100"/>
        </p:scale>
        <p:origin x="720" y="58"/>
      </p:cViewPr>
      <p:guideLst>
        <p:guide orient="horz" pos="2160"/>
        <p:guide pos="3840"/>
      </p:guideLst>
    </p:cSldViewPr>
  </p:slideViewPr>
  <p:notesTextViewPr>
    <p:cViewPr>
      <p:scale>
        <a:sx n="1" d="1"/>
        <a:sy n="1" d="1"/>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A4AD19-1828-4253-825B-20794B2932F4}" type="datetimeFigureOut">
              <a:rPr lang="it-IT" smtClean="0"/>
              <a:pPr/>
              <a:t>01/06/2024</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83FAC4-1183-40E7-81AB-46A0EE605088}" type="slidenum">
              <a:rPr lang="it-IT" smtClean="0"/>
              <a:pPr/>
              <a:t>‹N›</a:t>
            </a:fld>
            <a:endParaRPr lang="it-IT"/>
          </a:p>
        </p:txBody>
      </p:sp>
    </p:spTree>
    <p:extLst>
      <p:ext uri="{BB962C8B-B14F-4D97-AF65-F5344CB8AC3E}">
        <p14:creationId xmlns:p14="http://schemas.microsoft.com/office/powerpoint/2010/main" val="653698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0C43B90-A37D-4E87-9306-F6D4AE0E172D}"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143780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0C43B90-A37D-4E87-9306-F6D4AE0E172D}"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051854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871E66CD-BBA3-4F8E-9AB3-C3621BF11256}" type="datetimeFigureOut">
              <a:rPr lang="it-IT" smtClean="0"/>
              <a:pPr/>
              <a:t>01/06/2024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75AC350-4B2B-4589-B1B3-72C75D627903}" type="slidenum">
              <a:rPr lang="it-IT" smtClean="0"/>
              <a:pPr/>
              <a:t>‹N›</a:t>
            </a:fld>
            <a:endParaRPr lang="it-IT"/>
          </a:p>
        </p:txBody>
      </p:sp>
    </p:spTree>
    <p:extLst>
      <p:ext uri="{BB962C8B-B14F-4D97-AF65-F5344CB8AC3E}">
        <p14:creationId xmlns:p14="http://schemas.microsoft.com/office/powerpoint/2010/main" val="174177358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871E66CD-BBA3-4F8E-9AB3-C3621BF11256}" type="datetimeFigureOut">
              <a:rPr lang="it-IT" smtClean="0"/>
              <a:pPr/>
              <a:t>01/06/2024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75AC350-4B2B-4589-B1B3-72C75D627903}" type="slidenum">
              <a:rPr lang="it-IT" smtClean="0"/>
              <a:pPr/>
              <a:t>‹N›</a:t>
            </a:fld>
            <a:endParaRPr lang="it-IT"/>
          </a:p>
        </p:txBody>
      </p:sp>
    </p:spTree>
    <p:extLst>
      <p:ext uri="{BB962C8B-B14F-4D97-AF65-F5344CB8AC3E}">
        <p14:creationId xmlns:p14="http://schemas.microsoft.com/office/powerpoint/2010/main" val="248776903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871E66CD-BBA3-4F8E-9AB3-C3621BF11256}" type="datetimeFigureOut">
              <a:rPr lang="it-IT" smtClean="0"/>
              <a:pPr/>
              <a:t>01/06/2024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75AC350-4B2B-4589-B1B3-72C75D627903}" type="slidenum">
              <a:rPr lang="it-IT" smtClean="0"/>
              <a:pPr/>
              <a:t>‹N›</a:t>
            </a:fld>
            <a:endParaRPr lang="it-IT"/>
          </a:p>
        </p:txBody>
      </p:sp>
    </p:spTree>
    <p:extLst>
      <p:ext uri="{BB962C8B-B14F-4D97-AF65-F5344CB8AC3E}">
        <p14:creationId xmlns:p14="http://schemas.microsoft.com/office/powerpoint/2010/main" val="70788468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871E66CD-BBA3-4F8E-9AB3-C3621BF11256}" type="datetimeFigureOut">
              <a:rPr lang="it-IT" smtClean="0"/>
              <a:pPr/>
              <a:t>01/06/2024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75AC350-4B2B-4589-B1B3-72C75D627903}" type="slidenum">
              <a:rPr lang="it-IT" smtClean="0"/>
              <a:pPr/>
              <a:t>‹N›</a:t>
            </a:fld>
            <a:endParaRPr lang="it-IT"/>
          </a:p>
        </p:txBody>
      </p:sp>
    </p:spTree>
    <p:extLst>
      <p:ext uri="{BB962C8B-B14F-4D97-AF65-F5344CB8AC3E}">
        <p14:creationId xmlns:p14="http://schemas.microsoft.com/office/powerpoint/2010/main" val="328710740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871E66CD-BBA3-4F8E-9AB3-C3621BF11256}" type="datetimeFigureOut">
              <a:rPr lang="it-IT" smtClean="0"/>
              <a:pPr/>
              <a:t>01/06/2024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75AC350-4B2B-4589-B1B3-72C75D627903}" type="slidenum">
              <a:rPr lang="it-IT" smtClean="0"/>
              <a:pPr/>
              <a:t>‹N›</a:t>
            </a:fld>
            <a:endParaRPr lang="it-IT"/>
          </a:p>
        </p:txBody>
      </p:sp>
    </p:spTree>
    <p:extLst>
      <p:ext uri="{BB962C8B-B14F-4D97-AF65-F5344CB8AC3E}">
        <p14:creationId xmlns:p14="http://schemas.microsoft.com/office/powerpoint/2010/main" val="109423927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871E66CD-BBA3-4F8E-9AB3-C3621BF11256}" type="datetimeFigureOut">
              <a:rPr lang="it-IT" smtClean="0"/>
              <a:pPr/>
              <a:t>01/06/2024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475AC350-4B2B-4589-B1B3-72C75D627903}" type="slidenum">
              <a:rPr lang="it-IT" smtClean="0"/>
              <a:pPr/>
              <a:t>‹N›</a:t>
            </a:fld>
            <a:endParaRPr lang="it-IT"/>
          </a:p>
        </p:txBody>
      </p:sp>
    </p:spTree>
    <p:extLst>
      <p:ext uri="{BB962C8B-B14F-4D97-AF65-F5344CB8AC3E}">
        <p14:creationId xmlns:p14="http://schemas.microsoft.com/office/powerpoint/2010/main" val="391601935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871E66CD-BBA3-4F8E-9AB3-C3621BF11256}" type="datetimeFigureOut">
              <a:rPr lang="it-IT" smtClean="0"/>
              <a:pPr/>
              <a:t>01/06/2024</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475AC350-4B2B-4589-B1B3-72C75D627903}" type="slidenum">
              <a:rPr lang="it-IT" smtClean="0"/>
              <a:pPr/>
              <a:t>‹N›</a:t>
            </a:fld>
            <a:endParaRPr lang="it-IT"/>
          </a:p>
        </p:txBody>
      </p:sp>
    </p:spTree>
    <p:extLst>
      <p:ext uri="{BB962C8B-B14F-4D97-AF65-F5344CB8AC3E}">
        <p14:creationId xmlns:p14="http://schemas.microsoft.com/office/powerpoint/2010/main" val="163108941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871E66CD-BBA3-4F8E-9AB3-C3621BF11256}" type="datetimeFigureOut">
              <a:rPr lang="it-IT" smtClean="0"/>
              <a:pPr/>
              <a:t>01/06/2024</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475AC350-4B2B-4589-B1B3-72C75D627903}" type="slidenum">
              <a:rPr lang="it-IT" smtClean="0"/>
              <a:pPr/>
              <a:t>‹N›</a:t>
            </a:fld>
            <a:endParaRPr lang="it-IT"/>
          </a:p>
        </p:txBody>
      </p:sp>
    </p:spTree>
    <p:extLst>
      <p:ext uri="{BB962C8B-B14F-4D97-AF65-F5344CB8AC3E}">
        <p14:creationId xmlns:p14="http://schemas.microsoft.com/office/powerpoint/2010/main" val="215849568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1E66CD-BBA3-4F8E-9AB3-C3621BF11256}" type="datetimeFigureOut">
              <a:rPr lang="it-IT" smtClean="0"/>
              <a:pPr/>
              <a:t>01/06/2024</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475AC350-4B2B-4589-B1B3-72C75D627903}" type="slidenum">
              <a:rPr lang="it-IT" smtClean="0"/>
              <a:pPr/>
              <a:t>‹N›</a:t>
            </a:fld>
            <a:endParaRPr lang="it-IT"/>
          </a:p>
        </p:txBody>
      </p:sp>
    </p:spTree>
    <p:extLst>
      <p:ext uri="{BB962C8B-B14F-4D97-AF65-F5344CB8AC3E}">
        <p14:creationId xmlns:p14="http://schemas.microsoft.com/office/powerpoint/2010/main" val="184338773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871E66CD-BBA3-4F8E-9AB3-C3621BF11256}" type="datetimeFigureOut">
              <a:rPr lang="it-IT" smtClean="0"/>
              <a:pPr/>
              <a:t>01/06/2024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475AC350-4B2B-4589-B1B3-72C75D627903}" type="slidenum">
              <a:rPr lang="it-IT" smtClean="0"/>
              <a:pPr/>
              <a:t>‹N›</a:t>
            </a:fld>
            <a:endParaRPr lang="it-IT"/>
          </a:p>
        </p:txBody>
      </p:sp>
    </p:spTree>
    <p:extLst>
      <p:ext uri="{BB962C8B-B14F-4D97-AF65-F5344CB8AC3E}">
        <p14:creationId xmlns:p14="http://schemas.microsoft.com/office/powerpoint/2010/main" val="405747120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871E66CD-BBA3-4F8E-9AB3-C3621BF11256}" type="datetimeFigureOut">
              <a:rPr lang="it-IT" smtClean="0"/>
              <a:pPr/>
              <a:t>01/06/2024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475AC350-4B2B-4589-B1B3-72C75D627903}" type="slidenum">
              <a:rPr lang="it-IT" smtClean="0"/>
              <a:pPr/>
              <a:t>‹N›</a:t>
            </a:fld>
            <a:endParaRPr lang="it-IT"/>
          </a:p>
        </p:txBody>
      </p:sp>
    </p:spTree>
    <p:extLst>
      <p:ext uri="{BB962C8B-B14F-4D97-AF65-F5344CB8AC3E}">
        <p14:creationId xmlns:p14="http://schemas.microsoft.com/office/powerpoint/2010/main" val="21823746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1E66CD-BBA3-4F8E-9AB3-C3621BF11256}" type="datetimeFigureOut">
              <a:rPr lang="it-IT" smtClean="0"/>
              <a:pPr/>
              <a:t>01/06/2024</a:t>
            </a:fld>
            <a:endParaRPr lang="it-IT"/>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5AC350-4B2B-4589-B1B3-72C75D627903}" type="slidenum">
              <a:rPr lang="it-IT" smtClean="0"/>
              <a:pPr/>
              <a:t>‹N›</a:t>
            </a:fld>
            <a:endParaRPr lang="it-IT"/>
          </a:p>
        </p:txBody>
      </p:sp>
    </p:spTree>
    <p:extLst>
      <p:ext uri="{BB962C8B-B14F-4D97-AF65-F5344CB8AC3E}">
        <p14:creationId xmlns:p14="http://schemas.microsoft.com/office/powerpoint/2010/main" val="21776778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 Target="slide6.xml"/><Relationship Id="rId3" Type="http://schemas.openxmlformats.org/officeDocument/2006/relationships/image" Target="../media/image1.png"/><Relationship Id="rId7" Type="http://schemas.openxmlformats.org/officeDocument/2006/relationships/slide" Target="slide5.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slide" Target="slide4.xml"/><Relationship Id="rId5" Type="http://schemas.openxmlformats.org/officeDocument/2006/relationships/slide" Target="slide2.xml"/><Relationship Id="rId10" Type="http://schemas.openxmlformats.org/officeDocument/2006/relationships/slide" Target="slide8.xml"/><Relationship Id="rId4" Type="http://schemas.microsoft.com/office/2007/relationships/hdphoto" Target="../media/hdphoto1.wdp"/><Relationship Id="rId9" Type="http://schemas.openxmlformats.org/officeDocument/2006/relationships/slide" Target="slide7.xml"/></Relationships>
</file>

<file path=ppt/slides/_rels/slide10.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hyperlink" Target="https://www.eliofragassi.it/"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 Id="rId5" Type="http://schemas.openxmlformats.org/officeDocument/2006/relationships/slide" Target="slide1.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emf"/><Relationship Id="rId1" Type="http://schemas.openxmlformats.org/officeDocument/2006/relationships/slideLayout" Target="../slideLayouts/slideLayout2.xml"/><Relationship Id="rId4" Type="http://schemas.openxmlformats.org/officeDocument/2006/relationships/slide" Target="slide1.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3.wmf"/><Relationship Id="rId1" Type="http://schemas.openxmlformats.org/officeDocument/2006/relationships/slideLayout" Target="../slideLayouts/slideLayout2.xml"/><Relationship Id="rId5" Type="http://schemas.openxmlformats.org/officeDocument/2006/relationships/slide" Target="slide1.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6.emf"/><Relationship Id="rId1" Type="http://schemas.openxmlformats.org/officeDocument/2006/relationships/slideLayout" Target="../slideLayouts/slideLayout2.xml"/><Relationship Id="rId4" Type="http://schemas.openxmlformats.org/officeDocument/2006/relationships/slide" Target="slide1.xml"/></Relationships>
</file>

<file path=ppt/slides/_rels/slide8.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a:extLst>
              <a:ext uri="{FF2B5EF4-FFF2-40B4-BE49-F238E27FC236}">
                <a16:creationId xmlns:a16="http://schemas.microsoft.com/office/drawing/2014/main" id="{C382C28B-ACD0-456E-B237-4AD143714A82}"/>
              </a:ext>
            </a:extLst>
          </p:cNvPr>
          <p:cNvSpPr txBox="1">
            <a:spLocks noChangeArrowheads="1"/>
          </p:cNvSpPr>
          <p:nvPr/>
        </p:nvSpPr>
        <p:spPr>
          <a:xfrm>
            <a:off x="48000" y="529149"/>
            <a:ext cx="12096000" cy="385003"/>
          </a:xfrm>
          <a:prstGeom prst="rect">
            <a:avLst/>
          </a:prstGeom>
          <a:noFill/>
          <a:ln>
            <a:solidFill>
              <a:srgbClr val="C00000"/>
            </a:solidFill>
          </a:ln>
        </p:spPr>
        <p:txBody>
          <a:bodyPr/>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42900" marR="0" lvl="0" indent="-342900" algn="ctr" defTabSz="914400" rtl="0" eaLnBrk="1" fontAlgn="auto" latinLnBrk="0" hangingPunct="1">
              <a:lnSpc>
                <a:spcPct val="90000"/>
              </a:lnSpc>
              <a:spcBef>
                <a:spcPct val="20000"/>
              </a:spcBef>
              <a:spcAft>
                <a:spcPts val="0"/>
              </a:spcAft>
              <a:buClr>
                <a:srgbClr val="1F497D"/>
              </a:buClr>
              <a:buSzPct val="75000"/>
              <a:buFontTx/>
              <a:buNone/>
              <a:tabLst/>
              <a:defRPr/>
            </a:pPr>
            <a:r>
              <a:rPr kumimoji="0" lang="it-IT" sz="2000" b="0" i="0" u="none" strike="noStrike" kern="0" cap="none" spc="0" normalizeH="0" baseline="0" noProof="0" dirty="0">
                <a:ln>
                  <a:noFill/>
                </a:ln>
                <a:solidFill>
                  <a:srgbClr val="C00000"/>
                </a:solidFill>
                <a:effectLst/>
                <a:uLnTx/>
                <a:uFillTx/>
                <a:latin typeface="Comic Sans MS" pitchFamily="66" charset="0"/>
                <a:ea typeface="+mn-ea"/>
                <a:cs typeface="Arial" panose="020B0604020202020204" pitchFamily="34" charset="0"/>
              </a:rPr>
              <a:t>Indagine insiemistica sulla doppia proiezione ortogonale di </a:t>
            </a:r>
            <a:r>
              <a:rPr kumimoji="0" lang="it-IT" sz="2000" b="0" i="0" u="none" strike="noStrike" kern="0" cap="none" spc="0" normalizeH="0" baseline="0" noProof="0" dirty="0" err="1">
                <a:ln>
                  <a:noFill/>
                </a:ln>
                <a:solidFill>
                  <a:srgbClr val="C00000"/>
                </a:solidFill>
                <a:effectLst/>
                <a:uLnTx/>
                <a:uFillTx/>
                <a:latin typeface="Comic Sans MS" pitchFamily="66" charset="0"/>
                <a:ea typeface="+mn-ea"/>
                <a:cs typeface="Arial" panose="020B0604020202020204" pitchFamily="34" charset="0"/>
              </a:rPr>
              <a:t>Monge</a:t>
            </a:r>
            <a:endParaRPr kumimoji="0" lang="it-IT" sz="2000" b="0" i="0" u="none" strike="noStrike" kern="0" cap="none" spc="0" normalizeH="0" baseline="0" noProof="0" dirty="0">
              <a:ln>
                <a:noFill/>
              </a:ln>
              <a:solidFill>
                <a:srgbClr val="C00000"/>
              </a:solidFill>
              <a:effectLst/>
              <a:uLnTx/>
              <a:uFillTx/>
              <a:latin typeface="Comic Sans MS" pitchFamily="66" charset="0"/>
              <a:ea typeface="+mn-ea"/>
              <a:cs typeface="Arial" panose="020B0604020202020204" pitchFamily="34" charset="0"/>
            </a:endParaRPr>
          </a:p>
        </p:txBody>
      </p:sp>
      <p:sp>
        <p:nvSpPr>
          <p:cNvPr id="6" name="Titolo 12">
            <a:extLst>
              <a:ext uri="{FF2B5EF4-FFF2-40B4-BE49-F238E27FC236}">
                <a16:creationId xmlns:a16="http://schemas.microsoft.com/office/drawing/2014/main" id="{5228088B-0BA8-46AA-B589-31D74B8A7B82}"/>
              </a:ext>
            </a:extLst>
          </p:cNvPr>
          <p:cNvSpPr>
            <a:spLocks noGrp="1"/>
          </p:cNvSpPr>
          <p:nvPr/>
        </p:nvSpPr>
        <p:spPr>
          <a:xfrm>
            <a:off x="48000" y="30148"/>
            <a:ext cx="12096000" cy="469817"/>
          </a:xfrm>
          <a:prstGeom prst="rect">
            <a:avLst/>
          </a:prstGeom>
          <a:ln>
            <a:solidFill>
              <a:srgbClr val="C00000"/>
            </a:solidFill>
          </a:ln>
        </p:spPr>
        <p:txBody>
          <a:bodyPr vert="horz" lIns="91440" tIns="45720" rIns="91440" bIns="45720" rtlCol="0" anchor="ctr">
            <a:normAutofit fontScale="900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it-IT" sz="3200" b="0" i="0" u="none" strike="noStrike" kern="0" cap="none" spc="0" normalizeH="0" baseline="0" noProof="0" dirty="0">
                <a:ln>
                  <a:noFill/>
                </a:ln>
                <a:solidFill>
                  <a:srgbClr val="C00000"/>
                </a:solidFill>
                <a:effectLst/>
                <a:uLnTx/>
                <a:uFillTx/>
                <a:latin typeface="Comic Sans MS" pitchFamily="66" charset="0"/>
                <a:ea typeface="+mj-ea"/>
                <a:cs typeface="+mj-cs"/>
              </a:rPr>
              <a:t>Geometria descrittiva dinamica</a:t>
            </a:r>
            <a:endParaRPr kumimoji="0" lang="it-IT" sz="4400" b="0" i="0" u="none" strike="noStrike" kern="1200" cap="none" spc="0" normalizeH="0" baseline="0" noProof="0" dirty="0">
              <a:ln>
                <a:noFill/>
              </a:ln>
              <a:solidFill>
                <a:srgbClr val="C00000"/>
              </a:solidFill>
              <a:effectLst/>
              <a:uLnTx/>
              <a:uFillTx/>
              <a:latin typeface="Calibri Light" panose="020F0302020204030204"/>
              <a:ea typeface="+mj-ea"/>
              <a:cs typeface="+mj-cs"/>
            </a:endParaRPr>
          </a:p>
        </p:txBody>
      </p:sp>
      <p:sp>
        <p:nvSpPr>
          <p:cNvPr id="2" name="CasellaDiTesto 1">
            <a:extLst>
              <a:ext uri="{FF2B5EF4-FFF2-40B4-BE49-F238E27FC236}">
                <a16:creationId xmlns:a16="http://schemas.microsoft.com/office/drawing/2014/main" id="{754C6396-D4BA-D145-071D-A7DC30316389}"/>
              </a:ext>
            </a:extLst>
          </p:cNvPr>
          <p:cNvSpPr txBox="1"/>
          <p:nvPr/>
        </p:nvSpPr>
        <p:spPr>
          <a:xfrm>
            <a:off x="48000" y="961998"/>
            <a:ext cx="12096000" cy="389145"/>
          </a:xfrm>
          <a:prstGeom prst="rect">
            <a:avLst/>
          </a:prstGeom>
          <a:noFill/>
          <a:ln>
            <a:solidFill>
              <a:srgbClr val="C00000"/>
            </a:solidFill>
          </a:ln>
        </p:spPr>
        <p:txBody>
          <a:bodyPr wrap="square" rtlCol="0">
            <a:spAutoFit/>
          </a:bodyPr>
          <a:lstStyle/>
          <a:p>
            <a:pPr algn="ctr">
              <a:lnSpc>
                <a:spcPct val="115000"/>
              </a:lnSpc>
            </a:pPr>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ALGORITMI  GRAFICI  PER  LA  DEFINIZIONE  DESCRITTIVA  DEL  PIANO</a:t>
            </a:r>
          </a:p>
        </p:txBody>
      </p:sp>
      <p:sp>
        <p:nvSpPr>
          <p:cNvPr id="7" name="Text Box 9">
            <a:extLst>
              <a:ext uri="{FF2B5EF4-FFF2-40B4-BE49-F238E27FC236}">
                <a16:creationId xmlns:a16="http://schemas.microsoft.com/office/drawing/2014/main" id="{9AD71F2D-FF28-4FAB-990D-809FFADB9282}"/>
              </a:ext>
            </a:extLst>
          </p:cNvPr>
          <p:cNvSpPr txBox="1">
            <a:spLocks noChangeArrowheads="1"/>
          </p:cNvSpPr>
          <p:nvPr/>
        </p:nvSpPr>
        <p:spPr bwMode="auto">
          <a:xfrm>
            <a:off x="37324" y="6467310"/>
            <a:ext cx="5940000" cy="360000"/>
          </a:xfrm>
          <a:prstGeom prst="rect">
            <a:avLst/>
          </a:prstGeom>
          <a:solidFill>
            <a:srgbClr val="FFFF00"/>
          </a:solidFill>
          <a:ln w="3175">
            <a:solidFill>
              <a:srgbClr val="0070C0"/>
            </a:solidFill>
            <a:miter lim="800000"/>
            <a:headEnd/>
            <a:tailEnd/>
          </a:ln>
        </p:spPr>
        <p:txBody>
          <a:bodyPr wrap="square" lIns="69056" tIns="34529" rIns="69056" bIns="34529" anchor="ctr">
            <a:spAutoFit/>
          </a:bodyPr>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it-IT" altLang="it-IT" i="0" u="none" strike="noStrike" kern="0" cap="none" spc="0" normalizeH="0" baseline="0" noProof="0" dirty="0">
                <a:ln>
                  <a:noFill/>
                </a:ln>
                <a:solidFill>
                  <a:srgbClr val="C00000"/>
                </a:solidFill>
                <a:effectLst/>
                <a:uLnTx/>
                <a:uFillTx/>
                <a:latin typeface="Comic Sans MS" panose="030F0702030302020204" pitchFamily="66" charset="0"/>
                <a:ea typeface="+mn-ea"/>
                <a:cs typeface="Courier New" panose="02070309020205020404" pitchFamily="49" charset="0"/>
              </a:rPr>
              <a:t>Il materiale può essere riprodotto citando la fonte</a:t>
            </a:r>
          </a:p>
        </p:txBody>
      </p:sp>
      <p:sp>
        <p:nvSpPr>
          <p:cNvPr id="8" name="Text Box 6">
            <a:extLst>
              <a:ext uri="{FF2B5EF4-FFF2-40B4-BE49-F238E27FC236}">
                <a16:creationId xmlns:a16="http://schemas.microsoft.com/office/drawing/2014/main" id="{D7E934DE-214E-491F-AE64-092AABB50E77}"/>
              </a:ext>
            </a:extLst>
          </p:cNvPr>
          <p:cNvSpPr txBox="1">
            <a:spLocks noChangeArrowheads="1"/>
          </p:cNvSpPr>
          <p:nvPr/>
        </p:nvSpPr>
        <p:spPr bwMode="auto">
          <a:xfrm>
            <a:off x="6214676" y="6460676"/>
            <a:ext cx="5940000" cy="360000"/>
          </a:xfrm>
          <a:prstGeom prst="rect">
            <a:avLst/>
          </a:prstGeom>
          <a:solidFill>
            <a:srgbClr val="FFFF00"/>
          </a:solidFill>
          <a:ln w="3175">
            <a:solidFill>
              <a:srgbClr val="0070C0"/>
            </a:solidFill>
            <a:miter lim="800000"/>
            <a:headEnd/>
            <a:tailEnd/>
          </a:ln>
        </p:spPr>
        <p:txBody>
          <a:bodyPr wrap="square" lIns="69056" tIns="34529" rIns="69056" bIns="34529" anchor="ctr">
            <a:spAutoFit/>
          </a:bodyPr>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it-IT" altLang="it-IT" sz="1400" b="1" i="0" u="none" strike="noStrike" kern="0" cap="none" spc="0" normalizeH="0" baseline="0" noProof="0" dirty="0">
                <a:ln>
                  <a:noFill/>
                </a:ln>
                <a:solidFill>
                  <a:srgbClr val="C00000"/>
                </a:solidFill>
                <a:effectLst/>
                <a:uLnTx/>
                <a:uFillTx/>
                <a:latin typeface="Comic Sans MS" panose="030F0702030302020204" pitchFamily="66" charset="0"/>
                <a:ea typeface="+mn-ea"/>
                <a:cs typeface="Courier New" panose="02070309020205020404" pitchFamily="49" charset="0"/>
              </a:rPr>
              <a:t>Autore   Prof. Arch. Elio Fragassi</a:t>
            </a:r>
          </a:p>
        </p:txBody>
      </p:sp>
      <p:sp>
        <p:nvSpPr>
          <p:cNvPr id="3" name="Rectangle 5">
            <a:extLst>
              <a:ext uri="{FF2B5EF4-FFF2-40B4-BE49-F238E27FC236}">
                <a16:creationId xmlns:a16="http://schemas.microsoft.com/office/drawing/2014/main" id="{BCDCB798-6E65-434E-B020-C0252A6E6CEA}"/>
              </a:ext>
            </a:extLst>
          </p:cNvPr>
          <p:cNvSpPr>
            <a:spLocks noChangeArrowheads="1"/>
          </p:cNvSpPr>
          <p:nvPr/>
        </p:nvSpPr>
        <p:spPr bwMode="auto">
          <a:xfrm>
            <a:off x="8966163" y="1389464"/>
            <a:ext cx="3188513" cy="5040000"/>
          </a:xfrm>
          <a:prstGeom prst="rect">
            <a:avLst/>
          </a:prstGeom>
          <a:solidFill>
            <a:srgbClr val="FFF2CC"/>
          </a:solidFill>
          <a:ln w="3175" algn="ctr">
            <a:solidFill>
              <a:srgbClr val="C00000"/>
            </a:solidFill>
            <a:miter lim="800000"/>
            <a:headEnd/>
            <a:tailEnd/>
          </a:ln>
        </p:spPr>
        <p:txBody>
          <a:bodyPr wrap="square" lIns="0" anchor="ctr">
            <a:spAutoFit/>
          </a:bodyPr>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08000" marR="0" lvl="0" indent="0" algn="ctr" defTabSz="457200" rtl="0" eaLnBrk="0" fontAlgn="auto" latinLnBrk="0" hangingPunct="0">
              <a:lnSpc>
                <a:spcPct val="100000"/>
              </a:lnSpc>
              <a:spcBef>
                <a:spcPts val="0"/>
              </a:spcBef>
              <a:spcAft>
                <a:spcPts val="0"/>
              </a:spcAft>
              <a:buClrTx/>
              <a:buSzTx/>
              <a:buFontTx/>
              <a:buNone/>
              <a:tabLst/>
              <a:defRPr/>
            </a:pPr>
            <a:r>
              <a:rPr kumimoji="0" lang="it-IT" sz="1500" b="0"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Il disegno di copertina</a:t>
            </a:r>
          </a:p>
          <a:p>
            <a:pPr marL="108000" marR="0" lvl="0" indent="0" algn="ctr" defTabSz="457200" rtl="0" eaLnBrk="0" fontAlgn="auto" latinLnBrk="0" hangingPunct="0">
              <a:lnSpc>
                <a:spcPct val="100000"/>
              </a:lnSpc>
              <a:spcBef>
                <a:spcPts val="0"/>
              </a:spcBef>
              <a:spcAft>
                <a:spcPts val="0"/>
              </a:spcAft>
              <a:buClrTx/>
              <a:buSzTx/>
              <a:buFontTx/>
              <a:buNone/>
              <a:tabLst/>
              <a:defRPr/>
            </a:pPr>
            <a:r>
              <a:rPr kumimoji="0" lang="it-IT" sz="1500" b="0"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 è stato eseguito </a:t>
            </a:r>
          </a:p>
          <a:p>
            <a:pPr marL="108000" marR="0" lvl="0" indent="0" algn="ctr" defTabSz="457200" rtl="0" eaLnBrk="0" fontAlgn="auto" latinLnBrk="0" hangingPunct="0">
              <a:lnSpc>
                <a:spcPct val="100000"/>
              </a:lnSpc>
              <a:spcBef>
                <a:spcPts val="0"/>
              </a:spcBef>
              <a:spcAft>
                <a:spcPts val="0"/>
              </a:spcAft>
              <a:buClrTx/>
              <a:buSzTx/>
              <a:buFontTx/>
              <a:buNone/>
              <a:tabLst/>
              <a:defRPr/>
            </a:pPr>
            <a:r>
              <a:rPr kumimoji="0" lang="it-IT" sz="1500" b="0"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nell’a. s. 2004/05</a:t>
            </a:r>
          </a:p>
          <a:p>
            <a:pPr marL="108000" marR="0" lvl="0" indent="0" algn="ctr" defTabSz="457200" rtl="0" eaLnBrk="0" fontAlgn="auto" latinLnBrk="0" hangingPunct="0">
              <a:lnSpc>
                <a:spcPct val="100000"/>
              </a:lnSpc>
              <a:spcBef>
                <a:spcPts val="0"/>
              </a:spcBef>
              <a:spcAft>
                <a:spcPts val="0"/>
              </a:spcAft>
              <a:buClrTx/>
              <a:buSzTx/>
              <a:buFontTx/>
              <a:buNone/>
              <a:tabLst/>
              <a:defRPr/>
            </a:pPr>
            <a:endParaRPr kumimoji="0" lang="it-IT" sz="1500" b="0"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endParaRPr>
          </a:p>
          <a:p>
            <a:pPr marL="108000" marR="0" lvl="0" indent="0" algn="ctr" defTabSz="457200" rtl="0" eaLnBrk="0" fontAlgn="auto" latinLnBrk="0" hangingPunct="0">
              <a:lnSpc>
                <a:spcPct val="100000"/>
              </a:lnSpc>
              <a:spcBef>
                <a:spcPts val="0"/>
              </a:spcBef>
              <a:spcAft>
                <a:spcPts val="0"/>
              </a:spcAft>
              <a:buClrTx/>
              <a:buSzTx/>
              <a:buFontTx/>
              <a:buNone/>
              <a:tabLst/>
              <a:defRPr/>
            </a:pPr>
            <a:r>
              <a:rPr kumimoji="0" lang="it-IT" sz="1500" b="0"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da </a:t>
            </a:r>
          </a:p>
          <a:p>
            <a:pPr marL="108000" marR="0" lvl="0" indent="0" algn="ctr" defTabSz="457200" rtl="0" eaLnBrk="0" fontAlgn="auto" latinLnBrk="0" hangingPunct="0">
              <a:lnSpc>
                <a:spcPct val="100000"/>
              </a:lnSpc>
              <a:spcBef>
                <a:spcPts val="0"/>
              </a:spcBef>
              <a:spcAft>
                <a:spcPts val="0"/>
              </a:spcAft>
              <a:buClrTx/>
              <a:buSzTx/>
              <a:buFontTx/>
              <a:buNone/>
              <a:tabLst/>
              <a:defRPr/>
            </a:pPr>
            <a:r>
              <a:rPr kumimoji="0" lang="it-IT" sz="1500" b="1"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Marzola Giulia</a:t>
            </a:r>
          </a:p>
          <a:p>
            <a:pPr marL="108000" marR="0" lvl="0" indent="0" algn="ctr" defTabSz="457200" rtl="0" eaLnBrk="0" fontAlgn="auto" latinLnBrk="0" hangingPunct="0">
              <a:lnSpc>
                <a:spcPct val="100000"/>
              </a:lnSpc>
              <a:spcBef>
                <a:spcPts val="0"/>
              </a:spcBef>
              <a:spcAft>
                <a:spcPts val="0"/>
              </a:spcAft>
              <a:buClrTx/>
              <a:buSzTx/>
              <a:buFontTx/>
              <a:buNone/>
              <a:tabLst/>
              <a:defRPr/>
            </a:pPr>
            <a:r>
              <a:rPr kumimoji="0" lang="it-IT" sz="1500" b="0"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della classe </a:t>
            </a:r>
            <a:r>
              <a:rPr kumimoji="0" lang="it-IT" sz="1500" b="1"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1A</a:t>
            </a:r>
          </a:p>
          <a:p>
            <a:pPr marL="108000" marR="0" lvl="0" indent="0" algn="ctr" defTabSz="457200" rtl="0" eaLnBrk="0" fontAlgn="auto" latinLnBrk="0" hangingPunct="0">
              <a:lnSpc>
                <a:spcPct val="100000"/>
              </a:lnSpc>
              <a:spcBef>
                <a:spcPts val="0"/>
              </a:spcBef>
              <a:spcAft>
                <a:spcPts val="0"/>
              </a:spcAft>
              <a:buClrTx/>
              <a:buSzTx/>
              <a:buFontTx/>
              <a:buNone/>
              <a:tabLst/>
              <a:defRPr/>
            </a:pPr>
            <a:endParaRPr kumimoji="0" lang="it-IT" sz="1500" b="0"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endParaRPr>
          </a:p>
          <a:p>
            <a:pPr marL="108000" marR="0" lvl="0" indent="0" algn="ctr" defTabSz="457200" rtl="0" eaLnBrk="0" fontAlgn="auto" latinLnBrk="0" hangingPunct="0">
              <a:lnSpc>
                <a:spcPct val="100000"/>
              </a:lnSpc>
              <a:spcBef>
                <a:spcPts val="0"/>
              </a:spcBef>
              <a:spcAft>
                <a:spcPts val="0"/>
              </a:spcAft>
              <a:buClrTx/>
              <a:buSzTx/>
              <a:buFontTx/>
              <a:buNone/>
              <a:tabLst/>
              <a:defRPr/>
            </a:pPr>
            <a:r>
              <a:rPr kumimoji="0" lang="it-IT" sz="1500" b="0"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del </a:t>
            </a:r>
            <a:r>
              <a:rPr kumimoji="0" lang="it-IT" sz="1500" b="1"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Liceo Artistico Statale</a:t>
            </a:r>
          </a:p>
          <a:p>
            <a:pPr marL="108000" marR="0" lvl="0" indent="0" algn="ctr" defTabSz="457200" rtl="0" eaLnBrk="0" fontAlgn="auto" latinLnBrk="0" hangingPunct="0">
              <a:lnSpc>
                <a:spcPct val="100000"/>
              </a:lnSpc>
              <a:spcBef>
                <a:spcPts val="0"/>
              </a:spcBef>
              <a:spcAft>
                <a:spcPts val="0"/>
              </a:spcAft>
              <a:buClrTx/>
              <a:buSzTx/>
              <a:buFontTx/>
              <a:buNone/>
              <a:tabLst/>
              <a:defRPr/>
            </a:pPr>
            <a:r>
              <a:rPr kumimoji="0" lang="it-IT" sz="1500" b="0"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a:t>
            </a:r>
            <a:r>
              <a:rPr kumimoji="0" lang="it-IT" sz="1500" b="1"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G. </a:t>
            </a:r>
            <a:r>
              <a:rPr kumimoji="0" lang="it-IT" sz="1500" b="1" i="0" u="none" strike="noStrike" kern="1200" cap="none" spc="0" normalizeH="0" baseline="0" noProof="0" dirty="0" err="1">
                <a:ln>
                  <a:noFill/>
                </a:ln>
                <a:solidFill>
                  <a:srgbClr val="C00000"/>
                </a:solidFill>
                <a:effectLst/>
                <a:uLnTx/>
                <a:uFillTx/>
                <a:latin typeface="Comic Sans MS" pitchFamily="66" charset="0"/>
                <a:ea typeface="+mn-ea"/>
                <a:cs typeface="Times New Roman" pitchFamily="18" charset="0"/>
              </a:rPr>
              <a:t>Misticoni</a:t>
            </a:r>
            <a:r>
              <a:rPr kumimoji="0" lang="it-IT" sz="1500" b="0"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 di Pescara</a:t>
            </a:r>
          </a:p>
          <a:p>
            <a:pPr marL="108000" marR="0" lvl="0" indent="0" algn="ctr" defTabSz="457200" rtl="0" eaLnBrk="0" fontAlgn="auto" latinLnBrk="0" hangingPunct="0">
              <a:lnSpc>
                <a:spcPct val="100000"/>
              </a:lnSpc>
              <a:spcBef>
                <a:spcPts val="0"/>
              </a:spcBef>
              <a:spcAft>
                <a:spcPts val="0"/>
              </a:spcAft>
              <a:buClrTx/>
              <a:buSzTx/>
              <a:buFontTx/>
              <a:buNone/>
              <a:tabLst/>
              <a:defRPr/>
            </a:pPr>
            <a:r>
              <a:rPr kumimoji="0" lang="it-IT" sz="1500" b="1"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 </a:t>
            </a:r>
            <a:endParaRPr kumimoji="0" lang="it-IT" sz="1500" b="0"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endParaRPr>
          </a:p>
          <a:p>
            <a:pPr marL="108000" marR="0" lvl="0" indent="0" algn="ctr" defTabSz="457200" rtl="0" eaLnBrk="0" fontAlgn="auto" latinLnBrk="0" hangingPunct="0">
              <a:lnSpc>
                <a:spcPct val="100000"/>
              </a:lnSpc>
              <a:spcBef>
                <a:spcPts val="0"/>
              </a:spcBef>
              <a:spcAft>
                <a:spcPts val="0"/>
              </a:spcAft>
              <a:buClrTx/>
              <a:buSzTx/>
              <a:buFontTx/>
              <a:buNone/>
              <a:tabLst/>
              <a:defRPr/>
            </a:pPr>
            <a:r>
              <a:rPr kumimoji="0" lang="it-IT" sz="1500" b="0"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per la materia </a:t>
            </a:r>
          </a:p>
          <a:p>
            <a:pPr marL="108000" marR="0" lvl="0" indent="0" algn="ctr" defTabSz="457200" rtl="0" eaLnBrk="0" fontAlgn="auto" latinLnBrk="0" hangingPunct="0">
              <a:lnSpc>
                <a:spcPct val="100000"/>
              </a:lnSpc>
              <a:spcBef>
                <a:spcPts val="0"/>
              </a:spcBef>
              <a:spcAft>
                <a:spcPts val="0"/>
              </a:spcAft>
              <a:buClrTx/>
              <a:buSzTx/>
              <a:buFontTx/>
              <a:buNone/>
              <a:tabLst/>
              <a:defRPr/>
            </a:pPr>
            <a:endParaRPr kumimoji="0" lang="it-IT" sz="1500" b="1"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endParaRPr>
          </a:p>
          <a:p>
            <a:pPr marL="108000" marR="0" lvl="0" indent="0" algn="ctr" defTabSz="457200" rtl="0" eaLnBrk="0" fontAlgn="auto" latinLnBrk="0" hangingPunct="0">
              <a:lnSpc>
                <a:spcPct val="100000"/>
              </a:lnSpc>
              <a:spcBef>
                <a:spcPts val="0"/>
              </a:spcBef>
              <a:spcAft>
                <a:spcPts val="0"/>
              </a:spcAft>
              <a:buClrTx/>
              <a:buSzTx/>
              <a:buFontTx/>
              <a:buNone/>
              <a:tabLst/>
              <a:defRPr/>
            </a:pPr>
            <a:r>
              <a:rPr kumimoji="0" lang="it-IT" sz="1500" b="1"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Discipline geometriche </a:t>
            </a:r>
          </a:p>
          <a:p>
            <a:pPr marL="108000" marR="0" lvl="0" indent="0" algn="ctr" defTabSz="457200" rtl="0" eaLnBrk="0" fontAlgn="auto" latinLnBrk="0" hangingPunct="0">
              <a:lnSpc>
                <a:spcPct val="100000"/>
              </a:lnSpc>
              <a:spcBef>
                <a:spcPts val="0"/>
              </a:spcBef>
              <a:spcAft>
                <a:spcPts val="0"/>
              </a:spcAft>
              <a:buClrTx/>
              <a:buSzTx/>
              <a:buFontTx/>
              <a:buNone/>
              <a:tabLst/>
              <a:defRPr/>
            </a:pPr>
            <a:endParaRPr kumimoji="0" lang="it-IT" sz="1500" b="0"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endParaRPr>
          </a:p>
          <a:p>
            <a:pPr marL="108000" marR="0" lvl="0" indent="0" algn="ctr" defTabSz="457200" rtl="0" eaLnBrk="0" fontAlgn="auto" latinLnBrk="0" hangingPunct="0">
              <a:lnSpc>
                <a:spcPct val="100000"/>
              </a:lnSpc>
              <a:spcBef>
                <a:spcPts val="0"/>
              </a:spcBef>
              <a:spcAft>
                <a:spcPts val="0"/>
              </a:spcAft>
              <a:buClrTx/>
              <a:buSzTx/>
              <a:buFontTx/>
              <a:buNone/>
              <a:tabLst/>
              <a:defRPr/>
            </a:pPr>
            <a:r>
              <a:rPr kumimoji="0" lang="it-IT" sz="1500" b="0"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del corso sperimentale</a:t>
            </a:r>
          </a:p>
          <a:p>
            <a:pPr marL="108000" marR="0" lvl="0" indent="0" algn="ctr" defTabSz="457200" rtl="0" eaLnBrk="0" fontAlgn="auto" latinLnBrk="0" hangingPunct="0">
              <a:lnSpc>
                <a:spcPct val="100000"/>
              </a:lnSpc>
              <a:spcBef>
                <a:spcPts val="0"/>
              </a:spcBef>
              <a:spcAft>
                <a:spcPts val="0"/>
              </a:spcAft>
              <a:buClrTx/>
              <a:buSzTx/>
              <a:buFontTx/>
              <a:buNone/>
              <a:tabLst/>
              <a:defRPr/>
            </a:pPr>
            <a:r>
              <a:rPr kumimoji="0" lang="it-IT" sz="1500" b="1"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«Progetto Leonardo»</a:t>
            </a:r>
          </a:p>
          <a:p>
            <a:pPr marL="108000" marR="0" lvl="0" indent="0" algn="ctr" defTabSz="457200" rtl="0" eaLnBrk="0" fontAlgn="auto" latinLnBrk="0" hangingPunct="0">
              <a:lnSpc>
                <a:spcPct val="100000"/>
              </a:lnSpc>
              <a:spcBef>
                <a:spcPts val="0"/>
              </a:spcBef>
              <a:spcAft>
                <a:spcPts val="0"/>
              </a:spcAft>
              <a:buClrTx/>
              <a:buSzTx/>
              <a:buFontTx/>
              <a:buNone/>
              <a:tabLst/>
              <a:defRPr/>
            </a:pPr>
            <a:endParaRPr kumimoji="0" lang="it-IT" sz="1500" b="0"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endParaRPr>
          </a:p>
          <a:p>
            <a:pPr marL="0" marR="0" lvl="0" indent="0" algn="ctr" defTabSz="457200" rtl="0" eaLnBrk="0" fontAlgn="auto" latinLnBrk="0" hangingPunct="0">
              <a:lnSpc>
                <a:spcPct val="100000"/>
              </a:lnSpc>
              <a:spcBef>
                <a:spcPts val="0"/>
              </a:spcBef>
              <a:spcAft>
                <a:spcPts val="0"/>
              </a:spcAft>
              <a:buClrTx/>
              <a:buSzTx/>
              <a:buFontTx/>
              <a:buNone/>
              <a:tabLst/>
              <a:defRPr/>
            </a:pPr>
            <a:r>
              <a:rPr kumimoji="0" lang="it-IT" sz="1500" b="0"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Insegnante:</a:t>
            </a:r>
          </a:p>
          <a:p>
            <a:pPr marL="0" marR="0" lvl="0" indent="0" algn="ctr" defTabSz="457200" rtl="0" eaLnBrk="0" fontAlgn="auto" latinLnBrk="0" hangingPunct="0">
              <a:lnSpc>
                <a:spcPct val="100000"/>
              </a:lnSpc>
              <a:spcBef>
                <a:spcPts val="0"/>
              </a:spcBef>
              <a:spcAft>
                <a:spcPts val="0"/>
              </a:spcAft>
              <a:buClrTx/>
              <a:buSzTx/>
              <a:buFontTx/>
              <a:buNone/>
              <a:tabLst/>
              <a:defRPr/>
            </a:pPr>
            <a:r>
              <a:rPr kumimoji="0" lang="it-IT" sz="1500" b="0"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 Prof. Elio </a:t>
            </a:r>
            <a:r>
              <a:rPr kumimoji="0" lang="it-IT" sz="1500" b="0" i="0" u="none" strike="noStrike" kern="1200" cap="none" spc="0" normalizeH="0" baseline="0" noProof="0" dirty="0" err="1">
                <a:ln>
                  <a:noFill/>
                </a:ln>
                <a:solidFill>
                  <a:srgbClr val="C00000"/>
                </a:solidFill>
                <a:effectLst/>
                <a:uLnTx/>
                <a:uFillTx/>
                <a:latin typeface="Comic Sans MS" pitchFamily="66" charset="0"/>
                <a:ea typeface="+mn-ea"/>
                <a:cs typeface="Times New Roman" pitchFamily="18" charset="0"/>
              </a:rPr>
              <a:t>Fragassi</a:t>
            </a:r>
            <a:endParaRPr kumimoji="0" lang="it-IT" sz="1500" b="0" i="0" u="none" strike="noStrike" kern="1200" cap="none" spc="0" normalizeH="0" baseline="0" noProof="0" dirty="0">
              <a:ln>
                <a:noFill/>
              </a:ln>
              <a:solidFill>
                <a:srgbClr val="C00000"/>
              </a:solidFill>
              <a:effectLst/>
              <a:uLnTx/>
              <a:uFillTx/>
              <a:latin typeface="Comic Sans MS" panose="030F0702030302020204" pitchFamily="66" charset="0"/>
              <a:ea typeface="Times New Roman" panose="02020603050405020304" pitchFamily="18" charset="0"/>
              <a:cs typeface="Times New Roman" panose="02020603050405020304" pitchFamily="18" charset="0"/>
            </a:endParaRPr>
          </a:p>
        </p:txBody>
      </p:sp>
      <p:sp>
        <p:nvSpPr>
          <p:cNvPr id="4" name="CasellaDiTesto 3">
            <a:extLst>
              <a:ext uri="{FF2B5EF4-FFF2-40B4-BE49-F238E27FC236}">
                <a16:creationId xmlns:a16="http://schemas.microsoft.com/office/drawing/2014/main" id="{29F4C5ED-C2B3-62E6-0B85-408774C00E5C}"/>
              </a:ext>
            </a:extLst>
          </p:cNvPr>
          <p:cNvSpPr txBox="1"/>
          <p:nvPr/>
        </p:nvSpPr>
        <p:spPr>
          <a:xfrm>
            <a:off x="4847577" y="2203037"/>
            <a:ext cx="1368000" cy="338554"/>
          </a:xfrm>
          <a:prstGeom prst="rect">
            <a:avLst/>
          </a:prstGeom>
          <a:noFill/>
          <a:ln>
            <a:noFill/>
          </a:ln>
        </p:spPr>
        <p:txBody>
          <a:bodyPr wrap="square" rtlCol="0">
            <a:spAutoFit/>
          </a:bodyPr>
          <a:lstStyle/>
          <a:p>
            <a:r>
              <a:rPr lang="it-IT" sz="1600" dirty="0">
                <a:solidFill>
                  <a:srgbClr val="C00000"/>
                </a:solidFill>
                <a:latin typeface="Comic Sans MS" panose="030F0702030302020204" pitchFamily="66" charset="0"/>
              </a:rPr>
              <a:t>1- Premessa</a:t>
            </a:r>
          </a:p>
        </p:txBody>
      </p:sp>
      <p:sp>
        <p:nvSpPr>
          <p:cNvPr id="10" name="CasellaDiTesto 9">
            <a:extLst>
              <a:ext uri="{FF2B5EF4-FFF2-40B4-BE49-F238E27FC236}">
                <a16:creationId xmlns:a16="http://schemas.microsoft.com/office/drawing/2014/main" id="{BC6DE50A-2BB2-5921-3EFE-89F4E2C1CD47}"/>
              </a:ext>
            </a:extLst>
          </p:cNvPr>
          <p:cNvSpPr txBox="1"/>
          <p:nvPr/>
        </p:nvSpPr>
        <p:spPr>
          <a:xfrm>
            <a:off x="4847480" y="2569930"/>
            <a:ext cx="3442996" cy="584775"/>
          </a:xfrm>
          <a:prstGeom prst="rect">
            <a:avLst/>
          </a:prstGeom>
          <a:noFill/>
          <a:ln>
            <a:noFill/>
          </a:ln>
        </p:spPr>
        <p:txBody>
          <a:bodyPr wrap="square" rtlCol="0">
            <a:spAutoFit/>
          </a:bodyPr>
          <a:lstStyle/>
          <a:p>
            <a:r>
              <a:rPr lang="it-IT" sz="16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2-Modi geometrico-descrittivi per    </a:t>
            </a:r>
          </a:p>
          <a:p>
            <a:r>
              <a:rPr lang="it-IT" sz="16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   identificare un piano</a:t>
            </a:r>
            <a:endParaRPr lang="it-IT" sz="1600" dirty="0"/>
          </a:p>
        </p:txBody>
      </p:sp>
      <p:sp>
        <p:nvSpPr>
          <p:cNvPr id="12" name="CasellaDiTesto 11">
            <a:extLst>
              <a:ext uri="{FF2B5EF4-FFF2-40B4-BE49-F238E27FC236}">
                <a16:creationId xmlns:a16="http://schemas.microsoft.com/office/drawing/2014/main" id="{47FB1540-9B7A-2443-78C0-2A6241C831E1}"/>
              </a:ext>
            </a:extLst>
          </p:cNvPr>
          <p:cNvSpPr txBox="1"/>
          <p:nvPr/>
        </p:nvSpPr>
        <p:spPr>
          <a:xfrm>
            <a:off x="4850553" y="3183210"/>
            <a:ext cx="4151821" cy="584775"/>
          </a:xfrm>
          <a:prstGeom prst="rect">
            <a:avLst/>
          </a:prstGeom>
          <a:noFill/>
          <a:ln>
            <a:noFill/>
          </a:ln>
        </p:spPr>
        <p:txBody>
          <a:bodyPr wrap="square">
            <a:spAutoFit/>
          </a:bodyPr>
          <a:lstStyle/>
          <a:p>
            <a:r>
              <a:rPr lang="it-IT" sz="16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2.1-Piano per tre punti non allineati e non </a:t>
            </a:r>
          </a:p>
          <a:p>
            <a:r>
              <a:rPr lang="it-IT" sz="16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      coincidenti</a:t>
            </a:r>
            <a:endParaRPr lang="it-IT" sz="1600" dirty="0">
              <a:solidFill>
                <a:srgbClr val="C00000"/>
              </a:solidFill>
            </a:endParaRPr>
          </a:p>
        </p:txBody>
      </p:sp>
      <p:sp>
        <p:nvSpPr>
          <p:cNvPr id="14" name="CasellaDiTesto 13">
            <a:extLst>
              <a:ext uri="{FF2B5EF4-FFF2-40B4-BE49-F238E27FC236}">
                <a16:creationId xmlns:a16="http://schemas.microsoft.com/office/drawing/2014/main" id="{4B08D1C8-8DCB-2E85-75D2-5965AE3E54F8}"/>
              </a:ext>
            </a:extLst>
          </p:cNvPr>
          <p:cNvSpPr txBox="1"/>
          <p:nvPr/>
        </p:nvSpPr>
        <p:spPr>
          <a:xfrm>
            <a:off x="4849440" y="3796454"/>
            <a:ext cx="3442996" cy="338554"/>
          </a:xfrm>
          <a:prstGeom prst="rect">
            <a:avLst/>
          </a:prstGeom>
          <a:noFill/>
          <a:ln>
            <a:noFill/>
          </a:ln>
        </p:spPr>
        <p:txBody>
          <a:bodyPr wrap="square">
            <a:spAutoFit/>
          </a:bodyPr>
          <a:lstStyle/>
          <a:p>
            <a:r>
              <a:rPr lang="it-IT" sz="16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2.2-Piano per due rette incidenti</a:t>
            </a:r>
            <a:endParaRPr lang="it-IT" sz="1600" dirty="0"/>
          </a:p>
        </p:txBody>
      </p:sp>
      <p:sp>
        <p:nvSpPr>
          <p:cNvPr id="16" name="CasellaDiTesto 15">
            <a:extLst>
              <a:ext uri="{FF2B5EF4-FFF2-40B4-BE49-F238E27FC236}">
                <a16:creationId xmlns:a16="http://schemas.microsoft.com/office/drawing/2014/main" id="{DDACB73E-E7CC-84DD-1A1F-F46F285E70BE}"/>
              </a:ext>
            </a:extLst>
          </p:cNvPr>
          <p:cNvSpPr txBox="1"/>
          <p:nvPr/>
        </p:nvSpPr>
        <p:spPr>
          <a:xfrm>
            <a:off x="4854093" y="4228223"/>
            <a:ext cx="3648269" cy="338554"/>
          </a:xfrm>
          <a:prstGeom prst="rect">
            <a:avLst/>
          </a:prstGeom>
          <a:noFill/>
          <a:ln>
            <a:noFill/>
          </a:ln>
        </p:spPr>
        <p:txBody>
          <a:bodyPr wrap="square">
            <a:spAutoFit/>
          </a:bodyPr>
          <a:lstStyle/>
          <a:p>
            <a:r>
              <a:rPr lang="it-IT" sz="16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2.3-Piano per due rette parallele</a:t>
            </a:r>
            <a:endParaRPr lang="it-IT" sz="1600" dirty="0"/>
          </a:p>
        </p:txBody>
      </p:sp>
      <p:sp>
        <p:nvSpPr>
          <p:cNvPr id="18" name="CasellaDiTesto 17">
            <a:extLst>
              <a:ext uri="{FF2B5EF4-FFF2-40B4-BE49-F238E27FC236}">
                <a16:creationId xmlns:a16="http://schemas.microsoft.com/office/drawing/2014/main" id="{DC820704-E922-AA77-FBCD-95ADF0A0D8EC}"/>
              </a:ext>
            </a:extLst>
          </p:cNvPr>
          <p:cNvSpPr txBox="1"/>
          <p:nvPr/>
        </p:nvSpPr>
        <p:spPr>
          <a:xfrm>
            <a:off x="4854093" y="4595879"/>
            <a:ext cx="3918857" cy="584775"/>
          </a:xfrm>
          <a:prstGeom prst="rect">
            <a:avLst/>
          </a:prstGeom>
          <a:noFill/>
          <a:ln>
            <a:noFill/>
          </a:ln>
        </p:spPr>
        <p:txBody>
          <a:bodyPr wrap="square">
            <a:spAutoFit/>
          </a:bodyPr>
          <a:lstStyle/>
          <a:p>
            <a:r>
              <a:rPr lang="it-IT" sz="16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2.4-Piano per una retta ed un punto ad </a:t>
            </a:r>
          </a:p>
          <a:p>
            <a:r>
              <a:rPr lang="it-IT" sz="16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      essa non appartenente</a:t>
            </a:r>
            <a:endParaRPr lang="it-IT" sz="1600" dirty="0">
              <a:solidFill>
                <a:srgbClr val="C00000"/>
              </a:solidFill>
            </a:endParaRPr>
          </a:p>
        </p:txBody>
      </p:sp>
      <p:sp>
        <p:nvSpPr>
          <p:cNvPr id="19" name="CasellaDiTesto 18">
            <a:extLst>
              <a:ext uri="{FF2B5EF4-FFF2-40B4-BE49-F238E27FC236}">
                <a16:creationId xmlns:a16="http://schemas.microsoft.com/office/drawing/2014/main" id="{135A15D3-86A8-B2AD-DCE6-A97A8D637114}"/>
              </a:ext>
            </a:extLst>
          </p:cNvPr>
          <p:cNvSpPr txBox="1"/>
          <p:nvPr/>
        </p:nvSpPr>
        <p:spPr>
          <a:xfrm>
            <a:off x="4854093" y="5210525"/>
            <a:ext cx="2758831" cy="338554"/>
          </a:xfrm>
          <a:prstGeom prst="rect">
            <a:avLst/>
          </a:prstGeom>
          <a:noFill/>
          <a:ln>
            <a:noFill/>
          </a:ln>
        </p:spPr>
        <p:txBody>
          <a:bodyPr wrap="square" rtlCol="0">
            <a:spAutoFit/>
          </a:bodyPr>
          <a:lstStyle/>
          <a:p>
            <a:r>
              <a:rPr lang="it-IT" sz="16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3-Definizione di algoritmo</a:t>
            </a:r>
            <a:endParaRPr lang="it-IT" sz="1600" dirty="0">
              <a:solidFill>
                <a:srgbClr val="C00000"/>
              </a:solidFill>
            </a:endParaRPr>
          </a:p>
        </p:txBody>
      </p:sp>
      <p:pic>
        <p:nvPicPr>
          <p:cNvPr id="21" name="Immagine 20">
            <a:extLst>
              <a:ext uri="{FF2B5EF4-FFF2-40B4-BE49-F238E27FC236}">
                <a16:creationId xmlns:a16="http://schemas.microsoft.com/office/drawing/2014/main" id="{B4657F96-A14F-A6EB-52C5-10F4B1ACB39D}"/>
              </a:ext>
            </a:extLst>
          </p:cNvPr>
          <p:cNvPicPr>
            <a:picLocks noChangeAspect="1"/>
          </p:cNvPicPr>
          <p:nvPr/>
        </p:nvPicPr>
        <p:blipFill rotWithShape="1">
          <a:blip r:embed="rId3">
            <a:extLst>
              <a:ext uri="{BEBA8EAE-BF5A-486C-A8C5-ECC9F3942E4B}">
                <a14:imgProps xmlns:a14="http://schemas.microsoft.com/office/drawing/2010/main">
                  <a14:imgLayer r:embed="rId4">
                    <a14:imgEffect>
                      <a14:sharpenSoften amount="50000"/>
                    </a14:imgEffect>
                    <a14:imgEffect>
                      <a14:brightnessContrast contrast="40000"/>
                    </a14:imgEffect>
                  </a14:imgLayer>
                </a14:imgProps>
              </a:ext>
              <a:ext uri="{28A0092B-C50C-407E-A947-70E740481C1C}">
                <a14:useLocalDpi xmlns:a14="http://schemas.microsoft.com/office/drawing/2010/main" val="0"/>
              </a:ext>
            </a:extLst>
          </a:blip>
          <a:srcRect l="2192" t="2127" r="7128" b="1473"/>
          <a:stretch/>
        </p:blipFill>
        <p:spPr>
          <a:xfrm>
            <a:off x="48000" y="1404856"/>
            <a:ext cx="4367587" cy="5004000"/>
          </a:xfrm>
          <a:prstGeom prst="rect">
            <a:avLst/>
          </a:prstGeom>
          <a:ln>
            <a:solidFill>
              <a:srgbClr val="C00000"/>
            </a:solidFill>
          </a:ln>
        </p:spPr>
      </p:pic>
      <p:sp>
        <p:nvSpPr>
          <p:cNvPr id="22" name="CasellaDiTesto 21">
            <a:extLst>
              <a:ext uri="{FF2B5EF4-FFF2-40B4-BE49-F238E27FC236}">
                <a16:creationId xmlns:a16="http://schemas.microsoft.com/office/drawing/2014/main" id="{A075A7B9-089E-CE4D-7052-E8A75C450752}"/>
              </a:ext>
            </a:extLst>
          </p:cNvPr>
          <p:cNvSpPr txBox="1"/>
          <p:nvPr/>
        </p:nvSpPr>
        <p:spPr>
          <a:xfrm>
            <a:off x="4428760" y="1418211"/>
            <a:ext cx="4536000" cy="400110"/>
          </a:xfrm>
          <a:prstGeom prst="rect">
            <a:avLst/>
          </a:prstGeom>
          <a:noFill/>
        </p:spPr>
        <p:txBody>
          <a:bodyPr wrap="square" rtlCol="0">
            <a:spAutoFit/>
          </a:bodyPr>
          <a:lstStyle/>
          <a:p>
            <a:pPr algn="ctr"/>
            <a:r>
              <a:rPr lang="it-IT" sz="2000" dirty="0">
                <a:solidFill>
                  <a:srgbClr val="C00000"/>
                </a:solidFill>
                <a:latin typeface="Comic Sans MS" panose="030F0702030302020204" pitchFamily="66" charset="0"/>
              </a:rPr>
              <a:t>Indice</a:t>
            </a:r>
          </a:p>
        </p:txBody>
      </p:sp>
      <p:sp>
        <p:nvSpPr>
          <p:cNvPr id="23" name="CasellaDiTesto 22">
            <a:extLst>
              <a:ext uri="{FF2B5EF4-FFF2-40B4-BE49-F238E27FC236}">
                <a16:creationId xmlns:a16="http://schemas.microsoft.com/office/drawing/2014/main" id="{27062391-C538-026F-4CD2-0E6F09A6083B}"/>
              </a:ext>
            </a:extLst>
          </p:cNvPr>
          <p:cNvSpPr txBox="1"/>
          <p:nvPr/>
        </p:nvSpPr>
        <p:spPr>
          <a:xfrm>
            <a:off x="4430289" y="5697686"/>
            <a:ext cx="4534761" cy="707886"/>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20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Per accedere alle pagine selezionare il numero</a:t>
            </a:r>
          </a:p>
        </p:txBody>
      </p:sp>
      <p:sp>
        <p:nvSpPr>
          <p:cNvPr id="24" name="CasellaDiTesto 23">
            <a:hlinkClick r:id="rId5" action="ppaction://hlinksldjump"/>
            <a:extLst>
              <a:ext uri="{FF2B5EF4-FFF2-40B4-BE49-F238E27FC236}">
                <a16:creationId xmlns:a16="http://schemas.microsoft.com/office/drawing/2014/main" id="{B88AD382-8275-36D2-79C8-677DC3D99155}"/>
              </a:ext>
            </a:extLst>
          </p:cNvPr>
          <p:cNvSpPr txBox="1"/>
          <p:nvPr/>
        </p:nvSpPr>
        <p:spPr>
          <a:xfrm>
            <a:off x="4471598" y="2193683"/>
            <a:ext cx="348928" cy="360000"/>
          </a:xfrm>
          <a:prstGeom prst="rect">
            <a:avLst/>
          </a:prstGeom>
          <a:solidFill>
            <a:schemeClr val="accent4">
              <a:lumMod val="20000"/>
              <a:lumOff val="80000"/>
            </a:schemeClr>
          </a:solidFill>
          <a:ln w="3175">
            <a:solidFill>
              <a:srgbClr val="C00000"/>
            </a:solidFill>
          </a:ln>
        </p:spPr>
        <p:txBody>
          <a:bodyPr wrap="square" rtlCol="0">
            <a:spAutoFit/>
          </a:bodyPr>
          <a:lstStyle/>
          <a:p>
            <a:r>
              <a:rPr lang="it-IT" dirty="0">
                <a:solidFill>
                  <a:srgbClr val="C00000"/>
                </a:solidFill>
              </a:rPr>
              <a:t>1</a:t>
            </a:r>
          </a:p>
        </p:txBody>
      </p:sp>
      <p:sp>
        <p:nvSpPr>
          <p:cNvPr id="25" name="CasellaDiTesto 24">
            <a:hlinkClick r:id="rId6" action="ppaction://hlinksldjump"/>
            <a:extLst>
              <a:ext uri="{FF2B5EF4-FFF2-40B4-BE49-F238E27FC236}">
                <a16:creationId xmlns:a16="http://schemas.microsoft.com/office/drawing/2014/main" id="{3345B790-692E-DF0F-4F14-489898518709}"/>
              </a:ext>
            </a:extLst>
          </p:cNvPr>
          <p:cNvSpPr txBox="1"/>
          <p:nvPr/>
        </p:nvSpPr>
        <p:spPr>
          <a:xfrm>
            <a:off x="4477060" y="2678375"/>
            <a:ext cx="348928" cy="360000"/>
          </a:xfrm>
          <a:prstGeom prst="rect">
            <a:avLst/>
          </a:prstGeom>
          <a:solidFill>
            <a:schemeClr val="accent4">
              <a:lumMod val="20000"/>
              <a:lumOff val="80000"/>
            </a:schemeClr>
          </a:solidFill>
          <a:ln w="3175">
            <a:solidFill>
              <a:srgbClr val="C00000"/>
            </a:solidFill>
          </a:ln>
        </p:spPr>
        <p:txBody>
          <a:bodyPr wrap="square" rtlCol="0">
            <a:spAutoFit/>
          </a:bodyPr>
          <a:lstStyle/>
          <a:p>
            <a:r>
              <a:rPr lang="it-IT" dirty="0">
                <a:solidFill>
                  <a:srgbClr val="C00000"/>
                </a:solidFill>
              </a:rPr>
              <a:t>2</a:t>
            </a:r>
          </a:p>
        </p:txBody>
      </p:sp>
      <p:sp>
        <p:nvSpPr>
          <p:cNvPr id="26" name="CasellaDiTesto 25">
            <a:hlinkClick r:id="rId6" action="ppaction://hlinksldjump"/>
            <a:extLst>
              <a:ext uri="{FF2B5EF4-FFF2-40B4-BE49-F238E27FC236}">
                <a16:creationId xmlns:a16="http://schemas.microsoft.com/office/drawing/2014/main" id="{20A2F995-F750-DBF7-7B6E-55E1C4EDDAD3}"/>
              </a:ext>
            </a:extLst>
          </p:cNvPr>
          <p:cNvSpPr txBox="1"/>
          <p:nvPr/>
        </p:nvSpPr>
        <p:spPr>
          <a:xfrm>
            <a:off x="4476464" y="3287257"/>
            <a:ext cx="348928" cy="369332"/>
          </a:xfrm>
          <a:prstGeom prst="rect">
            <a:avLst/>
          </a:prstGeom>
          <a:solidFill>
            <a:schemeClr val="accent4">
              <a:lumMod val="20000"/>
              <a:lumOff val="80000"/>
            </a:schemeClr>
          </a:solidFill>
          <a:ln w="3175">
            <a:solidFill>
              <a:srgbClr val="C00000"/>
            </a:solidFill>
          </a:ln>
        </p:spPr>
        <p:txBody>
          <a:bodyPr wrap="square" rtlCol="0">
            <a:spAutoFit/>
          </a:bodyPr>
          <a:lstStyle/>
          <a:p>
            <a:r>
              <a:rPr lang="it-IT" dirty="0">
                <a:solidFill>
                  <a:srgbClr val="C00000"/>
                </a:solidFill>
              </a:rPr>
              <a:t>3</a:t>
            </a:r>
          </a:p>
        </p:txBody>
      </p:sp>
      <p:sp>
        <p:nvSpPr>
          <p:cNvPr id="27" name="CasellaDiTesto 26">
            <a:hlinkClick r:id="rId7" action="ppaction://hlinksldjump"/>
            <a:extLst>
              <a:ext uri="{FF2B5EF4-FFF2-40B4-BE49-F238E27FC236}">
                <a16:creationId xmlns:a16="http://schemas.microsoft.com/office/drawing/2014/main" id="{D997914C-2B1A-1899-A766-34792D63FDE2}"/>
              </a:ext>
            </a:extLst>
          </p:cNvPr>
          <p:cNvSpPr txBox="1"/>
          <p:nvPr/>
        </p:nvSpPr>
        <p:spPr>
          <a:xfrm>
            <a:off x="4477577" y="3789099"/>
            <a:ext cx="348928" cy="360000"/>
          </a:xfrm>
          <a:prstGeom prst="rect">
            <a:avLst/>
          </a:prstGeom>
          <a:solidFill>
            <a:schemeClr val="accent4">
              <a:lumMod val="20000"/>
              <a:lumOff val="80000"/>
            </a:schemeClr>
          </a:solidFill>
          <a:ln w="3175">
            <a:solidFill>
              <a:srgbClr val="C00000"/>
            </a:solidFill>
          </a:ln>
        </p:spPr>
        <p:txBody>
          <a:bodyPr wrap="square" rtlCol="0">
            <a:spAutoFit/>
          </a:bodyPr>
          <a:lstStyle/>
          <a:p>
            <a:r>
              <a:rPr lang="it-IT" dirty="0">
                <a:solidFill>
                  <a:srgbClr val="C00000"/>
                </a:solidFill>
              </a:rPr>
              <a:t>4</a:t>
            </a:r>
          </a:p>
        </p:txBody>
      </p:sp>
      <p:sp>
        <p:nvSpPr>
          <p:cNvPr id="28" name="CasellaDiTesto 27">
            <a:hlinkClick r:id="rId8" action="ppaction://hlinksldjump"/>
            <a:extLst>
              <a:ext uri="{FF2B5EF4-FFF2-40B4-BE49-F238E27FC236}">
                <a16:creationId xmlns:a16="http://schemas.microsoft.com/office/drawing/2014/main" id="{88FBAE4A-F851-09B4-A919-0B55B43C5929}"/>
              </a:ext>
            </a:extLst>
          </p:cNvPr>
          <p:cNvSpPr txBox="1"/>
          <p:nvPr/>
        </p:nvSpPr>
        <p:spPr>
          <a:xfrm>
            <a:off x="4476086" y="4219908"/>
            <a:ext cx="348928" cy="360000"/>
          </a:xfrm>
          <a:prstGeom prst="rect">
            <a:avLst/>
          </a:prstGeom>
          <a:solidFill>
            <a:schemeClr val="accent4">
              <a:lumMod val="20000"/>
              <a:lumOff val="80000"/>
            </a:schemeClr>
          </a:solidFill>
          <a:ln w="3175">
            <a:solidFill>
              <a:srgbClr val="C00000"/>
            </a:solidFill>
          </a:ln>
        </p:spPr>
        <p:txBody>
          <a:bodyPr wrap="square" rtlCol="0">
            <a:spAutoFit/>
          </a:bodyPr>
          <a:lstStyle/>
          <a:p>
            <a:r>
              <a:rPr lang="it-IT" dirty="0">
                <a:solidFill>
                  <a:srgbClr val="C00000"/>
                </a:solidFill>
              </a:rPr>
              <a:t>5</a:t>
            </a:r>
          </a:p>
        </p:txBody>
      </p:sp>
      <p:sp>
        <p:nvSpPr>
          <p:cNvPr id="29" name="CasellaDiTesto 28">
            <a:hlinkClick r:id="rId9" action="ppaction://hlinksldjump"/>
            <a:extLst>
              <a:ext uri="{FF2B5EF4-FFF2-40B4-BE49-F238E27FC236}">
                <a16:creationId xmlns:a16="http://schemas.microsoft.com/office/drawing/2014/main" id="{E09EF21E-A033-690D-DE4A-E4BABA65BB11}"/>
              </a:ext>
            </a:extLst>
          </p:cNvPr>
          <p:cNvSpPr txBox="1"/>
          <p:nvPr/>
        </p:nvSpPr>
        <p:spPr>
          <a:xfrm>
            <a:off x="4476086" y="4703217"/>
            <a:ext cx="348928" cy="360000"/>
          </a:xfrm>
          <a:prstGeom prst="rect">
            <a:avLst/>
          </a:prstGeom>
          <a:solidFill>
            <a:schemeClr val="accent4">
              <a:lumMod val="20000"/>
              <a:lumOff val="80000"/>
            </a:schemeClr>
          </a:solidFill>
          <a:ln w="3175">
            <a:solidFill>
              <a:srgbClr val="C00000"/>
            </a:solidFill>
          </a:ln>
        </p:spPr>
        <p:txBody>
          <a:bodyPr wrap="square" rtlCol="0">
            <a:spAutoFit/>
          </a:bodyPr>
          <a:lstStyle/>
          <a:p>
            <a:r>
              <a:rPr lang="it-IT" dirty="0">
                <a:solidFill>
                  <a:srgbClr val="C00000"/>
                </a:solidFill>
              </a:rPr>
              <a:t>6</a:t>
            </a:r>
          </a:p>
        </p:txBody>
      </p:sp>
      <p:sp>
        <p:nvSpPr>
          <p:cNvPr id="30" name="CasellaDiTesto 29">
            <a:hlinkClick r:id="rId10" action="ppaction://hlinksldjump"/>
            <a:extLst>
              <a:ext uri="{FF2B5EF4-FFF2-40B4-BE49-F238E27FC236}">
                <a16:creationId xmlns:a16="http://schemas.microsoft.com/office/drawing/2014/main" id="{7E6379FC-81D0-8B33-ED1C-34BC7BA46C18}"/>
              </a:ext>
            </a:extLst>
          </p:cNvPr>
          <p:cNvSpPr txBox="1"/>
          <p:nvPr/>
        </p:nvSpPr>
        <p:spPr>
          <a:xfrm>
            <a:off x="4476086" y="5206119"/>
            <a:ext cx="348928" cy="360000"/>
          </a:xfrm>
          <a:prstGeom prst="rect">
            <a:avLst/>
          </a:prstGeom>
          <a:solidFill>
            <a:schemeClr val="accent4">
              <a:lumMod val="20000"/>
              <a:lumOff val="80000"/>
            </a:schemeClr>
          </a:solidFill>
          <a:ln w="3175">
            <a:solidFill>
              <a:srgbClr val="C00000"/>
            </a:solidFill>
          </a:ln>
        </p:spPr>
        <p:txBody>
          <a:bodyPr wrap="square" rtlCol="0">
            <a:spAutoFit/>
          </a:bodyPr>
          <a:lstStyle/>
          <a:p>
            <a:r>
              <a:rPr lang="it-IT" dirty="0">
                <a:solidFill>
                  <a:srgbClr val="C00000"/>
                </a:solidFill>
              </a:rPr>
              <a:t>7</a:t>
            </a:r>
          </a:p>
        </p:txBody>
      </p:sp>
      <p:cxnSp>
        <p:nvCxnSpPr>
          <p:cNvPr id="9" name="Connettore diritto 8">
            <a:extLst>
              <a:ext uri="{FF2B5EF4-FFF2-40B4-BE49-F238E27FC236}">
                <a16:creationId xmlns:a16="http://schemas.microsoft.com/office/drawing/2014/main" id="{3C736EBB-793E-5398-9AE7-F618A726C664}"/>
              </a:ext>
            </a:extLst>
          </p:cNvPr>
          <p:cNvCxnSpPr/>
          <p:nvPr/>
        </p:nvCxnSpPr>
        <p:spPr>
          <a:xfrm>
            <a:off x="0" y="6858000"/>
            <a:ext cx="12192000" cy="0"/>
          </a:xfrm>
          <a:prstGeom prst="line">
            <a:avLst/>
          </a:prstGeom>
          <a:ln>
            <a:solidFill>
              <a:schemeClr val="accent6">
                <a:lumMod val="40000"/>
                <a:lumOff val="6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4966947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21"/>
                                        </p:tgtEl>
                                        <p:attrNameLst>
                                          <p:attrName>style.visibility</p:attrName>
                                        </p:attrNameLst>
                                      </p:cBhvr>
                                      <p:to>
                                        <p:strVal val="visible"/>
                                      </p:to>
                                    </p:set>
                                    <p:anim calcmode="lin" valueType="num">
                                      <p:cBhvr>
                                        <p:cTn id="14" dur="1000" fill="hold"/>
                                        <p:tgtEl>
                                          <p:spTgt spid="21"/>
                                        </p:tgtEl>
                                        <p:attrNameLst>
                                          <p:attrName>ppt_w</p:attrName>
                                        </p:attrNameLst>
                                      </p:cBhvr>
                                      <p:tavLst>
                                        <p:tav tm="0">
                                          <p:val>
                                            <p:fltVal val="0"/>
                                          </p:val>
                                        </p:tav>
                                        <p:tav tm="100000">
                                          <p:val>
                                            <p:strVal val="#ppt_w"/>
                                          </p:val>
                                        </p:tav>
                                      </p:tavLst>
                                    </p:anim>
                                    <p:anim calcmode="lin" valueType="num">
                                      <p:cBhvr>
                                        <p:cTn id="15" dur="1000" fill="hold"/>
                                        <p:tgtEl>
                                          <p:spTgt spid="21"/>
                                        </p:tgtEl>
                                        <p:attrNameLst>
                                          <p:attrName>ppt_h</p:attrName>
                                        </p:attrNameLst>
                                      </p:cBhvr>
                                      <p:tavLst>
                                        <p:tav tm="0">
                                          <p:val>
                                            <p:fltVal val="0"/>
                                          </p:val>
                                        </p:tav>
                                        <p:tav tm="100000">
                                          <p:val>
                                            <p:strVal val="#ppt_h"/>
                                          </p:val>
                                        </p:tav>
                                      </p:tavLst>
                                    </p:anim>
                                    <p:animEffect transition="in" filter="fade">
                                      <p:cBhvr>
                                        <p:cTn id="16" dur="1000"/>
                                        <p:tgtEl>
                                          <p:spTgt spid="21"/>
                                        </p:tgtEl>
                                      </p:cBhvr>
                                    </p:animEffect>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fade">
                                      <p:cBhvr>
                                        <p:cTn id="21" dur="1000"/>
                                        <p:tgtEl>
                                          <p:spTgt spid="3"/>
                                        </p:tgtEl>
                                      </p:cBhvr>
                                    </p:animEffect>
                                    <p:anim calcmode="lin" valueType="num">
                                      <p:cBhvr>
                                        <p:cTn id="22" dur="1000" fill="hold"/>
                                        <p:tgtEl>
                                          <p:spTgt spid="3"/>
                                        </p:tgtEl>
                                        <p:attrNameLst>
                                          <p:attrName>ppt_x</p:attrName>
                                        </p:attrNameLst>
                                      </p:cBhvr>
                                      <p:tavLst>
                                        <p:tav tm="0">
                                          <p:val>
                                            <p:strVal val="#ppt_x"/>
                                          </p:val>
                                        </p:tav>
                                        <p:tav tm="100000">
                                          <p:val>
                                            <p:strVal val="#ppt_x"/>
                                          </p:val>
                                        </p:tav>
                                      </p:tavLst>
                                    </p:anim>
                                    <p:anim calcmode="lin" valueType="num">
                                      <p:cBhvr>
                                        <p:cTn id="23"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22"/>
                                        </p:tgtEl>
                                        <p:attrNameLst>
                                          <p:attrName>style.visibility</p:attrName>
                                        </p:attrNameLst>
                                      </p:cBhvr>
                                      <p:to>
                                        <p:strVal val="visible"/>
                                      </p:to>
                                    </p:set>
                                    <p:anim calcmode="lin" valueType="num">
                                      <p:cBhvr additive="base">
                                        <p:cTn id="28" dur="1000" fill="hold"/>
                                        <p:tgtEl>
                                          <p:spTgt spid="22"/>
                                        </p:tgtEl>
                                        <p:attrNameLst>
                                          <p:attrName>ppt_x</p:attrName>
                                        </p:attrNameLst>
                                      </p:cBhvr>
                                      <p:tavLst>
                                        <p:tav tm="0">
                                          <p:val>
                                            <p:strVal val="#ppt_x"/>
                                          </p:val>
                                        </p:tav>
                                        <p:tav tm="100000">
                                          <p:val>
                                            <p:strVal val="#ppt_x"/>
                                          </p:val>
                                        </p:tav>
                                      </p:tavLst>
                                    </p:anim>
                                    <p:anim calcmode="lin" valueType="num">
                                      <p:cBhvr additive="base">
                                        <p:cTn id="29" dur="10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24"/>
                                        </p:tgtEl>
                                        <p:attrNameLst>
                                          <p:attrName>style.visibility</p:attrName>
                                        </p:attrNameLst>
                                      </p:cBhvr>
                                      <p:to>
                                        <p:strVal val="visible"/>
                                      </p:to>
                                    </p:set>
                                    <p:anim calcmode="lin" valueType="num">
                                      <p:cBhvr additive="base">
                                        <p:cTn id="34" dur="1000" fill="hold"/>
                                        <p:tgtEl>
                                          <p:spTgt spid="24"/>
                                        </p:tgtEl>
                                        <p:attrNameLst>
                                          <p:attrName>ppt_x</p:attrName>
                                        </p:attrNameLst>
                                      </p:cBhvr>
                                      <p:tavLst>
                                        <p:tav tm="0">
                                          <p:val>
                                            <p:strVal val="#ppt_x"/>
                                          </p:val>
                                        </p:tav>
                                        <p:tav tm="100000">
                                          <p:val>
                                            <p:strVal val="#ppt_x"/>
                                          </p:val>
                                        </p:tav>
                                      </p:tavLst>
                                    </p:anim>
                                    <p:anim calcmode="lin" valueType="num">
                                      <p:cBhvr additive="base">
                                        <p:cTn id="35" dur="1000" fill="hold"/>
                                        <p:tgtEl>
                                          <p:spTgt spid="24"/>
                                        </p:tgtEl>
                                        <p:attrNameLst>
                                          <p:attrName>ppt_y</p:attrName>
                                        </p:attrNameLst>
                                      </p:cBhvr>
                                      <p:tavLst>
                                        <p:tav tm="0">
                                          <p:val>
                                            <p:strVal val="1+#ppt_h/2"/>
                                          </p:val>
                                        </p:tav>
                                        <p:tav tm="100000">
                                          <p:val>
                                            <p:strVal val="#ppt_y"/>
                                          </p:val>
                                        </p:tav>
                                      </p:tavLst>
                                    </p:anim>
                                  </p:childTnLst>
                                </p:cTn>
                              </p:par>
                            </p:childTnLst>
                          </p:cTn>
                        </p:par>
                        <p:par>
                          <p:cTn id="36" fill="hold">
                            <p:stCondLst>
                              <p:cond delay="1000"/>
                            </p:stCondLst>
                            <p:childTnLst>
                              <p:par>
                                <p:cTn id="37" presetID="2" presetClass="entr" presetSubtype="4" fill="hold" grpId="0" nodeType="afterEffect">
                                  <p:stCondLst>
                                    <p:cond delay="0"/>
                                  </p:stCondLst>
                                  <p:childTnLst>
                                    <p:set>
                                      <p:cBhvr>
                                        <p:cTn id="38" dur="1" fill="hold">
                                          <p:stCondLst>
                                            <p:cond delay="0"/>
                                          </p:stCondLst>
                                        </p:cTn>
                                        <p:tgtEl>
                                          <p:spTgt spid="4"/>
                                        </p:tgtEl>
                                        <p:attrNameLst>
                                          <p:attrName>style.visibility</p:attrName>
                                        </p:attrNameLst>
                                      </p:cBhvr>
                                      <p:to>
                                        <p:strVal val="visible"/>
                                      </p:to>
                                    </p:set>
                                    <p:anim calcmode="lin" valueType="num">
                                      <p:cBhvr additive="base">
                                        <p:cTn id="39" dur="1000" fill="hold"/>
                                        <p:tgtEl>
                                          <p:spTgt spid="4"/>
                                        </p:tgtEl>
                                        <p:attrNameLst>
                                          <p:attrName>ppt_x</p:attrName>
                                        </p:attrNameLst>
                                      </p:cBhvr>
                                      <p:tavLst>
                                        <p:tav tm="0">
                                          <p:val>
                                            <p:strVal val="#ppt_x"/>
                                          </p:val>
                                        </p:tav>
                                        <p:tav tm="100000">
                                          <p:val>
                                            <p:strVal val="#ppt_x"/>
                                          </p:val>
                                        </p:tav>
                                      </p:tavLst>
                                    </p:anim>
                                    <p:anim calcmode="lin" valueType="num">
                                      <p:cBhvr additive="base">
                                        <p:cTn id="40" dur="10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25"/>
                                        </p:tgtEl>
                                        <p:attrNameLst>
                                          <p:attrName>style.visibility</p:attrName>
                                        </p:attrNameLst>
                                      </p:cBhvr>
                                      <p:to>
                                        <p:strVal val="visible"/>
                                      </p:to>
                                    </p:set>
                                    <p:anim calcmode="lin" valueType="num">
                                      <p:cBhvr additive="base">
                                        <p:cTn id="45" dur="1000" fill="hold"/>
                                        <p:tgtEl>
                                          <p:spTgt spid="25"/>
                                        </p:tgtEl>
                                        <p:attrNameLst>
                                          <p:attrName>ppt_x</p:attrName>
                                        </p:attrNameLst>
                                      </p:cBhvr>
                                      <p:tavLst>
                                        <p:tav tm="0">
                                          <p:val>
                                            <p:strVal val="#ppt_x"/>
                                          </p:val>
                                        </p:tav>
                                        <p:tav tm="100000">
                                          <p:val>
                                            <p:strVal val="#ppt_x"/>
                                          </p:val>
                                        </p:tav>
                                      </p:tavLst>
                                    </p:anim>
                                    <p:anim calcmode="lin" valueType="num">
                                      <p:cBhvr additive="base">
                                        <p:cTn id="46" dur="1000" fill="hold"/>
                                        <p:tgtEl>
                                          <p:spTgt spid="25"/>
                                        </p:tgtEl>
                                        <p:attrNameLst>
                                          <p:attrName>ppt_y</p:attrName>
                                        </p:attrNameLst>
                                      </p:cBhvr>
                                      <p:tavLst>
                                        <p:tav tm="0">
                                          <p:val>
                                            <p:strVal val="1+#ppt_h/2"/>
                                          </p:val>
                                        </p:tav>
                                        <p:tav tm="100000">
                                          <p:val>
                                            <p:strVal val="#ppt_y"/>
                                          </p:val>
                                        </p:tav>
                                      </p:tavLst>
                                    </p:anim>
                                  </p:childTnLst>
                                </p:cTn>
                              </p:par>
                            </p:childTnLst>
                          </p:cTn>
                        </p:par>
                        <p:par>
                          <p:cTn id="47" fill="hold">
                            <p:stCondLst>
                              <p:cond delay="1000"/>
                            </p:stCondLst>
                            <p:childTnLst>
                              <p:par>
                                <p:cTn id="48" presetID="2" presetClass="entr" presetSubtype="4" fill="hold" grpId="0" nodeType="afterEffect">
                                  <p:stCondLst>
                                    <p:cond delay="0"/>
                                  </p:stCondLst>
                                  <p:childTnLst>
                                    <p:set>
                                      <p:cBhvr>
                                        <p:cTn id="49" dur="1" fill="hold">
                                          <p:stCondLst>
                                            <p:cond delay="0"/>
                                          </p:stCondLst>
                                        </p:cTn>
                                        <p:tgtEl>
                                          <p:spTgt spid="10"/>
                                        </p:tgtEl>
                                        <p:attrNameLst>
                                          <p:attrName>style.visibility</p:attrName>
                                        </p:attrNameLst>
                                      </p:cBhvr>
                                      <p:to>
                                        <p:strVal val="visible"/>
                                      </p:to>
                                    </p:set>
                                    <p:anim calcmode="lin" valueType="num">
                                      <p:cBhvr additive="base">
                                        <p:cTn id="50" dur="1000" fill="hold"/>
                                        <p:tgtEl>
                                          <p:spTgt spid="10"/>
                                        </p:tgtEl>
                                        <p:attrNameLst>
                                          <p:attrName>ppt_x</p:attrName>
                                        </p:attrNameLst>
                                      </p:cBhvr>
                                      <p:tavLst>
                                        <p:tav tm="0">
                                          <p:val>
                                            <p:strVal val="#ppt_x"/>
                                          </p:val>
                                        </p:tav>
                                        <p:tav tm="100000">
                                          <p:val>
                                            <p:strVal val="#ppt_x"/>
                                          </p:val>
                                        </p:tav>
                                      </p:tavLst>
                                    </p:anim>
                                    <p:anim calcmode="lin" valueType="num">
                                      <p:cBhvr additive="base">
                                        <p:cTn id="51" dur="10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2" presetClass="entr" presetSubtype="4" fill="hold" grpId="0" nodeType="clickEffect">
                                  <p:stCondLst>
                                    <p:cond delay="0"/>
                                  </p:stCondLst>
                                  <p:childTnLst>
                                    <p:set>
                                      <p:cBhvr>
                                        <p:cTn id="55" dur="1" fill="hold">
                                          <p:stCondLst>
                                            <p:cond delay="0"/>
                                          </p:stCondLst>
                                        </p:cTn>
                                        <p:tgtEl>
                                          <p:spTgt spid="26"/>
                                        </p:tgtEl>
                                        <p:attrNameLst>
                                          <p:attrName>style.visibility</p:attrName>
                                        </p:attrNameLst>
                                      </p:cBhvr>
                                      <p:to>
                                        <p:strVal val="visible"/>
                                      </p:to>
                                    </p:set>
                                    <p:anim calcmode="lin" valueType="num">
                                      <p:cBhvr additive="base">
                                        <p:cTn id="56" dur="1000" fill="hold"/>
                                        <p:tgtEl>
                                          <p:spTgt spid="26"/>
                                        </p:tgtEl>
                                        <p:attrNameLst>
                                          <p:attrName>ppt_x</p:attrName>
                                        </p:attrNameLst>
                                      </p:cBhvr>
                                      <p:tavLst>
                                        <p:tav tm="0">
                                          <p:val>
                                            <p:strVal val="#ppt_x"/>
                                          </p:val>
                                        </p:tav>
                                        <p:tav tm="100000">
                                          <p:val>
                                            <p:strVal val="#ppt_x"/>
                                          </p:val>
                                        </p:tav>
                                      </p:tavLst>
                                    </p:anim>
                                    <p:anim calcmode="lin" valueType="num">
                                      <p:cBhvr additive="base">
                                        <p:cTn id="57" dur="1000" fill="hold"/>
                                        <p:tgtEl>
                                          <p:spTgt spid="26"/>
                                        </p:tgtEl>
                                        <p:attrNameLst>
                                          <p:attrName>ppt_y</p:attrName>
                                        </p:attrNameLst>
                                      </p:cBhvr>
                                      <p:tavLst>
                                        <p:tav tm="0">
                                          <p:val>
                                            <p:strVal val="1+#ppt_h/2"/>
                                          </p:val>
                                        </p:tav>
                                        <p:tav tm="100000">
                                          <p:val>
                                            <p:strVal val="#ppt_y"/>
                                          </p:val>
                                        </p:tav>
                                      </p:tavLst>
                                    </p:anim>
                                  </p:childTnLst>
                                </p:cTn>
                              </p:par>
                            </p:childTnLst>
                          </p:cTn>
                        </p:par>
                        <p:par>
                          <p:cTn id="58" fill="hold">
                            <p:stCondLst>
                              <p:cond delay="1000"/>
                            </p:stCondLst>
                            <p:childTnLst>
                              <p:par>
                                <p:cTn id="59" presetID="2" presetClass="entr" presetSubtype="4" fill="hold" grpId="0" nodeType="afterEffect">
                                  <p:stCondLst>
                                    <p:cond delay="0"/>
                                  </p:stCondLst>
                                  <p:childTnLst>
                                    <p:set>
                                      <p:cBhvr>
                                        <p:cTn id="60" dur="1" fill="hold">
                                          <p:stCondLst>
                                            <p:cond delay="0"/>
                                          </p:stCondLst>
                                        </p:cTn>
                                        <p:tgtEl>
                                          <p:spTgt spid="12"/>
                                        </p:tgtEl>
                                        <p:attrNameLst>
                                          <p:attrName>style.visibility</p:attrName>
                                        </p:attrNameLst>
                                      </p:cBhvr>
                                      <p:to>
                                        <p:strVal val="visible"/>
                                      </p:to>
                                    </p:set>
                                    <p:anim calcmode="lin" valueType="num">
                                      <p:cBhvr additive="base">
                                        <p:cTn id="61" dur="1000" fill="hold"/>
                                        <p:tgtEl>
                                          <p:spTgt spid="12"/>
                                        </p:tgtEl>
                                        <p:attrNameLst>
                                          <p:attrName>ppt_x</p:attrName>
                                        </p:attrNameLst>
                                      </p:cBhvr>
                                      <p:tavLst>
                                        <p:tav tm="0">
                                          <p:val>
                                            <p:strVal val="#ppt_x"/>
                                          </p:val>
                                        </p:tav>
                                        <p:tav tm="100000">
                                          <p:val>
                                            <p:strVal val="#ppt_x"/>
                                          </p:val>
                                        </p:tav>
                                      </p:tavLst>
                                    </p:anim>
                                    <p:anim calcmode="lin" valueType="num">
                                      <p:cBhvr additive="base">
                                        <p:cTn id="62" dur="10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27"/>
                                        </p:tgtEl>
                                        <p:attrNameLst>
                                          <p:attrName>style.visibility</p:attrName>
                                        </p:attrNameLst>
                                      </p:cBhvr>
                                      <p:to>
                                        <p:strVal val="visible"/>
                                      </p:to>
                                    </p:set>
                                    <p:anim calcmode="lin" valueType="num">
                                      <p:cBhvr additive="base">
                                        <p:cTn id="67" dur="1000" fill="hold"/>
                                        <p:tgtEl>
                                          <p:spTgt spid="27"/>
                                        </p:tgtEl>
                                        <p:attrNameLst>
                                          <p:attrName>ppt_x</p:attrName>
                                        </p:attrNameLst>
                                      </p:cBhvr>
                                      <p:tavLst>
                                        <p:tav tm="0">
                                          <p:val>
                                            <p:strVal val="#ppt_x"/>
                                          </p:val>
                                        </p:tav>
                                        <p:tav tm="100000">
                                          <p:val>
                                            <p:strVal val="#ppt_x"/>
                                          </p:val>
                                        </p:tav>
                                      </p:tavLst>
                                    </p:anim>
                                    <p:anim calcmode="lin" valueType="num">
                                      <p:cBhvr additive="base">
                                        <p:cTn id="68" dur="1000" fill="hold"/>
                                        <p:tgtEl>
                                          <p:spTgt spid="27"/>
                                        </p:tgtEl>
                                        <p:attrNameLst>
                                          <p:attrName>ppt_y</p:attrName>
                                        </p:attrNameLst>
                                      </p:cBhvr>
                                      <p:tavLst>
                                        <p:tav tm="0">
                                          <p:val>
                                            <p:strVal val="1+#ppt_h/2"/>
                                          </p:val>
                                        </p:tav>
                                        <p:tav tm="100000">
                                          <p:val>
                                            <p:strVal val="#ppt_y"/>
                                          </p:val>
                                        </p:tav>
                                      </p:tavLst>
                                    </p:anim>
                                  </p:childTnLst>
                                </p:cTn>
                              </p:par>
                            </p:childTnLst>
                          </p:cTn>
                        </p:par>
                        <p:par>
                          <p:cTn id="69" fill="hold">
                            <p:stCondLst>
                              <p:cond delay="1000"/>
                            </p:stCondLst>
                            <p:childTnLst>
                              <p:par>
                                <p:cTn id="70" presetID="2" presetClass="entr" presetSubtype="4" fill="hold" grpId="0" nodeType="afterEffect">
                                  <p:stCondLst>
                                    <p:cond delay="0"/>
                                  </p:stCondLst>
                                  <p:childTnLst>
                                    <p:set>
                                      <p:cBhvr>
                                        <p:cTn id="71" dur="1" fill="hold">
                                          <p:stCondLst>
                                            <p:cond delay="0"/>
                                          </p:stCondLst>
                                        </p:cTn>
                                        <p:tgtEl>
                                          <p:spTgt spid="14"/>
                                        </p:tgtEl>
                                        <p:attrNameLst>
                                          <p:attrName>style.visibility</p:attrName>
                                        </p:attrNameLst>
                                      </p:cBhvr>
                                      <p:to>
                                        <p:strVal val="visible"/>
                                      </p:to>
                                    </p:set>
                                    <p:anim calcmode="lin" valueType="num">
                                      <p:cBhvr additive="base">
                                        <p:cTn id="72" dur="1000" fill="hold"/>
                                        <p:tgtEl>
                                          <p:spTgt spid="14"/>
                                        </p:tgtEl>
                                        <p:attrNameLst>
                                          <p:attrName>ppt_x</p:attrName>
                                        </p:attrNameLst>
                                      </p:cBhvr>
                                      <p:tavLst>
                                        <p:tav tm="0">
                                          <p:val>
                                            <p:strVal val="#ppt_x"/>
                                          </p:val>
                                        </p:tav>
                                        <p:tav tm="100000">
                                          <p:val>
                                            <p:strVal val="#ppt_x"/>
                                          </p:val>
                                        </p:tav>
                                      </p:tavLst>
                                    </p:anim>
                                    <p:anim calcmode="lin" valueType="num">
                                      <p:cBhvr additive="base">
                                        <p:cTn id="73" dur="10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74" fill="hold">
                      <p:stCondLst>
                        <p:cond delay="indefinite"/>
                      </p:stCondLst>
                      <p:childTnLst>
                        <p:par>
                          <p:cTn id="75" fill="hold">
                            <p:stCondLst>
                              <p:cond delay="0"/>
                            </p:stCondLst>
                            <p:childTnLst>
                              <p:par>
                                <p:cTn id="76" presetID="2" presetClass="entr" presetSubtype="4" fill="hold" grpId="0" nodeType="clickEffect">
                                  <p:stCondLst>
                                    <p:cond delay="0"/>
                                  </p:stCondLst>
                                  <p:childTnLst>
                                    <p:set>
                                      <p:cBhvr>
                                        <p:cTn id="77" dur="1" fill="hold">
                                          <p:stCondLst>
                                            <p:cond delay="0"/>
                                          </p:stCondLst>
                                        </p:cTn>
                                        <p:tgtEl>
                                          <p:spTgt spid="28"/>
                                        </p:tgtEl>
                                        <p:attrNameLst>
                                          <p:attrName>style.visibility</p:attrName>
                                        </p:attrNameLst>
                                      </p:cBhvr>
                                      <p:to>
                                        <p:strVal val="visible"/>
                                      </p:to>
                                    </p:set>
                                    <p:anim calcmode="lin" valueType="num">
                                      <p:cBhvr additive="base">
                                        <p:cTn id="78" dur="1000" fill="hold"/>
                                        <p:tgtEl>
                                          <p:spTgt spid="28"/>
                                        </p:tgtEl>
                                        <p:attrNameLst>
                                          <p:attrName>ppt_x</p:attrName>
                                        </p:attrNameLst>
                                      </p:cBhvr>
                                      <p:tavLst>
                                        <p:tav tm="0">
                                          <p:val>
                                            <p:strVal val="#ppt_x"/>
                                          </p:val>
                                        </p:tav>
                                        <p:tav tm="100000">
                                          <p:val>
                                            <p:strVal val="#ppt_x"/>
                                          </p:val>
                                        </p:tav>
                                      </p:tavLst>
                                    </p:anim>
                                    <p:anim calcmode="lin" valueType="num">
                                      <p:cBhvr additive="base">
                                        <p:cTn id="79" dur="1000" fill="hold"/>
                                        <p:tgtEl>
                                          <p:spTgt spid="28"/>
                                        </p:tgtEl>
                                        <p:attrNameLst>
                                          <p:attrName>ppt_y</p:attrName>
                                        </p:attrNameLst>
                                      </p:cBhvr>
                                      <p:tavLst>
                                        <p:tav tm="0">
                                          <p:val>
                                            <p:strVal val="1+#ppt_h/2"/>
                                          </p:val>
                                        </p:tav>
                                        <p:tav tm="100000">
                                          <p:val>
                                            <p:strVal val="#ppt_y"/>
                                          </p:val>
                                        </p:tav>
                                      </p:tavLst>
                                    </p:anim>
                                  </p:childTnLst>
                                </p:cTn>
                              </p:par>
                            </p:childTnLst>
                          </p:cTn>
                        </p:par>
                        <p:par>
                          <p:cTn id="80" fill="hold">
                            <p:stCondLst>
                              <p:cond delay="1000"/>
                            </p:stCondLst>
                            <p:childTnLst>
                              <p:par>
                                <p:cTn id="81" presetID="2" presetClass="entr" presetSubtype="4" fill="hold" grpId="0" nodeType="afterEffect">
                                  <p:stCondLst>
                                    <p:cond delay="0"/>
                                  </p:stCondLst>
                                  <p:childTnLst>
                                    <p:set>
                                      <p:cBhvr>
                                        <p:cTn id="82" dur="1" fill="hold">
                                          <p:stCondLst>
                                            <p:cond delay="0"/>
                                          </p:stCondLst>
                                        </p:cTn>
                                        <p:tgtEl>
                                          <p:spTgt spid="16"/>
                                        </p:tgtEl>
                                        <p:attrNameLst>
                                          <p:attrName>style.visibility</p:attrName>
                                        </p:attrNameLst>
                                      </p:cBhvr>
                                      <p:to>
                                        <p:strVal val="visible"/>
                                      </p:to>
                                    </p:set>
                                    <p:anim calcmode="lin" valueType="num">
                                      <p:cBhvr additive="base">
                                        <p:cTn id="83" dur="1000" fill="hold"/>
                                        <p:tgtEl>
                                          <p:spTgt spid="16"/>
                                        </p:tgtEl>
                                        <p:attrNameLst>
                                          <p:attrName>ppt_x</p:attrName>
                                        </p:attrNameLst>
                                      </p:cBhvr>
                                      <p:tavLst>
                                        <p:tav tm="0">
                                          <p:val>
                                            <p:strVal val="#ppt_x"/>
                                          </p:val>
                                        </p:tav>
                                        <p:tav tm="100000">
                                          <p:val>
                                            <p:strVal val="#ppt_x"/>
                                          </p:val>
                                        </p:tav>
                                      </p:tavLst>
                                    </p:anim>
                                    <p:anim calcmode="lin" valueType="num">
                                      <p:cBhvr additive="base">
                                        <p:cTn id="84" dur="10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85" fill="hold">
                      <p:stCondLst>
                        <p:cond delay="indefinite"/>
                      </p:stCondLst>
                      <p:childTnLst>
                        <p:par>
                          <p:cTn id="86" fill="hold">
                            <p:stCondLst>
                              <p:cond delay="0"/>
                            </p:stCondLst>
                            <p:childTnLst>
                              <p:par>
                                <p:cTn id="87" presetID="2" presetClass="entr" presetSubtype="4" fill="hold" grpId="0" nodeType="clickEffect">
                                  <p:stCondLst>
                                    <p:cond delay="0"/>
                                  </p:stCondLst>
                                  <p:childTnLst>
                                    <p:set>
                                      <p:cBhvr>
                                        <p:cTn id="88" dur="1" fill="hold">
                                          <p:stCondLst>
                                            <p:cond delay="0"/>
                                          </p:stCondLst>
                                        </p:cTn>
                                        <p:tgtEl>
                                          <p:spTgt spid="29"/>
                                        </p:tgtEl>
                                        <p:attrNameLst>
                                          <p:attrName>style.visibility</p:attrName>
                                        </p:attrNameLst>
                                      </p:cBhvr>
                                      <p:to>
                                        <p:strVal val="visible"/>
                                      </p:to>
                                    </p:set>
                                    <p:anim calcmode="lin" valueType="num">
                                      <p:cBhvr additive="base">
                                        <p:cTn id="89" dur="1000" fill="hold"/>
                                        <p:tgtEl>
                                          <p:spTgt spid="29"/>
                                        </p:tgtEl>
                                        <p:attrNameLst>
                                          <p:attrName>ppt_x</p:attrName>
                                        </p:attrNameLst>
                                      </p:cBhvr>
                                      <p:tavLst>
                                        <p:tav tm="0">
                                          <p:val>
                                            <p:strVal val="#ppt_x"/>
                                          </p:val>
                                        </p:tav>
                                        <p:tav tm="100000">
                                          <p:val>
                                            <p:strVal val="#ppt_x"/>
                                          </p:val>
                                        </p:tav>
                                      </p:tavLst>
                                    </p:anim>
                                    <p:anim calcmode="lin" valueType="num">
                                      <p:cBhvr additive="base">
                                        <p:cTn id="90" dur="1000" fill="hold"/>
                                        <p:tgtEl>
                                          <p:spTgt spid="29"/>
                                        </p:tgtEl>
                                        <p:attrNameLst>
                                          <p:attrName>ppt_y</p:attrName>
                                        </p:attrNameLst>
                                      </p:cBhvr>
                                      <p:tavLst>
                                        <p:tav tm="0">
                                          <p:val>
                                            <p:strVal val="1+#ppt_h/2"/>
                                          </p:val>
                                        </p:tav>
                                        <p:tav tm="100000">
                                          <p:val>
                                            <p:strVal val="#ppt_y"/>
                                          </p:val>
                                        </p:tav>
                                      </p:tavLst>
                                    </p:anim>
                                  </p:childTnLst>
                                </p:cTn>
                              </p:par>
                            </p:childTnLst>
                          </p:cTn>
                        </p:par>
                        <p:par>
                          <p:cTn id="91" fill="hold">
                            <p:stCondLst>
                              <p:cond delay="1000"/>
                            </p:stCondLst>
                            <p:childTnLst>
                              <p:par>
                                <p:cTn id="92" presetID="2" presetClass="entr" presetSubtype="4" fill="hold" grpId="0" nodeType="afterEffect">
                                  <p:stCondLst>
                                    <p:cond delay="0"/>
                                  </p:stCondLst>
                                  <p:childTnLst>
                                    <p:set>
                                      <p:cBhvr>
                                        <p:cTn id="93" dur="1" fill="hold">
                                          <p:stCondLst>
                                            <p:cond delay="0"/>
                                          </p:stCondLst>
                                        </p:cTn>
                                        <p:tgtEl>
                                          <p:spTgt spid="18"/>
                                        </p:tgtEl>
                                        <p:attrNameLst>
                                          <p:attrName>style.visibility</p:attrName>
                                        </p:attrNameLst>
                                      </p:cBhvr>
                                      <p:to>
                                        <p:strVal val="visible"/>
                                      </p:to>
                                    </p:set>
                                    <p:anim calcmode="lin" valueType="num">
                                      <p:cBhvr additive="base">
                                        <p:cTn id="94" dur="1000" fill="hold"/>
                                        <p:tgtEl>
                                          <p:spTgt spid="18"/>
                                        </p:tgtEl>
                                        <p:attrNameLst>
                                          <p:attrName>ppt_x</p:attrName>
                                        </p:attrNameLst>
                                      </p:cBhvr>
                                      <p:tavLst>
                                        <p:tav tm="0">
                                          <p:val>
                                            <p:strVal val="#ppt_x"/>
                                          </p:val>
                                        </p:tav>
                                        <p:tav tm="100000">
                                          <p:val>
                                            <p:strVal val="#ppt_x"/>
                                          </p:val>
                                        </p:tav>
                                      </p:tavLst>
                                    </p:anim>
                                    <p:anim calcmode="lin" valueType="num">
                                      <p:cBhvr additive="base">
                                        <p:cTn id="95" dur="10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96" fill="hold">
                      <p:stCondLst>
                        <p:cond delay="indefinite"/>
                      </p:stCondLst>
                      <p:childTnLst>
                        <p:par>
                          <p:cTn id="97" fill="hold">
                            <p:stCondLst>
                              <p:cond delay="0"/>
                            </p:stCondLst>
                            <p:childTnLst>
                              <p:par>
                                <p:cTn id="98" presetID="2" presetClass="entr" presetSubtype="4" fill="hold" grpId="0" nodeType="clickEffect">
                                  <p:stCondLst>
                                    <p:cond delay="0"/>
                                  </p:stCondLst>
                                  <p:childTnLst>
                                    <p:set>
                                      <p:cBhvr>
                                        <p:cTn id="99" dur="1" fill="hold">
                                          <p:stCondLst>
                                            <p:cond delay="0"/>
                                          </p:stCondLst>
                                        </p:cTn>
                                        <p:tgtEl>
                                          <p:spTgt spid="30"/>
                                        </p:tgtEl>
                                        <p:attrNameLst>
                                          <p:attrName>style.visibility</p:attrName>
                                        </p:attrNameLst>
                                      </p:cBhvr>
                                      <p:to>
                                        <p:strVal val="visible"/>
                                      </p:to>
                                    </p:set>
                                    <p:anim calcmode="lin" valueType="num">
                                      <p:cBhvr additive="base">
                                        <p:cTn id="100" dur="1000" fill="hold"/>
                                        <p:tgtEl>
                                          <p:spTgt spid="30"/>
                                        </p:tgtEl>
                                        <p:attrNameLst>
                                          <p:attrName>ppt_x</p:attrName>
                                        </p:attrNameLst>
                                      </p:cBhvr>
                                      <p:tavLst>
                                        <p:tav tm="0">
                                          <p:val>
                                            <p:strVal val="#ppt_x"/>
                                          </p:val>
                                        </p:tav>
                                        <p:tav tm="100000">
                                          <p:val>
                                            <p:strVal val="#ppt_x"/>
                                          </p:val>
                                        </p:tav>
                                      </p:tavLst>
                                    </p:anim>
                                    <p:anim calcmode="lin" valueType="num">
                                      <p:cBhvr additive="base">
                                        <p:cTn id="101" dur="1000" fill="hold"/>
                                        <p:tgtEl>
                                          <p:spTgt spid="30"/>
                                        </p:tgtEl>
                                        <p:attrNameLst>
                                          <p:attrName>ppt_y</p:attrName>
                                        </p:attrNameLst>
                                      </p:cBhvr>
                                      <p:tavLst>
                                        <p:tav tm="0">
                                          <p:val>
                                            <p:strVal val="1+#ppt_h/2"/>
                                          </p:val>
                                        </p:tav>
                                        <p:tav tm="100000">
                                          <p:val>
                                            <p:strVal val="#ppt_y"/>
                                          </p:val>
                                        </p:tav>
                                      </p:tavLst>
                                    </p:anim>
                                  </p:childTnLst>
                                </p:cTn>
                              </p:par>
                            </p:childTnLst>
                          </p:cTn>
                        </p:par>
                        <p:par>
                          <p:cTn id="102" fill="hold">
                            <p:stCondLst>
                              <p:cond delay="1000"/>
                            </p:stCondLst>
                            <p:childTnLst>
                              <p:par>
                                <p:cTn id="103" presetID="2" presetClass="entr" presetSubtype="4" fill="hold" grpId="0" nodeType="afterEffect">
                                  <p:stCondLst>
                                    <p:cond delay="0"/>
                                  </p:stCondLst>
                                  <p:childTnLst>
                                    <p:set>
                                      <p:cBhvr>
                                        <p:cTn id="104" dur="1" fill="hold">
                                          <p:stCondLst>
                                            <p:cond delay="0"/>
                                          </p:stCondLst>
                                        </p:cTn>
                                        <p:tgtEl>
                                          <p:spTgt spid="19"/>
                                        </p:tgtEl>
                                        <p:attrNameLst>
                                          <p:attrName>style.visibility</p:attrName>
                                        </p:attrNameLst>
                                      </p:cBhvr>
                                      <p:to>
                                        <p:strVal val="visible"/>
                                      </p:to>
                                    </p:set>
                                    <p:anim calcmode="lin" valueType="num">
                                      <p:cBhvr additive="base">
                                        <p:cTn id="105" dur="1000" fill="hold"/>
                                        <p:tgtEl>
                                          <p:spTgt spid="19"/>
                                        </p:tgtEl>
                                        <p:attrNameLst>
                                          <p:attrName>ppt_x</p:attrName>
                                        </p:attrNameLst>
                                      </p:cBhvr>
                                      <p:tavLst>
                                        <p:tav tm="0">
                                          <p:val>
                                            <p:strVal val="#ppt_x"/>
                                          </p:val>
                                        </p:tav>
                                        <p:tav tm="100000">
                                          <p:val>
                                            <p:strVal val="#ppt_x"/>
                                          </p:val>
                                        </p:tav>
                                      </p:tavLst>
                                    </p:anim>
                                    <p:anim calcmode="lin" valueType="num">
                                      <p:cBhvr additive="base">
                                        <p:cTn id="106" dur="10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107" fill="hold">
                      <p:stCondLst>
                        <p:cond delay="indefinite"/>
                      </p:stCondLst>
                      <p:childTnLst>
                        <p:par>
                          <p:cTn id="108" fill="hold">
                            <p:stCondLst>
                              <p:cond delay="0"/>
                            </p:stCondLst>
                            <p:childTnLst>
                              <p:par>
                                <p:cTn id="109" presetID="53" presetClass="entr" presetSubtype="16" fill="hold" grpId="0" nodeType="clickEffect">
                                  <p:stCondLst>
                                    <p:cond delay="0"/>
                                  </p:stCondLst>
                                  <p:childTnLst>
                                    <p:set>
                                      <p:cBhvr>
                                        <p:cTn id="110" dur="1" fill="hold">
                                          <p:stCondLst>
                                            <p:cond delay="0"/>
                                          </p:stCondLst>
                                        </p:cTn>
                                        <p:tgtEl>
                                          <p:spTgt spid="23"/>
                                        </p:tgtEl>
                                        <p:attrNameLst>
                                          <p:attrName>style.visibility</p:attrName>
                                        </p:attrNameLst>
                                      </p:cBhvr>
                                      <p:to>
                                        <p:strVal val="visible"/>
                                      </p:to>
                                    </p:set>
                                    <p:anim calcmode="lin" valueType="num">
                                      <p:cBhvr>
                                        <p:cTn id="111" dur="1000" fill="hold"/>
                                        <p:tgtEl>
                                          <p:spTgt spid="23"/>
                                        </p:tgtEl>
                                        <p:attrNameLst>
                                          <p:attrName>ppt_w</p:attrName>
                                        </p:attrNameLst>
                                      </p:cBhvr>
                                      <p:tavLst>
                                        <p:tav tm="0">
                                          <p:val>
                                            <p:fltVal val="0"/>
                                          </p:val>
                                        </p:tav>
                                        <p:tav tm="100000">
                                          <p:val>
                                            <p:strVal val="#ppt_w"/>
                                          </p:val>
                                        </p:tav>
                                      </p:tavLst>
                                    </p:anim>
                                    <p:anim calcmode="lin" valueType="num">
                                      <p:cBhvr>
                                        <p:cTn id="112" dur="1000" fill="hold"/>
                                        <p:tgtEl>
                                          <p:spTgt spid="23"/>
                                        </p:tgtEl>
                                        <p:attrNameLst>
                                          <p:attrName>ppt_h</p:attrName>
                                        </p:attrNameLst>
                                      </p:cBhvr>
                                      <p:tavLst>
                                        <p:tav tm="0">
                                          <p:val>
                                            <p:fltVal val="0"/>
                                          </p:val>
                                        </p:tav>
                                        <p:tav tm="100000">
                                          <p:val>
                                            <p:strVal val="#ppt_h"/>
                                          </p:val>
                                        </p:tav>
                                      </p:tavLst>
                                    </p:anim>
                                    <p:animEffect transition="in" filter="fade">
                                      <p:cBhvr>
                                        <p:cTn id="113" dur="10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p:bldP spid="10" grpId="0"/>
      <p:bldP spid="12" grpId="0"/>
      <p:bldP spid="14" grpId="0"/>
      <p:bldP spid="16" grpId="0"/>
      <p:bldP spid="18" grpId="0"/>
      <p:bldP spid="19" grpId="0"/>
      <p:bldP spid="22" grpId="0"/>
      <p:bldP spid="23" grpId="0"/>
      <p:bldP spid="24" grpId="0" animBg="1"/>
      <p:bldP spid="25" grpId="0" animBg="1"/>
      <p:bldP spid="26" grpId="0" animBg="1"/>
      <p:bldP spid="27" grpId="0" animBg="1"/>
      <p:bldP spid="28" grpId="0" animBg="1"/>
      <p:bldP spid="29" grpId="0" animBg="1"/>
      <p:bldP spid="30"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614EA2FA-4460-9D69-7F70-96B76683B060}"/>
              </a:ext>
            </a:extLst>
          </p:cNvPr>
          <p:cNvSpPr>
            <a:spLocks noChangeArrowheads="1"/>
          </p:cNvSpPr>
          <p:nvPr/>
        </p:nvSpPr>
        <p:spPr bwMode="auto">
          <a:xfrm>
            <a:off x="30000" y="2971800"/>
            <a:ext cx="12071804" cy="1132618"/>
          </a:xfrm>
          <a:prstGeom prst="rect">
            <a:avLst/>
          </a:prstGeom>
          <a:noFill/>
          <a:ln w="3175">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514350" rtl="0" eaLnBrk="1" fontAlgn="auto" latinLnBrk="0" hangingPunct="1">
              <a:lnSpc>
                <a:spcPct val="100000"/>
              </a:lnSpc>
              <a:spcBef>
                <a:spcPts val="0"/>
              </a:spcBef>
              <a:spcAft>
                <a:spcPts val="0"/>
              </a:spcAft>
              <a:buClrTx/>
              <a:buSzTx/>
              <a:buFontTx/>
              <a:buNone/>
              <a:tabLst/>
              <a:defRPr/>
            </a:pPr>
            <a:r>
              <a:rPr kumimoji="0" lang="it-IT" altLang="it-IT" sz="2000" b="0" i="0" u="none" strike="noStrike" kern="0" cap="none" spc="0" normalizeH="0" baseline="0" noProof="0" dirty="0">
                <a:ln>
                  <a:noFill/>
                </a:ln>
                <a:solidFill>
                  <a:srgbClr val="C00000"/>
                </a:solidFill>
                <a:effectLst/>
                <a:uLnTx/>
                <a:uFillTx/>
                <a:latin typeface="Comic Sans MS" panose="030F0702030302020204" pitchFamily="66" charset="0"/>
                <a:ea typeface="+mn-ea"/>
                <a:cs typeface="Arial" panose="020B0604020202020204" pitchFamily="34" charset="0"/>
              </a:rPr>
              <a:t>Per maggiore completezza ed approfondimento degli argomenti si può consultare il seguente sito</a:t>
            </a:r>
          </a:p>
          <a:p>
            <a:pPr marL="0" marR="0" lvl="0" indent="0" algn="ctr" defTabSz="514350" rtl="0" eaLnBrk="1" fontAlgn="auto" latinLnBrk="0" hangingPunct="1">
              <a:lnSpc>
                <a:spcPct val="100000"/>
              </a:lnSpc>
              <a:spcBef>
                <a:spcPts val="0"/>
              </a:spcBef>
              <a:spcAft>
                <a:spcPts val="0"/>
              </a:spcAft>
              <a:buClrTx/>
              <a:buSzTx/>
              <a:buFontTx/>
              <a:buNone/>
              <a:tabLst/>
              <a:defRPr/>
            </a:pPr>
            <a:endParaRPr kumimoji="0" lang="it-IT" altLang="it-IT" sz="2000" b="0" i="0" u="none" strike="noStrike" kern="0" cap="none" spc="0" normalizeH="0" baseline="0" noProof="0" dirty="0">
              <a:ln>
                <a:noFill/>
              </a:ln>
              <a:solidFill>
                <a:srgbClr val="C00000"/>
              </a:solidFill>
              <a:effectLst/>
              <a:uLnTx/>
              <a:uFillTx/>
              <a:latin typeface="Comic Sans MS" panose="030F0702030302020204" pitchFamily="66" charset="0"/>
              <a:ea typeface="+mn-ea"/>
              <a:cs typeface="Arial" panose="020B0604020202020204" pitchFamily="34" charset="0"/>
            </a:endParaRPr>
          </a:p>
          <a:p>
            <a:pPr marL="0" marR="0" lvl="0" indent="0" algn="ctr" defTabSz="514350" rtl="0" eaLnBrk="1" fontAlgn="auto" latinLnBrk="0" hangingPunct="1">
              <a:lnSpc>
                <a:spcPct val="100000"/>
              </a:lnSpc>
              <a:spcBef>
                <a:spcPts val="0"/>
              </a:spcBef>
              <a:spcAft>
                <a:spcPts val="0"/>
              </a:spcAft>
              <a:buClrTx/>
              <a:buSzTx/>
              <a:buFontTx/>
              <a:buNone/>
              <a:tabLst/>
              <a:defRPr/>
            </a:pPr>
            <a:r>
              <a:rPr kumimoji="0" lang="it-IT" sz="20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Arial" panose="020B0604020202020204" pitchFamily="34" charset="0"/>
                <a:hlinkClick r:id="rId2">
                  <a:extLst>
                    <a:ext uri="{A12FA001-AC4F-418D-AE19-62706E023703}">
                      <ahyp:hlinkClr xmlns:ahyp="http://schemas.microsoft.com/office/drawing/2018/hyperlinkcolor" val="tx"/>
                    </a:ext>
                  </a:extLst>
                </a:hlinkClick>
              </a:rPr>
              <a:t>https://www.eliofragassi.it/</a:t>
            </a:r>
            <a:endParaRPr kumimoji="0" lang="it-IT" altLang="it-IT" sz="2000" b="0" i="0" u="none" strike="noStrike" kern="0" cap="none" spc="0" normalizeH="0" baseline="0" noProof="0" dirty="0">
              <a:ln>
                <a:noFill/>
              </a:ln>
              <a:solidFill>
                <a:srgbClr val="C00000"/>
              </a:solidFill>
              <a:effectLst/>
              <a:uLnTx/>
              <a:uFillTx/>
              <a:latin typeface="Comic Sans MS" panose="030F0702030302020204" pitchFamily="66" charset="0"/>
              <a:ea typeface="+mn-ea"/>
              <a:cs typeface="Arial" panose="020B0604020202020204" pitchFamily="34" charset="0"/>
            </a:endParaRPr>
          </a:p>
          <a:p>
            <a:pPr marL="0" marR="0" lvl="0" indent="0" algn="ctr" defTabSz="514350" rtl="0" eaLnBrk="1" fontAlgn="auto" latinLnBrk="0" hangingPunct="1">
              <a:lnSpc>
                <a:spcPct val="100000"/>
              </a:lnSpc>
              <a:spcBef>
                <a:spcPts val="0"/>
              </a:spcBef>
              <a:spcAft>
                <a:spcPts val="0"/>
              </a:spcAft>
              <a:buClrTx/>
              <a:buSzTx/>
              <a:buFontTx/>
              <a:buNone/>
              <a:tabLst/>
              <a:defRPr/>
            </a:pPr>
            <a:endParaRPr kumimoji="0" lang="it-IT" altLang="it-IT" sz="760" b="0" i="0" u="none" strike="noStrike" kern="0" cap="none" spc="0" normalizeH="0" baseline="0" noProof="0" dirty="0">
              <a:ln>
                <a:noFill/>
              </a:ln>
              <a:solidFill>
                <a:srgbClr val="C00000"/>
              </a:solidFill>
              <a:effectLst/>
              <a:uLnTx/>
              <a:uFillTx/>
              <a:latin typeface="Comic Sans MS" panose="030F0702030302020204" pitchFamily="66" charset="0"/>
              <a:ea typeface="+mn-ea"/>
              <a:cs typeface="Arial" panose="020B0604020202020204" pitchFamily="34" charset="0"/>
            </a:endParaRPr>
          </a:p>
        </p:txBody>
      </p:sp>
      <p:sp>
        <p:nvSpPr>
          <p:cNvPr id="3" name="CasellaDiTesto 2">
            <a:hlinkClick r:id="rId3" action="ppaction://hlinksldjump"/>
            <a:extLst>
              <a:ext uri="{FF2B5EF4-FFF2-40B4-BE49-F238E27FC236}">
                <a16:creationId xmlns:a16="http://schemas.microsoft.com/office/drawing/2014/main" id="{FF0BE0B7-6544-0BF6-6E16-F3F68ACA25A8}"/>
              </a:ext>
            </a:extLst>
          </p:cNvPr>
          <p:cNvSpPr txBox="1"/>
          <p:nvPr/>
        </p:nvSpPr>
        <p:spPr>
          <a:xfrm>
            <a:off x="4940008" y="4377025"/>
            <a:ext cx="2311984" cy="461665"/>
          </a:xfrm>
          <a:prstGeom prst="rect">
            <a:avLst/>
          </a:prstGeom>
          <a:solidFill>
            <a:schemeClr val="accent4">
              <a:lumMod val="20000"/>
              <a:lumOff val="80000"/>
            </a:schemeClr>
          </a:solidFill>
          <a:ln w="3175">
            <a:solidFill>
              <a:srgbClr val="C00000"/>
            </a:solidFill>
          </a:ln>
        </p:spPr>
        <p:txBody>
          <a:bodyPr wrap="square" rtlCol="0">
            <a:spAutoFit/>
          </a:bodyPr>
          <a:lstStyle/>
          <a:p>
            <a:pPr algn="ctr"/>
            <a:r>
              <a:rPr lang="it-IT" sz="2400" dirty="0">
                <a:solidFill>
                  <a:srgbClr val="C00000"/>
                </a:solidFill>
                <a:latin typeface="Comic Sans MS" panose="030F0702030302020204" pitchFamily="66" charset="0"/>
              </a:rPr>
              <a:t>Torna a Indice</a:t>
            </a:r>
          </a:p>
        </p:txBody>
      </p:sp>
      <p:cxnSp>
        <p:nvCxnSpPr>
          <p:cNvPr id="5" name="Connettore diritto 4">
            <a:extLst>
              <a:ext uri="{FF2B5EF4-FFF2-40B4-BE49-F238E27FC236}">
                <a16:creationId xmlns:a16="http://schemas.microsoft.com/office/drawing/2014/main" id="{B1F72F59-71EA-07E1-2B17-3F141805D6A1}"/>
              </a:ext>
            </a:extLst>
          </p:cNvPr>
          <p:cNvCxnSpPr/>
          <p:nvPr/>
        </p:nvCxnSpPr>
        <p:spPr>
          <a:xfrm>
            <a:off x="0" y="6858000"/>
            <a:ext cx="12192000" cy="0"/>
          </a:xfrm>
          <a:prstGeom prst="line">
            <a:avLst/>
          </a:prstGeom>
          <a:ln>
            <a:solidFill>
              <a:schemeClr val="accent6">
                <a:lumMod val="40000"/>
                <a:lumOff val="6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9522862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12666323-B360-C87C-40E4-263E220C3FB2}"/>
              </a:ext>
            </a:extLst>
          </p:cNvPr>
          <p:cNvSpPr txBox="1"/>
          <p:nvPr/>
        </p:nvSpPr>
        <p:spPr>
          <a:xfrm>
            <a:off x="336000" y="983637"/>
            <a:ext cx="11520000" cy="923330"/>
          </a:xfrm>
          <a:prstGeom prst="rect">
            <a:avLst/>
          </a:prstGeom>
          <a:noFill/>
        </p:spPr>
        <p:txBody>
          <a:bodyPr wrap="square" rtlCol="0">
            <a:spAutoFit/>
          </a:bodyPr>
          <a:lstStyle/>
          <a:p>
            <a:pPr algn="ctr"/>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E’ bene, anzitutto, ricordare che il piano geometrico </a:t>
            </a:r>
            <a:r>
              <a:rPr lang="it-IT" sz="1800" dirty="0">
                <a:solidFill>
                  <a:srgbClr val="C00000"/>
                </a:solidFill>
                <a:effectLst/>
                <a:latin typeface="Symbol" panose="05050102010706020507" pitchFamily="18" charset="2"/>
                <a:ea typeface="Times New Roman" panose="02020603050405020304" pitchFamily="18" charset="0"/>
                <a:cs typeface="Arial" panose="020B0604020202020204" pitchFamily="34" charset="0"/>
              </a:rPr>
              <a:t>a</a:t>
            </a:r>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 viene rappresentato, in forma descrittiva, da due rette (t</a:t>
            </a:r>
            <a:r>
              <a:rPr lang="it-IT" sz="1800" baseline="-250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1</a:t>
            </a:r>
            <a:r>
              <a:rPr lang="it-IT" sz="1800" dirty="0">
                <a:solidFill>
                  <a:srgbClr val="C00000"/>
                </a:solidFill>
                <a:effectLst/>
                <a:latin typeface="Symbol" panose="05050102010706020507" pitchFamily="18" charset="2"/>
                <a:ea typeface="Times New Roman" panose="02020603050405020304" pitchFamily="18" charset="0"/>
                <a:cs typeface="Arial" panose="020B0604020202020204" pitchFamily="34" charset="0"/>
              </a:rPr>
              <a:t>a</a:t>
            </a:r>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 t</a:t>
            </a:r>
            <a:r>
              <a:rPr lang="it-IT" sz="1800" baseline="-250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2</a:t>
            </a:r>
            <a:r>
              <a:rPr lang="it-IT" sz="1800" dirty="0">
                <a:solidFill>
                  <a:srgbClr val="C00000"/>
                </a:solidFill>
                <a:effectLst/>
                <a:latin typeface="Symbol" panose="05050102010706020507" pitchFamily="18" charset="2"/>
                <a:ea typeface="Times New Roman" panose="02020603050405020304" pitchFamily="18" charset="0"/>
                <a:cs typeface="Arial" panose="020B0604020202020204" pitchFamily="34" charset="0"/>
              </a:rPr>
              <a:t>a</a:t>
            </a:r>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 appartenenti rispettivamente a </a:t>
            </a:r>
            <a:r>
              <a:rPr lang="it-IT" sz="1800" dirty="0">
                <a:solidFill>
                  <a:srgbClr val="C00000"/>
                </a:solidFill>
                <a:effectLst/>
                <a:latin typeface="Symbol" panose="05050102010706020507" pitchFamily="18" charset="2"/>
                <a:ea typeface="Times New Roman" panose="02020603050405020304" pitchFamily="18" charset="0"/>
                <a:cs typeface="Symbol" panose="05050102010706020507" pitchFamily="18" charset="2"/>
              </a:rPr>
              <a:t>p</a:t>
            </a:r>
            <a:r>
              <a:rPr lang="it-IT" sz="1800" baseline="-25000" dirty="0">
                <a:solidFill>
                  <a:srgbClr val="C00000"/>
                </a:solidFill>
                <a:effectLst/>
                <a:latin typeface="Comic Sans MS" panose="030F0702030302020204" pitchFamily="66" charset="0"/>
                <a:ea typeface="Times New Roman" panose="02020603050405020304" pitchFamily="18" charset="0"/>
                <a:cs typeface="Symbol" panose="05050102010706020507" pitchFamily="18" charset="2"/>
              </a:rPr>
              <a:t>1</a:t>
            </a:r>
            <a:r>
              <a:rPr lang="it-IT" sz="1800" dirty="0">
                <a:solidFill>
                  <a:srgbClr val="C00000"/>
                </a:solidFill>
                <a:effectLst/>
                <a:latin typeface="Symbol" panose="05050102010706020507" pitchFamily="18" charset="2"/>
                <a:ea typeface="Times New Roman" panose="02020603050405020304" pitchFamily="18" charset="0"/>
                <a:cs typeface="Symbol" panose="05050102010706020507" pitchFamily="18" charset="2"/>
              </a:rPr>
              <a:t> </a:t>
            </a:r>
            <a:r>
              <a:rPr lang="it-IT" sz="1800" dirty="0">
                <a:solidFill>
                  <a:srgbClr val="C00000"/>
                </a:solidFill>
                <a:effectLst/>
                <a:latin typeface="Comic Sans MS" panose="030F0702030302020204" pitchFamily="66" charset="0"/>
                <a:ea typeface="Times New Roman" panose="02020603050405020304" pitchFamily="18" charset="0"/>
                <a:cs typeface="Symbol" panose="05050102010706020507" pitchFamily="18" charset="2"/>
              </a:rPr>
              <a:t>e</a:t>
            </a:r>
            <a:r>
              <a:rPr lang="it-IT" sz="1800" dirty="0">
                <a:solidFill>
                  <a:srgbClr val="C00000"/>
                </a:solidFill>
                <a:effectLst/>
                <a:latin typeface="Symbol" panose="05050102010706020507" pitchFamily="18" charset="2"/>
                <a:ea typeface="Times New Roman" panose="02020603050405020304" pitchFamily="18" charset="0"/>
                <a:cs typeface="Symbol" panose="05050102010706020507" pitchFamily="18" charset="2"/>
              </a:rPr>
              <a:t> p</a:t>
            </a:r>
            <a:r>
              <a:rPr lang="it-IT" sz="1800" baseline="-25000" dirty="0">
                <a:solidFill>
                  <a:srgbClr val="C00000"/>
                </a:solidFill>
                <a:effectLst/>
                <a:latin typeface="Comic Sans MS" panose="030F0702030302020204" pitchFamily="66" charset="0"/>
                <a:ea typeface="Times New Roman" panose="02020603050405020304" pitchFamily="18" charset="0"/>
                <a:cs typeface="Symbol" panose="05050102010706020507" pitchFamily="18" charset="2"/>
              </a:rPr>
              <a:t>2 ,</a:t>
            </a:r>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 che si intersecano sulla linea di terra (lt) nel medesimo punto che può essere reale o improprio.</a:t>
            </a:r>
            <a:endParaRPr lang="it-IT" dirty="0">
              <a:solidFill>
                <a:srgbClr val="C00000"/>
              </a:solidFill>
            </a:endParaRPr>
          </a:p>
        </p:txBody>
      </p:sp>
      <p:sp>
        <p:nvSpPr>
          <p:cNvPr id="9" name="CasellaDiTesto 8">
            <a:extLst>
              <a:ext uri="{FF2B5EF4-FFF2-40B4-BE49-F238E27FC236}">
                <a16:creationId xmlns:a16="http://schemas.microsoft.com/office/drawing/2014/main" id="{F5478222-97AA-3697-1A02-255C2B640A1F}"/>
              </a:ext>
            </a:extLst>
          </p:cNvPr>
          <p:cNvSpPr txBox="1"/>
          <p:nvPr/>
        </p:nvSpPr>
        <p:spPr>
          <a:xfrm>
            <a:off x="336000" y="1939044"/>
            <a:ext cx="11520000" cy="923330"/>
          </a:xfrm>
          <a:prstGeom prst="rect">
            <a:avLst/>
          </a:prstGeom>
          <a:noFill/>
        </p:spPr>
        <p:txBody>
          <a:bodyPr wrap="square" rtlCol="0">
            <a:spAutoFit/>
          </a:bodyPr>
          <a:lstStyle/>
          <a:p>
            <a:pPr algn="ctr"/>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Se il punto d’intersezione è un punto reale le due tracce del piano sono costituite da due rette, appartenenti ai rispettivi piani di proiezione, che intersecano la lt in un punto reale definito come negli esempi che seguono.</a:t>
            </a:r>
            <a:endParaRPr lang="it-IT" dirty="0">
              <a:solidFill>
                <a:srgbClr val="C00000"/>
              </a:solidFill>
            </a:endParaRPr>
          </a:p>
        </p:txBody>
      </p:sp>
      <p:sp>
        <p:nvSpPr>
          <p:cNvPr id="16" name="CasellaDiTesto 15">
            <a:extLst>
              <a:ext uri="{FF2B5EF4-FFF2-40B4-BE49-F238E27FC236}">
                <a16:creationId xmlns:a16="http://schemas.microsoft.com/office/drawing/2014/main" id="{D3ABBF82-D243-492E-0CA2-64B523720381}"/>
              </a:ext>
            </a:extLst>
          </p:cNvPr>
          <p:cNvSpPr txBox="1"/>
          <p:nvPr/>
        </p:nvSpPr>
        <p:spPr>
          <a:xfrm>
            <a:off x="335996" y="5909832"/>
            <a:ext cx="3666675" cy="369332"/>
          </a:xfrm>
          <a:prstGeom prst="rect">
            <a:avLst/>
          </a:prstGeom>
          <a:noFill/>
          <a:ln w="3175">
            <a:solidFill>
              <a:srgbClr val="C00000"/>
            </a:solidFill>
          </a:ln>
        </p:spPr>
        <p:txBody>
          <a:bodyPr wrap="square" rtlCol="0">
            <a:spAutoFit/>
          </a:bodyPr>
          <a:lstStyle/>
          <a:p>
            <a:pPr algn="ctr"/>
            <a:r>
              <a:rPr lang="it-IT" dirty="0">
                <a:solidFill>
                  <a:srgbClr val="C00000"/>
                </a:solidFill>
                <a:latin typeface="Comic Sans MS" panose="030F0702030302020204" pitchFamily="66" charset="0"/>
              </a:rPr>
              <a:t>Tracce del piano generico</a:t>
            </a:r>
          </a:p>
        </p:txBody>
      </p:sp>
      <p:sp>
        <p:nvSpPr>
          <p:cNvPr id="17" name="CasellaDiTesto 16">
            <a:extLst>
              <a:ext uri="{FF2B5EF4-FFF2-40B4-BE49-F238E27FC236}">
                <a16:creationId xmlns:a16="http://schemas.microsoft.com/office/drawing/2014/main" id="{45A6C28A-29C2-AD97-D0D0-667838D3AC05}"/>
              </a:ext>
            </a:extLst>
          </p:cNvPr>
          <p:cNvSpPr txBox="1"/>
          <p:nvPr/>
        </p:nvSpPr>
        <p:spPr>
          <a:xfrm>
            <a:off x="4201835" y="5902482"/>
            <a:ext cx="3666675" cy="646331"/>
          </a:xfrm>
          <a:prstGeom prst="rect">
            <a:avLst/>
          </a:prstGeom>
          <a:noFill/>
          <a:ln w="3175">
            <a:solidFill>
              <a:srgbClr val="C00000"/>
            </a:solidFill>
          </a:ln>
        </p:spPr>
        <p:txBody>
          <a:bodyPr wrap="square" rtlCol="0">
            <a:spAutoFit/>
          </a:bodyPr>
          <a:lstStyle/>
          <a:p>
            <a:pPr algn="ctr"/>
            <a:r>
              <a:rPr lang="it-IT" dirty="0">
                <a:solidFill>
                  <a:srgbClr val="C00000"/>
                </a:solidFill>
                <a:latin typeface="Comic Sans MS" panose="030F0702030302020204" pitchFamily="66" charset="0"/>
              </a:rPr>
              <a:t>Piano generico con tracce allineate</a:t>
            </a:r>
          </a:p>
        </p:txBody>
      </p:sp>
      <p:sp>
        <p:nvSpPr>
          <p:cNvPr id="18" name="CasellaDiTesto 17">
            <a:extLst>
              <a:ext uri="{FF2B5EF4-FFF2-40B4-BE49-F238E27FC236}">
                <a16:creationId xmlns:a16="http://schemas.microsoft.com/office/drawing/2014/main" id="{2E059EE2-E3D7-BE31-5DA2-E84F9626259F}"/>
              </a:ext>
            </a:extLst>
          </p:cNvPr>
          <p:cNvSpPr txBox="1"/>
          <p:nvPr/>
        </p:nvSpPr>
        <p:spPr>
          <a:xfrm>
            <a:off x="8189324" y="5909832"/>
            <a:ext cx="3666675" cy="646331"/>
          </a:xfrm>
          <a:prstGeom prst="rect">
            <a:avLst/>
          </a:prstGeom>
          <a:noFill/>
          <a:ln w="3175">
            <a:solidFill>
              <a:srgbClr val="C00000"/>
            </a:solidFill>
          </a:ln>
        </p:spPr>
        <p:txBody>
          <a:bodyPr wrap="square" rtlCol="0">
            <a:spAutoFit/>
          </a:bodyPr>
          <a:lstStyle/>
          <a:p>
            <a:pPr algn="ctr"/>
            <a:r>
              <a:rPr lang="it-IT" dirty="0">
                <a:solidFill>
                  <a:srgbClr val="C00000"/>
                </a:solidFill>
                <a:latin typeface="Comic Sans MS" panose="030F0702030302020204" pitchFamily="66" charset="0"/>
              </a:rPr>
              <a:t>Tracce del piano proiettante in prima proiezione</a:t>
            </a:r>
          </a:p>
        </p:txBody>
      </p:sp>
      <p:sp>
        <p:nvSpPr>
          <p:cNvPr id="10" name="Rettangolo 9"/>
          <p:cNvSpPr/>
          <p:nvPr/>
        </p:nvSpPr>
        <p:spPr>
          <a:xfrm>
            <a:off x="336000" y="25048"/>
            <a:ext cx="11520000" cy="360000"/>
          </a:xfrm>
          <a:prstGeom prst="rect">
            <a:avLst/>
          </a:prstGeom>
          <a:ln>
            <a:solidFill>
              <a:schemeClr val="accent2">
                <a:lumMod val="75000"/>
              </a:schemeClr>
            </a:solidFill>
          </a:ln>
        </p:spPr>
        <p:txBody>
          <a:bodyPr wrap="square">
            <a:spAutoFit/>
          </a:bodyPr>
          <a:lstStyle/>
          <a:p>
            <a:pPr algn="ctr">
              <a:lnSpc>
                <a:spcPct val="115000"/>
              </a:lnSpc>
            </a:pPr>
            <a:r>
              <a:rPr lang="it-IT" dirty="0">
                <a:solidFill>
                  <a:srgbClr val="C00000"/>
                </a:solidFill>
                <a:latin typeface="Comic Sans MS" panose="030F0702030302020204" pitchFamily="66" charset="0"/>
                <a:ea typeface="Times New Roman" panose="02020603050405020304" pitchFamily="18" charset="0"/>
                <a:cs typeface="Arial" panose="020B0604020202020204" pitchFamily="34" charset="0"/>
              </a:rPr>
              <a:t>ALGORITMI  GRAFICI  PER LA DEFINIZIONE DESCRITTIVA DEL PIANO</a:t>
            </a:r>
          </a:p>
        </p:txBody>
      </p:sp>
      <p:grpSp>
        <p:nvGrpSpPr>
          <p:cNvPr id="7" name="Gruppo 6">
            <a:extLst>
              <a:ext uri="{FF2B5EF4-FFF2-40B4-BE49-F238E27FC236}">
                <a16:creationId xmlns:a16="http://schemas.microsoft.com/office/drawing/2014/main" id="{ED7C7342-E644-1453-CE52-D6E05C54A395}"/>
              </a:ext>
            </a:extLst>
          </p:cNvPr>
          <p:cNvGrpSpPr/>
          <p:nvPr/>
        </p:nvGrpSpPr>
        <p:grpSpPr>
          <a:xfrm>
            <a:off x="335995" y="2990443"/>
            <a:ext cx="3672272" cy="2699999"/>
            <a:chOff x="335995" y="2990443"/>
            <a:chExt cx="3672272" cy="2699999"/>
          </a:xfrm>
        </p:grpSpPr>
        <p:sp>
          <p:nvSpPr>
            <p:cNvPr id="2" name="Rettangolo 1">
              <a:extLst>
                <a:ext uri="{FF2B5EF4-FFF2-40B4-BE49-F238E27FC236}">
                  <a16:creationId xmlns:a16="http://schemas.microsoft.com/office/drawing/2014/main" id="{3AAD8BC3-480E-1368-0A8C-067C76346ACA}"/>
                </a:ext>
              </a:extLst>
            </p:cNvPr>
            <p:cNvSpPr/>
            <p:nvPr/>
          </p:nvSpPr>
          <p:spPr>
            <a:xfrm>
              <a:off x="335995" y="2990443"/>
              <a:ext cx="3672000" cy="2699999"/>
            </a:xfrm>
            <a:prstGeom prst="rect">
              <a:avLst/>
            </a:prstGeom>
            <a:solidFill>
              <a:srgbClr val="F1F8B9"/>
            </a:solidFill>
            <a:ln w="3175">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dirty="0"/>
            </a:p>
          </p:txBody>
        </p:sp>
        <p:cxnSp>
          <p:nvCxnSpPr>
            <p:cNvPr id="5" name="Connettore diritto 4">
              <a:extLst>
                <a:ext uri="{FF2B5EF4-FFF2-40B4-BE49-F238E27FC236}">
                  <a16:creationId xmlns:a16="http://schemas.microsoft.com/office/drawing/2014/main" id="{7BCFF7D8-6850-5033-F969-C517B361F789}"/>
                </a:ext>
              </a:extLst>
            </p:cNvPr>
            <p:cNvCxnSpPr/>
            <p:nvPr/>
          </p:nvCxnSpPr>
          <p:spPr>
            <a:xfrm>
              <a:off x="475861" y="4320085"/>
              <a:ext cx="3359021"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
          <p:nvSpPr>
            <p:cNvPr id="6" name="CasellaDiTesto 5">
              <a:extLst>
                <a:ext uri="{FF2B5EF4-FFF2-40B4-BE49-F238E27FC236}">
                  <a16:creationId xmlns:a16="http://schemas.microsoft.com/office/drawing/2014/main" id="{DB254E7A-D806-E0BB-AFA6-A4949344458A}"/>
                </a:ext>
              </a:extLst>
            </p:cNvPr>
            <p:cNvSpPr txBox="1"/>
            <p:nvPr/>
          </p:nvSpPr>
          <p:spPr>
            <a:xfrm>
              <a:off x="3638939" y="3946860"/>
              <a:ext cx="369328" cy="369328"/>
            </a:xfrm>
            <a:prstGeom prst="rect">
              <a:avLst/>
            </a:prstGeom>
            <a:noFill/>
            <a:ln w="3175">
              <a:noFill/>
            </a:ln>
          </p:spPr>
          <p:txBody>
            <a:bodyPr wrap="square" rtlCol="0">
              <a:spAutoFit/>
            </a:bodyPr>
            <a:lstStyle/>
            <a:p>
              <a:r>
                <a:rPr lang="it-IT" dirty="0"/>
                <a:t>lt</a:t>
              </a:r>
            </a:p>
          </p:txBody>
        </p:sp>
        <p:cxnSp>
          <p:nvCxnSpPr>
            <p:cNvPr id="8" name="Connettore diritto 7">
              <a:extLst>
                <a:ext uri="{FF2B5EF4-FFF2-40B4-BE49-F238E27FC236}">
                  <a16:creationId xmlns:a16="http://schemas.microsoft.com/office/drawing/2014/main" id="{C417FD0C-2414-E818-34FC-6DF579C80B06}"/>
                </a:ext>
              </a:extLst>
            </p:cNvPr>
            <p:cNvCxnSpPr>
              <a:cxnSpLocks/>
            </p:cNvCxnSpPr>
            <p:nvPr/>
          </p:nvCxnSpPr>
          <p:spPr>
            <a:xfrm flipV="1">
              <a:off x="890143" y="3181750"/>
              <a:ext cx="2748796" cy="1136752"/>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Connettore diritto 13">
              <a:extLst>
                <a:ext uri="{FF2B5EF4-FFF2-40B4-BE49-F238E27FC236}">
                  <a16:creationId xmlns:a16="http://schemas.microsoft.com/office/drawing/2014/main" id="{2EC82D0B-FF08-3D8E-574E-94050E7502E3}"/>
                </a:ext>
              </a:extLst>
            </p:cNvPr>
            <p:cNvCxnSpPr/>
            <p:nvPr/>
          </p:nvCxnSpPr>
          <p:spPr>
            <a:xfrm>
              <a:off x="890143" y="4323983"/>
              <a:ext cx="2543522" cy="1159650"/>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sp>
          <p:nvSpPr>
            <p:cNvPr id="19" name="CasellaDiTesto 18">
              <a:extLst>
                <a:ext uri="{FF2B5EF4-FFF2-40B4-BE49-F238E27FC236}">
                  <a16:creationId xmlns:a16="http://schemas.microsoft.com/office/drawing/2014/main" id="{3249881E-485E-9597-0192-F3754458BE12}"/>
                </a:ext>
              </a:extLst>
            </p:cNvPr>
            <p:cNvSpPr txBox="1"/>
            <p:nvPr/>
          </p:nvSpPr>
          <p:spPr>
            <a:xfrm>
              <a:off x="2454340" y="4788577"/>
              <a:ext cx="540000" cy="369332"/>
            </a:xfrm>
            <a:prstGeom prst="rect">
              <a:avLst/>
            </a:prstGeom>
            <a:noFill/>
            <a:ln w="3175">
              <a:noFill/>
            </a:ln>
          </p:spPr>
          <p:txBody>
            <a:bodyPr wrap="square" rtlCol="0">
              <a:spAutoFit/>
            </a:bodyPr>
            <a:lstStyle/>
            <a:p>
              <a:r>
                <a:rPr lang="it-IT" dirty="0">
                  <a:solidFill>
                    <a:srgbClr val="FF0000"/>
                  </a:solidFill>
                  <a:latin typeface="Comic Sans MS" panose="030F0702030302020204" pitchFamily="66" charset="0"/>
                </a:rPr>
                <a:t>t</a:t>
              </a:r>
              <a:r>
                <a:rPr lang="it-IT" baseline="-25000" dirty="0">
                  <a:solidFill>
                    <a:srgbClr val="FF0000"/>
                  </a:solidFill>
                  <a:latin typeface="Comic Sans MS" panose="030F0702030302020204" pitchFamily="66" charset="0"/>
                </a:rPr>
                <a:t>1</a:t>
              </a:r>
              <a:r>
                <a:rPr lang="it-IT" dirty="0">
                  <a:solidFill>
                    <a:srgbClr val="FF0000"/>
                  </a:solidFill>
                  <a:latin typeface="Symbol" panose="05050102010706020507" pitchFamily="18" charset="2"/>
                </a:rPr>
                <a:t>a</a:t>
              </a:r>
            </a:p>
          </p:txBody>
        </p:sp>
        <p:sp>
          <p:nvSpPr>
            <p:cNvPr id="20" name="CasellaDiTesto 19">
              <a:extLst>
                <a:ext uri="{FF2B5EF4-FFF2-40B4-BE49-F238E27FC236}">
                  <a16:creationId xmlns:a16="http://schemas.microsoft.com/office/drawing/2014/main" id="{68C49B62-D71B-1FAE-91EE-B147385F7C24}"/>
                </a:ext>
              </a:extLst>
            </p:cNvPr>
            <p:cNvSpPr txBox="1"/>
            <p:nvPr/>
          </p:nvSpPr>
          <p:spPr>
            <a:xfrm>
              <a:off x="2454340" y="3130051"/>
              <a:ext cx="540000" cy="369332"/>
            </a:xfrm>
            <a:prstGeom prst="rect">
              <a:avLst/>
            </a:prstGeom>
            <a:noFill/>
            <a:ln w="3175">
              <a:noFill/>
            </a:ln>
          </p:spPr>
          <p:txBody>
            <a:bodyPr wrap="square" rtlCol="0">
              <a:spAutoFit/>
            </a:bodyPr>
            <a:lstStyle/>
            <a:p>
              <a:r>
                <a:rPr lang="it-IT" dirty="0">
                  <a:solidFill>
                    <a:srgbClr val="FF0000"/>
                  </a:solidFill>
                  <a:latin typeface="Comic Sans MS" panose="030F0702030302020204" pitchFamily="66" charset="0"/>
                </a:rPr>
                <a:t>t</a:t>
              </a:r>
              <a:r>
                <a:rPr lang="it-IT" baseline="-25000" dirty="0">
                  <a:solidFill>
                    <a:srgbClr val="FF0000"/>
                  </a:solidFill>
                  <a:latin typeface="Comic Sans MS" panose="030F0702030302020204" pitchFamily="66" charset="0"/>
                </a:rPr>
                <a:t>2</a:t>
              </a:r>
              <a:r>
                <a:rPr lang="it-IT" dirty="0">
                  <a:solidFill>
                    <a:srgbClr val="FF0000"/>
                  </a:solidFill>
                  <a:latin typeface="Symbol" panose="05050102010706020507" pitchFamily="18" charset="2"/>
                </a:rPr>
                <a:t>a</a:t>
              </a:r>
            </a:p>
          </p:txBody>
        </p:sp>
      </p:grpSp>
      <p:grpSp>
        <p:nvGrpSpPr>
          <p:cNvPr id="12" name="Gruppo 11">
            <a:extLst>
              <a:ext uri="{FF2B5EF4-FFF2-40B4-BE49-F238E27FC236}">
                <a16:creationId xmlns:a16="http://schemas.microsoft.com/office/drawing/2014/main" id="{51DEF414-50AA-1961-0558-EDD20F20D55A}"/>
              </a:ext>
            </a:extLst>
          </p:cNvPr>
          <p:cNvGrpSpPr/>
          <p:nvPr/>
        </p:nvGrpSpPr>
        <p:grpSpPr>
          <a:xfrm>
            <a:off x="4201690" y="2990443"/>
            <a:ext cx="3672000" cy="2699999"/>
            <a:chOff x="4227610" y="2990443"/>
            <a:chExt cx="3672000" cy="2699999"/>
          </a:xfrm>
        </p:grpSpPr>
        <p:sp>
          <p:nvSpPr>
            <p:cNvPr id="21" name="Rettangolo 20">
              <a:extLst>
                <a:ext uri="{FF2B5EF4-FFF2-40B4-BE49-F238E27FC236}">
                  <a16:creationId xmlns:a16="http://schemas.microsoft.com/office/drawing/2014/main" id="{AC4C4B0D-8C0C-A81A-0752-DA6EFB937659}"/>
                </a:ext>
              </a:extLst>
            </p:cNvPr>
            <p:cNvSpPr/>
            <p:nvPr/>
          </p:nvSpPr>
          <p:spPr>
            <a:xfrm>
              <a:off x="4227610" y="2990443"/>
              <a:ext cx="3672000" cy="2699999"/>
            </a:xfrm>
            <a:prstGeom prst="rect">
              <a:avLst/>
            </a:prstGeom>
            <a:solidFill>
              <a:srgbClr val="F1F8B9"/>
            </a:solidFill>
            <a:ln w="3175">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24" name="Connettore diritto 23">
              <a:extLst>
                <a:ext uri="{FF2B5EF4-FFF2-40B4-BE49-F238E27FC236}">
                  <a16:creationId xmlns:a16="http://schemas.microsoft.com/office/drawing/2014/main" id="{7E6A7A2A-A75B-17C8-CA72-DACFFC104EB0}"/>
                </a:ext>
              </a:extLst>
            </p:cNvPr>
            <p:cNvCxnSpPr/>
            <p:nvPr/>
          </p:nvCxnSpPr>
          <p:spPr>
            <a:xfrm>
              <a:off x="4367204" y="4314824"/>
              <a:ext cx="3359021"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CasellaDiTesto 24">
              <a:extLst>
                <a:ext uri="{FF2B5EF4-FFF2-40B4-BE49-F238E27FC236}">
                  <a16:creationId xmlns:a16="http://schemas.microsoft.com/office/drawing/2014/main" id="{24AAF5AB-6C65-ABC8-806F-92B62F13BA22}"/>
                </a:ext>
              </a:extLst>
            </p:cNvPr>
            <p:cNvSpPr txBox="1"/>
            <p:nvPr/>
          </p:nvSpPr>
          <p:spPr>
            <a:xfrm>
              <a:off x="7530282" y="3941599"/>
              <a:ext cx="369328" cy="369328"/>
            </a:xfrm>
            <a:prstGeom prst="rect">
              <a:avLst/>
            </a:prstGeom>
            <a:noFill/>
            <a:ln w="3175">
              <a:noFill/>
            </a:ln>
          </p:spPr>
          <p:txBody>
            <a:bodyPr wrap="square" rtlCol="0">
              <a:spAutoFit/>
            </a:bodyPr>
            <a:lstStyle/>
            <a:p>
              <a:r>
                <a:rPr lang="it-IT" dirty="0"/>
                <a:t>lt</a:t>
              </a:r>
            </a:p>
          </p:txBody>
        </p:sp>
        <p:cxnSp>
          <p:nvCxnSpPr>
            <p:cNvPr id="27" name="Connettore diritto 26">
              <a:extLst>
                <a:ext uri="{FF2B5EF4-FFF2-40B4-BE49-F238E27FC236}">
                  <a16:creationId xmlns:a16="http://schemas.microsoft.com/office/drawing/2014/main" id="{78899699-AE45-6CB9-C0E7-84864DCA3D7A}"/>
                </a:ext>
              </a:extLst>
            </p:cNvPr>
            <p:cNvCxnSpPr/>
            <p:nvPr/>
          </p:nvCxnSpPr>
          <p:spPr>
            <a:xfrm flipV="1">
              <a:off x="4476750" y="3130051"/>
              <a:ext cx="3053532" cy="2353582"/>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sp>
          <p:nvSpPr>
            <p:cNvPr id="28" name="CasellaDiTesto 27">
              <a:extLst>
                <a:ext uri="{FF2B5EF4-FFF2-40B4-BE49-F238E27FC236}">
                  <a16:creationId xmlns:a16="http://schemas.microsoft.com/office/drawing/2014/main" id="{C86C16A5-E739-E9AF-D792-8FB375A06B1B}"/>
                </a:ext>
              </a:extLst>
            </p:cNvPr>
            <p:cNvSpPr txBox="1"/>
            <p:nvPr/>
          </p:nvSpPr>
          <p:spPr>
            <a:xfrm>
              <a:off x="4457862" y="4821868"/>
              <a:ext cx="540000" cy="369332"/>
            </a:xfrm>
            <a:prstGeom prst="rect">
              <a:avLst/>
            </a:prstGeom>
            <a:noFill/>
            <a:ln w="3175">
              <a:noFill/>
            </a:ln>
          </p:spPr>
          <p:txBody>
            <a:bodyPr wrap="square" rtlCol="0">
              <a:spAutoFit/>
            </a:bodyPr>
            <a:lstStyle/>
            <a:p>
              <a:r>
                <a:rPr lang="it-IT" dirty="0">
                  <a:solidFill>
                    <a:srgbClr val="FF0000"/>
                  </a:solidFill>
                  <a:latin typeface="Comic Sans MS" panose="030F0702030302020204" pitchFamily="66" charset="0"/>
                </a:rPr>
                <a:t>t</a:t>
              </a:r>
              <a:r>
                <a:rPr lang="it-IT" baseline="-25000" dirty="0">
                  <a:solidFill>
                    <a:srgbClr val="FF0000"/>
                  </a:solidFill>
                  <a:latin typeface="Comic Sans MS" panose="030F0702030302020204" pitchFamily="66" charset="0"/>
                </a:rPr>
                <a:t>1</a:t>
              </a:r>
              <a:r>
                <a:rPr lang="it-IT" dirty="0">
                  <a:solidFill>
                    <a:srgbClr val="FF0000"/>
                  </a:solidFill>
                  <a:latin typeface="Symbol" panose="05050102010706020507" pitchFamily="18" charset="2"/>
                </a:rPr>
                <a:t>a</a:t>
              </a:r>
            </a:p>
          </p:txBody>
        </p:sp>
        <p:sp>
          <p:nvSpPr>
            <p:cNvPr id="29" name="CasellaDiTesto 28">
              <a:extLst>
                <a:ext uri="{FF2B5EF4-FFF2-40B4-BE49-F238E27FC236}">
                  <a16:creationId xmlns:a16="http://schemas.microsoft.com/office/drawing/2014/main" id="{000AF4D6-BF53-19DE-A953-3A2DE257FA77}"/>
                </a:ext>
              </a:extLst>
            </p:cNvPr>
            <p:cNvSpPr txBox="1"/>
            <p:nvPr/>
          </p:nvSpPr>
          <p:spPr>
            <a:xfrm>
              <a:off x="6692471" y="3141849"/>
              <a:ext cx="540000" cy="369332"/>
            </a:xfrm>
            <a:prstGeom prst="rect">
              <a:avLst/>
            </a:prstGeom>
            <a:noFill/>
            <a:ln w="3175">
              <a:noFill/>
            </a:ln>
          </p:spPr>
          <p:txBody>
            <a:bodyPr wrap="square" rtlCol="0">
              <a:spAutoFit/>
            </a:bodyPr>
            <a:lstStyle/>
            <a:p>
              <a:r>
                <a:rPr lang="it-IT" dirty="0">
                  <a:solidFill>
                    <a:srgbClr val="FF0000"/>
                  </a:solidFill>
                  <a:latin typeface="Comic Sans MS" panose="030F0702030302020204" pitchFamily="66" charset="0"/>
                </a:rPr>
                <a:t>t</a:t>
              </a:r>
              <a:r>
                <a:rPr lang="it-IT" baseline="-25000" dirty="0">
                  <a:solidFill>
                    <a:srgbClr val="FF0000"/>
                  </a:solidFill>
                  <a:latin typeface="Comic Sans MS" panose="030F0702030302020204" pitchFamily="66" charset="0"/>
                </a:rPr>
                <a:t>2</a:t>
              </a:r>
              <a:r>
                <a:rPr lang="it-IT" dirty="0">
                  <a:solidFill>
                    <a:srgbClr val="FF0000"/>
                  </a:solidFill>
                  <a:latin typeface="Symbol" panose="05050102010706020507" pitchFamily="18" charset="2"/>
                </a:rPr>
                <a:t>a</a:t>
              </a:r>
            </a:p>
          </p:txBody>
        </p:sp>
      </p:grpSp>
      <p:grpSp>
        <p:nvGrpSpPr>
          <p:cNvPr id="13" name="Gruppo 12">
            <a:extLst>
              <a:ext uri="{FF2B5EF4-FFF2-40B4-BE49-F238E27FC236}">
                <a16:creationId xmlns:a16="http://schemas.microsoft.com/office/drawing/2014/main" id="{A5E42BCA-3BC5-96DF-F64C-637EF62FD03D}"/>
              </a:ext>
            </a:extLst>
          </p:cNvPr>
          <p:cNvGrpSpPr/>
          <p:nvPr/>
        </p:nvGrpSpPr>
        <p:grpSpPr>
          <a:xfrm>
            <a:off x="8186661" y="2990443"/>
            <a:ext cx="3672000" cy="2699999"/>
            <a:chOff x="8186661" y="2990443"/>
            <a:chExt cx="3672000" cy="2699999"/>
          </a:xfrm>
        </p:grpSpPr>
        <p:sp>
          <p:nvSpPr>
            <p:cNvPr id="30" name="Rettangolo 29">
              <a:extLst>
                <a:ext uri="{FF2B5EF4-FFF2-40B4-BE49-F238E27FC236}">
                  <a16:creationId xmlns:a16="http://schemas.microsoft.com/office/drawing/2014/main" id="{0DF62B49-1249-3B08-3ECB-C95B21C52A94}"/>
                </a:ext>
              </a:extLst>
            </p:cNvPr>
            <p:cNvSpPr/>
            <p:nvPr/>
          </p:nvSpPr>
          <p:spPr>
            <a:xfrm>
              <a:off x="8186661" y="2990443"/>
              <a:ext cx="3672000" cy="2699999"/>
            </a:xfrm>
            <a:prstGeom prst="rect">
              <a:avLst/>
            </a:prstGeom>
            <a:solidFill>
              <a:srgbClr val="F1F8B9"/>
            </a:solidFill>
            <a:ln w="3175">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31" name="Connettore diritto 30">
              <a:extLst>
                <a:ext uri="{FF2B5EF4-FFF2-40B4-BE49-F238E27FC236}">
                  <a16:creationId xmlns:a16="http://schemas.microsoft.com/office/drawing/2014/main" id="{E02BC3CC-3D1F-0B9C-464D-309796A82E57}"/>
                </a:ext>
              </a:extLst>
            </p:cNvPr>
            <p:cNvCxnSpPr/>
            <p:nvPr/>
          </p:nvCxnSpPr>
          <p:spPr>
            <a:xfrm>
              <a:off x="8323982" y="4320085"/>
              <a:ext cx="3359021"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
          <p:nvSpPr>
            <p:cNvPr id="32" name="CasellaDiTesto 31">
              <a:extLst>
                <a:ext uri="{FF2B5EF4-FFF2-40B4-BE49-F238E27FC236}">
                  <a16:creationId xmlns:a16="http://schemas.microsoft.com/office/drawing/2014/main" id="{1D830B61-F81B-162F-06EC-6C3B7ABB6C3F}"/>
                </a:ext>
              </a:extLst>
            </p:cNvPr>
            <p:cNvSpPr txBox="1"/>
            <p:nvPr/>
          </p:nvSpPr>
          <p:spPr>
            <a:xfrm>
              <a:off x="11487060" y="3946860"/>
              <a:ext cx="369328" cy="369328"/>
            </a:xfrm>
            <a:prstGeom prst="rect">
              <a:avLst/>
            </a:prstGeom>
            <a:noFill/>
            <a:ln w="3175">
              <a:noFill/>
            </a:ln>
          </p:spPr>
          <p:txBody>
            <a:bodyPr wrap="square" rtlCol="0">
              <a:spAutoFit/>
            </a:bodyPr>
            <a:lstStyle/>
            <a:p>
              <a:r>
                <a:rPr lang="it-IT" dirty="0"/>
                <a:t>lt</a:t>
              </a:r>
            </a:p>
          </p:txBody>
        </p:sp>
        <p:cxnSp>
          <p:nvCxnSpPr>
            <p:cNvPr id="34" name="Connettore diritto 33">
              <a:extLst>
                <a:ext uri="{FF2B5EF4-FFF2-40B4-BE49-F238E27FC236}">
                  <a16:creationId xmlns:a16="http://schemas.microsoft.com/office/drawing/2014/main" id="{5AE06C62-3F5F-2C66-D08C-147E09BEECAB}"/>
                </a:ext>
              </a:extLst>
            </p:cNvPr>
            <p:cNvCxnSpPr>
              <a:cxnSpLocks/>
            </p:cNvCxnSpPr>
            <p:nvPr/>
          </p:nvCxnSpPr>
          <p:spPr>
            <a:xfrm>
              <a:off x="9039225" y="3181750"/>
              <a:ext cx="0" cy="1142233"/>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sp>
          <p:nvSpPr>
            <p:cNvPr id="35" name="CasellaDiTesto 34">
              <a:extLst>
                <a:ext uri="{FF2B5EF4-FFF2-40B4-BE49-F238E27FC236}">
                  <a16:creationId xmlns:a16="http://schemas.microsoft.com/office/drawing/2014/main" id="{9DFF67C5-7CEF-DA06-6824-9DC0CC08CF05}"/>
                </a:ext>
              </a:extLst>
            </p:cNvPr>
            <p:cNvSpPr txBox="1"/>
            <p:nvPr/>
          </p:nvSpPr>
          <p:spPr>
            <a:xfrm>
              <a:off x="11031857" y="4787373"/>
              <a:ext cx="540000" cy="369332"/>
            </a:xfrm>
            <a:prstGeom prst="rect">
              <a:avLst/>
            </a:prstGeom>
            <a:noFill/>
            <a:ln w="3175">
              <a:noFill/>
            </a:ln>
          </p:spPr>
          <p:txBody>
            <a:bodyPr wrap="square" rtlCol="0">
              <a:spAutoFit/>
            </a:bodyPr>
            <a:lstStyle/>
            <a:p>
              <a:r>
                <a:rPr lang="it-IT" dirty="0">
                  <a:solidFill>
                    <a:srgbClr val="FF0000"/>
                  </a:solidFill>
                  <a:latin typeface="Comic Sans MS" panose="030F0702030302020204" pitchFamily="66" charset="0"/>
                </a:rPr>
                <a:t>t</a:t>
              </a:r>
              <a:r>
                <a:rPr lang="it-IT" baseline="-25000" dirty="0">
                  <a:solidFill>
                    <a:srgbClr val="FF0000"/>
                  </a:solidFill>
                  <a:latin typeface="Comic Sans MS" panose="030F0702030302020204" pitchFamily="66" charset="0"/>
                </a:rPr>
                <a:t>1</a:t>
              </a:r>
              <a:r>
                <a:rPr lang="it-IT" dirty="0">
                  <a:solidFill>
                    <a:srgbClr val="FF0000"/>
                  </a:solidFill>
                  <a:latin typeface="Symbol" panose="05050102010706020507" pitchFamily="18" charset="2"/>
                </a:rPr>
                <a:t>a</a:t>
              </a:r>
            </a:p>
          </p:txBody>
        </p:sp>
        <p:sp>
          <p:nvSpPr>
            <p:cNvPr id="36" name="CasellaDiTesto 35">
              <a:extLst>
                <a:ext uri="{FF2B5EF4-FFF2-40B4-BE49-F238E27FC236}">
                  <a16:creationId xmlns:a16="http://schemas.microsoft.com/office/drawing/2014/main" id="{878F7A5F-7A74-DE36-923D-CC58C30881A2}"/>
                </a:ext>
              </a:extLst>
            </p:cNvPr>
            <p:cNvSpPr txBox="1"/>
            <p:nvPr/>
          </p:nvSpPr>
          <p:spPr>
            <a:xfrm>
              <a:off x="9056277" y="3094252"/>
              <a:ext cx="540000" cy="369332"/>
            </a:xfrm>
            <a:prstGeom prst="rect">
              <a:avLst/>
            </a:prstGeom>
            <a:noFill/>
            <a:ln w="3175">
              <a:noFill/>
            </a:ln>
          </p:spPr>
          <p:txBody>
            <a:bodyPr wrap="square" rtlCol="0">
              <a:spAutoFit/>
            </a:bodyPr>
            <a:lstStyle/>
            <a:p>
              <a:r>
                <a:rPr lang="it-IT" dirty="0">
                  <a:solidFill>
                    <a:srgbClr val="FF0000"/>
                  </a:solidFill>
                  <a:latin typeface="Comic Sans MS" panose="030F0702030302020204" pitchFamily="66" charset="0"/>
                </a:rPr>
                <a:t>t</a:t>
              </a:r>
              <a:r>
                <a:rPr lang="it-IT" baseline="-25000" dirty="0">
                  <a:solidFill>
                    <a:srgbClr val="FF0000"/>
                  </a:solidFill>
                  <a:latin typeface="Comic Sans MS" panose="030F0702030302020204" pitchFamily="66" charset="0"/>
                </a:rPr>
                <a:t>2</a:t>
              </a:r>
              <a:r>
                <a:rPr lang="it-IT" dirty="0">
                  <a:solidFill>
                    <a:srgbClr val="FF0000"/>
                  </a:solidFill>
                  <a:latin typeface="Symbol" panose="05050102010706020507" pitchFamily="18" charset="2"/>
                </a:rPr>
                <a:t>a</a:t>
              </a:r>
            </a:p>
          </p:txBody>
        </p:sp>
        <p:cxnSp>
          <p:nvCxnSpPr>
            <p:cNvPr id="40" name="Connettore diritto 39">
              <a:extLst>
                <a:ext uri="{FF2B5EF4-FFF2-40B4-BE49-F238E27FC236}">
                  <a16:creationId xmlns:a16="http://schemas.microsoft.com/office/drawing/2014/main" id="{25B7F670-9BEA-9E6A-42F5-DC0122121685}"/>
                </a:ext>
              </a:extLst>
            </p:cNvPr>
            <p:cNvCxnSpPr/>
            <p:nvPr/>
          </p:nvCxnSpPr>
          <p:spPr>
            <a:xfrm>
              <a:off x="9039225" y="4314824"/>
              <a:ext cx="2632499" cy="1054568"/>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3" name="CasellaDiTesto 2">
            <a:extLst>
              <a:ext uri="{FF2B5EF4-FFF2-40B4-BE49-F238E27FC236}">
                <a16:creationId xmlns:a16="http://schemas.microsoft.com/office/drawing/2014/main" id="{A2872A02-8493-F9B8-B65B-E6E819A1BEC6}"/>
              </a:ext>
            </a:extLst>
          </p:cNvPr>
          <p:cNvSpPr txBox="1"/>
          <p:nvPr/>
        </p:nvSpPr>
        <p:spPr>
          <a:xfrm>
            <a:off x="335995" y="484287"/>
            <a:ext cx="2118345" cy="461665"/>
          </a:xfrm>
          <a:prstGeom prst="rect">
            <a:avLst/>
          </a:prstGeom>
          <a:noFill/>
        </p:spPr>
        <p:txBody>
          <a:bodyPr wrap="square" rtlCol="0">
            <a:spAutoFit/>
          </a:bodyPr>
          <a:lstStyle/>
          <a:p>
            <a:r>
              <a:rPr lang="it-IT" sz="2400" dirty="0">
                <a:solidFill>
                  <a:srgbClr val="C00000"/>
                </a:solidFill>
                <a:latin typeface="Comic Sans MS" panose="030F0702030302020204" pitchFamily="66" charset="0"/>
              </a:rPr>
              <a:t>1 - Premessa</a:t>
            </a:r>
          </a:p>
        </p:txBody>
      </p:sp>
      <p:sp>
        <p:nvSpPr>
          <p:cNvPr id="15" name="CasellaDiTesto 14">
            <a:extLst>
              <a:ext uri="{FF2B5EF4-FFF2-40B4-BE49-F238E27FC236}">
                <a16:creationId xmlns:a16="http://schemas.microsoft.com/office/drawing/2014/main" id="{8EA9574C-BC2F-6078-6457-3B8FEAC53AAE}"/>
              </a:ext>
            </a:extLst>
          </p:cNvPr>
          <p:cNvSpPr txBox="1"/>
          <p:nvPr/>
        </p:nvSpPr>
        <p:spPr>
          <a:xfrm>
            <a:off x="333339" y="3823696"/>
            <a:ext cx="1624773" cy="253916"/>
          </a:xfrm>
          <a:prstGeom prst="rect">
            <a:avLst/>
          </a:prstGeom>
          <a:noFill/>
        </p:spPr>
        <p:txBody>
          <a:bodyPr wrap="square" rtlCol="0">
            <a:spAutoFit/>
          </a:bodyPr>
          <a:lstStyle/>
          <a:p>
            <a:r>
              <a:rPr lang="it-IT" sz="1050" dirty="0">
                <a:solidFill>
                  <a:srgbClr val="C00000"/>
                </a:solidFill>
                <a:latin typeface="Comic Sans MS" panose="030F0702030302020204" pitchFamily="66" charset="0"/>
              </a:rPr>
              <a:t>Punto d’intersezione</a:t>
            </a:r>
          </a:p>
        </p:txBody>
      </p:sp>
      <p:sp>
        <p:nvSpPr>
          <p:cNvPr id="11" name="Ovale 10">
            <a:extLst>
              <a:ext uri="{FF2B5EF4-FFF2-40B4-BE49-F238E27FC236}">
                <a16:creationId xmlns:a16="http://schemas.microsoft.com/office/drawing/2014/main" id="{35463ED3-6FB4-41C0-2807-24BDD0617780}"/>
              </a:ext>
            </a:extLst>
          </p:cNvPr>
          <p:cNvSpPr/>
          <p:nvPr/>
        </p:nvSpPr>
        <p:spPr>
          <a:xfrm>
            <a:off x="723579" y="4096558"/>
            <a:ext cx="432000" cy="432000"/>
          </a:xfrm>
          <a:prstGeom prst="ellipse">
            <a:avLst/>
          </a:prstGeom>
          <a:noFill/>
          <a:ln w="3175">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2" name="CasellaDiTesto 21">
            <a:extLst>
              <a:ext uri="{FF2B5EF4-FFF2-40B4-BE49-F238E27FC236}">
                <a16:creationId xmlns:a16="http://schemas.microsoft.com/office/drawing/2014/main" id="{6BF90F54-3C37-CED5-5DF9-6568AD21BCFB}"/>
              </a:ext>
            </a:extLst>
          </p:cNvPr>
          <p:cNvSpPr txBox="1"/>
          <p:nvPr/>
        </p:nvSpPr>
        <p:spPr>
          <a:xfrm>
            <a:off x="5785116" y="4477627"/>
            <a:ext cx="1624773" cy="253916"/>
          </a:xfrm>
          <a:prstGeom prst="rect">
            <a:avLst/>
          </a:prstGeom>
          <a:noFill/>
        </p:spPr>
        <p:txBody>
          <a:bodyPr wrap="square" rtlCol="0">
            <a:spAutoFit/>
          </a:bodyPr>
          <a:lstStyle/>
          <a:p>
            <a:r>
              <a:rPr lang="it-IT" sz="1050" dirty="0">
                <a:solidFill>
                  <a:srgbClr val="C00000"/>
                </a:solidFill>
                <a:latin typeface="Comic Sans MS" panose="030F0702030302020204" pitchFamily="66" charset="0"/>
              </a:rPr>
              <a:t>Punto d’intersezione</a:t>
            </a:r>
          </a:p>
        </p:txBody>
      </p:sp>
      <p:sp>
        <p:nvSpPr>
          <p:cNvPr id="23" name="Ovale 22">
            <a:extLst>
              <a:ext uri="{FF2B5EF4-FFF2-40B4-BE49-F238E27FC236}">
                <a16:creationId xmlns:a16="http://schemas.microsoft.com/office/drawing/2014/main" id="{63CA1304-1DC9-4219-B4B3-E37FD43DD6CA}"/>
              </a:ext>
            </a:extLst>
          </p:cNvPr>
          <p:cNvSpPr/>
          <p:nvPr/>
        </p:nvSpPr>
        <p:spPr>
          <a:xfrm>
            <a:off x="5797643" y="4087503"/>
            <a:ext cx="432000" cy="432000"/>
          </a:xfrm>
          <a:prstGeom prst="ellipse">
            <a:avLst/>
          </a:prstGeom>
          <a:noFill/>
          <a:ln w="3175">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6" name="CasellaDiTesto 25">
            <a:extLst>
              <a:ext uri="{FF2B5EF4-FFF2-40B4-BE49-F238E27FC236}">
                <a16:creationId xmlns:a16="http://schemas.microsoft.com/office/drawing/2014/main" id="{49E3FF47-6415-F0E6-9338-B9EC4A2C3CAC}"/>
              </a:ext>
            </a:extLst>
          </p:cNvPr>
          <p:cNvSpPr txBox="1"/>
          <p:nvPr/>
        </p:nvSpPr>
        <p:spPr>
          <a:xfrm>
            <a:off x="8480641" y="3814641"/>
            <a:ext cx="1624773" cy="253916"/>
          </a:xfrm>
          <a:prstGeom prst="rect">
            <a:avLst/>
          </a:prstGeom>
          <a:noFill/>
        </p:spPr>
        <p:txBody>
          <a:bodyPr wrap="square" rtlCol="0">
            <a:spAutoFit/>
          </a:bodyPr>
          <a:lstStyle/>
          <a:p>
            <a:r>
              <a:rPr lang="it-IT" sz="1050" dirty="0">
                <a:solidFill>
                  <a:srgbClr val="C00000"/>
                </a:solidFill>
                <a:latin typeface="Comic Sans MS" panose="030F0702030302020204" pitchFamily="66" charset="0"/>
              </a:rPr>
              <a:t>Punto d’intersezione</a:t>
            </a:r>
          </a:p>
        </p:txBody>
      </p:sp>
      <p:sp>
        <p:nvSpPr>
          <p:cNvPr id="33" name="Ovale 32">
            <a:extLst>
              <a:ext uri="{FF2B5EF4-FFF2-40B4-BE49-F238E27FC236}">
                <a16:creationId xmlns:a16="http://schemas.microsoft.com/office/drawing/2014/main" id="{0F5AF153-36FB-D953-66E9-62CA9B0207F3}"/>
              </a:ext>
            </a:extLst>
          </p:cNvPr>
          <p:cNvSpPr/>
          <p:nvPr/>
        </p:nvSpPr>
        <p:spPr>
          <a:xfrm>
            <a:off x="8861028" y="4100249"/>
            <a:ext cx="432000" cy="432000"/>
          </a:xfrm>
          <a:prstGeom prst="ellipse">
            <a:avLst/>
          </a:prstGeom>
          <a:noFill/>
          <a:ln w="3175">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37" name="Connettore diritto 36">
            <a:extLst>
              <a:ext uri="{FF2B5EF4-FFF2-40B4-BE49-F238E27FC236}">
                <a16:creationId xmlns:a16="http://schemas.microsoft.com/office/drawing/2014/main" id="{D14CC704-9883-8A0E-ED42-1E48235508F8}"/>
              </a:ext>
            </a:extLst>
          </p:cNvPr>
          <p:cNvCxnSpPr/>
          <p:nvPr/>
        </p:nvCxnSpPr>
        <p:spPr>
          <a:xfrm>
            <a:off x="0" y="6858000"/>
            <a:ext cx="12192000" cy="0"/>
          </a:xfrm>
          <a:prstGeom prst="line">
            <a:avLst/>
          </a:prstGeom>
          <a:ln>
            <a:solidFill>
              <a:schemeClr val="accent6">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38" name="CasellaDiTesto 37">
            <a:hlinkClick r:id="rId3" action="ppaction://hlinksldjump"/>
            <a:extLst>
              <a:ext uri="{FF2B5EF4-FFF2-40B4-BE49-F238E27FC236}">
                <a16:creationId xmlns:a16="http://schemas.microsoft.com/office/drawing/2014/main" id="{F2C254FB-0DFD-F1DD-8C2F-1F699B052007}"/>
              </a:ext>
            </a:extLst>
          </p:cNvPr>
          <p:cNvSpPr txBox="1"/>
          <p:nvPr/>
        </p:nvSpPr>
        <p:spPr>
          <a:xfrm>
            <a:off x="10504339" y="22009"/>
            <a:ext cx="1611057" cy="360000"/>
          </a:xfrm>
          <a:prstGeom prst="rect">
            <a:avLst/>
          </a:prstGeom>
          <a:solidFill>
            <a:schemeClr val="accent4">
              <a:lumMod val="20000"/>
              <a:lumOff val="80000"/>
            </a:schemeClr>
          </a:solidFill>
          <a:ln w="3175">
            <a:solidFill>
              <a:srgbClr val="C00000"/>
            </a:solidFill>
          </a:ln>
        </p:spPr>
        <p:txBody>
          <a:bodyPr wrap="square" rtlCol="0">
            <a:spAutoFit/>
          </a:bodyPr>
          <a:lstStyle/>
          <a:p>
            <a:pPr algn="ctr"/>
            <a:r>
              <a:rPr lang="it-IT" sz="1600" dirty="0">
                <a:solidFill>
                  <a:srgbClr val="C00000"/>
                </a:solidFill>
                <a:latin typeface="Comic Sans MS" panose="030F0702030302020204" pitchFamily="66" charset="0"/>
              </a:rPr>
              <a:t>Torna a Indice</a:t>
            </a:r>
          </a:p>
        </p:txBody>
      </p:sp>
    </p:spTree>
    <p:extLst>
      <p:ext uri="{BB962C8B-B14F-4D97-AF65-F5344CB8AC3E}">
        <p14:creationId xmlns:p14="http://schemas.microsoft.com/office/powerpoint/2010/main" val="422569640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000" fill="hold"/>
                                        <p:tgtEl>
                                          <p:spTgt spid="3"/>
                                        </p:tgtEl>
                                        <p:attrNameLst>
                                          <p:attrName>ppt_x</p:attrName>
                                        </p:attrNameLst>
                                      </p:cBhvr>
                                      <p:tavLst>
                                        <p:tav tm="0">
                                          <p:val>
                                            <p:strVal val="0-#ppt_w/2"/>
                                          </p:val>
                                        </p:tav>
                                        <p:tav tm="100000">
                                          <p:val>
                                            <p:strVal val="#ppt_x"/>
                                          </p:val>
                                        </p:tav>
                                      </p:tavLst>
                                    </p:anim>
                                    <p:anim calcmode="lin" valueType="num">
                                      <p:cBhvr additive="base">
                                        <p:cTn id="8" dur="10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1000" fill="hold"/>
                                        <p:tgtEl>
                                          <p:spTgt spid="4"/>
                                        </p:tgtEl>
                                        <p:attrNameLst>
                                          <p:attrName>ppt_x</p:attrName>
                                        </p:attrNameLst>
                                      </p:cBhvr>
                                      <p:tavLst>
                                        <p:tav tm="0">
                                          <p:val>
                                            <p:strVal val="#ppt_x"/>
                                          </p:val>
                                        </p:tav>
                                        <p:tav tm="100000">
                                          <p:val>
                                            <p:strVal val="#ppt_x"/>
                                          </p:val>
                                        </p:tav>
                                      </p:tavLst>
                                    </p:anim>
                                    <p:anim calcmode="lin" valueType="num">
                                      <p:cBhvr additive="base">
                                        <p:cTn id="14" dur="10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1000" fill="hold"/>
                                        <p:tgtEl>
                                          <p:spTgt spid="9"/>
                                        </p:tgtEl>
                                        <p:attrNameLst>
                                          <p:attrName>ppt_x</p:attrName>
                                        </p:attrNameLst>
                                      </p:cBhvr>
                                      <p:tavLst>
                                        <p:tav tm="0">
                                          <p:val>
                                            <p:strVal val="#ppt_x"/>
                                          </p:val>
                                        </p:tav>
                                        <p:tav tm="100000">
                                          <p:val>
                                            <p:strVal val="#ppt_x"/>
                                          </p:val>
                                        </p:tav>
                                      </p:tavLst>
                                    </p:anim>
                                    <p:anim calcmode="lin" valueType="num">
                                      <p:cBhvr additive="base">
                                        <p:cTn id="20" dur="10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fade">
                                      <p:cBhvr>
                                        <p:cTn id="25" dur="1000"/>
                                        <p:tgtEl>
                                          <p:spTgt spid="7"/>
                                        </p:tgtEl>
                                      </p:cBhvr>
                                    </p:animEffect>
                                    <p:anim calcmode="lin" valueType="num">
                                      <p:cBhvr>
                                        <p:cTn id="26" dur="1000" fill="hold"/>
                                        <p:tgtEl>
                                          <p:spTgt spid="7"/>
                                        </p:tgtEl>
                                        <p:attrNameLst>
                                          <p:attrName>ppt_x</p:attrName>
                                        </p:attrNameLst>
                                      </p:cBhvr>
                                      <p:tavLst>
                                        <p:tav tm="0">
                                          <p:val>
                                            <p:strVal val="#ppt_x"/>
                                          </p:val>
                                        </p:tav>
                                        <p:tav tm="100000">
                                          <p:val>
                                            <p:strVal val="#ppt_x"/>
                                          </p:val>
                                        </p:tav>
                                      </p:tavLst>
                                    </p:anim>
                                    <p:anim calcmode="lin" valueType="num">
                                      <p:cBhvr>
                                        <p:cTn id="27" dur="1000" fill="hold"/>
                                        <p:tgtEl>
                                          <p:spTgt spid="7"/>
                                        </p:tgtEl>
                                        <p:attrNameLst>
                                          <p:attrName>ppt_y</p:attrName>
                                        </p:attrNameLst>
                                      </p:cBhvr>
                                      <p:tavLst>
                                        <p:tav tm="0">
                                          <p:val>
                                            <p:strVal val="#ppt_y+.1"/>
                                          </p:val>
                                        </p:tav>
                                        <p:tav tm="100000">
                                          <p:val>
                                            <p:strVal val="#ppt_y"/>
                                          </p:val>
                                        </p:tav>
                                      </p:tavLst>
                                    </p:anim>
                                  </p:childTnLst>
                                </p:cTn>
                              </p:par>
                            </p:childTnLst>
                          </p:cTn>
                        </p:par>
                        <p:par>
                          <p:cTn id="28" fill="hold">
                            <p:stCondLst>
                              <p:cond delay="1000"/>
                            </p:stCondLst>
                            <p:childTnLst>
                              <p:par>
                                <p:cTn id="29" presetID="42" presetClass="entr" presetSubtype="0" fill="hold" grpId="0" nodeType="afterEffect">
                                  <p:stCondLst>
                                    <p:cond delay="0"/>
                                  </p:stCondLst>
                                  <p:childTnLst>
                                    <p:set>
                                      <p:cBhvr>
                                        <p:cTn id="30" dur="1" fill="hold">
                                          <p:stCondLst>
                                            <p:cond delay="0"/>
                                          </p:stCondLst>
                                        </p:cTn>
                                        <p:tgtEl>
                                          <p:spTgt spid="16"/>
                                        </p:tgtEl>
                                        <p:attrNameLst>
                                          <p:attrName>style.visibility</p:attrName>
                                        </p:attrNameLst>
                                      </p:cBhvr>
                                      <p:to>
                                        <p:strVal val="visible"/>
                                      </p:to>
                                    </p:set>
                                    <p:animEffect transition="in" filter="fade">
                                      <p:cBhvr>
                                        <p:cTn id="31" dur="1000"/>
                                        <p:tgtEl>
                                          <p:spTgt spid="16"/>
                                        </p:tgtEl>
                                      </p:cBhvr>
                                    </p:animEffect>
                                    <p:anim calcmode="lin" valueType="num">
                                      <p:cBhvr>
                                        <p:cTn id="32" dur="1000" fill="hold"/>
                                        <p:tgtEl>
                                          <p:spTgt spid="16"/>
                                        </p:tgtEl>
                                        <p:attrNameLst>
                                          <p:attrName>ppt_x</p:attrName>
                                        </p:attrNameLst>
                                      </p:cBhvr>
                                      <p:tavLst>
                                        <p:tav tm="0">
                                          <p:val>
                                            <p:strVal val="#ppt_x"/>
                                          </p:val>
                                        </p:tav>
                                        <p:tav tm="100000">
                                          <p:val>
                                            <p:strVal val="#ppt_x"/>
                                          </p:val>
                                        </p:tav>
                                      </p:tavLst>
                                    </p:anim>
                                    <p:anim calcmode="lin" valueType="num">
                                      <p:cBhvr>
                                        <p:cTn id="33" dur="1000" fill="hold"/>
                                        <p:tgtEl>
                                          <p:spTgt spid="16"/>
                                        </p:tgtEl>
                                        <p:attrNameLst>
                                          <p:attrName>ppt_y</p:attrName>
                                        </p:attrNameLst>
                                      </p:cBhvr>
                                      <p:tavLst>
                                        <p:tav tm="0">
                                          <p:val>
                                            <p:strVal val="#ppt_y+.1"/>
                                          </p:val>
                                        </p:tav>
                                        <p:tav tm="100000">
                                          <p:val>
                                            <p:strVal val="#ppt_y"/>
                                          </p:val>
                                        </p:tav>
                                      </p:tavLst>
                                    </p:anim>
                                  </p:childTnLst>
                                </p:cTn>
                              </p:par>
                            </p:childTnLst>
                          </p:cTn>
                        </p:par>
                        <p:par>
                          <p:cTn id="34" fill="hold">
                            <p:stCondLst>
                              <p:cond delay="2000"/>
                            </p:stCondLst>
                            <p:childTnLst>
                              <p:par>
                                <p:cTn id="35" presetID="10" presetClass="entr" presetSubtype="0" fill="hold" grpId="0" nodeType="after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fade">
                                      <p:cBhvr>
                                        <p:cTn id="37" dur="1000"/>
                                        <p:tgtEl>
                                          <p:spTgt spid="11"/>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15"/>
                                        </p:tgtEl>
                                        <p:attrNameLst>
                                          <p:attrName>style.visibility</p:attrName>
                                        </p:attrNameLst>
                                      </p:cBhvr>
                                      <p:to>
                                        <p:strVal val="visible"/>
                                      </p:to>
                                    </p:set>
                                    <p:animEffect transition="in" filter="fade">
                                      <p:cBhvr>
                                        <p:cTn id="40" dur="1000"/>
                                        <p:tgtEl>
                                          <p:spTgt spid="15"/>
                                        </p:tgtEl>
                                      </p:cBhvr>
                                    </p:animEffect>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nodeType="clickEffect">
                                  <p:stCondLst>
                                    <p:cond delay="0"/>
                                  </p:stCondLst>
                                  <p:childTnLst>
                                    <p:set>
                                      <p:cBhvr>
                                        <p:cTn id="44" dur="1" fill="hold">
                                          <p:stCondLst>
                                            <p:cond delay="0"/>
                                          </p:stCondLst>
                                        </p:cTn>
                                        <p:tgtEl>
                                          <p:spTgt spid="12"/>
                                        </p:tgtEl>
                                        <p:attrNameLst>
                                          <p:attrName>style.visibility</p:attrName>
                                        </p:attrNameLst>
                                      </p:cBhvr>
                                      <p:to>
                                        <p:strVal val="visible"/>
                                      </p:to>
                                    </p:set>
                                    <p:animEffect transition="in" filter="fade">
                                      <p:cBhvr>
                                        <p:cTn id="45" dur="1000"/>
                                        <p:tgtEl>
                                          <p:spTgt spid="12"/>
                                        </p:tgtEl>
                                      </p:cBhvr>
                                    </p:animEffect>
                                    <p:anim calcmode="lin" valueType="num">
                                      <p:cBhvr>
                                        <p:cTn id="46" dur="1000" fill="hold"/>
                                        <p:tgtEl>
                                          <p:spTgt spid="12"/>
                                        </p:tgtEl>
                                        <p:attrNameLst>
                                          <p:attrName>ppt_x</p:attrName>
                                        </p:attrNameLst>
                                      </p:cBhvr>
                                      <p:tavLst>
                                        <p:tav tm="0">
                                          <p:val>
                                            <p:strVal val="#ppt_x"/>
                                          </p:val>
                                        </p:tav>
                                        <p:tav tm="100000">
                                          <p:val>
                                            <p:strVal val="#ppt_x"/>
                                          </p:val>
                                        </p:tav>
                                      </p:tavLst>
                                    </p:anim>
                                    <p:anim calcmode="lin" valueType="num">
                                      <p:cBhvr>
                                        <p:cTn id="47" dur="1000" fill="hold"/>
                                        <p:tgtEl>
                                          <p:spTgt spid="12"/>
                                        </p:tgtEl>
                                        <p:attrNameLst>
                                          <p:attrName>ppt_y</p:attrName>
                                        </p:attrNameLst>
                                      </p:cBhvr>
                                      <p:tavLst>
                                        <p:tav tm="0">
                                          <p:val>
                                            <p:strVal val="#ppt_y+.1"/>
                                          </p:val>
                                        </p:tav>
                                        <p:tav tm="100000">
                                          <p:val>
                                            <p:strVal val="#ppt_y"/>
                                          </p:val>
                                        </p:tav>
                                      </p:tavLst>
                                    </p:anim>
                                  </p:childTnLst>
                                </p:cTn>
                              </p:par>
                            </p:childTnLst>
                          </p:cTn>
                        </p:par>
                        <p:par>
                          <p:cTn id="48" fill="hold">
                            <p:stCondLst>
                              <p:cond delay="1000"/>
                            </p:stCondLst>
                            <p:childTnLst>
                              <p:par>
                                <p:cTn id="49" presetID="42" presetClass="entr" presetSubtype="0" fill="hold" grpId="0" nodeType="afterEffect">
                                  <p:stCondLst>
                                    <p:cond delay="0"/>
                                  </p:stCondLst>
                                  <p:childTnLst>
                                    <p:set>
                                      <p:cBhvr>
                                        <p:cTn id="50" dur="1" fill="hold">
                                          <p:stCondLst>
                                            <p:cond delay="0"/>
                                          </p:stCondLst>
                                        </p:cTn>
                                        <p:tgtEl>
                                          <p:spTgt spid="17"/>
                                        </p:tgtEl>
                                        <p:attrNameLst>
                                          <p:attrName>style.visibility</p:attrName>
                                        </p:attrNameLst>
                                      </p:cBhvr>
                                      <p:to>
                                        <p:strVal val="visible"/>
                                      </p:to>
                                    </p:set>
                                    <p:animEffect transition="in" filter="fade">
                                      <p:cBhvr>
                                        <p:cTn id="51" dur="1000"/>
                                        <p:tgtEl>
                                          <p:spTgt spid="17"/>
                                        </p:tgtEl>
                                      </p:cBhvr>
                                    </p:animEffect>
                                    <p:anim calcmode="lin" valueType="num">
                                      <p:cBhvr>
                                        <p:cTn id="52" dur="1000" fill="hold"/>
                                        <p:tgtEl>
                                          <p:spTgt spid="17"/>
                                        </p:tgtEl>
                                        <p:attrNameLst>
                                          <p:attrName>ppt_x</p:attrName>
                                        </p:attrNameLst>
                                      </p:cBhvr>
                                      <p:tavLst>
                                        <p:tav tm="0">
                                          <p:val>
                                            <p:strVal val="#ppt_x"/>
                                          </p:val>
                                        </p:tav>
                                        <p:tav tm="100000">
                                          <p:val>
                                            <p:strVal val="#ppt_x"/>
                                          </p:val>
                                        </p:tav>
                                      </p:tavLst>
                                    </p:anim>
                                    <p:anim calcmode="lin" valueType="num">
                                      <p:cBhvr>
                                        <p:cTn id="53" dur="1000" fill="hold"/>
                                        <p:tgtEl>
                                          <p:spTgt spid="17"/>
                                        </p:tgtEl>
                                        <p:attrNameLst>
                                          <p:attrName>ppt_y</p:attrName>
                                        </p:attrNameLst>
                                      </p:cBhvr>
                                      <p:tavLst>
                                        <p:tav tm="0">
                                          <p:val>
                                            <p:strVal val="#ppt_y+.1"/>
                                          </p:val>
                                        </p:tav>
                                        <p:tav tm="100000">
                                          <p:val>
                                            <p:strVal val="#ppt_y"/>
                                          </p:val>
                                        </p:tav>
                                      </p:tavLst>
                                    </p:anim>
                                  </p:childTnLst>
                                </p:cTn>
                              </p:par>
                            </p:childTnLst>
                          </p:cTn>
                        </p:par>
                        <p:par>
                          <p:cTn id="54" fill="hold">
                            <p:stCondLst>
                              <p:cond delay="2000"/>
                            </p:stCondLst>
                            <p:childTnLst>
                              <p:par>
                                <p:cTn id="55" presetID="10" presetClass="entr" presetSubtype="0" fill="hold" grpId="0" nodeType="afterEffect">
                                  <p:stCondLst>
                                    <p:cond delay="0"/>
                                  </p:stCondLst>
                                  <p:childTnLst>
                                    <p:set>
                                      <p:cBhvr>
                                        <p:cTn id="56" dur="1" fill="hold">
                                          <p:stCondLst>
                                            <p:cond delay="0"/>
                                          </p:stCondLst>
                                        </p:cTn>
                                        <p:tgtEl>
                                          <p:spTgt spid="23"/>
                                        </p:tgtEl>
                                        <p:attrNameLst>
                                          <p:attrName>style.visibility</p:attrName>
                                        </p:attrNameLst>
                                      </p:cBhvr>
                                      <p:to>
                                        <p:strVal val="visible"/>
                                      </p:to>
                                    </p:set>
                                    <p:animEffect transition="in" filter="fade">
                                      <p:cBhvr>
                                        <p:cTn id="57" dur="1000"/>
                                        <p:tgtEl>
                                          <p:spTgt spid="23"/>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22"/>
                                        </p:tgtEl>
                                        <p:attrNameLst>
                                          <p:attrName>style.visibility</p:attrName>
                                        </p:attrNameLst>
                                      </p:cBhvr>
                                      <p:to>
                                        <p:strVal val="visible"/>
                                      </p:to>
                                    </p:set>
                                    <p:animEffect transition="in" filter="fade">
                                      <p:cBhvr>
                                        <p:cTn id="60" dur="1000"/>
                                        <p:tgtEl>
                                          <p:spTgt spid="22"/>
                                        </p:tgtEl>
                                      </p:cBhvr>
                                    </p:animEffect>
                                  </p:childTnLst>
                                </p:cTn>
                              </p:par>
                            </p:childTnLst>
                          </p:cTn>
                        </p:par>
                      </p:childTnLst>
                    </p:cTn>
                  </p:par>
                  <p:par>
                    <p:cTn id="61" fill="hold">
                      <p:stCondLst>
                        <p:cond delay="indefinite"/>
                      </p:stCondLst>
                      <p:childTnLst>
                        <p:par>
                          <p:cTn id="62" fill="hold">
                            <p:stCondLst>
                              <p:cond delay="0"/>
                            </p:stCondLst>
                            <p:childTnLst>
                              <p:par>
                                <p:cTn id="63" presetID="42" presetClass="entr" presetSubtype="0" fill="hold" nodeType="clickEffect">
                                  <p:stCondLst>
                                    <p:cond delay="0"/>
                                  </p:stCondLst>
                                  <p:childTnLst>
                                    <p:set>
                                      <p:cBhvr>
                                        <p:cTn id="64" dur="1" fill="hold">
                                          <p:stCondLst>
                                            <p:cond delay="0"/>
                                          </p:stCondLst>
                                        </p:cTn>
                                        <p:tgtEl>
                                          <p:spTgt spid="13"/>
                                        </p:tgtEl>
                                        <p:attrNameLst>
                                          <p:attrName>style.visibility</p:attrName>
                                        </p:attrNameLst>
                                      </p:cBhvr>
                                      <p:to>
                                        <p:strVal val="visible"/>
                                      </p:to>
                                    </p:set>
                                    <p:animEffect transition="in" filter="fade">
                                      <p:cBhvr>
                                        <p:cTn id="65" dur="1000"/>
                                        <p:tgtEl>
                                          <p:spTgt spid="13"/>
                                        </p:tgtEl>
                                      </p:cBhvr>
                                    </p:animEffect>
                                    <p:anim calcmode="lin" valueType="num">
                                      <p:cBhvr>
                                        <p:cTn id="66" dur="1000" fill="hold"/>
                                        <p:tgtEl>
                                          <p:spTgt spid="13"/>
                                        </p:tgtEl>
                                        <p:attrNameLst>
                                          <p:attrName>ppt_x</p:attrName>
                                        </p:attrNameLst>
                                      </p:cBhvr>
                                      <p:tavLst>
                                        <p:tav tm="0">
                                          <p:val>
                                            <p:strVal val="#ppt_x"/>
                                          </p:val>
                                        </p:tav>
                                        <p:tav tm="100000">
                                          <p:val>
                                            <p:strVal val="#ppt_x"/>
                                          </p:val>
                                        </p:tav>
                                      </p:tavLst>
                                    </p:anim>
                                    <p:anim calcmode="lin" valueType="num">
                                      <p:cBhvr>
                                        <p:cTn id="67" dur="1000" fill="hold"/>
                                        <p:tgtEl>
                                          <p:spTgt spid="13"/>
                                        </p:tgtEl>
                                        <p:attrNameLst>
                                          <p:attrName>ppt_y</p:attrName>
                                        </p:attrNameLst>
                                      </p:cBhvr>
                                      <p:tavLst>
                                        <p:tav tm="0">
                                          <p:val>
                                            <p:strVal val="#ppt_y+.1"/>
                                          </p:val>
                                        </p:tav>
                                        <p:tav tm="100000">
                                          <p:val>
                                            <p:strVal val="#ppt_y"/>
                                          </p:val>
                                        </p:tav>
                                      </p:tavLst>
                                    </p:anim>
                                  </p:childTnLst>
                                </p:cTn>
                              </p:par>
                            </p:childTnLst>
                          </p:cTn>
                        </p:par>
                        <p:par>
                          <p:cTn id="68" fill="hold">
                            <p:stCondLst>
                              <p:cond delay="1000"/>
                            </p:stCondLst>
                            <p:childTnLst>
                              <p:par>
                                <p:cTn id="69" presetID="2" presetClass="entr" presetSubtype="4" fill="hold" grpId="0" nodeType="afterEffect">
                                  <p:stCondLst>
                                    <p:cond delay="0"/>
                                  </p:stCondLst>
                                  <p:childTnLst>
                                    <p:set>
                                      <p:cBhvr>
                                        <p:cTn id="70" dur="1" fill="hold">
                                          <p:stCondLst>
                                            <p:cond delay="0"/>
                                          </p:stCondLst>
                                        </p:cTn>
                                        <p:tgtEl>
                                          <p:spTgt spid="18"/>
                                        </p:tgtEl>
                                        <p:attrNameLst>
                                          <p:attrName>style.visibility</p:attrName>
                                        </p:attrNameLst>
                                      </p:cBhvr>
                                      <p:to>
                                        <p:strVal val="visible"/>
                                      </p:to>
                                    </p:set>
                                    <p:anim calcmode="lin" valueType="num">
                                      <p:cBhvr additive="base">
                                        <p:cTn id="71" dur="1000" fill="hold"/>
                                        <p:tgtEl>
                                          <p:spTgt spid="18"/>
                                        </p:tgtEl>
                                        <p:attrNameLst>
                                          <p:attrName>ppt_x</p:attrName>
                                        </p:attrNameLst>
                                      </p:cBhvr>
                                      <p:tavLst>
                                        <p:tav tm="0">
                                          <p:val>
                                            <p:strVal val="#ppt_x"/>
                                          </p:val>
                                        </p:tav>
                                        <p:tav tm="100000">
                                          <p:val>
                                            <p:strVal val="#ppt_x"/>
                                          </p:val>
                                        </p:tav>
                                      </p:tavLst>
                                    </p:anim>
                                    <p:anim calcmode="lin" valueType="num">
                                      <p:cBhvr additive="base">
                                        <p:cTn id="72" dur="1000" fill="hold"/>
                                        <p:tgtEl>
                                          <p:spTgt spid="18"/>
                                        </p:tgtEl>
                                        <p:attrNameLst>
                                          <p:attrName>ppt_y</p:attrName>
                                        </p:attrNameLst>
                                      </p:cBhvr>
                                      <p:tavLst>
                                        <p:tav tm="0">
                                          <p:val>
                                            <p:strVal val="1+#ppt_h/2"/>
                                          </p:val>
                                        </p:tav>
                                        <p:tav tm="100000">
                                          <p:val>
                                            <p:strVal val="#ppt_y"/>
                                          </p:val>
                                        </p:tav>
                                      </p:tavLst>
                                    </p:anim>
                                  </p:childTnLst>
                                </p:cTn>
                              </p:par>
                            </p:childTnLst>
                          </p:cTn>
                        </p:par>
                        <p:par>
                          <p:cTn id="73" fill="hold">
                            <p:stCondLst>
                              <p:cond delay="2000"/>
                            </p:stCondLst>
                            <p:childTnLst>
                              <p:par>
                                <p:cTn id="74" presetID="10" presetClass="entr" presetSubtype="0" fill="hold" grpId="0" nodeType="afterEffect">
                                  <p:stCondLst>
                                    <p:cond delay="0"/>
                                  </p:stCondLst>
                                  <p:childTnLst>
                                    <p:set>
                                      <p:cBhvr>
                                        <p:cTn id="75" dur="1" fill="hold">
                                          <p:stCondLst>
                                            <p:cond delay="0"/>
                                          </p:stCondLst>
                                        </p:cTn>
                                        <p:tgtEl>
                                          <p:spTgt spid="33"/>
                                        </p:tgtEl>
                                        <p:attrNameLst>
                                          <p:attrName>style.visibility</p:attrName>
                                        </p:attrNameLst>
                                      </p:cBhvr>
                                      <p:to>
                                        <p:strVal val="visible"/>
                                      </p:to>
                                    </p:set>
                                    <p:animEffect transition="in" filter="fade">
                                      <p:cBhvr>
                                        <p:cTn id="76" dur="1000"/>
                                        <p:tgtEl>
                                          <p:spTgt spid="33"/>
                                        </p:tgtEl>
                                      </p:cBhvr>
                                    </p:animEffect>
                                  </p:childTnLst>
                                </p:cTn>
                              </p:par>
                              <p:par>
                                <p:cTn id="77" presetID="10" presetClass="entr" presetSubtype="0" fill="hold" grpId="0" nodeType="withEffect">
                                  <p:stCondLst>
                                    <p:cond delay="0"/>
                                  </p:stCondLst>
                                  <p:childTnLst>
                                    <p:set>
                                      <p:cBhvr>
                                        <p:cTn id="78" dur="1" fill="hold">
                                          <p:stCondLst>
                                            <p:cond delay="0"/>
                                          </p:stCondLst>
                                        </p:cTn>
                                        <p:tgtEl>
                                          <p:spTgt spid="26"/>
                                        </p:tgtEl>
                                        <p:attrNameLst>
                                          <p:attrName>style.visibility</p:attrName>
                                        </p:attrNameLst>
                                      </p:cBhvr>
                                      <p:to>
                                        <p:strVal val="visible"/>
                                      </p:to>
                                    </p:set>
                                    <p:animEffect transition="in" filter="fade">
                                      <p:cBhvr>
                                        <p:cTn id="79" dur="10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P spid="16" grpId="0" animBg="1"/>
      <p:bldP spid="17" grpId="0" animBg="1"/>
      <p:bldP spid="18" grpId="0" animBg="1"/>
      <p:bldP spid="3" grpId="0"/>
      <p:bldP spid="15" grpId="0"/>
      <p:bldP spid="11" grpId="0" animBg="1"/>
      <p:bldP spid="22" grpId="0"/>
      <p:bldP spid="23" grpId="0" animBg="1"/>
      <p:bldP spid="26" grpId="0"/>
      <p:bldP spid="3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8737D09F-BF3D-4E22-FD69-F50220AA2F60}"/>
              </a:ext>
            </a:extLst>
          </p:cNvPr>
          <p:cNvSpPr/>
          <p:nvPr/>
        </p:nvSpPr>
        <p:spPr>
          <a:xfrm>
            <a:off x="336000" y="25048"/>
            <a:ext cx="11520000" cy="360000"/>
          </a:xfrm>
          <a:prstGeom prst="rect">
            <a:avLst/>
          </a:prstGeom>
          <a:ln>
            <a:solidFill>
              <a:schemeClr val="accent2">
                <a:lumMod val="75000"/>
              </a:schemeClr>
            </a:solidFill>
          </a:ln>
        </p:spPr>
        <p:txBody>
          <a:bodyPr wrap="square">
            <a:spAutoFit/>
          </a:bodyPr>
          <a:lstStyle/>
          <a:p>
            <a:pPr algn="ctr">
              <a:lnSpc>
                <a:spcPct val="115000"/>
              </a:lnSpc>
            </a:pPr>
            <a:r>
              <a:rPr lang="it-IT" dirty="0">
                <a:solidFill>
                  <a:srgbClr val="C00000"/>
                </a:solidFill>
                <a:latin typeface="Comic Sans MS" panose="030F0702030302020204" pitchFamily="66" charset="0"/>
                <a:ea typeface="Times New Roman" panose="02020603050405020304" pitchFamily="18" charset="0"/>
                <a:cs typeface="Arial" panose="020B0604020202020204" pitchFamily="34" charset="0"/>
              </a:rPr>
              <a:t>ALGORITMI  GRAFICI  PER LA DEFINIZIONE DESCRITTIVA DEL PIANO</a:t>
            </a:r>
          </a:p>
        </p:txBody>
      </p:sp>
      <p:sp>
        <p:nvSpPr>
          <p:cNvPr id="5" name="CasellaDiTesto 4">
            <a:extLst>
              <a:ext uri="{FF2B5EF4-FFF2-40B4-BE49-F238E27FC236}">
                <a16:creationId xmlns:a16="http://schemas.microsoft.com/office/drawing/2014/main" id="{EAF5B5D3-7394-A2F0-577C-0150A957AAFA}"/>
              </a:ext>
            </a:extLst>
          </p:cNvPr>
          <p:cNvSpPr txBox="1"/>
          <p:nvPr/>
        </p:nvSpPr>
        <p:spPr>
          <a:xfrm>
            <a:off x="428625" y="571500"/>
            <a:ext cx="11427375" cy="923330"/>
          </a:xfrm>
          <a:prstGeom prst="rect">
            <a:avLst/>
          </a:prstGeom>
          <a:noFill/>
        </p:spPr>
        <p:txBody>
          <a:bodyPr wrap="square" rtlCol="0">
            <a:spAutoFit/>
          </a:bodyPr>
          <a:lstStyle/>
          <a:p>
            <a:pPr algn="ctr"/>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Se il punto d’intersezione è un punto improprio le tracce del piano sono costituite da rette (una o due) appartenenti ai piani di proiezione, parallele alla lt e, quindi, incidenti ad essa in un punto improprio P</a:t>
            </a:r>
            <a:r>
              <a:rPr lang="it-IT" sz="2400" baseline="30000" dirty="0">
                <a:solidFill>
                  <a:srgbClr val="C00000"/>
                </a:solidFill>
                <a:latin typeface="Symbol" panose="05050102010706020507" pitchFamily="18" charset="2"/>
              </a:rPr>
              <a:t>¥</a:t>
            </a:r>
          </a:p>
          <a:p>
            <a:pPr algn="ctr"/>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come negli esempi successivi.</a:t>
            </a:r>
            <a:endParaRPr lang="it-IT" dirty="0">
              <a:solidFill>
                <a:srgbClr val="C00000"/>
              </a:solidFill>
            </a:endParaRPr>
          </a:p>
        </p:txBody>
      </p:sp>
      <p:sp>
        <p:nvSpPr>
          <p:cNvPr id="12" name="CasellaDiTesto 11">
            <a:extLst>
              <a:ext uri="{FF2B5EF4-FFF2-40B4-BE49-F238E27FC236}">
                <a16:creationId xmlns:a16="http://schemas.microsoft.com/office/drawing/2014/main" id="{46E009D8-E1C5-4352-84D8-662E0830A631}"/>
              </a:ext>
            </a:extLst>
          </p:cNvPr>
          <p:cNvSpPr txBox="1"/>
          <p:nvPr/>
        </p:nvSpPr>
        <p:spPr>
          <a:xfrm>
            <a:off x="289031" y="4577132"/>
            <a:ext cx="3672000" cy="646331"/>
          </a:xfrm>
          <a:prstGeom prst="rect">
            <a:avLst/>
          </a:prstGeom>
          <a:noFill/>
          <a:ln w="3175">
            <a:solidFill>
              <a:schemeClr val="tx1"/>
            </a:solidFill>
          </a:ln>
        </p:spPr>
        <p:txBody>
          <a:bodyPr wrap="square" rtlCol="0">
            <a:spAutoFit/>
          </a:bodyPr>
          <a:lstStyle/>
          <a:p>
            <a:pPr algn="ctr"/>
            <a:r>
              <a:rPr lang="it-IT" dirty="0">
                <a:solidFill>
                  <a:srgbClr val="C00000"/>
                </a:solidFill>
                <a:latin typeface="Comic Sans MS" panose="030F0702030302020204" pitchFamily="66" charset="0"/>
              </a:rPr>
              <a:t>Tracce del piano generico parallelo alla linea di terra</a:t>
            </a:r>
          </a:p>
        </p:txBody>
      </p:sp>
      <p:sp>
        <p:nvSpPr>
          <p:cNvPr id="13" name="CasellaDiTesto 12">
            <a:extLst>
              <a:ext uri="{FF2B5EF4-FFF2-40B4-BE49-F238E27FC236}">
                <a16:creationId xmlns:a16="http://schemas.microsoft.com/office/drawing/2014/main" id="{BFA70046-E687-BA5E-513E-FA70610BF399}"/>
              </a:ext>
            </a:extLst>
          </p:cNvPr>
          <p:cNvSpPr txBox="1"/>
          <p:nvPr/>
        </p:nvSpPr>
        <p:spPr>
          <a:xfrm>
            <a:off x="4263661" y="4622649"/>
            <a:ext cx="3672000" cy="369332"/>
          </a:xfrm>
          <a:prstGeom prst="rect">
            <a:avLst/>
          </a:prstGeom>
          <a:noFill/>
          <a:ln w="3175">
            <a:solidFill>
              <a:schemeClr val="tx1"/>
            </a:solidFill>
          </a:ln>
        </p:spPr>
        <p:txBody>
          <a:bodyPr wrap="square" rtlCol="0">
            <a:spAutoFit/>
          </a:bodyPr>
          <a:lstStyle/>
          <a:p>
            <a:pPr algn="ctr"/>
            <a:r>
              <a:rPr lang="it-IT" dirty="0">
                <a:solidFill>
                  <a:srgbClr val="C00000"/>
                </a:solidFill>
                <a:latin typeface="Comic Sans MS" panose="030F0702030302020204" pitchFamily="66" charset="0"/>
              </a:rPr>
              <a:t>Traccia del piano orizzontale</a:t>
            </a:r>
          </a:p>
        </p:txBody>
      </p:sp>
      <p:sp>
        <p:nvSpPr>
          <p:cNvPr id="14" name="CasellaDiTesto 13">
            <a:extLst>
              <a:ext uri="{FF2B5EF4-FFF2-40B4-BE49-F238E27FC236}">
                <a16:creationId xmlns:a16="http://schemas.microsoft.com/office/drawing/2014/main" id="{9CB24CD3-AA30-0D1D-F27B-B8A478ECAE13}"/>
              </a:ext>
            </a:extLst>
          </p:cNvPr>
          <p:cNvSpPr txBox="1"/>
          <p:nvPr/>
        </p:nvSpPr>
        <p:spPr>
          <a:xfrm>
            <a:off x="8145931" y="4622649"/>
            <a:ext cx="3672000" cy="369332"/>
          </a:xfrm>
          <a:prstGeom prst="rect">
            <a:avLst/>
          </a:prstGeom>
          <a:noFill/>
          <a:ln w="3175">
            <a:solidFill>
              <a:schemeClr val="tx1"/>
            </a:solidFill>
          </a:ln>
        </p:spPr>
        <p:txBody>
          <a:bodyPr wrap="square" rtlCol="0">
            <a:spAutoFit/>
          </a:bodyPr>
          <a:lstStyle/>
          <a:p>
            <a:pPr algn="ctr"/>
            <a:r>
              <a:rPr lang="it-IT" dirty="0">
                <a:solidFill>
                  <a:srgbClr val="C00000"/>
                </a:solidFill>
                <a:latin typeface="Comic Sans MS" panose="030F0702030302020204" pitchFamily="66" charset="0"/>
              </a:rPr>
              <a:t>Traccia del piano frontale</a:t>
            </a:r>
          </a:p>
        </p:txBody>
      </p:sp>
      <p:sp>
        <p:nvSpPr>
          <p:cNvPr id="15" name="CasellaDiTesto 14">
            <a:extLst>
              <a:ext uri="{FF2B5EF4-FFF2-40B4-BE49-F238E27FC236}">
                <a16:creationId xmlns:a16="http://schemas.microsoft.com/office/drawing/2014/main" id="{D6CF495D-76B1-F4AC-D4FA-9DBC1565094B}"/>
              </a:ext>
            </a:extLst>
          </p:cNvPr>
          <p:cNvSpPr txBox="1"/>
          <p:nvPr/>
        </p:nvSpPr>
        <p:spPr>
          <a:xfrm>
            <a:off x="336001" y="5487492"/>
            <a:ext cx="9099516" cy="369332"/>
          </a:xfrm>
          <a:prstGeom prst="rect">
            <a:avLst/>
          </a:prstGeom>
          <a:noFill/>
        </p:spPr>
        <p:txBody>
          <a:bodyPr wrap="square" rtlCol="0">
            <a:spAutoFit/>
          </a:bodyPr>
          <a:lstStyle/>
          <a:p>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Si ricorda, infine, che una retta resta determinata mediante uno dei seguenti modi:</a:t>
            </a:r>
            <a:endParaRPr lang="it-IT" dirty="0">
              <a:solidFill>
                <a:srgbClr val="C00000"/>
              </a:solidFill>
            </a:endParaRPr>
          </a:p>
        </p:txBody>
      </p:sp>
      <p:sp>
        <p:nvSpPr>
          <p:cNvPr id="16" name="CasellaDiTesto 15">
            <a:extLst>
              <a:ext uri="{FF2B5EF4-FFF2-40B4-BE49-F238E27FC236}">
                <a16:creationId xmlns:a16="http://schemas.microsoft.com/office/drawing/2014/main" id="{C421D84E-1454-5090-833F-25FFF3DDA007}"/>
              </a:ext>
            </a:extLst>
          </p:cNvPr>
          <p:cNvSpPr txBox="1"/>
          <p:nvPr/>
        </p:nvSpPr>
        <p:spPr>
          <a:xfrm>
            <a:off x="336000" y="5835835"/>
            <a:ext cx="7025853" cy="369332"/>
          </a:xfrm>
          <a:prstGeom prst="rect">
            <a:avLst/>
          </a:prstGeom>
          <a:noFill/>
        </p:spPr>
        <p:txBody>
          <a:bodyPr wrap="square" rtlCol="0">
            <a:spAutoFit/>
          </a:bodyPr>
          <a:lstStyle/>
          <a:p>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a) mediante l’assegnazione di due punti distinti e non coincidenti</a:t>
            </a:r>
            <a:endParaRPr lang="it-IT" dirty="0">
              <a:solidFill>
                <a:srgbClr val="C00000"/>
              </a:solidFill>
            </a:endParaRPr>
          </a:p>
        </p:txBody>
      </p:sp>
      <p:sp>
        <p:nvSpPr>
          <p:cNvPr id="17" name="CasellaDiTesto 16">
            <a:extLst>
              <a:ext uri="{FF2B5EF4-FFF2-40B4-BE49-F238E27FC236}">
                <a16:creationId xmlns:a16="http://schemas.microsoft.com/office/drawing/2014/main" id="{FD8DB9F2-FD64-9974-9FEB-2766EF42A5D0}"/>
              </a:ext>
            </a:extLst>
          </p:cNvPr>
          <p:cNvSpPr txBox="1"/>
          <p:nvPr/>
        </p:nvSpPr>
        <p:spPr>
          <a:xfrm>
            <a:off x="336001" y="6222074"/>
            <a:ext cx="10300898" cy="369332"/>
          </a:xfrm>
          <a:prstGeom prst="rect">
            <a:avLst/>
          </a:prstGeom>
          <a:noFill/>
        </p:spPr>
        <p:txBody>
          <a:bodyPr wrap="square" rtlCol="0">
            <a:spAutoFit/>
          </a:bodyPr>
          <a:lstStyle/>
          <a:p>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b) mediante l’assegnazione di un punto reale (punto di applicazione) e una direzione (direttrice)</a:t>
            </a:r>
            <a:endParaRPr lang="it-IT" dirty="0">
              <a:solidFill>
                <a:srgbClr val="C00000"/>
              </a:solidFill>
            </a:endParaRPr>
          </a:p>
        </p:txBody>
      </p:sp>
      <p:grpSp>
        <p:nvGrpSpPr>
          <p:cNvPr id="7" name="Gruppo 6">
            <a:extLst>
              <a:ext uri="{FF2B5EF4-FFF2-40B4-BE49-F238E27FC236}">
                <a16:creationId xmlns:a16="http://schemas.microsoft.com/office/drawing/2014/main" id="{02D08EF3-0DF8-991D-5AE0-5EB8F12EC737}"/>
              </a:ext>
            </a:extLst>
          </p:cNvPr>
          <p:cNvGrpSpPr/>
          <p:nvPr/>
        </p:nvGrpSpPr>
        <p:grpSpPr>
          <a:xfrm>
            <a:off x="304275" y="1704788"/>
            <a:ext cx="3656756" cy="2699999"/>
            <a:chOff x="304275" y="1704788"/>
            <a:chExt cx="3656756" cy="2699999"/>
          </a:xfrm>
        </p:grpSpPr>
        <p:sp>
          <p:nvSpPr>
            <p:cNvPr id="2" name="Rettangolo 1">
              <a:extLst>
                <a:ext uri="{FF2B5EF4-FFF2-40B4-BE49-F238E27FC236}">
                  <a16:creationId xmlns:a16="http://schemas.microsoft.com/office/drawing/2014/main" id="{175C3177-B486-2F93-556D-52617CD447BB}"/>
                </a:ext>
              </a:extLst>
            </p:cNvPr>
            <p:cNvSpPr/>
            <p:nvPr/>
          </p:nvSpPr>
          <p:spPr>
            <a:xfrm>
              <a:off x="304275" y="1704788"/>
              <a:ext cx="3636000" cy="2699999"/>
            </a:xfrm>
            <a:prstGeom prst="rect">
              <a:avLst/>
            </a:prstGeom>
            <a:solidFill>
              <a:srgbClr val="F1F8B9"/>
            </a:solidFill>
            <a:ln w="3175">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3" name="Connettore diritto 2">
              <a:extLst>
                <a:ext uri="{FF2B5EF4-FFF2-40B4-BE49-F238E27FC236}">
                  <a16:creationId xmlns:a16="http://schemas.microsoft.com/office/drawing/2014/main" id="{FDA91444-28F8-078C-27D9-182C3CDFBE6F}"/>
                </a:ext>
              </a:extLst>
            </p:cNvPr>
            <p:cNvCxnSpPr/>
            <p:nvPr/>
          </p:nvCxnSpPr>
          <p:spPr>
            <a:xfrm>
              <a:off x="428625" y="2978770"/>
              <a:ext cx="3359021"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
          <p:nvSpPr>
            <p:cNvPr id="6" name="CasellaDiTesto 5">
              <a:extLst>
                <a:ext uri="{FF2B5EF4-FFF2-40B4-BE49-F238E27FC236}">
                  <a16:creationId xmlns:a16="http://schemas.microsoft.com/office/drawing/2014/main" id="{35AF7F7D-8F8C-5A5F-6854-70F6B43984C1}"/>
                </a:ext>
              </a:extLst>
            </p:cNvPr>
            <p:cNvSpPr txBox="1"/>
            <p:nvPr/>
          </p:nvSpPr>
          <p:spPr>
            <a:xfrm>
              <a:off x="3591703" y="2605545"/>
              <a:ext cx="369328" cy="369328"/>
            </a:xfrm>
            <a:prstGeom prst="rect">
              <a:avLst/>
            </a:prstGeom>
            <a:noFill/>
            <a:ln w="3175">
              <a:noFill/>
            </a:ln>
          </p:spPr>
          <p:txBody>
            <a:bodyPr wrap="square" rtlCol="0">
              <a:spAutoFit/>
            </a:bodyPr>
            <a:lstStyle/>
            <a:p>
              <a:r>
                <a:rPr lang="it-IT" dirty="0"/>
                <a:t>lt</a:t>
              </a:r>
            </a:p>
          </p:txBody>
        </p:sp>
        <p:sp>
          <p:nvSpPr>
            <p:cNvPr id="8" name="CasellaDiTesto 7">
              <a:extLst>
                <a:ext uri="{FF2B5EF4-FFF2-40B4-BE49-F238E27FC236}">
                  <a16:creationId xmlns:a16="http://schemas.microsoft.com/office/drawing/2014/main" id="{FD855790-4CD1-50A9-E9C3-D76D2E3CD870}"/>
                </a:ext>
              </a:extLst>
            </p:cNvPr>
            <p:cNvSpPr txBox="1"/>
            <p:nvPr/>
          </p:nvSpPr>
          <p:spPr>
            <a:xfrm>
              <a:off x="1568135" y="3620545"/>
              <a:ext cx="540000" cy="369332"/>
            </a:xfrm>
            <a:prstGeom prst="rect">
              <a:avLst/>
            </a:prstGeom>
            <a:noFill/>
            <a:ln w="3175">
              <a:noFill/>
            </a:ln>
          </p:spPr>
          <p:txBody>
            <a:bodyPr wrap="square" rtlCol="0">
              <a:spAutoFit/>
            </a:bodyPr>
            <a:lstStyle/>
            <a:p>
              <a:r>
                <a:rPr lang="it-IT" dirty="0">
                  <a:solidFill>
                    <a:srgbClr val="FF0000"/>
                  </a:solidFill>
                  <a:latin typeface="Comic Sans MS" panose="030F0702030302020204" pitchFamily="66" charset="0"/>
                </a:rPr>
                <a:t>t</a:t>
              </a:r>
              <a:r>
                <a:rPr lang="it-IT" baseline="-25000" dirty="0">
                  <a:solidFill>
                    <a:srgbClr val="FF0000"/>
                  </a:solidFill>
                  <a:latin typeface="Comic Sans MS" panose="030F0702030302020204" pitchFamily="66" charset="0"/>
                </a:rPr>
                <a:t>1</a:t>
              </a:r>
              <a:r>
                <a:rPr lang="it-IT" dirty="0">
                  <a:solidFill>
                    <a:srgbClr val="FF0000"/>
                  </a:solidFill>
                  <a:latin typeface="Symbol" panose="05050102010706020507" pitchFamily="18" charset="2"/>
                </a:rPr>
                <a:t>a</a:t>
              </a:r>
            </a:p>
          </p:txBody>
        </p:sp>
        <p:sp>
          <p:nvSpPr>
            <p:cNvPr id="10" name="CasellaDiTesto 9">
              <a:extLst>
                <a:ext uri="{FF2B5EF4-FFF2-40B4-BE49-F238E27FC236}">
                  <a16:creationId xmlns:a16="http://schemas.microsoft.com/office/drawing/2014/main" id="{61566E18-A467-AAA9-707F-3EEDBC21C9F0}"/>
                </a:ext>
              </a:extLst>
            </p:cNvPr>
            <p:cNvSpPr txBox="1"/>
            <p:nvPr/>
          </p:nvSpPr>
          <p:spPr>
            <a:xfrm>
              <a:off x="1629337" y="1988313"/>
              <a:ext cx="540000" cy="369332"/>
            </a:xfrm>
            <a:prstGeom prst="rect">
              <a:avLst/>
            </a:prstGeom>
            <a:noFill/>
            <a:ln w="3175">
              <a:noFill/>
            </a:ln>
          </p:spPr>
          <p:txBody>
            <a:bodyPr wrap="square" rtlCol="0">
              <a:spAutoFit/>
            </a:bodyPr>
            <a:lstStyle/>
            <a:p>
              <a:r>
                <a:rPr lang="it-IT" dirty="0">
                  <a:solidFill>
                    <a:srgbClr val="FF0000"/>
                  </a:solidFill>
                  <a:latin typeface="Comic Sans MS" panose="030F0702030302020204" pitchFamily="66" charset="0"/>
                </a:rPr>
                <a:t>t</a:t>
              </a:r>
              <a:r>
                <a:rPr lang="it-IT" baseline="-25000" dirty="0">
                  <a:solidFill>
                    <a:srgbClr val="FF0000"/>
                  </a:solidFill>
                  <a:latin typeface="Comic Sans MS" panose="030F0702030302020204" pitchFamily="66" charset="0"/>
                </a:rPr>
                <a:t>2</a:t>
              </a:r>
              <a:r>
                <a:rPr lang="it-IT" dirty="0">
                  <a:solidFill>
                    <a:srgbClr val="FF0000"/>
                  </a:solidFill>
                  <a:latin typeface="Symbol" panose="05050102010706020507" pitchFamily="18" charset="2"/>
                </a:rPr>
                <a:t>a</a:t>
              </a:r>
            </a:p>
          </p:txBody>
        </p:sp>
        <p:cxnSp>
          <p:nvCxnSpPr>
            <p:cNvPr id="19" name="Connettore diritto 18">
              <a:extLst>
                <a:ext uri="{FF2B5EF4-FFF2-40B4-BE49-F238E27FC236}">
                  <a16:creationId xmlns:a16="http://schemas.microsoft.com/office/drawing/2014/main" id="{AC8DB5FA-EFEA-9DDB-BB5B-E05E08648DFD}"/>
                </a:ext>
              </a:extLst>
            </p:cNvPr>
            <p:cNvCxnSpPr>
              <a:cxnSpLocks/>
            </p:cNvCxnSpPr>
            <p:nvPr/>
          </p:nvCxnSpPr>
          <p:spPr>
            <a:xfrm>
              <a:off x="428625" y="2362200"/>
              <a:ext cx="3019425" cy="0"/>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9" name="Connettore diritto 28">
              <a:extLst>
                <a:ext uri="{FF2B5EF4-FFF2-40B4-BE49-F238E27FC236}">
                  <a16:creationId xmlns:a16="http://schemas.microsoft.com/office/drawing/2014/main" id="{2929EEBB-32A9-6BB9-01EC-A3FA7C241482}"/>
                </a:ext>
              </a:extLst>
            </p:cNvPr>
            <p:cNvCxnSpPr/>
            <p:nvPr/>
          </p:nvCxnSpPr>
          <p:spPr>
            <a:xfrm>
              <a:off x="542925" y="3988044"/>
              <a:ext cx="3143250" cy="0"/>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9" name="Gruppo 8">
            <a:extLst>
              <a:ext uri="{FF2B5EF4-FFF2-40B4-BE49-F238E27FC236}">
                <a16:creationId xmlns:a16="http://schemas.microsoft.com/office/drawing/2014/main" id="{89484B96-7845-36EA-044A-04B2482739E8}"/>
              </a:ext>
            </a:extLst>
          </p:cNvPr>
          <p:cNvGrpSpPr/>
          <p:nvPr/>
        </p:nvGrpSpPr>
        <p:grpSpPr>
          <a:xfrm>
            <a:off x="4263661" y="1704788"/>
            <a:ext cx="3685331" cy="2699999"/>
            <a:chOff x="4263661" y="1704788"/>
            <a:chExt cx="3685331" cy="2699999"/>
          </a:xfrm>
        </p:grpSpPr>
        <p:sp>
          <p:nvSpPr>
            <p:cNvPr id="30" name="Rettangolo 29">
              <a:extLst>
                <a:ext uri="{FF2B5EF4-FFF2-40B4-BE49-F238E27FC236}">
                  <a16:creationId xmlns:a16="http://schemas.microsoft.com/office/drawing/2014/main" id="{0DFB269E-E7F5-E8FB-7331-EF5CB385E3CF}"/>
                </a:ext>
              </a:extLst>
            </p:cNvPr>
            <p:cNvSpPr/>
            <p:nvPr/>
          </p:nvSpPr>
          <p:spPr>
            <a:xfrm>
              <a:off x="4263661" y="1704788"/>
              <a:ext cx="3672000" cy="2699999"/>
            </a:xfrm>
            <a:prstGeom prst="rect">
              <a:avLst/>
            </a:prstGeom>
            <a:solidFill>
              <a:srgbClr val="F1F8B9"/>
            </a:solidFill>
            <a:ln w="3175">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31" name="Connettore diritto 30">
              <a:extLst>
                <a:ext uri="{FF2B5EF4-FFF2-40B4-BE49-F238E27FC236}">
                  <a16:creationId xmlns:a16="http://schemas.microsoft.com/office/drawing/2014/main" id="{E202FABF-44E7-9427-DB64-05EE1637DF02}"/>
                </a:ext>
              </a:extLst>
            </p:cNvPr>
            <p:cNvCxnSpPr/>
            <p:nvPr/>
          </p:nvCxnSpPr>
          <p:spPr>
            <a:xfrm>
              <a:off x="4416586" y="2978770"/>
              <a:ext cx="3359021"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
          <p:nvSpPr>
            <p:cNvPr id="32" name="CasellaDiTesto 31">
              <a:extLst>
                <a:ext uri="{FF2B5EF4-FFF2-40B4-BE49-F238E27FC236}">
                  <a16:creationId xmlns:a16="http://schemas.microsoft.com/office/drawing/2014/main" id="{A6F7E6ED-A5C0-B002-CDE5-4445500627CC}"/>
                </a:ext>
              </a:extLst>
            </p:cNvPr>
            <p:cNvSpPr txBox="1"/>
            <p:nvPr/>
          </p:nvSpPr>
          <p:spPr>
            <a:xfrm>
              <a:off x="7579664" y="2605545"/>
              <a:ext cx="369328" cy="369328"/>
            </a:xfrm>
            <a:prstGeom prst="rect">
              <a:avLst/>
            </a:prstGeom>
            <a:noFill/>
            <a:ln w="3175">
              <a:noFill/>
            </a:ln>
          </p:spPr>
          <p:txBody>
            <a:bodyPr wrap="square" rtlCol="0">
              <a:spAutoFit/>
            </a:bodyPr>
            <a:lstStyle/>
            <a:p>
              <a:r>
                <a:rPr lang="it-IT" dirty="0"/>
                <a:t>lt</a:t>
              </a:r>
            </a:p>
          </p:txBody>
        </p:sp>
        <p:sp>
          <p:nvSpPr>
            <p:cNvPr id="33" name="CasellaDiTesto 32">
              <a:extLst>
                <a:ext uri="{FF2B5EF4-FFF2-40B4-BE49-F238E27FC236}">
                  <a16:creationId xmlns:a16="http://schemas.microsoft.com/office/drawing/2014/main" id="{1D3CB209-156A-41C2-E9F3-F760858144C5}"/>
                </a:ext>
              </a:extLst>
            </p:cNvPr>
            <p:cNvSpPr txBox="1"/>
            <p:nvPr/>
          </p:nvSpPr>
          <p:spPr>
            <a:xfrm>
              <a:off x="5745707" y="2303345"/>
              <a:ext cx="540000" cy="369332"/>
            </a:xfrm>
            <a:prstGeom prst="rect">
              <a:avLst/>
            </a:prstGeom>
            <a:noFill/>
            <a:ln w="3175">
              <a:noFill/>
            </a:ln>
          </p:spPr>
          <p:txBody>
            <a:bodyPr wrap="square" rtlCol="0">
              <a:spAutoFit/>
            </a:bodyPr>
            <a:lstStyle/>
            <a:p>
              <a:r>
                <a:rPr lang="it-IT" dirty="0">
                  <a:solidFill>
                    <a:srgbClr val="FF0000"/>
                  </a:solidFill>
                  <a:latin typeface="Comic Sans MS" panose="030F0702030302020204" pitchFamily="66" charset="0"/>
                </a:rPr>
                <a:t>t</a:t>
              </a:r>
              <a:r>
                <a:rPr lang="it-IT" baseline="-25000" dirty="0">
                  <a:solidFill>
                    <a:srgbClr val="FF0000"/>
                  </a:solidFill>
                  <a:latin typeface="Comic Sans MS" panose="030F0702030302020204" pitchFamily="66" charset="0"/>
                </a:rPr>
                <a:t>2</a:t>
              </a:r>
              <a:r>
                <a:rPr lang="it-IT" dirty="0">
                  <a:solidFill>
                    <a:srgbClr val="FF0000"/>
                  </a:solidFill>
                  <a:latin typeface="Symbol" panose="05050102010706020507" pitchFamily="18" charset="2"/>
                </a:rPr>
                <a:t>a</a:t>
              </a:r>
            </a:p>
          </p:txBody>
        </p:sp>
        <p:cxnSp>
          <p:nvCxnSpPr>
            <p:cNvPr id="34" name="Connettore diritto 33">
              <a:extLst>
                <a:ext uri="{FF2B5EF4-FFF2-40B4-BE49-F238E27FC236}">
                  <a16:creationId xmlns:a16="http://schemas.microsoft.com/office/drawing/2014/main" id="{35ED9ECC-DA7C-DF5E-78BD-0B48C2807C9B}"/>
                </a:ext>
              </a:extLst>
            </p:cNvPr>
            <p:cNvCxnSpPr>
              <a:cxnSpLocks/>
            </p:cNvCxnSpPr>
            <p:nvPr/>
          </p:nvCxnSpPr>
          <p:spPr>
            <a:xfrm>
              <a:off x="4544995" y="2677232"/>
              <a:ext cx="3019425" cy="0"/>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11" name="Gruppo 10">
            <a:extLst>
              <a:ext uri="{FF2B5EF4-FFF2-40B4-BE49-F238E27FC236}">
                <a16:creationId xmlns:a16="http://schemas.microsoft.com/office/drawing/2014/main" id="{41F699D1-70DD-DC43-4836-3523FA3E17A9}"/>
              </a:ext>
            </a:extLst>
          </p:cNvPr>
          <p:cNvGrpSpPr/>
          <p:nvPr/>
        </p:nvGrpSpPr>
        <p:grpSpPr>
          <a:xfrm>
            <a:off x="8119111" y="1744462"/>
            <a:ext cx="3672000" cy="2699999"/>
            <a:chOff x="8119111" y="1744462"/>
            <a:chExt cx="3672000" cy="2699999"/>
          </a:xfrm>
        </p:grpSpPr>
        <p:sp>
          <p:nvSpPr>
            <p:cNvPr id="35" name="Rettangolo 34">
              <a:extLst>
                <a:ext uri="{FF2B5EF4-FFF2-40B4-BE49-F238E27FC236}">
                  <a16:creationId xmlns:a16="http://schemas.microsoft.com/office/drawing/2014/main" id="{F2E821C0-B201-B05D-1A92-B8960A18B521}"/>
                </a:ext>
              </a:extLst>
            </p:cNvPr>
            <p:cNvSpPr/>
            <p:nvPr/>
          </p:nvSpPr>
          <p:spPr>
            <a:xfrm>
              <a:off x="8119111" y="1744462"/>
              <a:ext cx="3672000" cy="2699999"/>
            </a:xfrm>
            <a:prstGeom prst="rect">
              <a:avLst/>
            </a:prstGeom>
            <a:solidFill>
              <a:srgbClr val="F1F8B9"/>
            </a:solidFill>
            <a:ln w="3175">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36" name="Connettore diritto 35">
              <a:extLst>
                <a:ext uri="{FF2B5EF4-FFF2-40B4-BE49-F238E27FC236}">
                  <a16:creationId xmlns:a16="http://schemas.microsoft.com/office/drawing/2014/main" id="{3F1AF257-319E-7A42-4F18-BAD5B0AB1908}"/>
                </a:ext>
              </a:extLst>
            </p:cNvPr>
            <p:cNvCxnSpPr/>
            <p:nvPr/>
          </p:nvCxnSpPr>
          <p:spPr>
            <a:xfrm>
              <a:off x="8243461" y="3018444"/>
              <a:ext cx="3359021"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
          <p:nvSpPr>
            <p:cNvPr id="37" name="CasellaDiTesto 36">
              <a:extLst>
                <a:ext uri="{FF2B5EF4-FFF2-40B4-BE49-F238E27FC236}">
                  <a16:creationId xmlns:a16="http://schemas.microsoft.com/office/drawing/2014/main" id="{58730AB3-3AB3-1B1C-CD66-4DA2867A5CA2}"/>
                </a:ext>
              </a:extLst>
            </p:cNvPr>
            <p:cNvSpPr txBox="1"/>
            <p:nvPr/>
          </p:nvSpPr>
          <p:spPr>
            <a:xfrm>
              <a:off x="11406539" y="2645219"/>
              <a:ext cx="369328" cy="369328"/>
            </a:xfrm>
            <a:prstGeom prst="rect">
              <a:avLst/>
            </a:prstGeom>
            <a:noFill/>
            <a:ln w="3175">
              <a:noFill/>
            </a:ln>
          </p:spPr>
          <p:txBody>
            <a:bodyPr wrap="square" rtlCol="0">
              <a:spAutoFit/>
            </a:bodyPr>
            <a:lstStyle/>
            <a:p>
              <a:r>
                <a:rPr lang="it-IT" dirty="0"/>
                <a:t>lt</a:t>
              </a:r>
            </a:p>
          </p:txBody>
        </p:sp>
        <p:sp>
          <p:nvSpPr>
            <p:cNvPr id="38" name="CasellaDiTesto 37">
              <a:extLst>
                <a:ext uri="{FF2B5EF4-FFF2-40B4-BE49-F238E27FC236}">
                  <a16:creationId xmlns:a16="http://schemas.microsoft.com/office/drawing/2014/main" id="{FCF0E0DF-8759-3B3A-AE24-DDE0233720E4}"/>
                </a:ext>
              </a:extLst>
            </p:cNvPr>
            <p:cNvSpPr txBox="1"/>
            <p:nvPr/>
          </p:nvSpPr>
          <p:spPr>
            <a:xfrm>
              <a:off x="9435516" y="3253046"/>
              <a:ext cx="540000" cy="369332"/>
            </a:xfrm>
            <a:prstGeom prst="rect">
              <a:avLst/>
            </a:prstGeom>
            <a:noFill/>
            <a:ln w="3175">
              <a:noFill/>
            </a:ln>
          </p:spPr>
          <p:txBody>
            <a:bodyPr wrap="square" rtlCol="0">
              <a:spAutoFit/>
            </a:bodyPr>
            <a:lstStyle/>
            <a:p>
              <a:r>
                <a:rPr lang="it-IT" dirty="0">
                  <a:solidFill>
                    <a:srgbClr val="FF0000"/>
                  </a:solidFill>
                  <a:latin typeface="Comic Sans MS" panose="030F0702030302020204" pitchFamily="66" charset="0"/>
                </a:rPr>
                <a:t>t</a:t>
              </a:r>
              <a:r>
                <a:rPr lang="it-IT" baseline="-25000" dirty="0">
                  <a:solidFill>
                    <a:srgbClr val="FF0000"/>
                  </a:solidFill>
                  <a:latin typeface="Comic Sans MS" panose="030F0702030302020204" pitchFamily="66" charset="0"/>
                </a:rPr>
                <a:t>1</a:t>
              </a:r>
              <a:r>
                <a:rPr lang="it-IT" dirty="0">
                  <a:solidFill>
                    <a:srgbClr val="FF0000"/>
                  </a:solidFill>
                  <a:latin typeface="Symbol" panose="05050102010706020507" pitchFamily="18" charset="2"/>
                </a:rPr>
                <a:t>a</a:t>
              </a:r>
            </a:p>
          </p:txBody>
        </p:sp>
        <p:cxnSp>
          <p:nvCxnSpPr>
            <p:cNvPr id="39" name="Connettore diritto 38">
              <a:extLst>
                <a:ext uri="{FF2B5EF4-FFF2-40B4-BE49-F238E27FC236}">
                  <a16:creationId xmlns:a16="http://schemas.microsoft.com/office/drawing/2014/main" id="{DF90346F-CF05-2F48-5D51-8E4C04948C69}"/>
                </a:ext>
              </a:extLst>
            </p:cNvPr>
            <p:cNvCxnSpPr/>
            <p:nvPr/>
          </p:nvCxnSpPr>
          <p:spPr>
            <a:xfrm>
              <a:off x="8410306" y="3620545"/>
              <a:ext cx="3143250" cy="0"/>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grpSp>
      <p:cxnSp>
        <p:nvCxnSpPr>
          <p:cNvPr id="20" name="Connettore 2 19">
            <a:extLst>
              <a:ext uri="{FF2B5EF4-FFF2-40B4-BE49-F238E27FC236}">
                <a16:creationId xmlns:a16="http://schemas.microsoft.com/office/drawing/2014/main" id="{840D1949-4318-DD00-54DD-8361BA03E84A}"/>
              </a:ext>
            </a:extLst>
          </p:cNvPr>
          <p:cNvCxnSpPr/>
          <p:nvPr/>
        </p:nvCxnSpPr>
        <p:spPr>
          <a:xfrm>
            <a:off x="1455576" y="3419669"/>
            <a:ext cx="1080000" cy="0"/>
          </a:xfrm>
          <a:prstGeom prst="straightConnector1">
            <a:avLst/>
          </a:prstGeom>
          <a:ln>
            <a:solidFill>
              <a:srgbClr val="C00000"/>
            </a:solidFill>
            <a:headEnd type="stealth"/>
            <a:tailEnd type="stealth"/>
          </a:ln>
        </p:spPr>
        <p:style>
          <a:lnRef idx="1">
            <a:schemeClr val="accent1"/>
          </a:lnRef>
          <a:fillRef idx="0">
            <a:schemeClr val="accent1"/>
          </a:fillRef>
          <a:effectRef idx="0">
            <a:schemeClr val="accent1"/>
          </a:effectRef>
          <a:fontRef idx="minor">
            <a:schemeClr val="tx1"/>
          </a:fontRef>
        </p:style>
      </p:cxnSp>
      <p:sp>
        <p:nvSpPr>
          <p:cNvPr id="22" name="CasellaDiTesto 21">
            <a:extLst>
              <a:ext uri="{FF2B5EF4-FFF2-40B4-BE49-F238E27FC236}">
                <a16:creationId xmlns:a16="http://schemas.microsoft.com/office/drawing/2014/main" id="{92AE2B9A-3EC9-CD3F-DDFC-283AF8C320DA}"/>
              </a:ext>
            </a:extLst>
          </p:cNvPr>
          <p:cNvSpPr txBox="1"/>
          <p:nvPr/>
        </p:nvSpPr>
        <p:spPr>
          <a:xfrm>
            <a:off x="1754661" y="3029495"/>
            <a:ext cx="481829" cy="461665"/>
          </a:xfrm>
          <a:prstGeom prst="rect">
            <a:avLst/>
          </a:prstGeom>
          <a:noFill/>
        </p:spPr>
        <p:txBody>
          <a:bodyPr wrap="square">
            <a:spAutoFit/>
          </a:bodyPr>
          <a:lstStyle/>
          <a:p>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P</a:t>
            </a:r>
            <a:r>
              <a:rPr lang="it-IT" sz="2400" baseline="30000" dirty="0">
                <a:solidFill>
                  <a:srgbClr val="C00000"/>
                </a:solidFill>
                <a:latin typeface="Symbol" panose="05050102010706020507" pitchFamily="18" charset="2"/>
              </a:rPr>
              <a:t>¥</a:t>
            </a:r>
            <a:endParaRPr lang="it-IT" dirty="0"/>
          </a:p>
        </p:txBody>
      </p:sp>
      <p:cxnSp>
        <p:nvCxnSpPr>
          <p:cNvPr id="23" name="Connettore 2 22">
            <a:extLst>
              <a:ext uri="{FF2B5EF4-FFF2-40B4-BE49-F238E27FC236}">
                <a16:creationId xmlns:a16="http://schemas.microsoft.com/office/drawing/2014/main" id="{D52EDB14-162C-F4A2-6B8B-A168A37F11AF}"/>
              </a:ext>
            </a:extLst>
          </p:cNvPr>
          <p:cNvCxnSpPr/>
          <p:nvPr/>
        </p:nvCxnSpPr>
        <p:spPr>
          <a:xfrm>
            <a:off x="5526254" y="3491160"/>
            <a:ext cx="1080000" cy="0"/>
          </a:xfrm>
          <a:prstGeom prst="straightConnector1">
            <a:avLst/>
          </a:prstGeom>
          <a:ln>
            <a:solidFill>
              <a:srgbClr val="C00000"/>
            </a:solidFill>
            <a:headEnd type="stealth"/>
            <a:tailEnd type="stealth"/>
          </a:ln>
        </p:spPr>
        <p:style>
          <a:lnRef idx="1">
            <a:schemeClr val="accent1"/>
          </a:lnRef>
          <a:fillRef idx="0">
            <a:schemeClr val="accent1"/>
          </a:fillRef>
          <a:effectRef idx="0">
            <a:schemeClr val="accent1"/>
          </a:effectRef>
          <a:fontRef idx="minor">
            <a:schemeClr val="tx1"/>
          </a:fontRef>
        </p:style>
      </p:cxnSp>
      <p:sp>
        <p:nvSpPr>
          <p:cNvPr id="24" name="CasellaDiTesto 23">
            <a:extLst>
              <a:ext uri="{FF2B5EF4-FFF2-40B4-BE49-F238E27FC236}">
                <a16:creationId xmlns:a16="http://schemas.microsoft.com/office/drawing/2014/main" id="{34FCE872-8712-D661-895F-D488D75A803D}"/>
              </a:ext>
            </a:extLst>
          </p:cNvPr>
          <p:cNvSpPr txBox="1"/>
          <p:nvPr/>
        </p:nvSpPr>
        <p:spPr>
          <a:xfrm>
            <a:off x="5825339" y="3100986"/>
            <a:ext cx="481829" cy="461665"/>
          </a:xfrm>
          <a:prstGeom prst="rect">
            <a:avLst/>
          </a:prstGeom>
          <a:noFill/>
        </p:spPr>
        <p:txBody>
          <a:bodyPr wrap="square">
            <a:spAutoFit/>
          </a:bodyPr>
          <a:lstStyle/>
          <a:p>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P</a:t>
            </a:r>
            <a:r>
              <a:rPr lang="it-IT" sz="2400" baseline="30000" dirty="0">
                <a:solidFill>
                  <a:srgbClr val="C00000"/>
                </a:solidFill>
                <a:latin typeface="Symbol" panose="05050102010706020507" pitchFamily="18" charset="2"/>
              </a:rPr>
              <a:t>¥</a:t>
            </a:r>
            <a:endParaRPr lang="it-IT" dirty="0"/>
          </a:p>
        </p:txBody>
      </p:sp>
      <p:cxnSp>
        <p:nvCxnSpPr>
          <p:cNvPr id="25" name="Connettore 2 24">
            <a:extLst>
              <a:ext uri="{FF2B5EF4-FFF2-40B4-BE49-F238E27FC236}">
                <a16:creationId xmlns:a16="http://schemas.microsoft.com/office/drawing/2014/main" id="{A5EE4E4C-2156-1741-FDFE-2E6AD3B200A1}"/>
              </a:ext>
            </a:extLst>
          </p:cNvPr>
          <p:cNvCxnSpPr/>
          <p:nvPr/>
        </p:nvCxnSpPr>
        <p:spPr>
          <a:xfrm>
            <a:off x="9384543" y="2504380"/>
            <a:ext cx="1080000" cy="0"/>
          </a:xfrm>
          <a:prstGeom prst="straightConnector1">
            <a:avLst/>
          </a:prstGeom>
          <a:ln>
            <a:solidFill>
              <a:srgbClr val="C00000"/>
            </a:solidFill>
            <a:headEnd type="stealth"/>
            <a:tailEnd type="stealth"/>
          </a:ln>
        </p:spPr>
        <p:style>
          <a:lnRef idx="1">
            <a:schemeClr val="accent1"/>
          </a:lnRef>
          <a:fillRef idx="0">
            <a:schemeClr val="accent1"/>
          </a:fillRef>
          <a:effectRef idx="0">
            <a:schemeClr val="accent1"/>
          </a:effectRef>
          <a:fontRef idx="minor">
            <a:schemeClr val="tx1"/>
          </a:fontRef>
        </p:style>
      </p:cxnSp>
      <p:sp>
        <p:nvSpPr>
          <p:cNvPr id="26" name="CasellaDiTesto 25">
            <a:extLst>
              <a:ext uri="{FF2B5EF4-FFF2-40B4-BE49-F238E27FC236}">
                <a16:creationId xmlns:a16="http://schemas.microsoft.com/office/drawing/2014/main" id="{31BCD0CB-5ED9-830B-14D1-7943053B4D24}"/>
              </a:ext>
            </a:extLst>
          </p:cNvPr>
          <p:cNvSpPr txBox="1"/>
          <p:nvPr/>
        </p:nvSpPr>
        <p:spPr>
          <a:xfrm>
            <a:off x="9683628" y="2114206"/>
            <a:ext cx="481829" cy="461665"/>
          </a:xfrm>
          <a:prstGeom prst="rect">
            <a:avLst/>
          </a:prstGeom>
          <a:noFill/>
        </p:spPr>
        <p:txBody>
          <a:bodyPr wrap="square">
            <a:spAutoFit/>
          </a:bodyPr>
          <a:lstStyle/>
          <a:p>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P</a:t>
            </a:r>
            <a:r>
              <a:rPr lang="it-IT" sz="2400" baseline="30000" dirty="0">
                <a:solidFill>
                  <a:srgbClr val="C00000"/>
                </a:solidFill>
                <a:latin typeface="Symbol" panose="05050102010706020507" pitchFamily="18" charset="2"/>
              </a:rPr>
              <a:t>¥</a:t>
            </a:r>
            <a:endParaRPr lang="it-IT" dirty="0"/>
          </a:p>
        </p:txBody>
      </p:sp>
      <p:cxnSp>
        <p:nvCxnSpPr>
          <p:cNvPr id="18" name="Connettore diritto 17">
            <a:extLst>
              <a:ext uri="{FF2B5EF4-FFF2-40B4-BE49-F238E27FC236}">
                <a16:creationId xmlns:a16="http://schemas.microsoft.com/office/drawing/2014/main" id="{927E84E9-268C-3CBC-5427-CE13A658EF12}"/>
              </a:ext>
            </a:extLst>
          </p:cNvPr>
          <p:cNvCxnSpPr/>
          <p:nvPr/>
        </p:nvCxnSpPr>
        <p:spPr>
          <a:xfrm>
            <a:off x="0" y="6858000"/>
            <a:ext cx="12192000" cy="0"/>
          </a:xfrm>
          <a:prstGeom prst="line">
            <a:avLst/>
          </a:prstGeom>
          <a:ln>
            <a:solidFill>
              <a:schemeClr val="accent6">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21" name="CasellaDiTesto 20">
            <a:hlinkClick r:id="rId2" action="ppaction://hlinksldjump"/>
            <a:extLst>
              <a:ext uri="{FF2B5EF4-FFF2-40B4-BE49-F238E27FC236}">
                <a16:creationId xmlns:a16="http://schemas.microsoft.com/office/drawing/2014/main" id="{D82ECEFD-662B-ADC1-67C3-F26F3CD54ACB}"/>
              </a:ext>
            </a:extLst>
          </p:cNvPr>
          <p:cNvSpPr txBox="1"/>
          <p:nvPr/>
        </p:nvSpPr>
        <p:spPr>
          <a:xfrm>
            <a:off x="10504339" y="22009"/>
            <a:ext cx="1611057" cy="360000"/>
          </a:xfrm>
          <a:prstGeom prst="rect">
            <a:avLst/>
          </a:prstGeom>
          <a:solidFill>
            <a:schemeClr val="accent4">
              <a:lumMod val="20000"/>
              <a:lumOff val="80000"/>
            </a:schemeClr>
          </a:solidFill>
          <a:ln w="3175">
            <a:solidFill>
              <a:srgbClr val="C00000"/>
            </a:solidFill>
          </a:ln>
        </p:spPr>
        <p:txBody>
          <a:bodyPr wrap="square" rtlCol="0">
            <a:spAutoFit/>
          </a:bodyPr>
          <a:lstStyle/>
          <a:p>
            <a:pPr algn="ctr"/>
            <a:r>
              <a:rPr lang="it-IT" sz="1600" dirty="0">
                <a:solidFill>
                  <a:srgbClr val="C00000"/>
                </a:solidFill>
                <a:latin typeface="Comic Sans MS" panose="030F0702030302020204" pitchFamily="66" charset="0"/>
              </a:rPr>
              <a:t>Torna a Indice</a:t>
            </a:r>
          </a:p>
        </p:txBody>
      </p:sp>
    </p:spTree>
    <p:extLst>
      <p:ext uri="{BB962C8B-B14F-4D97-AF65-F5344CB8AC3E}">
        <p14:creationId xmlns:p14="http://schemas.microsoft.com/office/powerpoint/2010/main" val="412613737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ppt_x"/>
                                          </p:val>
                                        </p:tav>
                                        <p:tav tm="100000">
                                          <p:val>
                                            <p:strVal val="#ppt_x"/>
                                          </p:val>
                                        </p:tav>
                                      </p:tavLst>
                                    </p:anim>
                                    <p:anim calcmode="lin" valueType="num">
                                      <p:cBhvr additive="base">
                                        <p:cTn id="8" dur="10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1000"/>
                                        <p:tgtEl>
                                          <p:spTgt spid="7"/>
                                        </p:tgtEl>
                                      </p:cBhvr>
                                    </p:animEffect>
                                    <p:anim calcmode="lin" valueType="num">
                                      <p:cBhvr>
                                        <p:cTn id="14" dur="1000" fill="hold"/>
                                        <p:tgtEl>
                                          <p:spTgt spid="7"/>
                                        </p:tgtEl>
                                        <p:attrNameLst>
                                          <p:attrName>ppt_x</p:attrName>
                                        </p:attrNameLst>
                                      </p:cBhvr>
                                      <p:tavLst>
                                        <p:tav tm="0">
                                          <p:val>
                                            <p:strVal val="#ppt_x"/>
                                          </p:val>
                                        </p:tav>
                                        <p:tav tm="100000">
                                          <p:val>
                                            <p:strVal val="#ppt_x"/>
                                          </p:val>
                                        </p:tav>
                                      </p:tavLst>
                                    </p:anim>
                                    <p:anim calcmode="lin" valueType="num">
                                      <p:cBhvr>
                                        <p:cTn id="15" dur="1000" fill="hold"/>
                                        <p:tgtEl>
                                          <p:spTgt spid="7"/>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grpId="0" nodeType="after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fade">
                                      <p:cBhvr>
                                        <p:cTn id="19" dur="1000"/>
                                        <p:tgtEl>
                                          <p:spTgt spid="12"/>
                                        </p:tgtEl>
                                      </p:cBhvr>
                                    </p:animEffect>
                                    <p:anim calcmode="lin" valueType="num">
                                      <p:cBhvr>
                                        <p:cTn id="20" dur="1000" fill="hold"/>
                                        <p:tgtEl>
                                          <p:spTgt spid="12"/>
                                        </p:tgtEl>
                                        <p:attrNameLst>
                                          <p:attrName>ppt_x</p:attrName>
                                        </p:attrNameLst>
                                      </p:cBhvr>
                                      <p:tavLst>
                                        <p:tav tm="0">
                                          <p:val>
                                            <p:strVal val="#ppt_x"/>
                                          </p:val>
                                        </p:tav>
                                        <p:tav tm="100000">
                                          <p:val>
                                            <p:strVal val="#ppt_x"/>
                                          </p:val>
                                        </p:tav>
                                      </p:tavLst>
                                    </p:anim>
                                    <p:anim calcmode="lin" valueType="num">
                                      <p:cBhvr>
                                        <p:cTn id="21" dur="1000" fill="hold"/>
                                        <p:tgtEl>
                                          <p:spTgt spid="12"/>
                                        </p:tgtEl>
                                        <p:attrNameLst>
                                          <p:attrName>ppt_y</p:attrName>
                                        </p:attrNameLst>
                                      </p:cBhvr>
                                      <p:tavLst>
                                        <p:tav tm="0">
                                          <p:val>
                                            <p:strVal val="#ppt_y+.1"/>
                                          </p:val>
                                        </p:tav>
                                        <p:tav tm="100000">
                                          <p:val>
                                            <p:strVal val="#ppt_y"/>
                                          </p:val>
                                        </p:tav>
                                      </p:tavLst>
                                    </p:anim>
                                  </p:childTnLst>
                                </p:cTn>
                              </p:par>
                            </p:childTnLst>
                          </p:cTn>
                        </p:par>
                        <p:par>
                          <p:cTn id="22" fill="hold">
                            <p:stCondLst>
                              <p:cond delay="2000"/>
                            </p:stCondLst>
                            <p:childTnLst>
                              <p:par>
                                <p:cTn id="23" presetID="10" presetClass="entr" presetSubtype="0" fill="hold" grpId="0" nodeType="afterEffect">
                                  <p:stCondLst>
                                    <p:cond delay="0"/>
                                  </p:stCondLst>
                                  <p:childTnLst>
                                    <p:set>
                                      <p:cBhvr>
                                        <p:cTn id="24" dur="1" fill="hold">
                                          <p:stCondLst>
                                            <p:cond delay="0"/>
                                          </p:stCondLst>
                                        </p:cTn>
                                        <p:tgtEl>
                                          <p:spTgt spid="22"/>
                                        </p:tgtEl>
                                        <p:attrNameLst>
                                          <p:attrName>style.visibility</p:attrName>
                                        </p:attrNameLst>
                                      </p:cBhvr>
                                      <p:to>
                                        <p:strVal val="visible"/>
                                      </p:to>
                                    </p:set>
                                    <p:animEffect transition="in" filter="fade">
                                      <p:cBhvr>
                                        <p:cTn id="25" dur="1000"/>
                                        <p:tgtEl>
                                          <p:spTgt spid="22"/>
                                        </p:tgtEl>
                                      </p:cBhvr>
                                    </p:animEffect>
                                  </p:childTnLst>
                                </p:cTn>
                              </p:par>
                              <p:par>
                                <p:cTn id="26" presetID="10" presetClass="entr" presetSubtype="0" fill="hold" nodeType="withEffect">
                                  <p:stCondLst>
                                    <p:cond delay="0"/>
                                  </p:stCondLst>
                                  <p:childTnLst>
                                    <p:set>
                                      <p:cBhvr>
                                        <p:cTn id="27" dur="1" fill="hold">
                                          <p:stCondLst>
                                            <p:cond delay="0"/>
                                          </p:stCondLst>
                                        </p:cTn>
                                        <p:tgtEl>
                                          <p:spTgt spid="20"/>
                                        </p:tgtEl>
                                        <p:attrNameLst>
                                          <p:attrName>style.visibility</p:attrName>
                                        </p:attrNameLst>
                                      </p:cBhvr>
                                      <p:to>
                                        <p:strVal val="visible"/>
                                      </p:to>
                                    </p:set>
                                    <p:animEffect transition="in" filter="fade">
                                      <p:cBhvr>
                                        <p:cTn id="28" dur="1000"/>
                                        <p:tgtEl>
                                          <p:spTgt spid="20"/>
                                        </p:tgtEl>
                                      </p:cBhvr>
                                    </p:animEffect>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fade">
                                      <p:cBhvr>
                                        <p:cTn id="33" dur="1000"/>
                                        <p:tgtEl>
                                          <p:spTgt spid="9"/>
                                        </p:tgtEl>
                                      </p:cBhvr>
                                    </p:animEffect>
                                    <p:anim calcmode="lin" valueType="num">
                                      <p:cBhvr>
                                        <p:cTn id="34" dur="1000" fill="hold"/>
                                        <p:tgtEl>
                                          <p:spTgt spid="9"/>
                                        </p:tgtEl>
                                        <p:attrNameLst>
                                          <p:attrName>ppt_x</p:attrName>
                                        </p:attrNameLst>
                                      </p:cBhvr>
                                      <p:tavLst>
                                        <p:tav tm="0">
                                          <p:val>
                                            <p:strVal val="#ppt_x"/>
                                          </p:val>
                                        </p:tav>
                                        <p:tav tm="100000">
                                          <p:val>
                                            <p:strVal val="#ppt_x"/>
                                          </p:val>
                                        </p:tav>
                                      </p:tavLst>
                                    </p:anim>
                                    <p:anim calcmode="lin" valueType="num">
                                      <p:cBhvr>
                                        <p:cTn id="35" dur="1000" fill="hold"/>
                                        <p:tgtEl>
                                          <p:spTgt spid="9"/>
                                        </p:tgtEl>
                                        <p:attrNameLst>
                                          <p:attrName>ppt_y</p:attrName>
                                        </p:attrNameLst>
                                      </p:cBhvr>
                                      <p:tavLst>
                                        <p:tav tm="0">
                                          <p:val>
                                            <p:strVal val="#ppt_y+.1"/>
                                          </p:val>
                                        </p:tav>
                                        <p:tav tm="100000">
                                          <p:val>
                                            <p:strVal val="#ppt_y"/>
                                          </p:val>
                                        </p:tav>
                                      </p:tavLst>
                                    </p:anim>
                                  </p:childTnLst>
                                </p:cTn>
                              </p:par>
                            </p:childTnLst>
                          </p:cTn>
                        </p:par>
                        <p:par>
                          <p:cTn id="36" fill="hold">
                            <p:stCondLst>
                              <p:cond delay="1000"/>
                            </p:stCondLst>
                            <p:childTnLst>
                              <p:par>
                                <p:cTn id="37" presetID="42" presetClass="entr" presetSubtype="0"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fade">
                                      <p:cBhvr>
                                        <p:cTn id="39" dur="1000"/>
                                        <p:tgtEl>
                                          <p:spTgt spid="13"/>
                                        </p:tgtEl>
                                      </p:cBhvr>
                                    </p:animEffect>
                                    <p:anim calcmode="lin" valueType="num">
                                      <p:cBhvr>
                                        <p:cTn id="40" dur="1000" fill="hold"/>
                                        <p:tgtEl>
                                          <p:spTgt spid="13"/>
                                        </p:tgtEl>
                                        <p:attrNameLst>
                                          <p:attrName>ppt_x</p:attrName>
                                        </p:attrNameLst>
                                      </p:cBhvr>
                                      <p:tavLst>
                                        <p:tav tm="0">
                                          <p:val>
                                            <p:strVal val="#ppt_x"/>
                                          </p:val>
                                        </p:tav>
                                        <p:tav tm="100000">
                                          <p:val>
                                            <p:strVal val="#ppt_x"/>
                                          </p:val>
                                        </p:tav>
                                      </p:tavLst>
                                    </p:anim>
                                    <p:anim calcmode="lin" valueType="num">
                                      <p:cBhvr>
                                        <p:cTn id="41" dur="1000" fill="hold"/>
                                        <p:tgtEl>
                                          <p:spTgt spid="13"/>
                                        </p:tgtEl>
                                        <p:attrNameLst>
                                          <p:attrName>ppt_y</p:attrName>
                                        </p:attrNameLst>
                                      </p:cBhvr>
                                      <p:tavLst>
                                        <p:tav tm="0">
                                          <p:val>
                                            <p:strVal val="#ppt_y+.1"/>
                                          </p:val>
                                        </p:tav>
                                        <p:tav tm="100000">
                                          <p:val>
                                            <p:strVal val="#ppt_y"/>
                                          </p:val>
                                        </p:tav>
                                      </p:tavLst>
                                    </p:anim>
                                  </p:childTnLst>
                                </p:cTn>
                              </p:par>
                            </p:childTnLst>
                          </p:cTn>
                        </p:par>
                        <p:par>
                          <p:cTn id="42" fill="hold">
                            <p:stCondLst>
                              <p:cond delay="2000"/>
                            </p:stCondLst>
                            <p:childTnLst>
                              <p:par>
                                <p:cTn id="43" presetID="10" presetClass="entr" presetSubtype="0" fill="hold" grpId="0" nodeType="afterEffect">
                                  <p:stCondLst>
                                    <p:cond delay="0"/>
                                  </p:stCondLst>
                                  <p:childTnLst>
                                    <p:set>
                                      <p:cBhvr>
                                        <p:cTn id="44" dur="1" fill="hold">
                                          <p:stCondLst>
                                            <p:cond delay="0"/>
                                          </p:stCondLst>
                                        </p:cTn>
                                        <p:tgtEl>
                                          <p:spTgt spid="24"/>
                                        </p:tgtEl>
                                        <p:attrNameLst>
                                          <p:attrName>style.visibility</p:attrName>
                                        </p:attrNameLst>
                                      </p:cBhvr>
                                      <p:to>
                                        <p:strVal val="visible"/>
                                      </p:to>
                                    </p:set>
                                    <p:animEffect transition="in" filter="fade">
                                      <p:cBhvr>
                                        <p:cTn id="45" dur="1000"/>
                                        <p:tgtEl>
                                          <p:spTgt spid="24"/>
                                        </p:tgtEl>
                                      </p:cBhvr>
                                    </p:animEffect>
                                  </p:childTnLst>
                                </p:cTn>
                              </p:par>
                              <p:par>
                                <p:cTn id="46" presetID="10" presetClass="entr" presetSubtype="0" fill="hold" nodeType="withEffect">
                                  <p:stCondLst>
                                    <p:cond delay="0"/>
                                  </p:stCondLst>
                                  <p:childTnLst>
                                    <p:set>
                                      <p:cBhvr>
                                        <p:cTn id="47" dur="1" fill="hold">
                                          <p:stCondLst>
                                            <p:cond delay="0"/>
                                          </p:stCondLst>
                                        </p:cTn>
                                        <p:tgtEl>
                                          <p:spTgt spid="23"/>
                                        </p:tgtEl>
                                        <p:attrNameLst>
                                          <p:attrName>style.visibility</p:attrName>
                                        </p:attrNameLst>
                                      </p:cBhvr>
                                      <p:to>
                                        <p:strVal val="visible"/>
                                      </p:to>
                                    </p:set>
                                    <p:animEffect transition="in" filter="fade">
                                      <p:cBhvr>
                                        <p:cTn id="48" dur="1000"/>
                                        <p:tgtEl>
                                          <p:spTgt spid="23"/>
                                        </p:tgtEl>
                                      </p:cBhvr>
                                    </p:animEffect>
                                  </p:childTnLst>
                                </p:cTn>
                              </p:par>
                            </p:childTnLst>
                          </p:cTn>
                        </p:par>
                      </p:childTnLst>
                    </p:cTn>
                  </p:par>
                  <p:par>
                    <p:cTn id="49" fill="hold">
                      <p:stCondLst>
                        <p:cond delay="indefinite"/>
                      </p:stCondLst>
                      <p:childTnLst>
                        <p:par>
                          <p:cTn id="50" fill="hold">
                            <p:stCondLst>
                              <p:cond delay="0"/>
                            </p:stCondLst>
                            <p:childTnLst>
                              <p:par>
                                <p:cTn id="51" presetID="42" presetClass="entr" presetSubtype="0" fill="hold" nodeType="clickEffect">
                                  <p:stCondLst>
                                    <p:cond delay="0"/>
                                  </p:stCondLst>
                                  <p:childTnLst>
                                    <p:set>
                                      <p:cBhvr>
                                        <p:cTn id="52" dur="1" fill="hold">
                                          <p:stCondLst>
                                            <p:cond delay="0"/>
                                          </p:stCondLst>
                                        </p:cTn>
                                        <p:tgtEl>
                                          <p:spTgt spid="11"/>
                                        </p:tgtEl>
                                        <p:attrNameLst>
                                          <p:attrName>style.visibility</p:attrName>
                                        </p:attrNameLst>
                                      </p:cBhvr>
                                      <p:to>
                                        <p:strVal val="visible"/>
                                      </p:to>
                                    </p:set>
                                    <p:animEffect transition="in" filter="fade">
                                      <p:cBhvr>
                                        <p:cTn id="53" dur="1000"/>
                                        <p:tgtEl>
                                          <p:spTgt spid="11"/>
                                        </p:tgtEl>
                                      </p:cBhvr>
                                    </p:animEffect>
                                    <p:anim calcmode="lin" valueType="num">
                                      <p:cBhvr>
                                        <p:cTn id="54" dur="1000" fill="hold"/>
                                        <p:tgtEl>
                                          <p:spTgt spid="11"/>
                                        </p:tgtEl>
                                        <p:attrNameLst>
                                          <p:attrName>ppt_x</p:attrName>
                                        </p:attrNameLst>
                                      </p:cBhvr>
                                      <p:tavLst>
                                        <p:tav tm="0">
                                          <p:val>
                                            <p:strVal val="#ppt_x"/>
                                          </p:val>
                                        </p:tav>
                                        <p:tav tm="100000">
                                          <p:val>
                                            <p:strVal val="#ppt_x"/>
                                          </p:val>
                                        </p:tav>
                                      </p:tavLst>
                                    </p:anim>
                                    <p:anim calcmode="lin" valueType="num">
                                      <p:cBhvr>
                                        <p:cTn id="55" dur="1000" fill="hold"/>
                                        <p:tgtEl>
                                          <p:spTgt spid="11"/>
                                        </p:tgtEl>
                                        <p:attrNameLst>
                                          <p:attrName>ppt_y</p:attrName>
                                        </p:attrNameLst>
                                      </p:cBhvr>
                                      <p:tavLst>
                                        <p:tav tm="0">
                                          <p:val>
                                            <p:strVal val="#ppt_y+.1"/>
                                          </p:val>
                                        </p:tav>
                                        <p:tav tm="100000">
                                          <p:val>
                                            <p:strVal val="#ppt_y"/>
                                          </p:val>
                                        </p:tav>
                                      </p:tavLst>
                                    </p:anim>
                                  </p:childTnLst>
                                </p:cTn>
                              </p:par>
                            </p:childTnLst>
                          </p:cTn>
                        </p:par>
                        <p:par>
                          <p:cTn id="56" fill="hold">
                            <p:stCondLst>
                              <p:cond delay="1000"/>
                            </p:stCondLst>
                            <p:childTnLst>
                              <p:par>
                                <p:cTn id="57" presetID="42" presetClass="entr" presetSubtype="0" fill="hold" grpId="0" nodeType="afterEffect">
                                  <p:stCondLst>
                                    <p:cond delay="0"/>
                                  </p:stCondLst>
                                  <p:childTnLst>
                                    <p:set>
                                      <p:cBhvr>
                                        <p:cTn id="58" dur="1" fill="hold">
                                          <p:stCondLst>
                                            <p:cond delay="0"/>
                                          </p:stCondLst>
                                        </p:cTn>
                                        <p:tgtEl>
                                          <p:spTgt spid="14"/>
                                        </p:tgtEl>
                                        <p:attrNameLst>
                                          <p:attrName>style.visibility</p:attrName>
                                        </p:attrNameLst>
                                      </p:cBhvr>
                                      <p:to>
                                        <p:strVal val="visible"/>
                                      </p:to>
                                    </p:set>
                                    <p:animEffect transition="in" filter="fade">
                                      <p:cBhvr>
                                        <p:cTn id="59" dur="1000"/>
                                        <p:tgtEl>
                                          <p:spTgt spid="14"/>
                                        </p:tgtEl>
                                      </p:cBhvr>
                                    </p:animEffect>
                                    <p:anim calcmode="lin" valueType="num">
                                      <p:cBhvr>
                                        <p:cTn id="60" dur="1000" fill="hold"/>
                                        <p:tgtEl>
                                          <p:spTgt spid="14"/>
                                        </p:tgtEl>
                                        <p:attrNameLst>
                                          <p:attrName>ppt_x</p:attrName>
                                        </p:attrNameLst>
                                      </p:cBhvr>
                                      <p:tavLst>
                                        <p:tav tm="0">
                                          <p:val>
                                            <p:strVal val="#ppt_x"/>
                                          </p:val>
                                        </p:tav>
                                        <p:tav tm="100000">
                                          <p:val>
                                            <p:strVal val="#ppt_x"/>
                                          </p:val>
                                        </p:tav>
                                      </p:tavLst>
                                    </p:anim>
                                    <p:anim calcmode="lin" valueType="num">
                                      <p:cBhvr>
                                        <p:cTn id="61" dur="1000" fill="hold"/>
                                        <p:tgtEl>
                                          <p:spTgt spid="14"/>
                                        </p:tgtEl>
                                        <p:attrNameLst>
                                          <p:attrName>ppt_y</p:attrName>
                                        </p:attrNameLst>
                                      </p:cBhvr>
                                      <p:tavLst>
                                        <p:tav tm="0">
                                          <p:val>
                                            <p:strVal val="#ppt_y+.1"/>
                                          </p:val>
                                        </p:tav>
                                        <p:tav tm="100000">
                                          <p:val>
                                            <p:strVal val="#ppt_y"/>
                                          </p:val>
                                        </p:tav>
                                      </p:tavLst>
                                    </p:anim>
                                  </p:childTnLst>
                                </p:cTn>
                              </p:par>
                            </p:childTnLst>
                          </p:cTn>
                        </p:par>
                        <p:par>
                          <p:cTn id="62" fill="hold">
                            <p:stCondLst>
                              <p:cond delay="2000"/>
                            </p:stCondLst>
                            <p:childTnLst>
                              <p:par>
                                <p:cTn id="63" presetID="10" presetClass="entr" presetSubtype="0" fill="hold" grpId="0" nodeType="afterEffect">
                                  <p:stCondLst>
                                    <p:cond delay="0"/>
                                  </p:stCondLst>
                                  <p:childTnLst>
                                    <p:set>
                                      <p:cBhvr>
                                        <p:cTn id="64" dur="1" fill="hold">
                                          <p:stCondLst>
                                            <p:cond delay="0"/>
                                          </p:stCondLst>
                                        </p:cTn>
                                        <p:tgtEl>
                                          <p:spTgt spid="26"/>
                                        </p:tgtEl>
                                        <p:attrNameLst>
                                          <p:attrName>style.visibility</p:attrName>
                                        </p:attrNameLst>
                                      </p:cBhvr>
                                      <p:to>
                                        <p:strVal val="visible"/>
                                      </p:to>
                                    </p:set>
                                    <p:animEffect transition="in" filter="fade">
                                      <p:cBhvr>
                                        <p:cTn id="65" dur="1000"/>
                                        <p:tgtEl>
                                          <p:spTgt spid="26"/>
                                        </p:tgtEl>
                                      </p:cBhvr>
                                    </p:animEffect>
                                  </p:childTnLst>
                                </p:cTn>
                              </p:par>
                              <p:par>
                                <p:cTn id="66" presetID="10" presetClass="entr" presetSubtype="0" fill="hold" nodeType="withEffect">
                                  <p:stCondLst>
                                    <p:cond delay="0"/>
                                  </p:stCondLst>
                                  <p:childTnLst>
                                    <p:set>
                                      <p:cBhvr>
                                        <p:cTn id="67" dur="1" fill="hold">
                                          <p:stCondLst>
                                            <p:cond delay="0"/>
                                          </p:stCondLst>
                                        </p:cTn>
                                        <p:tgtEl>
                                          <p:spTgt spid="25"/>
                                        </p:tgtEl>
                                        <p:attrNameLst>
                                          <p:attrName>style.visibility</p:attrName>
                                        </p:attrNameLst>
                                      </p:cBhvr>
                                      <p:to>
                                        <p:strVal val="visible"/>
                                      </p:to>
                                    </p:set>
                                    <p:animEffect transition="in" filter="fade">
                                      <p:cBhvr>
                                        <p:cTn id="68" dur="1000"/>
                                        <p:tgtEl>
                                          <p:spTgt spid="25"/>
                                        </p:tgtEl>
                                      </p:cBhvr>
                                    </p:animEffect>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15"/>
                                        </p:tgtEl>
                                        <p:attrNameLst>
                                          <p:attrName>style.visibility</p:attrName>
                                        </p:attrNameLst>
                                      </p:cBhvr>
                                      <p:to>
                                        <p:strVal val="visible"/>
                                      </p:to>
                                    </p:set>
                                    <p:anim calcmode="lin" valueType="num">
                                      <p:cBhvr additive="base">
                                        <p:cTn id="73" dur="1000" fill="hold"/>
                                        <p:tgtEl>
                                          <p:spTgt spid="15"/>
                                        </p:tgtEl>
                                        <p:attrNameLst>
                                          <p:attrName>ppt_x</p:attrName>
                                        </p:attrNameLst>
                                      </p:cBhvr>
                                      <p:tavLst>
                                        <p:tav tm="0">
                                          <p:val>
                                            <p:strVal val="#ppt_x"/>
                                          </p:val>
                                        </p:tav>
                                        <p:tav tm="100000">
                                          <p:val>
                                            <p:strVal val="#ppt_x"/>
                                          </p:val>
                                        </p:tav>
                                      </p:tavLst>
                                    </p:anim>
                                    <p:anim calcmode="lin" valueType="num">
                                      <p:cBhvr additive="base">
                                        <p:cTn id="74" dur="10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16"/>
                                        </p:tgtEl>
                                        <p:attrNameLst>
                                          <p:attrName>style.visibility</p:attrName>
                                        </p:attrNameLst>
                                      </p:cBhvr>
                                      <p:to>
                                        <p:strVal val="visible"/>
                                      </p:to>
                                    </p:set>
                                    <p:anim calcmode="lin" valueType="num">
                                      <p:cBhvr additive="base">
                                        <p:cTn id="79" dur="1000" fill="hold"/>
                                        <p:tgtEl>
                                          <p:spTgt spid="16"/>
                                        </p:tgtEl>
                                        <p:attrNameLst>
                                          <p:attrName>ppt_x</p:attrName>
                                        </p:attrNameLst>
                                      </p:cBhvr>
                                      <p:tavLst>
                                        <p:tav tm="0">
                                          <p:val>
                                            <p:strVal val="#ppt_x"/>
                                          </p:val>
                                        </p:tav>
                                        <p:tav tm="100000">
                                          <p:val>
                                            <p:strVal val="#ppt_x"/>
                                          </p:val>
                                        </p:tav>
                                      </p:tavLst>
                                    </p:anim>
                                    <p:anim calcmode="lin" valueType="num">
                                      <p:cBhvr additive="base">
                                        <p:cTn id="80" dur="10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17"/>
                                        </p:tgtEl>
                                        <p:attrNameLst>
                                          <p:attrName>style.visibility</p:attrName>
                                        </p:attrNameLst>
                                      </p:cBhvr>
                                      <p:to>
                                        <p:strVal val="visible"/>
                                      </p:to>
                                    </p:set>
                                    <p:anim calcmode="lin" valueType="num">
                                      <p:cBhvr additive="base">
                                        <p:cTn id="85" dur="1000" fill="hold"/>
                                        <p:tgtEl>
                                          <p:spTgt spid="17"/>
                                        </p:tgtEl>
                                        <p:attrNameLst>
                                          <p:attrName>ppt_x</p:attrName>
                                        </p:attrNameLst>
                                      </p:cBhvr>
                                      <p:tavLst>
                                        <p:tav tm="0">
                                          <p:val>
                                            <p:strVal val="#ppt_x"/>
                                          </p:val>
                                        </p:tav>
                                        <p:tav tm="100000">
                                          <p:val>
                                            <p:strVal val="#ppt_x"/>
                                          </p:val>
                                        </p:tav>
                                      </p:tavLst>
                                    </p:anim>
                                    <p:anim calcmode="lin" valueType="num">
                                      <p:cBhvr additive="base">
                                        <p:cTn id="86" dur="10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2" grpId="0" animBg="1"/>
      <p:bldP spid="13" grpId="0" animBg="1"/>
      <p:bldP spid="14" grpId="0" animBg="1"/>
      <p:bldP spid="15" grpId="0"/>
      <p:bldP spid="16" grpId="0"/>
      <p:bldP spid="17" grpId="0"/>
      <p:bldP spid="22" grpId="0"/>
      <p:bldP spid="24" grpId="0"/>
      <p:bldP spid="2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AF01F7A6-698E-030B-AC7F-E63A6E240963}"/>
              </a:ext>
            </a:extLst>
          </p:cNvPr>
          <p:cNvSpPr/>
          <p:nvPr/>
        </p:nvSpPr>
        <p:spPr>
          <a:xfrm>
            <a:off x="336000" y="25048"/>
            <a:ext cx="11520000" cy="360000"/>
          </a:xfrm>
          <a:prstGeom prst="rect">
            <a:avLst/>
          </a:prstGeom>
          <a:ln>
            <a:solidFill>
              <a:schemeClr val="accent2">
                <a:lumMod val="75000"/>
              </a:schemeClr>
            </a:solidFill>
          </a:ln>
        </p:spPr>
        <p:txBody>
          <a:bodyPr wrap="square">
            <a:spAutoFit/>
          </a:bodyPr>
          <a:lstStyle/>
          <a:p>
            <a:pPr algn="ctr">
              <a:lnSpc>
                <a:spcPct val="115000"/>
              </a:lnSpc>
            </a:pPr>
            <a:r>
              <a:rPr lang="it-IT" dirty="0">
                <a:solidFill>
                  <a:srgbClr val="C00000"/>
                </a:solidFill>
                <a:latin typeface="Comic Sans MS" panose="030F0702030302020204" pitchFamily="66" charset="0"/>
                <a:ea typeface="Times New Roman" panose="02020603050405020304" pitchFamily="18" charset="0"/>
                <a:cs typeface="Arial" panose="020B0604020202020204" pitchFamily="34" charset="0"/>
              </a:rPr>
              <a:t>ALGORITMI  GRAFICI  PER LA DEFINIZIONE DESCRITTIVA DEL PIANO</a:t>
            </a:r>
          </a:p>
        </p:txBody>
      </p:sp>
      <p:sp>
        <p:nvSpPr>
          <p:cNvPr id="5" name="CasellaDiTesto 4">
            <a:extLst>
              <a:ext uri="{FF2B5EF4-FFF2-40B4-BE49-F238E27FC236}">
                <a16:creationId xmlns:a16="http://schemas.microsoft.com/office/drawing/2014/main" id="{A0E0C8E2-2B92-E7C6-3262-1FE72DD30843}"/>
              </a:ext>
            </a:extLst>
          </p:cNvPr>
          <p:cNvSpPr txBox="1"/>
          <p:nvPr/>
        </p:nvSpPr>
        <p:spPr>
          <a:xfrm>
            <a:off x="336000" y="504825"/>
            <a:ext cx="8304147" cy="461665"/>
          </a:xfrm>
          <a:prstGeom prst="rect">
            <a:avLst/>
          </a:prstGeom>
          <a:noFill/>
        </p:spPr>
        <p:txBody>
          <a:bodyPr wrap="square" rtlCol="0">
            <a:spAutoFit/>
          </a:bodyPr>
          <a:lstStyle/>
          <a:p>
            <a:r>
              <a:rPr lang="it-IT" sz="24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2 - Modi geometrico-descrittivi per identificare un piano</a:t>
            </a:r>
            <a:endParaRPr lang="it-IT" sz="2400" dirty="0"/>
          </a:p>
        </p:txBody>
      </p:sp>
      <p:sp>
        <p:nvSpPr>
          <p:cNvPr id="6" name="CasellaDiTesto 5">
            <a:extLst>
              <a:ext uri="{FF2B5EF4-FFF2-40B4-BE49-F238E27FC236}">
                <a16:creationId xmlns:a16="http://schemas.microsoft.com/office/drawing/2014/main" id="{A29B116B-33C2-C3B9-36C1-753826921211}"/>
              </a:ext>
            </a:extLst>
          </p:cNvPr>
          <p:cNvSpPr txBox="1"/>
          <p:nvPr/>
        </p:nvSpPr>
        <p:spPr>
          <a:xfrm>
            <a:off x="336000" y="1057275"/>
            <a:ext cx="11520000" cy="646331"/>
          </a:xfrm>
          <a:prstGeom prst="rect">
            <a:avLst/>
          </a:prstGeom>
          <a:noFill/>
        </p:spPr>
        <p:txBody>
          <a:bodyPr wrap="square" rtlCol="0">
            <a:spAutoFit/>
          </a:bodyPr>
          <a:lstStyle/>
          <a:p>
            <a:pPr algn="ctr"/>
            <a:r>
              <a:rPr lang="it-IT" sz="1800" dirty="0">
                <a:solidFill>
                  <a:srgbClr val="C00000"/>
                </a:solidFill>
                <a:effectLst/>
                <a:latin typeface="Comic Sans MS" panose="030F0702030302020204" pitchFamily="66" charset="0"/>
                <a:ea typeface="Times New Roman" panose="02020603050405020304" pitchFamily="18" charset="0"/>
                <a:cs typeface="Times New Roman" panose="02020603050405020304" pitchFamily="18" charset="0"/>
              </a:rPr>
              <a:t>Lo sviluppo di esercitazioni di Geometria descrittiva, molto spesso, implica la necessità di identificare un piano come ad esempio, la faccia di un solido, il piano di sezione o un piano di ribaltamento, ecc. </a:t>
            </a:r>
            <a:endParaRPr lang="it-IT" dirty="0">
              <a:solidFill>
                <a:srgbClr val="C00000"/>
              </a:solidFill>
            </a:endParaRPr>
          </a:p>
        </p:txBody>
      </p:sp>
      <p:sp>
        <p:nvSpPr>
          <p:cNvPr id="7" name="CasellaDiTesto 6">
            <a:extLst>
              <a:ext uri="{FF2B5EF4-FFF2-40B4-BE49-F238E27FC236}">
                <a16:creationId xmlns:a16="http://schemas.microsoft.com/office/drawing/2014/main" id="{607A6760-6016-8D7F-09F1-1252E83633B4}"/>
              </a:ext>
            </a:extLst>
          </p:cNvPr>
          <p:cNvSpPr txBox="1"/>
          <p:nvPr/>
        </p:nvSpPr>
        <p:spPr>
          <a:xfrm>
            <a:off x="336000" y="1980605"/>
            <a:ext cx="7296441" cy="252000"/>
          </a:xfrm>
          <a:prstGeom prst="rect">
            <a:avLst/>
          </a:prstGeom>
          <a:noFill/>
        </p:spPr>
        <p:txBody>
          <a:bodyPr wrap="square" rtlCol="0">
            <a:spAutoFit/>
          </a:bodyPr>
          <a:lstStyle/>
          <a:p>
            <a:endParaRPr lang="it-IT"/>
          </a:p>
        </p:txBody>
      </p:sp>
      <p:pic>
        <p:nvPicPr>
          <p:cNvPr id="1026" name="Picture 2">
            <a:extLst>
              <a:ext uri="{FF2B5EF4-FFF2-40B4-BE49-F238E27FC236}">
                <a16:creationId xmlns:a16="http://schemas.microsoft.com/office/drawing/2014/main" id="{6A8F0680-5ADD-2098-9A42-937AFFC3E05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6270" r="6230"/>
          <a:stretch>
            <a:fillRect/>
          </a:stretch>
        </p:blipFill>
        <p:spPr bwMode="auto">
          <a:xfrm>
            <a:off x="2856000" y="2417384"/>
            <a:ext cx="6480000" cy="3674317"/>
          </a:xfrm>
          <a:prstGeom prst="rect">
            <a:avLst/>
          </a:prstGeom>
          <a:solidFill>
            <a:srgbClr val="F1F8B9"/>
          </a:solidFill>
          <a:ln>
            <a:noFill/>
          </a:ln>
        </p:spPr>
      </p:pic>
      <p:sp>
        <p:nvSpPr>
          <p:cNvPr id="2" name="CasellaDiTesto 1">
            <a:extLst>
              <a:ext uri="{FF2B5EF4-FFF2-40B4-BE49-F238E27FC236}">
                <a16:creationId xmlns:a16="http://schemas.microsoft.com/office/drawing/2014/main" id="{482C9F04-4832-1AEB-80FB-C0E3C7A06E21}"/>
              </a:ext>
            </a:extLst>
          </p:cNvPr>
          <p:cNvSpPr txBox="1"/>
          <p:nvPr/>
        </p:nvSpPr>
        <p:spPr>
          <a:xfrm>
            <a:off x="336000" y="1829665"/>
            <a:ext cx="7845975" cy="461665"/>
          </a:xfrm>
          <a:prstGeom prst="rect">
            <a:avLst/>
          </a:prstGeom>
          <a:noFill/>
        </p:spPr>
        <p:txBody>
          <a:bodyPr wrap="square" rtlCol="0">
            <a:spAutoFit/>
          </a:bodyPr>
          <a:lstStyle/>
          <a:p>
            <a:r>
              <a:rPr lang="it-IT" sz="24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2.1 - Piano per tre punti non allineati e non coincidenti</a:t>
            </a:r>
            <a:endParaRPr lang="it-IT" sz="2400" dirty="0">
              <a:solidFill>
                <a:srgbClr val="C00000"/>
              </a:solidFill>
            </a:endParaRPr>
          </a:p>
        </p:txBody>
      </p:sp>
      <p:grpSp>
        <p:nvGrpSpPr>
          <p:cNvPr id="3" name="Gruppo 2">
            <a:extLst>
              <a:ext uri="{FF2B5EF4-FFF2-40B4-BE49-F238E27FC236}">
                <a16:creationId xmlns:a16="http://schemas.microsoft.com/office/drawing/2014/main" id="{E65460B6-A776-04CE-960D-11EACFB5E8BD}"/>
              </a:ext>
            </a:extLst>
          </p:cNvPr>
          <p:cNvGrpSpPr/>
          <p:nvPr/>
        </p:nvGrpSpPr>
        <p:grpSpPr>
          <a:xfrm>
            <a:off x="335999" y="2752420"/>
            <a:ext cx="2463539" cy="2414419"/>
            <a:chOff x="335999" y="2752420"/>
            <a:chExt cx="2463539" cy="2414419"/>
          </a:xfrm>
        </p:grpSpPr>
        <p:sp>
          <p:nvSpPr>
            <p:cNvPr id="15" name="CasellaDiTesto 14">
              <a:extLst>
                <a:ext uri="{FF2B5EF4-FFF2-40B4-BE49-F238E27FC236}">
                  <a16:creationId xmlns:a16="http://schemas.microsoft.com/office/drawing/2014/main" id="{64374033-FC03-2969-66DB-F7A45E750F79}"/>
                </a:ext>
              </a:extLst>
            </p:cNvPr>
            <p:cNvSpPr txBox="1"/>
            <p:nvPr/>
          </p:nvSpPr>
          <p:spPr>
            <a:xfrm>
              <a:off x="335999" y="2752420"/>
              <a:ext cx="2463539" cy="2400657"/>
            </a:xfrm>
            <a:prstGeom prst="rect">
              <a:avLst/>
            </a:prstGeom>
            <a:noFill/>
          </p:spPr>
          <p:txBody>
            <a:bodyPr wrap="square" rtlCol="0">
              <a:spAutoFit/>
            </a:bodyPr>
            <a:lstStyle/>
            <a:p>
              <a:pPr algn="ctr"/>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Un piano resta univocamente determinato quando vengono assegnati tre punti non allineati e non coincidenti</a:t>
              </a:r>
            </a:p>
            <a:p>
              <a:pPr algn="ctr"/>
              <a:endParaRPr lang="it-IT" dirty="0">
                <a:solidFill>
                  <a:srgbClr val="C00000"/>
                </a:solidFill>
                <a:latin typeface="Comic Sans MS" panose="030F0702030302020204" pitchFamily="66" charset="0"/>
                <a:cs typeface="Arial" panose="020B0604020202020204" pitchFamily="34" charset="0"/>
              </a:endParaRPr>
            </a:p>
            <a:p>
              <a:pPr algn="ctr"/>
              <a:r>
                <a:rPr lang="it-IT" sz="2400" dirty="0">
                  <a:solidFill>
                    <a:srgbClr val="C00000"/>
                  </a:solidFill>
                  <a:latin typeface="Comic Sans MS" panose="030F0702030302020204" pitchFamily="66" charset="0"/>
                  <a:cs typeface="Arial" panose="020B0604020202020204" pitchFamily="34" charset="0"/>
                </a:rPr>
                <a:t>A    B     C</a:t>
              </a:r>
              <a:endParaRPr lang="it-IT" sz="2400" dirty="0">
                <a:solidFill>
                  <a:srgbClr val="C00000"/>
                </a:solidFill>
              </a:endParaRPr>
            </a:p>
          </p:txBody>
        </p:sp>
        <p:pic>
          <p:nvPicPr>
            <p:cNvPr id="1037" name="Picture 13">
              <a:extLst>
                <a:ext uri="{FF2B5EF4-FFF2-40B4-BE49-F238E27FC236}">
                  <a16:creationId xmlns:a16="http://schemas.microsoft.com/office/drawing/2014/main" id="{0149873B-E313-B910-F2B0-A9878AA2C3E9}"/>
                </a:ext>
              </a:extLst>
            </p:cNvPr>
            <p:cNvPicPr>
              <a:picLocks noChangeAspect="1" noChangeArrowheads="1"/>
            </p:cNvPicPr>
            <p:nvPr/>
          </p:nvPicPr>
          <p:blipFill>
            <a:blip r:embed="rId3">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79827" y="4626839"/>
              <a:ext cx="422178" cy="54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13">
              <a:extLst>
                <a:ext uri="{FF2B5EF4-FFF2-40B4-BE49-F238E27FC236}">
                  <a16:creationId xmlns:a16="http://schemas.microsoft.com/office/drawing/2014/main" id="{3436E110-5282-15AF-496E-881CFBFD24C0}"/>
                </a:ext>
              </a:extLst>
            </p:cNvPr>
            <p:cNvPicPr>
              <a:picLocks noChangeAspect="1" noChangeArrowheads="1"/>
            </p:cNvPicPr>
            <p:nvPr/>
          </p:nvPicPr>
          <p:blipFill>
            <a:blip r:embed="rId3">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647261" y="4646561"/>
              <a:ext cx="396000" cy="5065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7" name="CasellaDiTesto 16">
            <a:extLst>
              <a:ext uri="{FF2B5EF4-FFF2-40B4-BE49-F238E27FC236}">
                <a16:creationId xmlns:a16="http://schemas.microsoft.com/office/drawing/2014/main" id="{889D64F3-C12C-C439-BE79-852904EE98B9}"/>
              </a:ext>
            </a:extLst>
          </p:cNvPr>
          <p:cNvSpPr txBox="1"/>
          <p:nvPr/>
        </p:nvSpPr>
        <p:spPr>
          <a:xfrm>
            <a:off x="9392462" y="4557495"/>
            <a:ext cx="2463538" cy="1477328"/>
          </a:xfrm>
          <a:prstGeom prst="rect">
            <a:avLst/>
          </a:prstGeom>
          <a:noFill/>
        </p:spPr>
        <p:txBody>
          <a:bodyPr wrap="square" rtlCol="0">
            <a:spAutoFit/>
          </a:bodyPr>
          <a:lstStyle/>
          <a:p>
            <a:pPr algn="ctr"/>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La formalizzazione specifica insiemistica assume l’aspetto seguente dove W sta a indicare lo spazio</a:t>
            </a:r>
            <a:endParaRPr lang="it-IT" dirty="0">
              <a:solidFill>
                <a:srgbClr val="C00000"/>
              </a:solidFill>
            </a:endParaRPr>
          </a:p>
        </p:txBody>
      </p:sp>
      <p:sp>
        <p:nvSpPr>
          <p:cNvPr id="19" name="Rectangle 16">
            <a:extLst>
              <a:ext uri="{FF2B5EF4-FFF2-40B4-BE49-F238E27FC236}">
                <a16:creationId xmlns:a16="http://schemas.microsoft.com/office/drawing/2014/main" id="{2A827F05-0E15-E9CD-6D9E-4C929235B026}"/>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mc:AlternateContent xmlns:mc="http://schemas.openxmlformats.org/markup-compatibility/2006" xmlns:a14="http://schemas.microsoft.com/office/drawing/2010/main">
        <mc:Choice Requires="a14">
          <p:sp>
            <p:nvSpPr>
              <p:cNvPr id="20" name="Oggetto 19">
                <a:extLst>
                  <a:ext uri="{FF2B5EF4-FFF2-40B4-BE49-F238E27FC236}">
                    <a16:creationId xmlns:a16="http://schemas.microsoft.com/office/drawing/2014/main" id="{55D9A765-86BD-AAEB-CC9A-61A5E55C14DA}"/>
                  </a:ext>
                </a:extLst>
              </p:cNvPr>
              <p:cNvSpPr txBox="1"/>
              <p:nvPr/>
            </p:nvSpPr>
            <p:spPr bwMode="auto">
              <a:xfrm>
                <a:off x="1668000" y="6261099"/>
                <a:ext cx="8856000" cy="504000"/>
              </a:xfrm>
              <a:prstGeom prst="rect">
                <a:avLst/>
              </a:prstGeom>
              <a:solidFill>
                <a:srgbClr val="FFFFCC"/>
              </a:solidFill>
              <a:ln>
                <a:solidFill>
                  <a:srgbClr val="C00000"/>
                </a:solidFill>
              </a:ln>
            </p:spPr>
            <p:txBody>
              <a:bodyPr anchor="ctr">
                <a:noAutofit/>
              </a:bodyPr>
              <a:lstStyle/>
              <a:p>
                <a:pPr/>
                <a14:m>
                  <m:oMathPara xmlns:m="http://schemas.openxmlformats.org/officeDocument/2006/math">
                    <m:oMathParaPr>
                      <m:jc m:val="left"/>
                    </m:oMathParaPr>
                    <m:oMath xmlns:m="http://schemas.openxmlformats.org/officeDocument/2006/math">
                      <m:r>
                        <a:rPr lang="it-IT" sz="2400" i="1" smtClean="0">
                          <a:solidFill>
                            <a:srgbClr val="C00000"/>
                          </a:solidFill>
                          <a:latin typeface="Cambria Math" panose="02040503050406030204" pitchFamily="18" charset="0"/>
                        </a:rPr>
                        <m:t>∀</m:t>
                      </m:r>
                      <m:r>
                        <m:rPr>
                          <m:nor/>
                        </m:rPr>
                        <a:rPr lang="it-IT" sz="2400" i="0">
                          <a:solidFill>
                            <a:srgbClr val="C00000"/>
                          </a:solidFill>
                          <a:latin typeface="Cambria Math" panose="02040503050406030204" pitchFamily="18" charset="0"/>
                        </a:rPr>
                        <m:t> </m:t>
                      </m:r>
                      <m:r>
                        <m:rPr>
                          <m:nor/>
                        </m:rPr>
                        <a:rPr lang="it-IT" sz="2400" b="0" i="0" smtClean="0">
                          <a:solidFill>
                            <a:srgbClr val="C00000"/>
                          </a:solidFill>
                          <a:latin typeface="Comic Sans MS" panose="030F0702030302020204" pitchFamily="66" charset="0"/>
                        </a:rPr>
                        <m:t>(</m:t>
                      </m:r>
                      <m:r>
                        <m:rPr>
                          <m:nor/>
                        </m:rPr>
                        <a:rPr lang="it-IT" sz="2400" i="0">
                          <a:solidFill>
                            <a:srgbClr val="C00000"/>
                          </a:solidFill>
                          <a:latin typeface="Comic Sans MS" panose="030F0702030302020204" pitchFamily="66" charset="0"/>
                        </a:rPr>
                        <m:t>A</m:t>
                      </m:r>
                      <m:r>
                        <m:rPr>
                          <m:nor/>
                        </m:rPr>
                        <a:rPr lang="it-IT" sz="2400" i="0">
                          <a:solidFill>
                            <a:srgbClr val="C00000"/>
                          </a:solidFill>
                          <a:latin typeface="Comic Sans MS" panose="030F0702030302020204" pitchFamily="66" charset="0"/>
                        </a:rPr>
                        <m:t>,</m:t>
                      </m:r>
                      <m:r>
                        <m:rPr>
                          <m:nor/>
                        </m:rPr>
                        <a:rPr lang="it-IT" sz="2400" i="0">
                          <a:solidFill>
                            <a:srgbClr val="C00000"/>
                          </a:solidFill>
                          <a:latin typeface="Comic Sans MS" panose="030F0702030302020204" pitchFamily="66" charset="0"/>
                        </a:rPr>
                        <m:t>B</m:t>
                      </m:r>
                      <m:r>
                        <m:rPr>
                          <m:nor/>
                        </m:rPr>
                        <a:rPr lang="it-IT" sz="2400" i="0">
                          <a:solidFill>
                            <a:srgbClr val="C00000"/>
                          </a:solidFill>
                          <a:latin typeface="Comic Sans MS" panose="030F0702030302020204" pitchFamily="66" charset="0"/>
                        </a:rPr>
                        <m:t>,</m:t>
                      </m:r>
                      <m:r>
                        <m:rPr>
                          <m:nor/>
                        </m:rPr>
                        <a:rPr lang="it-IT" sz="2400" i="0">
                          <a:solidFill>
                            <a:srgbClr val="C00000"/>
                          </a:solidFill>
                          <a:latin typeface="Comic Sans MS" panose="030F0702030302020204" pitchFamily="66" charset="0"/>
                        </a:rPr>
                        <m:t>C</m:t>
                      </m:r>
                      <m:r>
                        <m:rPr>
                          <m:nor/>
                        </m:rPr>
                        <a:rPr lang="it-IT" sz="2400" b="0" i="0" smtClean="0">
                          <a:solidFill>
                            <a:srgbClr val="C00000"/>
                          </a:solidFill>
                          <a:latin typeface="Comic Sans MS" panose="030F0702030302020204" pitchFamily="66" charset="0"/>
                        </a:rPr>
                        <m:t>)</m:t>
                      </m:r>
                      <m:r>
                        <m:rPr>
                          <m:nor/>
                        </m:rPr>
                        <a:rPr lang="it-IT" sz="2400" i="0">
                          <a:solidFill>
                            <a:srgbClr val="C00000"/>
                          </a:solidFill>
                          <a:latin typeface="Cambria Math" panose="02040503050406030204" pitchFamily="18" charset="0"/>
                        </a:rPr>
                        <m:t> </m:t>
                      </m:r>
                      <m:r>
                        <a:rPr lang="it-IT" sz="2400" i="1">
                          <a:solidFill>
                            <a:srgbClr val="C00000"/>
                          </a:solidFill>
                          <a:latin typeface="Cambria Math" panose="02040503050406030204" pitchFamily="18" charset="0"/>
                        </a:rPr>
                        <m:t>∈</m:t>
                      </m:r>
                      <m:r>
                        <m:rPr>
                          <m:nor/>
                        </m:rPr>
                        <a:rPr lang="it-IT" sz="2400" i="0">
                          <a:solidFill>
                            <a:srgbClr val="C00000"/>
                          </a:solidFill>
                          <a:latin typeface="Cambria Math" panose="02040503050406030204" pitchFamily="18" charset="0"/>
                        </a:rPr>
                        <m:t> </m:t>
                      </m:r>
                      <m:r>
                        <m:rPr>
                          <m:nor/>
                        </m:rPr>
                        <a:rPr lang="it-IT" sz="2400" i="0">
                          <a:solidFill>
                            <a:srgbClr val="C00000"/>
                          </a:solidFill>
                          <a:latin typeface="Comic Sans MS" panose="030F0702030302020204" pitchFamily="66" charset="0"/>
                        </a:rPr>
                        <m:t>W</m:t>
                      </m:r>
                      <m:r>
                        <m:rPr>
                          <m:nor/>
                        </m:rPr>
                        <a:rPr lang="it-IT" sz="2400" i="0">
                          <a:solidFill>
                            <a:srgbClr val="C00000"/>
                          </a:solidFill>
                          <a:latin typeface="Cambria Math" panose="02040503050406030204" pitchFamily="18" charset="0"/>
                        </a:rPr>
                        <m:t> </m:t>
                      </m:r>
                      <m:r>
                        <a:rPr lang="it-IT" sz="2400" i="1">
                          <a:solidFill>
                            <a:srgbClr val="C00000"/>
                          </a:solidFill>
                          <a:latin typeface="Cambria Math" panose="02040503050406030204" pitchFamily="18" charset="0"/>
                        </a:rPr>
                        <m:t>|</m:t>
                      </m:r>
                      <m:r>
                        <m:rPr>
                          <m:nor/>
                        </m:rPr>
                        <a:rPr lang="it-IT" sz="2400" i="0">
                          <a:solidFill>
                            <a:srgbClr val="C00000"/>
                          </a:solidFill>
                          <a:latin typeface="Cambria Math" panose="02040503050406030204" pitchFamily="18" charset="0"/>
                        </a:rPr>
                        <m:t> </m:t>
                      </m:r>
                      <m:r>
                        <m:rPr>
                          <m:nor/>
                        </m:rPr>
                        <a:rPr lang="it-IT" sz="2400" i="0">
                          <a:solidFill>
                            <a:srgbClr val="C00000"/>
                          </a:solidFill>
                          <a:latin typeface="Comic Sans MS" panose="030F0702030302020204" pitchFamily="66" charset="0"/>
                        </a:rPr>
                        <m:t>A</m:t>
                      </m:r>
                      <m:r>
                        <m:rPr>
                          <m:nor/>
                        </m:rPr>
                        <a:rPr lang="it-IT" sz="2400" i="0">
                          <a:solidFill>
                            <a:srgbClr val="C00000"/>
                          </a:solidFill>
                          <a:latin typeface="Cambria Math" panose="02040503050406030204" pitchFamily="18" charset="0"/>
                        </a:rPr>
                        <m:t> </m:t>
                      </m:r>
                      <m:acc>
                        <m:accPr>
                          <m:chr m:val="̸"/>
                          <m:ctrlPr>
                            <a:rPr lang="it-IT" sz="2400" i="1">
                              <a:solidFill>
                                <a:srgbClr val="C00000"/>
                              </a:solidFill>
                              <a:latin typeface="Cambria Math" panose="02040503050406030204" pitchFamily="18" charset="0"/>
                            </a:rPr>
                          </m:ctrlPr>
                        </m:accPr>
                        <m:e>
                          <m:r>
                            <a:rPr lang="it-IT" sz="2400" i="1">
                              <a:solidFill>
                                <a:srgbClr val="C00000"/>
                              </a:solidFill>
                              <a:latin typeface="Cambria Math" panose="02040503050406030204" pitchFamily="18" charset="0"/>
                            </a:rPr>
                            <m:t>≡</m:t>
                          </m:r>
                        </m:e>
                      </m:acc>
                      <m:r>
                        <m:rPr>
                          <m:nor/>
                        </m:rPr>
                        <a:rPr lang="it-IT" sz="2400" i="0">
                          <a:solidFill>
                            <a:srgbClr val="C00000"/>
                          </a:solidFill>
                          <a:latin typeface="Cambria Math" panose="02040503050406030204" pitchFamily="18" charset="0"/>
                        </a:rPr>
                        <m:t> </m:t>
                      </m:r>
                      <m:r>
                        <m:rPr>
                          <m:nor/>
                        </m:rPr>
                        <a:rPr lang="it-IT" sz="2400" i="0">
                          <a:solidFill>
                            <a:srgbClr val="C00000"/>
                          </a:solidFill>
                          <a:latin typeface="Comic Sans MS" panose="030F0702030302020204" pitchFamily="66" charset="0"/>
                        </a:rPr>
                        <m:t>B</m:t>
                      </m:r>
                      <m:r>
                        <m:rPr>
                          <m:nor/>
                        </m:rPr>
                        <a:rPr lang="it-IT" sz="2400" i="0">
                          <a:solidFill>
                            <a:srgbClr val="C00000"/>
                          </a:solidFill>
                          <a:latin typeface="Cambria Math" panose="02040503050406030204" pitchFamily="18" charset="0"/>
                        </a:rPr>
                        <m:t> </m:t>
                      </m:r>
                      <m:acc>
                        <m:accPr>
                          <m:chr m:val="̸"/>
                          <m:ctrlPr>
                            <a:rPr lang="it-IT" sz="2400" i="1">
                              <a:solidFill>
                                <a:srgbClr val="C00000"/>
                              </a:solidFill>
                              <a:latin typeface="Cambria Math" panose="02040503050406030204" pitchFamily="18" charset="0"/>
                            </a:rPr>
                          </m:ctrlPr>
                        </m:accPr>
                        <m:e>
                          <m:r>
                            <a:rPr lang="it-IT" sz="2400" i="1">
                              <a:solidFill>
                                <a:srgbClr val="C00000"/>
                              </a:solidFill>
                              <a:latin typeface="Cambria Math" panose="02040503050406030204" pitchFamily="18" charset="0"/>
                            </a:rPr>
                            <m:t>≡</m:t>
                          </m:r>
                        </m:e>
                      </m:acc>
                      <m:r>
                        <m:rPr>
                          <m:nor/>
                        </m:rPr>
                        <a:rPr lang="it-IT" sz="2400" i="0">
                          <a:solidFill>
                            <a:srgbClr val="C00000"/>
                          </a:solidFill>
                          <a:latin typeface="Cambria Math" panose="02040503050406030204" pitchFamily="18" charset="0"/>
                        </a:rPr>
                        <m:t> </m:t>
                      </m:r>
                      <m:r>
                        <m:rPr>
                          <m:nor/>
                        </m:rPr>
                        <a:rPr lang="it-IT" sz="2400" i="0">
                          <a:solidFill>
                            <a:srgbClr val="C00000"/>
                          </a:solidFill>
                          <a:latin typeface="Comic Sans MS" panose="030F0702030302020204" pitchFamily="66" charset="0"/>
                        </a:rPr>
                        <m:t>C</m:t>
                      </m:r>
                      <m:r>
                        <m:rPr>
                          <m:nor/>
                        </m:rPr>
                        <a:rPr lang="it-IT" sz="2400" i="0">
                          <a:solidFill>
                            <a:srgbClr val="C00000"/>
                          </a:solidFill>
                          <a:latin typeface="Cambria Math" panose="02040503050406030204" pitchFamily="18" charset="0"/>
                        </a:rPr>
                        <m:t> </m:t>
                      </m:r>
                      <m:r>
                        <a:rPr lang="it-IT" sz="2400" i="1">
                          <a:solidFill>
                            <a:srgbClr val="C00000"/>
                          </a:solidFill>
                          <a:latin typeface="Cambria Math" panose="02040503050406030204" pitchFamily="18" charset="0"/>
                        </a:rPr>
                        <m:t>⇒</m:t>
                      </m:r>
                      <m:r>
                        <a:rPr lang="it-IT" sz="2400" i="0">
                          <a:solidFill>
                            <a:srgbClr val="C00000"/>
                          </a:solidFill>
                          <a:latin typeface="Cambria Math" panose="02040503050406030204" pitchFamily="18" charset="0"/>
                        </a:rPr>
                        <m:t> </m:t>
                      </m:r>
                      <m:r>
                        <a:rPr lang="it-IT" sz="2400" i="1">
                          <a:solidFill>
                            <a:srgbClr val="C00000"/>
                          </a:solidFill>
                          <a:latin typeface="Cambria Math" panose="02040503050406030204" pitchFamily="18" charset="0"/>
                        </a:rPr>
                        <m:t>∃</m:t>
                      </m:r>
                      <m:r>
                        <m:rPr>
                          <m:nor/>
                        </m:rPr>
                        <a:rPr lang="it-IT" sz="2400" i="0">
                          <a:solidFill>
                            <a:srgbClr val="C00000"/>
                          </a:solidFill>
                          <a:latin typeface="Cambria Math" panose="02040503050406030204" pitchFamily="18" charset="0"/>
                        </a:rPr>
                        <m:t> ! </m:t>
                      </m:r>
                      <m:r>
                        <a:rPr lang="it-IT" sz="2400" i="1">
                          <a:solidFill>
                            <a:srgbClr val="C00000"/>
                          </a:solidFill>
                          <a:latin typeface="Cambria Math" panose="02040503050406030204" pitchFamily="18" charset="0"/>
                        </a:rPr>
                        <m:t>𝛼</m:t>
                      </m:r>
                      <m:r>
                        <a:rPr lang="it-IT" sz="2400" i="0">
                          <a:solidFill>
                            <a:srgbClr val="C00000"/>
                          </a:solidFill>
                          <a:latin typeface="Cambria Math" panose="02040503050406030204" pitchFamily="18" charset="0"/>
                        </a:rPr>
                        <m:t> </m:t>
                      </m:r>
                      <m:r>
                        <a:rPr lang="it-IT" sz="2400" i="1">
                          <a:solidFill>
                            <a:srgbClr val="C00000"/>
                          </a:solidFill>
                          <a:latin typeface="Cambria Math" panose="02040503050406030204" pitchFamily="18" charset="0"/>
                        </a:rPr>
                        <m:t>∈</m:t>
                      </m:r>
                      <m:r>
                        <m:rPr>
                          <m:nor/>
                        </m:rPr>
                        <a:rPr lang="it-IT" sz="2400" i="0">
                          <a:solidFill>
                            <a:srgbClr val="C00000"/>
                          </a:solidFill>
                          <a:latin typeface="Cambria Math" panose="02040503050406030204" pitchFamily="18" charset="0"/>
                        </a:rPr>
                        <m:t> </m:t>
                      </m:r>
                      <m:r>
                        <m:rPr>
                          <m:nor/>
                        </m:rPr>
                        <a:rPr lang="it-IT" sz="2400" i="0">
                          <a:solidFill>
                            <a:srgbClr val="C00000"/>
                          </a:solidFill>
                          <a:latin typeface="Comic Sans MS" panose="030F0702030302020204" pitchFamily="66" charset="0"/>
                        </a:rPr>
                        <m:t>W</m:t>
                      </m:r>
                      <m:r>
                        <m:rPr>
                          <m:nor/>
                        </m:rPr>
                        <a:rPr lang="it-IT" sz="2400" i="0">
                          <a:solidFill>
                            <a:srgbClr val="C00000"/>
                          </a:solidFill>
                          <a:latin typeface="Cambria Math" panose="02040503050406030204" pitchFamily="18" charset="0"/>
                        </a:rPr>
                        <m:t> </m:t>
                      </m:r>
                      <m:r>
                        <a:rPr lang="it-IT" sz="2400" i="1">
                          <a:solidFill>
                            <a:srgbClr val="C00000"/>
                          </a:solidFill>
                          <a:latin typeface="Cambria Math" panose="02040503050406030204" pitchFamily="18" charset="0"/>
                        </a:rPr>
                        <m:t>|</m:t>
                      </m:r>
                      <m:r>
                        <m:rPr>
                          <m:nor/>
                        </m:rPr>
                        <a:rPr lang="it-IT" sz="2400" i="0">
                          <a:solidFill>
                            <a:srgbClr val="C00000"/>
                          </a:solidFill>
                          <a:latin typeface="Comic Sans MS" panose="030F0702030302020204" pitchFamily="66" charset="0"/>
                        </a:rPr>
                        <m:t> </m:t>
                      </m:r>
                      <m:r>
                        <m:rPr>
                          <m:nor/>
                        </m:rPr>
                        <a:rPr lang="it-IT" sz="2400" i="0">
                          <a:solidFill>
                            <a:srgbClr val="C00000"/>
                          </a:solidFill>
                          <a:latin typeface="Comic Sans MS" panose="030F0702030302020204" pitchFamily="66" charset="0"/>
                        </a:rPr>
                        <m:t>A</m:t>
                      </m:r>
                      <m:r>
                        <a:rPr lang="it-IT" sz="2400" i="1">
                          <a:solidFill>
                            <a:srgbClr val="C00000"/>
                          </a:solidFill>
                          <a:latin typeface="Cambria Math" panose="02040503050406030204" pitchFamily="18" charset="0"/>
                        </a:rPr>
                        <m:t>∈</m:t>
                      </m:r>
                      <m:r>
                        <a:rPr lang="it-IT" sz="2400" i="1">
                          <a:solidFill>
                            <a:srgbClr val="C00000"/>
                          </a:solidFill>
                          <a:latin typeface="Cambria Math" panose="02040503050406030204" pitchFamily="18" charset="0"/>
                        </a:rPr>
                        <m:t>𝛼</m:t>
                      </m:r>
                      <m:r>
                        <m:rPr>
                          <m:nor/>
                        </m:rPr>
                        <a:rPr lang="it-IT" sz="2400" i="0">
                          <a:solidFill>
                            <a:srgbClr val="C00000"/>
                          </a:solidFill>
                          <a:latin typeface="Cambria Math" panose="02040503050406030204" pitchFamily="18" charset="0"/>
                        </a:rPr>
                        <m:t>, </m:t>
                      </m:r>
                      <m:r>
                        <m:rPr>
                          <m:nor/>
                        </m:rPr>
                        <a:rPr lang="it-IT" sz="2400" i="0">
                          <a:solidFill>
                            <a:srgbClr val="C00000"/>
                          </a:solidFill>
                          <a:latin typeface="Comic Sans MS" panose="030F0702030302020204" pitchFamily="66" charset="0"/>
                        </a:rPr>
                        <m:t>B</m:t>
                      </m:r>
                      <m:r>
                        <a:rPr lang="it-IT" sz="2400" i="1">
                          <a:solidFill>
                            <a:srgbClr val="C00000"/>
                          </a:solidFill>
                          <a:latin typeface="Cambria Math" panose="02040503050406030204" pitchFamily="18" charset="0"/>
                        </a:rPr>
                        <m:t>∈</m:t>
                      </m:r>
                      <m:r>
                        <a:rPr lang="it-IT" sz="2400" i="1">
                          <a:solidFill>
                            <a:srgbClr val="C00000"/>
                          </a:solidFill>
                          <a:latin typeface="Cambria Math" panose="02040503050406030204" pitchFamily="18" charset="0"/>
                        </a:rPr>
                        <m:t>𝛼</m:t>
                      </m:r>
                      <m:r>
                        <m:rPr>
                          <m:nor/>
                        </m:rPr>
                        <a:rPr lang="it-IT" sz="2400" i="0">
                          <a:solidFill>
                            <a:srgbClr val="C00000"/>
                          </a:solidFill>
                          <a:latin typeface="Cambria Math" panose="02040503050406030204" pitchFamily="18" charset="0"/>
                        </a:rPr>
                        <m:t>, </m:t>
                      </m:r>
                      <m:r>
                        <m:rPr>
                          <m:nor/>
                        </m:rPr>
                        <a:rPr lang="it-IT" sz="2400" i="0">
                          <a:solidFill>
                            <a:srgbClr val="C00000"/>
                          </a:solidFill>
                          <a:latin typeface="Comic Sans MS" panose="030F0702030302020204" pitchFamily="66" charset="0"/>
                        </a:rPr>
                        <m:t>C</m:t>
                      </m:r>
                      <m:r>
                        <a:rPr lang="it-IT" sz="2400" i="1">
                          <a:solidFill>
                            <a:srgbClr val="C00000"/>
                          </a:solidFill>
                          <a:latin typeface="Cambria Math" panose="02040503050406030204" pitchFamily="18" charset="0"/>
                        </a:rPr>
                        <m:t>∈</m:t>
                      </m:r>
                      <m:r>
                        <a:rPr lang="it-IT" sz="2400" i="1">
                          <a:solidFill>
                            <a:srgbClr val="C00000"/>
                          </a:solidFill>
                          <a:latin typeface="Cambria Math" panose="02040503050406030204" pitchFamily="18" charset="0"/>
                        </a:rPr>
                        <m:t>𝛼</m:t>
                      </m:r>
                    </m:oMath>
                  </m:oMathPara>
                </a14:m>
                <a:endParaRPr lang="it-IT" sz="2400" dirty="0">
                  <a:solidFill>
                    <a:srgbClr val="C00000"/>
                  </a:solidFill>
                  <a:latin typeface="Symbol" panose="05050102010706020507" pitchFamily="18" charset="2"/>
                </a:endParaRPr>
              </a:p>
            </p:txBody>
          </p:sp>
        </mc:Choice>
        <mc:Fallback xmlns="">
          <p:sp>
            <p:nvSpPr>
              <p:cNvPr id="20" name="Oggetto 19">
                <a:extLst>
                  <a:ext uri="{FF2B5EF4-FFF2-40B4-BE49-F238E27FC236}">
                    <a16:creationId xmlns:a16="http://schemas.microsoft.com/office/drawing/2014/main" id="{55D9A765-86BD-AAEB-CC9A-61A5E55C14DA}"/>
                  </a:ext>
                </a:extLst>
              </p:cNvPr>
              <p:cNvSpPr txBox="1">
                <a:spLocks noRot="1" noChangeAspect="1" noMove="1" noResize="1" noEditPoints="1" noAdjustHandles="1" noChangeArrowheads="1" noChangeShapeType="1" noTextEdit="1"/>
              </p:cNvSpPr>
              <p:nvPr/>
            </p:nvSpPr>
            <p:spPr bwMode="auto">
              <a:xfrm>
                <a:off x="1668000" y="6261099"/>
                <a:ext cx="8856000" cy="504000"/>
              </a:xfrm>
              <a:prstGeom prst="rect">
                <a:avLst/>
              </a:prstGeom>
              <a:blipFill>
                <a:blip r:embed="rId4"/>
                <a:stretch>
                  <a:fillRect t="-89412" b="-141176"/>
                </a:stretch>
              </a:blipFill>
              <a:ln>
                <a:solidFill>
                  <a:srgbClr val="C00000"/>
                </a:solidFill>
              </a:ln>
            </p:spPr>
            <p:txBody>
              <a:bodyPr/>
              <a:lstStyle/>
              <a:p>
                <a:r>
                  <a:rPr lang="it-IT">
                    <a:noFill/>
                  </a:rPr>
                  <a:t> </a:t>
                </a:r>
              </a:p>
            </p:txBody>
          </p:sp>
        </mc:Fallback>
      </mc:AlternateContent>
      <p:sp>
        <p:nvSpPr>
          <p:cNvPr id="21" name="Rectangle 17">
            <a:extLst>
              <a:ext uri="{FF2B5EF4-FFF2-40B4-BE49-F238E27FC236}">
                <a16:creationId xmlns:a16="http://schemas.microsoft.com/office/drawing/2014/main" id="{8B886B6F-753D-E717-7EFB-D77B2C59C97C}"/>
              </a:ext>
            </a:extLst>
          </p:cNvPr>
          <p:cNvSpPr>
            <a:spLocks noChangeArrowheads="1"/>
          </p:cNvSpPr>
          <p:nvPr/>
        </p:nvSpPr>
        <p:spPr bwMode="auto">
          <a:xfrm>
            <a:off x="0" y="1905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cxnSp>
        <p:nvCxnSpPr>
          <p:cNvPr id="8" name="Connettore diritto 7">
            <a:extLst>
              <a:ext uri="{FF2B5EF4-FFF2-40B4-BE49-F238E27FC236}">
                <a16:creationId xmlns:a16="http://schemas.microsoft.com/office/drawing/2014/main" id="{7785A301-5BE0-5C1D-8429-232C8FA0BB1E}"/>
              </a:ext>
            </a:extLst>
          </p:cNvPr>
          <p:cNvCxnSpPr/>
          <p:nvPr/>
        </p:nvCxnSpPr>
        <p:spPr>
          <a:xfrm>
            <a:off x="0" y="6858000"/>
            <a:ext cx="12192000" cy="0"/>
          </a:xfrm>
          <a:prstGeom prst="line">
            <a:avLst/>
          </a:prstGeom>
          <a:ln>
            <a:solidFill>
              <a:schemeClr val="accent6">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9" name="CasellaDiTesto 8">
            <a:hlinkClick r:id="rId5" action="ppaction://hlinksldjump"/>
            <a:extLst>
              <a:ext uri="{FF2B5EF4-FFF2-40B4-BE49-F238E27FC236}">
                <a16:creationId xmlns:a16="http://schemas.microsoft.com/office/drawing/2014/main" id="{30561A7C-14DE-48CC-830C-3A84E21C5E67}"/>
              </a:ext>
            </a:extLst>
          </p:cNvPr>
          <p:cNvSpPr txBox="1"/>
          <p:nvPr/>
        </p:nvSpPr>
        <p:spPr>
          <a:xfrm>
            <a:off x="10504339" y="22009"/>
            <a:ext cx="1611057" cy="360000"/>
          </a:xfrm>
          <a:prstGeom prst="rect">
            <a:avLst/>
          </a:prstGeom>
          <a:solidFill>
            <a:schemeClr val="accent4">
              <a:lumMod val="20000"/>
              <a:lumOff val="80000"/>
            </a:schemeClr>
          </a:solidFill>
          <a:ln w="3175">
            <a:solidFill>
              <a:srgbClr val="C00000"/>
            </a:solidFill>
          </a:ln>
        </p:spPr>
        <p:txBody>
          <a:bodyPr wrap="square" rtlCol="0">
            <a:spAutoFit/>
          </a:bodyPr>
          <a:lstStyle/>
          <a:p>
            <a:pPr algn="ctr"/>
            <a:r>
              <a:rPr lang="it-IT" sz="1600" dirty="0">
                <a:solidFill>
                  <a:srgbClr val="C00000"/>
                </a:solidFill>
                <a:latin typeface="Comic Sans MS" panose="030F0702030302020204" pitchFamily="66" charset="0"/>
              </a:rPr>
              <a:t>Torna a Indice</a:t>
            </a:r>
          </a:p>
        </p:txBody>
      </p:sp>
    </p:spTree>
    <p:extLst>
      <p:ext uri="{BB962C8B-B14F-4D97-AF65-F5344CB8AC3E}">
        <p14:creationId xmlns:p14="http://schemas.microsoft.com/office/powerpoint/2010/main" val="175367778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0-#ppt_w/2"/>
                                          </p:val>
                                        </p:tav>
                                        <p:tav tm="100000">
                                          <p:val>
                                            <p:strVal val="#ppt_x"/>
                                          </p:val>
                                        </p:tav>
                                      </p:tavLst>
                                    </p:anim>
                                    <p:anim calcmode="lin" valueType="num">
                                      <p:cBhvr additive="base">
                                        <p:cTn id="8" dur="10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1000"/>
                                        <p:tgtEl>
                                          <p:spTgt spid="6"/>
                                        </p:tgtEl>
                                      </p:cBhvr>
                                    </p:animEffect>
                                    <p:anim calcmode="lin" valueType="num">
                                      <p:cBhvr>
                                        <p:cTn id="14" dur="1000" fill="hold"/>
                                        <p:tgtEl>
                                          <p:spTgt spid="6"/>
                                        </p:tgtEl>
                                        <p:attrNameLst>
                                          <p:attrName>ppt_x</p:attrName>
                                        </p:attrNameLst>
                                      </p:cBhvr>
                                      <p:tavLst>
                                        <p:tav tm="0">
                                          <p:val>
                                            <p:strVal val="#ppt_x"/>
                                          </p:val>
                                        </p:tav>
                                        <p:tav tm="100000">
                                          <p:val>
                                            <p:strVal val="#ppt_x"/>
                                          </p:val>
                                        </p:tav>
                                      </p:tavLst>
                                    </p:anim>
                                    <p:anim calcmode="lin" valueType="num">
                                      <p:cBhvr>
                                        <p:cTn id="1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8" fill="hold" grpId="0" nodeType="clickEffect">
                                  <p:stCondLst>
                                    <p:cond delay="0"/>
                                  </p:stCondLst>
                                  <p:childTnLst>
                                    <p:set>
                                      <p:cBhvr>
                                        <p:cTn id="19" dur="1" fill="hold">
                                          <p:stCondLst>
                                            <p:cond delay="0"/>
                                          </p:stCondLst>
                                        </p:cTn>
                                        <p:tgtEl>
                                          <p:spTgt spid="2"/>
                                        </p:tgtEl>
                                        <p:attrNameLst>
                                          <p:attrName>style.visibility</p:attrName>
                                        </p:attrNameLst>
                                      </p:cBhvr>
                                      <p:to>
                                        <p:strVal val="visible"/>
                                      </p:to>
                                    </p:set>
                                    <p:anim calcmode="lin" valueType="num">
                                      <p:cBhvr additive="base">
                                        <p:cTn id="20" dur="1000" fill="hold"/>
                                        <p:tgtEl>
                                          <p:spTgt spid="2"/>
                                        </p:tgtEl>
                                        <p:attrNameLst>
                                          <p:attrName>ppt_x</p:attrName>
                                        </p:attrNameLst>
                                      </p:cBhvr>
                                      <p:tavLst>
                                        <p:tav tm="0">
                                          <p:val>
                                            <p:strVal val="0-#ppt_w/2"/>
                                          </p:val>
                                        </p:tav>
                                        <p:tav tm="100000">
                                          <p:val>
                                            <p:strVal val="#ppt_x"/>
                                          </p:val>
                                        </p:tav>
                                      </p:tavLst>
                                    </p:anim>
                                    <p:anim calcmode="lin" valueType="num">
                                      <p:cBhvr additive="base">
                                        <p:cTn id="21" dur="1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gtEl>
                                        <p:attrNameLst>
                                          <p:attrName>style.visibility</p:attrName>
                                        </p:attrNameLst>
                                      </p:cBhvr>
                                      <p:to>
                                        <p:strVal val="visible"/>
                                      </p:to>
                                    </p:set>
                                    <p:animEffect transition="in" filter="fade">
                                      <p:cBhvr>
                                        <p:cTn id="26" dur="1000"/>
                                        <p:tgtEl>
                                          <p:spTgt spid="3"/>
                                        </p:tgtEl>
                                      </p:cBhvr>
                                    </p:animEffect>
                                    <p:anim calcmode="lin" valueType="num">
                                      <p:cBhvr>
                                        <p:cTn id="27" dur="1000" fill="hold"/>
                                        <p:tgtEl>
                                          <p:spTgt spid="3"/>
                                        </p:tgtEl>
                                        <p:attrNameLst>
                                          <p:attrName>ppt_x</p:attrName>
                                        </p:attrNameLst>
                                      </p:cBhvr>
                                      <p:tavLst>
                                        <p:tav tm="0">
                                          <p:val>
                                            <p:strVal val="#ppt_x"/>
                                          </p:val>
                                        </p:tav>
                                        <p:tav tm="100000">
                                          <p:val>
                                            <p:strVal val="#ppt_x"/>
                                          </p:val>
                                        </p:tav>
                                      </p:tavLst>
                                    </p:anim>
                                    <p:anim calcmode="lin" valueType="num">
                                      <p:cBhvr>
                                        <p:cTn id="28"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53" presetClass="entr" presetSubtype="16" fill="hold" nodeType="clickEffect">
                                  <p:stCondLst>
                                    <p:cond delay="0"/>
                                  </p:stCondLst>
                                  <p:childTnLst>
                                    <p:set>
                                      <p:cBhvr>
                                        <p:cTn id="32" dur="1" fill="hold">
                                          <p:stCondLst>
                                            <p:cond delay="0"/>
                                          </p:stCondLst>
                                        </p:cTn>
                                        <p:tgtEl>
                                          <p:spTgt spid="1026"/>
                                        </p:tgtEl>
                                        <p:attrNameLst>
                                          <p:attrName>style.visibility</p:attrName>
                                        </p:attrNameLst>
                                      </p:cBhvr>
                                      <p:to>
                                        <p:strVal val="visible"/>
                                      </p:to>
                                    </p:set>
                                    <p:anim calcmode="lin" valueType="num">
                                      <p:cBhvr>
                                        <p:cTn id="33" dur="1000" fill="hold"/>
                                        <p:tgtEl>
                                          <p:spTgt spid="1026"/>
                                        </p:tgtEl>
                                        <p:attrNameLst>
                                          <p:attrName>ppt_w</p:attrName>
                                        </p:attrNameLst>
                                      </p:cBhvr>
                                      <p:tavLst>
                                        <p:tav tm="0">
                                          <p:val>
                                            <p:fltVal val="0"/>
                                          </p:val>
                                        </p:tav>
                                        <p:tav tm="100000">
                                          <p:val>
                                            <p:strVal val="#ppt_w"/>
                                          </p:val>
                                        </p:tav>
                                      </p:tavLst>
                                    </p:anim>
                                    <p:anim calcmode="lin" valueType="num">
                                      <p:cBhvr>
                                        <p:cTn id="34" dur="1000" fill="hold"/>
                                        <p:tgtEl>
                                          <p:spTgt spid="1026"/>
                                        </p:tgtEl>
                                        <p:attrNameLst>
                                          <p:attrName>ppt_h</p:attrName>
                                        </p:attrNameLst>
                                      </p:cBhvr>
                                      <p:tavLst>
                                        <p:tav tm="0">
                                          <p:val>
                                            <p:fltVal val="0"/>
                                          </p:val>
                                        </p:tav>
                                        <p:tav tm="100000">
                                          <p:val>
                                            <p:strVal val="#ppt_h"/>
                                          </p:val>
                                        </p:tav>
                                      </p:tavLst>
                                    </p:anim>
                                    <p:animEffect transition="in" filter="fade">
                                      <p:cBhvr>
                                        <p:cTn id="35" dur="1000"/>
                                        <p:tgtEl>
                                          <p:spTgt spid="1026"/>
                                        </p:tgtEl>
                                      </p:cBhvr>
                                    </p:animEffect>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17"/>
                                        </p:tgtEl>
                                        <p:attrNameLst>
                                          <p:attrName>style.visibility</p:attrName>
                                        </p:attrNameLst>
                                      </p:cBhvr>
                                      <p:to>
                                        <p:strVal val="visible"/>
                                      </p:to>
                                    </p:set>
                                    <p:animEffect transition="in" filter="fade">
                                      <p:cBhvr>
                                        <p:cTn id="40" dur="1000"/>
                                        <p:tgtEl>
                                          <p:spTgt spid="17"/>
                                        </p:tgtEl>
                                      </p:cBhvr>
                                    </p:animEffect>
                                    <p:anim calcmode="lin" valueType="num">
                                      <p:cBhvr>
                                        <p:cTn id="41" dur="1000" fill="hold"/>
                                        <p:tgtEl>
                                          <p:spTgt spid="17"/>
                                        </p:tgtEl>
                                        <p:attrNameLst>
                                          <p:attrName>ppt_x</p:attrName>
                                        </p:attrNameLst>
                                      </p:cBhvr>
                                      <p:tavLst>
                                        <p:tav tm="0">
                                          <p:val>
                                            <p:strVal val="#ppt_x"/>
                                          </p:val>
                                        </p:tav>
                                        <p:tav tm="100000">
                                          <p:val>
                                            <p:strVal val="#ppt_x"/>
                                          </p:val>
                                        </p:tav>
                                      </p:tavLst>
                                    </p:anim>
                                    <p:anim calcmode="lin" valueType="num">
                                      <p:cBhvr>
                                        <p:cTn id="42"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53" presetClass="entr" presetSubtype="16" fill="hold" grpId="0" nodeType="clickEffect">
                                  <p:stCondLst>
                                    <p:cond delay="0"/>
                                  </p:stCondLst>
                                  <p:childTnLst>
                                    <p:set>
                                      <p:cBhvr>
                                        <p:cTn id="46" dur="1" fill="hold">
                                          <p:stCondLst>
                                            <p:cond delay="0"/>
                                          </p:stCondLst>
                                        </p:cTn>
                                        <p:tgtEl>
                                          <p:spTgt spid="20"/>
                                        </p:tgtEl>
                                        <p:attrNameLst>
                                          <p:attrName>style.visibility</p:attrName>
                                        </p:attrNameLst>
                                      </p:cBhvr>
                                      <p:to>
                                        <p:strVal val="visible"/>
                                      </p:to>
                                    </p:set>
                                    <p:anim calcmode="lin" valueType="num">
                                      <p:cBhvr>
                                        <p:cTn id="47" dur="1000" fill="hold"/>
                                        <p:tgtEl>
                                          <p:spTgt spid="20"/>
                                        </p:tgtEl>
                                        <p:attrNameLst>
                                          <p:attrName>ppt_w</p:attrName>
                                        </p:attrNameLst>
                                      </p:cBhvr>
                                      <p:tavLst>
                                        <p:tav tm="0">
                                          <p:val>
                                            <p:fltVal val="0"/>
                                          </p:val>
                                        </p:tav>
                                        <p:tav tm="100000">
                                          <p:val>
                                            <p:strVal val="#ppt_w"/>
                                          </p:val>
                                        </p:tav>
                                      </p:tavLst>
                                    </p:anim>
                                    <p:anim calcmode="lin" valueType="num">
                                      <p:cBhvr>
                                        <p:cTn id="48" dur="1000" fill="hold"/>
                                        <p:tgtEl>
                                          <p:spTgt spid="20"/>
                                        </p:tgtEl>
                                        <p:attrNameLst>
                                          <p:attrName>ppt_h</p:attrName>
                                        </p:attrNameLst>
                                      </p:cBhvr>
                                      <p:tavLst>
                                        <p:tav tm="0">
                                          <p:val>
                                            <p:fltVal val="0"/>
                                          </p:val>
                                        </p:tav>
                                        <p:tav tm="100000">
                                          <p:val>
                                            <p:strVal val="#ppt_h"/>
                                          </p:val>
                                        </p:tav>
                                      </p:tavLst>
                                    </p:anim>
                                    <p:animEffect transition="in" filter="fade">
                                      <p:cBhvr>
                                        <p:cTn id="49" dur="10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2" grpId="0"/>
      <p:bldP spid="17" grpId="0"/>
      <p:bldP spid="2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E8AB2273-8D64-AF66-7BB7-A7288FBE53C2}"/>
              </a:ext>
            </a:extLst>
          </p:cNvPr>
          <p:cNvSpPr/>
          <p:nvPr/>
        </p:nvSpPr>
        <p:spPr>
          <a:xfrm>
            <a:off x="336000" y="25048"/>
            <a:ext cx="11520000" cy="360000"/>
          </a:xfrm>
          <a:prstGeom prst="rect">
            <a:avLst/>
          </a:prstGeom>
          <a:ln>
            <a:solidFill>
              <a:schemeClr val="accent2">
                <a:lumMod val="75000"/>
              </a:schemeClr>
            </a:solidFill>
          </a:ln>
        </p:spPr>
        <p:txBody>
          <a:bodyPr wrap="square">
            <a:spAutoFit/>
          </a:bodyPr>
          <a:lstStyle/>
          <a:p>
            <a:pPr algn="ctr">
              <a:lnSpc>
                <a:spcPct val="115000"/>
              </a:lnSpc>
            </a:pPr>
            <a:r>
              <a:rPr lang="it-IT" dirty="0">
                <a:solidFill>
                  <a:srgbClr val="C00000"/>
                </a:solidFill>
                <a:latin typeface="Comic Sans MS" panose="030F0702030302020204" pitchFamily="66" charset="0"/>
                <a:ea typeface="Times New Roman" panose="02020603050405020304" pitchFamily="18" charset="0"/>
                <a:cs typeface="Arial" panose="020B0604020202020204" pitchFamily="34" charset="0"/>
              </a:rPr>
              <a:t>ALGORITMI  GRAFICI  PER LA DEFINIZIONE DESCRITTIVA DEL PIANO</a:t>
            </a:r>
          </a:p>
        </p:txBody>
      </p:sp>
      <p:sp>
        <p:nvSpPr>
          <p:cNvPr id="5" name="CasellaDiTesto 4">
            <a:extLst>
              <a:ext uri="{FF2B5EF4-FFF2-40B4-BE49-F238E27FC236}">
                <a16:creationId xmlns:a16="http://schemas.microsoft.com/office/drawing/2014/main" id="{46A0A830-03B0-AE64-4C1C-B1DE365D6A96}"/>
              </a:ext>
            </a:extLst>
          </p:cNvPr>
          <p:cNvSpPr txBox="1"/>
          <p:nvPr/>
        </p:nvSpPr>
        <p:spPr>
          <a:xfrm>
            <a:off x="335999" y="514350"/>
            <a:ext cx="5038433" cy="461665"/>
          </a:xfrm>
          <a:prstGeom prst="rect">
            <a:avLst/>
          </a:prstGeom>
          <a:noFill/>
        </p:spPr>
        <p:txBody>
          <a:bodyPr wrap="square" rtlCol="0">
            <a:spAutoFit/>
          </a:bodyPr>
          <a:lstStyle/>
          <a:p>
            <a:r>
              <a:rPr lang="it-IT" sz="24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2.2 - Piano per due rette incidenti</a:t>
            </a:r>
            <a:endParaRPr lang="it-IT" dirty="0"/>
          </a:p>
        </p:txBody>
      </p:sp>
      <p:pic>
        <p:nvPicPr>
          <p:cNvPr id="1026" name="Picture 2">
            <a:extLst>
              <a:ext uri="{FF2B5EF4-FFF2-40B4-BE49-F238E27FC236}">
                <a16:creationId xmlns:a16="http://schemas.microsoft.com/office/drawing/2014/main" id="{EB841F4B-3D11-033D-5449-1903677015C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6230" r="6392"/>
          <a:stretch>
            <a:fillRect/>
          </a:stretch>
        </p:blipFill>
        <p:spPr bwMode="auto">
          <a:xfrm>
            <a:off x="2676000" y="1819690"/>
            <a:ext cx="6840000" cy="3302068"/>
          </a:xfrm>
          <a:prstGeom prst="rect">
            <a:avLst/>
          </a:prstGeom>
          <a:solidFill>
            <a:srgbClr val="FFFF99">
              <a:alpha val="50000"/>
            </a:srgbClr>
          </a:solidFill>
          <a:ln w="3175">
            <a:solidFill>
              <a:srgbClr val="000000"/>
            </a:solidFill>
            <a:miter lim="800000"/>
            <a:headEnd/>
            <a:tailEnd/>
          </a:ln>
        </p:spPr>
      </p:pic>
      <p:sp>
        <p:nvSpPr>
          <p:cNvPr id="7" name="CasellaDiTesto 6">
            <a:extLst>
              <a:ext uri="{FF2B5EF4-FFF2-40B4-BE49-F238E27FC236}">
                <a16:creationId xmlns:a16="http://schemas.microsoft.com/office/drawing/2014/main" id="{470B1592-97E5-1C52-3C4D-51B36FD08C65}"/>
              </a:ext>
            </a:extLst>
          </p:cNvPr>
          <p:cNvSpPr txBox="1"/>
          <p:nvPr/>
        </p:nvSpPr>
        <p:spPr>
          <a:xfrm>
            <a:off x="336000" y="5410200"/>
            <a:ext cx="11520000" cy="369332"/>
          </a:xfrm>
          <a:prstGeom prst="rect">
            <a:avLst/>
          </a:prstGeom>
          <a:noFill/>
        </p:spPr>
        <p:txBody>
          <a:bodyPr wrap="square" rtlCol="0">
            <a:spAutoFit/>
          </a:bodyPr>
          <a:lstStyle/>
          <a:p>
            <a:pPr algn="ctr"/>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La specifica formalizzazione insiemistica assume l’aspetto seguente dove W sta per spazio</a:t>
            </a:r>
            <a:endParaRPr lang="it-IT" dirty="0">
              <a:solidFill>
                <a:srgbClr val="C00000"/>
              </a:solidFill>
            </a:endParaRPr>
          </a:p>
        </p:txBody>
      </p:sp>
      <p:sp>
        <p:nvSpPr>
          <p:cNvPr id="10" name="Rectangle 6">
            <a:extLst>
              <a:ext uri="{FF2B5EF4-FFF2-40B4-BE49-F238E27FC236}">
                <a16:creationId xmlns:a16="http://schemas.microsoft.com/office/drawing/2014/main" id="{3CD140EF-6D00-B7D8-84FE-C4E9D17A9828}"/>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mc:AlternateContent xmlns:mc="http://schemas.openxmlformats.org/markup-compatibility/2006" xmlns:a14="http://schemas.microsoft.com/office/drawing/2010/main">
        <mc:Choice Requires="a14">
          <p:sp>
            <p:nvSpPr>
              <p:cNvPr id="11" name="Oggetto 10">
                <a:extLst>
                  <a:ext uri="{FF2B5EF4-FFF2-40B4-BE49-F238E27FC236}">
                    <a16:creationId xmlns:a16="http://schemas.microsoft.com/office/drawing/2014/main" id="{A2DD1D53-DA1C-9441-585D-B4224A98E981}"/>
                  </a:ext>
                </a:extLst>
              </p:cNvPr>
              <p:cNvSpPr txBox="1"/>
              <p:nvPr/>
            </p:nvSpPr>
            <p:spPr bwMode="auto">
              <a:xfrm>
                <a:off x="2524193" y="6067974"/>
                <a:ext cx="7143615" cy="504000"/>
              </a:xfrm>
              <a:prstGeom prst="rect">
                <a:avLst/>
              </a:prstGeom>
              <a:solidFill>
                <a:srgbClr val="FFFFCC"/>
              </a:solidFill>
              <a:ln>
                <a:solidFill>
                  <a:srgbClr val="C00000"/>
                </a:solidFill>
              </a:ln>
            </p:spPr>
            <p:txBody>
              <a:bodyPr anchor="ctr">
                <a:noAutofit/>
              </a:bodyPr>
              <a:lstStyle/>
              <a:p>
                <a:pPr/>
                <a14:m>
                  <m:oMathPara xmlns:m="http://schemas.openxmlformats.org/officeDocument/2006/math">
                    <m:oMathParaPr>
                      <m:jc m:val="left"/>
                    </m:oMathParaPr>
                    <m:oMath xmlns:m="http://schemas.openxmlformats.org/officeDocument/2006/math">
                      <m:r>
                        <a:rPr lang="it-IT" sz="2400" i="1" smtClean="0">
                          <a:solidFill>
                            <a:srgbClr val="C00000"/>
                          </a:solidFill>
                          <a:latin typeface="Cambria Math" panose="02040503050406030204" pitchFamily="18" charset="0"/>
                        </a:rPr>
                        <m:t>∀</m:t>
                      </m:r>
                      <m:r>
                        <m:rPr>
                          <m:nor/>
                        </m:rPr>
                        <a:rPr lang="it-IT" sz="2400" i="0">
                          <a:solidFill>
                            <a:srgbClr val="C00000"/>
                          </a:solidFill>
                          <a:latin typeface="Cambria Math" panose="02040503050406030204" pitchFamily="18" charset="0"/>
                        </a:rPr>
                        <m:t> </m:t>
                      </m:r>
                      <m:r>
                        <m:rPr>
                          <m:nor/>
                        </m:rPr>
                        <a:rPr lang="it-IT" sz="2400" b="0" i="0" smtClean="0">
                          <a:solidFill>
                            <a:srgbClr val="C00000"/>
                          </a:solidFill>
                          <a:latin typeface="Comic Sans MS" panose="030F0702030302020204" pitchFamily="66" charset="0"/>
                        </a:rPr>
                        <m:t>(</m:t>
                      </m:r>
                      <m:r>
                        <m:rPr>
                          <m:nor/>
                        </m:rPr>
                        <a:rPr lang="it-IT" sz="2400" i="0">
                          <a:solidFill>
                            <a:srgbClr val="C00000"/>
                          </a:solidFill>
                          <a:latin typeface="Comic Sans MS" panose="030F0702030302020204" pitchFamily="66" charset="0"/>
                        </a:rPr>
                        <m:t>a</m:t>
                      </m:r>
                      <m:r>
                        <m:rPr>
                          <m:nor/>
                        </m:rPr>
                        <a:rPr lang="it-IT" sz="2400" i="0">
                          <a:solidFill>
                            <a:srgbClr val="C00000"/>
                          </a:solidFill>
                          <a:latin typeface="Comic Sans MS" panose="030F0702030302020204" pitchFamily="66" charset="0"/>
                        </a:rPr>
                        <m:t>,</m:t>
                      </m:r>
                      <m:r>
                        <m:rPr>
                          <m:nor/>
                        </m:rPr>
                        <a:rPr lang="it-IT" sz="2400" i="0">
                          <a:solidFill>
                            <a:srgbClr val="C00000"/>
                          </a:solidFill>
                          <a:latin typeface="Comic Sans MS" panose="030F0702030302020204" pitchFamily="66" charset="0"/>
                        </a:rPr>
                        <m:t>b</m:t>
                      </m:r>
                      <m:r>
                        <m:rPr>
                          <m:nor/>
                        </m:rPr>
                        <a:rPr lang="it-IT" sz="2400" b="0" i="0" smtClean="0">
                          <a:solidFill>
                            <a:srgbClr val="C00000"/>
                          </a:solidFill>
                          <a:latin typeface="Comic Sans MS" panose="030F0702030302020204" pitchFamily="66" charset="0"/>
                        </a:rPr>
                        <m:t>)</m:t>
                      </m:r>
                      <m:r>
                        <m:rPr>
                          <m:nor/>
                        </m:rPr>
                        <a:rPr lang="it-IT" sz="2400" i="0">
                          <a:solidFill>
                            <a:srgbClr val="C00000"/>
                          </a:solidFill>
                          <a:latin typeface="Cambria Math" panose="02040503050406030204" pitchFamily="18" charset="0"/>
                        </a:rPr>
                        <m:t> </m:t>
                      </m:r>
                      <m:r>
                        <a:rPr lang="it-IT" sz="2400" i="1">
                          <a:solidFill>
                            <a:srgbClr val="C00000"/>
                          </a:solidFill>
                          <a:latin typeface="Cambria Math" panose="02040503050406030204" pitchFamily="18" charset="0"/>
                        </a:rPr>
                        <m:t>∈</m:t>
                      </m:r>
                      <m:r>
                        <m:rPr>
                          <m:nor/>
                        </m:rPr>
                        <a:rPr lang="it-IT" sz="2400" i="0">
                          <a:solidFill>
                            <a:srgbClr val="C00000"/>
                          </a:solidFill>
                          <a:latin typeface="Cambria Math" panose="02040503050406030204" pitchFamily="18" charset="0"/>
                        </a:rPr>
                        <m:t> </m:t>
                      </m:r>
                      <m:r>
                        <m:rPr>
                          <m:nor/>
                        </m:rPr>
                        <a:rPr lang="it-IT" sz="2400" i="0">
                          <a:solidFill>
                            <a:srgbClr val="C00000"/>
                          </a:solidFill>
                          <a:latin typeface="Comic Sans MS" panose="030F0702030302020204" pitchFamily="66" charset="0"/>
                        </a:rPr>
                        <m:t>W</m:t>
                      </m:r>
                      <m:r>
                        <m:rPr>
                          <m:nor/>
                        </m:rPr>
                        <a:rPr lang="it-IT" sz="2400" i="0">
                          <a:solidFill>
                            <a:srgbClr val="C00000"/>
                          </a:solidFill>
                          <a:latin typeface="Cambria Math" panose="02040503050406030204" pitchFamily="18" charset="0"/>
                        </a:rPr>
                        <m:t> </m:t>
                      </m:r>
                      <m:r>
                        <a:rPr lang="it-IT" sz="2400" i="1">
                          <a:solidFill>
                            <a:srgbClr val="C00000"/>
                          </a:solidFill>
                          <a:latin typeface="Cambria Math" panose="02040503050406030204" pitchFamily="18" charset="0"/>
                        </a:rPr>
                        <m:t>|</m:t>
                      </m:r>
                      <m:r>
                        <m:rPr>
                          <m:nor/>
                        </m:rPr>
                        <a:rPr lang="it-IT" sz="2400" i="0">
                          <a:solidFill>
                            <a:srgbClr val="C00000"/>
                          </a:solidFill>
                          <a:latin typeface="Cambria Math" panose="02040503050406030204" pitchFamily="18" charset="0"/>
                        </a:rPr>
                        <m:t> </m:t>
                      </m:r>
                      <m:r>
                        <m:rPr>
                          <m:nor/>
                        </m:rPr>
                        <a:rPr lang="it-IT" sz="2400" i="0">
                          <a:solidFill>
                            <a:srgbClr val="C00000"/>
                          </a:solidFill>
                          <a:latin typeface="Comic Sans MS" panose="030F0702030302020204" pitchFamily="66" charset="0"/>
                        </a:rPr>
                        <m:t>a</m:t>
                      </m:r>
                      <m:r>
                        <a:rPr lang="it-IT" sz="2400" i="1">
                          <a:solidFill>
                            <a:srgbClr val="C00000"/>
                          </a:solidFill>
                          <a:latin typeface="Cambria Math" panose="02040503050406030204" pitchFamily="18" charset="0"/>
                        </a:rPr>
                        <m:t>∩</m:t>
                      </m:r>
                      <m:r>
                        <m:rPr>
                          <m:sty m:val="p"/>
                        </m:rPr>
                        <a:rPr lang="it-IT" sz="2400" i="0">
                          <a:solidFill>
                            <a:srgbClr val="C00000"/>
                          </a:solidFill>
                          <a:latin typeface="Cambria Math" panose="02040503050406030204" pitchFamily="18" charset="0"/>
                        </a:rPr>
                        <m:t>b</m:t>
                      </m:r>
                      <m:r>
                        <a:rPr lang="it-IT" sz="2400" i="1">
                          <a:solidFill>
                            <a:srgbClr val="C00000"/>
                          </a:solidFill>
                          <a:latin typeface="Cambria Math" panose="02040503050406030204" pitchFamily="18" charset="0"/>
                        </a:rPr>
                        <m:t>⇒</m:t>
                      </m:r>
                      <m:r>
                        <m:rPr>
                          <m:nor/>
                        </m:rPr>
                        <a:rPr lang="it-IT" sz="2400" i="0">
                          <a:solidFill>
                            <a:srgbClr val="C00000"/>
                          </a:solidFill>
                          <a:latin typeface="Cambria Math" panose="02040503050406030204" pitchFamily="18" charset="0"/>
                        </a:rPr>
                        <m:t> </m:t>
                      </m:r>
                      <m:r>
                        <m:rPr>
                          <m:nor/>
                        </m:rPr>
                        <a:rPr lang="it-IT" sz="2400" i="0">
                          <a:solidFill>
                            <a:srgbClr val="C00000"/>
                          </a:solidFill>
                          <a:latin typeface="Comic Sans MS" panose="030F0702030302020204" pitchFamily="66" charset="0"/>
                        </a:rPr>
                        <m:t>X</m:t>
                      </m:r>
                      <m:r>
                        <m:rPr>
                          <m:nor/>
                        </m:rPr>
                        <a:rPr lang="it-IT" sz="2400" i="0">
                          <a:solidFill>
                            <a:srgbClr val="C00000"/>
                          </a:solidFill>
                          <a:latin typeface="Cambria Math" panose="02040503050406030204" pitchFamily="18" charset="0"/>
                        </a:rPr>
                        <m:t> </m:t>
                      </m:r>
                      <m:r>
                        <a:rPr lang="it-IT" sz="2400" i="1">
                          <a:solidFill>
                            <a:srgbClr val="C00000"/>
                          </a:solidFill>
                          <a:latin typeface="Cambria Math" panose="02040503050406030204" pitchFamily="18" charset="0"/>
                        </a:rPr>
                        <m:t>⇒</m:t>
                      </m:r>
                      <m:r>
                        <a:rPr lang="it-IT" sz="2400" i="0">
                          <a:solidFill>
                            <a:srgbClr val="C00000"/>
                          </a:solidFill>
                          <a:latin typeface="Cambria Math" panose="02040503050406030204" pitchFamily="18" charset="0"/>
                        </a:rPr>
                        <m:t> </m:t>
                      </m:r>
                      <m:r>
                        <a:rPr lang="it-IT" sz="2400" i="1">
                          <a:solidFill>
                            <a:srgbClr val="C00000"/>
                          </a:solidFill>
                          <a:latin typeface="Cambria Math" panose="02040503050406030204" pitchFamily="18" charset="0"/>
                        </a:rPr>
                        <m:t>∃</m:t>
                      </m:r>
                      <m:r>
                        <m:rPr>
                          <m:nor/>
                        </m:rPr>
                        <a:rPr lang="it-IT" sz="2400" i="0">
                          <a:solidFill>
                            <a:srgbClr val="C00000"/>
                          </a:solidFill>
                          <a:latin typeface="Cambria Math" panose="02040503050406030204" pitchFamily="18" charset="0"/>
                        </a:rPr>
                        <m:t> ! </m:t>
                      </m:r>
                      <m:r>
                        <a:rPr lang="it-IT" sz="2400" i="1">
                          <a:solidFill>
                            <a:srgbClr val="C00000"/>
                          </a:solidFill>
                          <a:latin typeface="Cambria Math" panose="02040503050406030204" pitchFamily="18" charset="0"/>
                        </a:rPr>
                        <m:t>𝛼</m:t>
                      </m:r>
                      <m:r>
                        <a:rPr lang="it-IT" sz="2400" i="1">
                          <a:solidFill>
                            <a:srgbClr val="C00000"/>
                          </a:solidFill>
                          <a:latin typeface="Cambria Math" panose="02040503050406030204" pitchFamily="18" charset="0"/>
                        </a:rPr>
                        <m:t>∈</m:t>
                      </m:r>
                      <m:r>
                        <m:rPr>
                          <m:nor/>
                        </m:rPr>
                        <a:rPr lang="it-IT" sz="2400" i="0">
                          <a:solidFill>
                            <a:srgbClr val="C00000"/>
                          </a:solidFill>
                          <a:latin typeface="Comic Sans MS" panose="030F0702030302020204" pitchFamily="66" charset="0"/>
                        </a:rPr>
                        <m:t>W</m:t>
                      </m:r>
                      <m:r>
                        <m:rPr>
                          <m:nor/>
                        </m:rPr>
                        <a:rPr lang="it-IT" sz="2400" i="0">
                          <a:solidFill>
                            <a:srgbClr val="C00000"/>
                          </a:solidFill>
                          <a:latin typeface="Cambria Math" panose="02040503050406030204" pitchFamily="18" charset="0"/>
                        </a:rPr>
                        <m:t> </m:t>
                      </m:r>
                      <m:r>
                        <a:rPr lang="it-IT" sz="2400" i="1">
                          <a:solidFill>
                            <a:srgbClr val="C00000"/>
                          </a:solidFill>
                          <a:latin typeface="Cambria Math" panose="02040503050406030204" pitchFamily="18" charset="0"/>
                        </a:rPr>
                        <m:t>|</m:t>
                      </m:r>
                      <m:r>
                        <m:rPr>
                          <m:nor/>
                        </m:rPr>
                        <a:rPr lang="it-IT" sz="2400" i="0">
                          <a:solidFill>
                            <a:srgbClr val="C00000"/>
                          </a:solidFill>
                          <a:latin typeface="Cambria Math" panose="02040503050406030204" pitchFamily="18" charset="0"/>
                        </a:rPr>
                        <m:t> </m:t>
                      </m:r>
                      <m:r>
                        <m:rPr>
                          <m:nor/>
                        </m:rPr>
                        <a:rPr lang="it-IT" sz="2400" i="0">
                          <a:solidFill>
                            <a:srgbClr val="C00000"/>
                          </a:solidFill>
                          <a:latin typeface="Comic Sans MS" panose="030F0702030302020204" pitchFamily="66" charset="0"/>
                        </a:rPr>
                        <m:t>a</m:t>
                      </m:r>
                      <m:r>
                        <a:rPr lang="it-IT" sz="2400" i="1">
                          <a:solidFill>
                            <a:srgbClr val="C00000"/>
                          </a:solidFill>
                          <a:latin typeface="Cambria Math" panose="02040503050406030204" pitchFamily="18" charset="0"/>
                        </a:rPr>
                        <m:t>∈</m:t>
                      </m:r>
                      <m:r>
                        <a:rPr lang="it-IT" sz="2400" i="1">
                          <a:solidFill>
                            <a:srgbClr val="C00000"/>
                          </a:solidFill>
                          <a:latin typeface="Cambria Math" panose="02040503050406030204" pitchFamily="18" charset="0"/>
                        </a:rPr>
                        <m:t>𝛼</m:t>
                      </m:r>
                      <m:r>
                        <m:rPr>
                          <m:nor/>
                        </m:rPr>
                        <a:rPr lang="it-IT" sz="2400" i="0">
                          <a:solidFill>
                            <a:srgbClr val="C00000"/>
                          </a:solidFill>
                          <a:latin typeface="Cambria Math" panose="02040503050406030204" pitchFamily="18" charset="0"/>
                        </a:rPr>
                        <m:t>, </m:t>
                      </m:r>
                      <m:r>
                        <m:rPr>
                          <m:nor/>
                        </m:rPr>
                        <a:rPr lang="it-IT" sz="2400" i="0">
                          <a:solidFill>
                            <a:srgbClr val="C00000"/>
                          </a:solidFill>
                          <a:latin typeface="Comic Sans MS" panose="030F0702030302020204" pitchFamily="66" charset="0"/>
                        </a:rPr>
                        <m:t>b</m:t>
                      </m:r>
                      <m:r>
                        <a:rPr lang="it-IT" sz="2400" i="1">
                          <a:solidFill>
                            <a:srgbClr val="C00000"/>
                          </a:solidFill>
                          <a:latin typeface="Cambria Math" panose="02040503050406030204" pitchFamily="18" charset="0"/>
                        </a:rPr>
                        <m:t>∈</m:t>
                      </m:r>
                      <m:r>
                        <a:rPr lang="it-IT" sz="2400" i="1">
                          <a:solidFill>
                            <a:srgbClr val="C00000"/>
                          </a:solidFill>
                          <a:latin typeface="Cambria Math" panose="02040503050406030204" pitchFamily="18" charset="0"/>
                        </a:rPr>
                        <m:t>𝛼</m:t>
                      </m:r>
                    </m:oMath>
                  </m:oMathPara>
                </a14:m>
                <a:endParaRPr lang="it-IT" sz="2400" dirty="0">
                  <a:solidFill>
                    <a:srgbClr val="C00000"/>
                  </a:solidFill>
                </a:endParaRPr>
              </a:p>
            </p:txBody>
          </p:sp>
        </mc:Choice>
        <mc:Fallback xmlns="">
          <p:sp>
            <p:nvSpPr>
              <p:cNvPr id="11" name="Oggetto 10">
                <a:extLst>
                  <a:ext uri="{FF2B5EF4-FFF2-40B4-BE49-F238E27FC236}">
                    <a16:creationId xmlns:a16="http://schemas.microsoft.com/office/drawing/2014/main" id="{A2DD1D53-DA1C-9441-585D-B4224A98E981}"/>
                  </a:ext>
                </a:extLst>
              </p:cNvPr>
              <p:cNvSpPr txBox="1">
                <a:spLocks noRot="1" noChangeAspect="1" noMove="1" noResize="1" noEditPoints="1" noAdjustHandles="1" noChangeArrowheads="1" noChangeShapeType="1" noTextEdit="1"/>
              </p:cNvSpPr>
              <p:nvPr/>
            </p:nvSpPr>
            <p:spPr bwMode="auto">
              <a:xfrm>
                <a:off x="2524193" y="6067974"/>
                <a:ext cx="7143615" cy="504000"/>
              </a:xfrm>
              <a:prstGeom prst="rect">
                <a:avLst/>
              </a:prstGeom>
              <a:blipFill>
                <a:blip r:embed="rId3"/>
                <a:stretch>
                  <a:fillRect b="-14118"/>
                </a:stretch>
              </a:blipFill>
              <a:ln>
                <a:solidFill>
                  <a:srgbClr val="C00000"/>
                </a:solidFill>
              </a:ln>
            </p:spPr>
            <p:txBody>
              <a:bodyPr/>
              <a:lstStyle/>
              <a:p>
                <a:r>
                  <a:rPr lang="it-IT">
                    <a:noFill/>
                  </a:rPr>
                  <a:t> </a:t>
                </a:r>
              </a:p>
            </p:txBody>
          </p:sp>
        </mc:Fallback>
      </mc:AlternateContent>
      <p:grpSp>
        <p:nvGrpSpPr>
          <p:cNvPr id="8" name="Gruppo 7">
            <a:extLst>
              <a:ext uri="{FF2B5EF4-FFF2-40B4-BE49-F238E27FC236}">
                <a16:creationId xmlns:a16="http://schemas.microsoft.com/office/drawing/2014/main" id="{7125FE15-D987-C87D-AE71-60BD500078F1}"/>
              </a:ext>
            </a:extLst>
          </p:cNvPr>
          <p:cNvGrpSpPr/>
          <p:nvPr/>
        </p:nvGrpSpPr>
        <p:grpSpPr>
          <a:xfrm>
            <a:off x="335999" y="1233587"/>
            <a:ext cx="11520000" cy="369332"/>
            <a:chOff x="335999" y="1233587"/>
            <a:chExt cx="11520000" cy="369332"/>
          </a:xfrm>
        </p:grpSpPr>
        <p:sp>
          <p:nvSpPr>
            <p:cNvPr id="6" name="CasellaDiTesto 5">
              <a:extLst>
                <a:ext uri="{FF2B5EF4-FFF2-40B4-BE49-F238E27FC236}">
                  <a16:creationId xmlns:a16="http://schemas.microsoft.com/office/drawing/2014/main" id="{71977E9D-5787-79BC-2F6F-20D387318337}"/>
                </a:ext>
              </a:extLst>
            </p:cNvPr>
            <p:cNvSpPr txBox="1"/>
            <p:nvPr/>
          </p:nvSpPr>
          <p:spPr>
            <a:xfrm>
              <a:off x="335999" y="1233587"/>
              <a:ext cx="11520000" cy="369332"/>
            </a:xfrm>
            <a:prstGeom prst="rect">
              <a:avLst/>
            </a:prstGeom>
            <a:noFill/>
          </p:spPr>
          <p:txBody>
            <a:bodyPr wrap="square" rtlCol="0">
              <a:spAutoFit/>
            </a:bodyPr>
            <a:lstStyle/>
            <a:p>
              <a:pPr algn="ctr"/>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Un piano può essere univocamente definito se vengono assegnate due rette incidenti  a</a:t>
              </a:r>
              <a:r>
                <a:rPr lang="it-IT" sz="1800" dirty="0">
                  <a:solidFill>
                    <a:srgbClr val="C00000"/>
                  </a:solidFill>
                  <a:effectLst/>
                  <a:latin typeface="Symbol" panose="05050102010706020507" pitchFamily="18" charset="2"/>
                  <a:ea typeface="Times New Roman" panose="02020603050405020304" pitchFamily="18" charset="0"/>
                  <a:cs typeface="Arial" panose="020B0604020202020204" pitchFamily="34" charset="0"/>
                </a:rPr>
                <a:t> Ç </a:t>
              </a:r>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b         X</a:t>
              </a:r>
              <a:endParaRPr lang="it-IT" dirty="0">
                <a:solidFill>
                  <a:srgbClr val="C00000"/>
                </a:solidFill>
              </a:endParaRPr>
            </a:p>
          </p:txBody>
        </p:sp>
        <p:cxnSp>
          <p:nvCxnSpPr>
            <p:cNvPr id="3" name="Connettore 2 2">
              <a:extLst>
                <a:ext uri="{FF2B5EF4-FFF2-40B4-BE49-F238E27FC236}">
                  <a16:creationId xmlns:a16="http://schemas.microsoft.com/office/drawing/2014/main" id="{37E4C939-C2D5-DDA1-3B62-F28691F79E42}"/>
                </a:ext>
              </a:extLst>
            </p:cNvPr>
            <p:cNvCxnSpPr/>
            <p:nvPr/>
          </p:nvCxnSpPr>
          <p:spPr>
            <a:xfrm>
              <a:off x="10651730" y="1406291"/>
              <a:ext cx="360000" cy="0"/>
            </a:xfrm>
            <a:prstGeom prst="straightConnector1">
              <a:avLst/>
            </a:prstGeom>
            <a:ln>
              <a:solidFill>
                <a:srgbClr val="C00000"/>
              </a:solidFill>
              <a:tailEnd type="stealth" w="lg" len="lg"/>
            </a:ln>
          </p:spPr>
          <p:style>
            <a:lnRef idx="1">
              <a:schemeClr val="accent1"/>
            </a:lnRef>
            <a:fillRef idx="0">
              <a:schemeClr val="accent1"/>
            </a:fillRef>
            <a:effectRef idx="0">
              <a:schemeClr val="accent1"/>
            </a:effectRef>
            <a:fontRef idx="minor">
              <a:schemeClr val="tx1"/>
            </a:fontRef>
          </p:style>
        </p:cxnSp>
      </p:grpSp>
      <p:cxnSp>
        <p:nvCxnSpPr>
          <p:cNvPr id="2" name="Connettore diritto 1">
            <a:extLst>
              <a:ext uri="{FF2B5EF4-FFF2-40B4-BE49-F238E27FC236}">
                <a16:creationId xmlns:a16="http://schemas.microsoft.com/office/drawing/2014/main" id="{32DE921B-85BF-96D8-5BC0-63F54CFCFE68}"/>
              </a:ext>
            </a:extLst>
          </p:cNvPr>
          <p:cNvCxnSpPr/>
          <p:nvPr/>
        </p:nvCxnSpPr>
        <p:spPr>
          <a:xfrm>
            <a:off x="0" y="6858000"/>
            <a:ext cx="12192000" cy="0"/>
          </a:xfrm>
          <a:prstGeom prst="line">
            <a:avLst/>
          </a:prstGeom>
          <a:ln>
            <a:solidFill>
              <a:schemeClr val="accent6">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9" name="CasellaDiTesto 8">
            <a:hlinkClick r:id="rId4" action="ppaction://hlinksldjump"/>
            <a:extLst>
              <a:ext uri="{FF2B5EF4-FFF2-40B4-BE49-F238E27FC236}">
                <a16:creationId xmlns:a16="http://schemas.microsoft.com/office/drawing/2014/main" id="{6C3E35D2-CB20-9D19-6C06-2208C3663843}"/>
              </a:ext>
            </a:extLst>
          </p:cNvPr>
          <p:cNvSpPr txBox="1"/>
          <p:nvPr/>
        </p:nvSpPr>
        <p:spPr>
          <a:xfrm>
            <a:off x="10504339" y="22009"/>
            <a:ext cx="1611057" cy="360000"/>
          </a:xfrm>
          <a:prstGeom prst="rect">
            <a:avLst/>
          </a:prstGeom>
          <a:solidFill>
            <a:schemeClr val="accent4">
              <a:lumMod val="20000"/>
              <a:lumOff val="80000"/>
            </a:schemeClr>
          </a:solidFill>
          <a:ln w="3175">
            <a:solidFill>
              <a:srgbClr val="C00000"/>
            </a:solidFill>
          </a:ln>
        </p:spPr>
        <p:txBody>
          <a:bodyPr wrap="square" rtlCol="0">
            <a:spAutoFit/>
          </a:bodyPr>
          <a:lstStyle/>
          <a:p>
            <a:pPr algn="ctr"/>
            <a:r>
              <a:rPr lang="it-IT" sz="1600" dirty="0">
                <a:solidFill>
                  <a:srgbClr val="C00000"/>
                </a:solidFill>
                <a:latin typeface="Comic Sans MS" panose="030F0702030302020204" pitchFamily="66" charset="0"/>
              </a:rPr>
              <a:t>Torna a Indice</a:t>
            </a:r>
          </a:p>
        </p:txBody>
      </p:sp>
    </p:spTree>
    <p:extLst>
      <p:ext uri="{BB962C8B-B14F-4D97-AF65-F5344CB8AC3E}">
        <p14:creationId xmlns:p14="http://schemas.microsoft.com/office/powerpoint/2010/main" val="14092666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0-#ppt_w/2"/>
                                          </p:val>
                                        </p:tav>
                                        <p:tav tm="100000">
                                          <p:val>
                                            <p:strVal val="#ppt_x"/>
                                          </p:val>
                                        </p:tav>
                                      </p:tavLst>
                                    </p:anim>
                                    <p:anim calcmode="lin" valueType="num">
                                      <p:cBhvr additive="base">
                                        <p:cTn id="8" dur="10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1000"/>
                                        <p:tgtEl>
                                          <p:spTgt spid="8"/>
                                        </p:tgtEl>
                                      </p:cBhvr>
                                    </p:animEffect>
                                    <p:anim calcmode="lin" valueType="num">
                                      <p:cBhvr>
                                        <p:cTn id="14" dur="1000" fill="hold"/>
                                        <p:tgtEl>
                                          <p:spTgt spid="8"/>
                                        </p:tgtEl>
                                        <p:attrNameLst>
                                          <p:attrName>ppt_x</p:attrName>
                                        </p:attrNameLst>
                                      </p:cBhvr>
                                      <p:tavLst>
                                        <p:tav tm="0">
                                          <p:val>
                                            <p:strVal val="#ppt_x"/>
                                          </p:val>
                                        </p:tav>
                                        <p:tav tm="100000">
                                          <p:val>
                                            <p:strVal val="#ppt_x"/>
                                          </p:val>
                                        </p:tav>
                                      </p:tavLst>
                                    </p:anim>
                                    <p:anim calcmode="lin" valueType="num">
                                      <p:cBhvr>
                                        <p:cTn id="15"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nodeType="clickEffect">
                                  <p:stCondLst>
                                    <p:cond delay="0"/>
                                  </p:stCondLst>
                                  <p:childTnLst>
                                    <p:set>
                                      <p:cBhvr>
                                        <p:cTn id="19" dur="1" fill="hold">
                                          <p:stCondLst>
                                            <p:cond delay="0"/>
                                          </p:stCondLst>
                                        </p:cTn>
                                        <p:tgtEl>
                                          <p:spTgt spid="1026"/>
                                        </p:tgtEl>
                                        <p:attrNameLst>
                                          <p:attrName>style.visibility</p:attrName>
                                        </p:attrNameLst>
                                      </p:cBhvr>
                                      <p:to>
                                        <p:strVal val="visible"/>
                                      </p:to>
                                    </p:set>
                                    <p:anim calcmode="lin" valueType="num">
                                      <p:cBhvr>
                                        <p:cTn id="20" dur="1000" fill="hold"/>
                                        <p:tgtEl>
                                          <p:spTgt spid="1026"/>
                                        </p:tgtEl>
                                        <p:attrNameLst>
                                          <p:attrName>ppt_w</p:attrName>
                                        </p:attrNameLst>
                                      </p:cBhvr>
                                      <p:tavLst>
                                        <p:tav tm="0">
                                          <p:val>
                                            <p:fltVal val="0"/>
                                          </p:val>
                                        </p:tav>
                                        <p:tav tm="100000">
                                          <p:val>
                                            <p:strVal val="#ppt_w"/>
                                          </p:val>
                                        </p:tav>
                                      </p:tavLst>
                                    </p:anim>
                                    <p:anim calcmode="lin" valueType="num">
                                      <p:cBhvr>
                                        <p:cTn id="21" dur="1000" fill="hold"/>
                                        <p:tgtEl>
                                          <p:spTgt spid="1026"/>
                                        </p:tgtEl>
                                        <p:attrNameLst>
                                          <p:attrName>ppt_h</p:attrName>
                                        </p:attrNameLst>
                                      </p:cBhvr>
                                      <p:tavLst>
                                        <p:tav tm="0">
                                          <p:val>
                                            <p:fltVal val="0"/>
                                          </p:val>
                                        </p:tav>
                                        <p:tav tm="100000">
                                          <p:val>
                                            <p:strVal val="#ppt_h"/>
                                          </p:val>
                                        </p:tav>
                                      </p:tavLst>
                                    </p:anim>
                                    <p:animEffect transition="in" filter="fade">
                                      <p:cBhvr>
                                        <p:cTn id="22" dur="1000"/>
                                        <p:tgtEl>
                                          <p:spTgt spid="1026"/>
                                        </p:tgtEl>
                                      </p:cBhvr>
                                    </p:animEffect>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1000"/>
                                        <p:tgtEl>
                                          <p:spTgt spid="7"/>
                                        </p:tgtEl>
                                      </p:cBhvr>
                                    </p:animEffect>
                                    <p:anim calcmode="lin" valueType="num">
                                      <p:cBhvr>
                                        <p:cTn id="28" dur="1000" fill="hold"/>
                                        <p:tgtEl>
                                          <p:spTgt spid="7"/>
                                        </p:tgtEl>
                                        <p:attrNameLst>
                                          <p:attrName>ppt_x</p:attrName>
                                        </p:attrNameLst>
                                      </p:cBhvr>
                                      <p:tavLst>
                                        <p:tav tm="0">
                                          <p:val>
                                            <p:strVal val="#ppt_x"/>
                                          </p:val>
                                        </p:tav>
                                        <p:tav tm="100000">
                                          <p:val>
                                            <p:strVal val="#ppt_x"/>
                                          </p:val>
                                        </p:tav>
                                      </p:tavLst>
                                    </p:anim>
                                    <p:anim calcmode="lin" valueType="num">
                                      <p:cBhvr>
                                        <p:cTn id="2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53" presetClass="entr" presetSubtype="16" fill="hold" grpId="0" nodeType="clickEffect">
                                  <p:stCondLst>
                                    <p:cond delay="0"/>
                                  </p:stCondLst>
                                  <p:childTnLst>
                                    <p:set>
                                      <p:cBhvr>
                                        <p:cTn id="33" dur="1" fill="hold">
                                          <p:stCondLst>
                                            <p:cond delay="0"/>
                                          </p:stCondLst>
                                        </p:cTn>
                                        <p:tgtEl>
                                          <p:spTgt spid="11"/>
                                        </p:tgtEl>
                                        <p:attrNameLst>
                                          <p:attrName>style.visibility</p:attrName>
                                        </p:attrNameLst>
                                      </p:cBhvr>
                                      <p:to>
                                        <p:strVal val="visible"/>
                                      </p:to>
                                    </p:set>
                                    <p:anim calcmode="lin" valueType="num">
                                      <p:cBhvr>
                                        <p:cTn id="34" dur="1000" fill="hold"/>
                                        <p:tgtEl>
                                          <p:spTgt spid="11"/>
                                        </p:tgtEl>
                                        <p:attrNameLst>
                                          <p:attrName>ppt_w</p:attrName>
                                        </p:attrNameLst>
                                      </p:cBhvr>
                                      <p:tavLst>
                                        <p:tav tm="0">
                                          <p:val>
                                            <p:fltVal val="0"/>
                                          </p:val>
                                        </p:tav>
                                        <p:tav tm="100000">
                                          <p:val>
                                            <p:strVal val="#ppt_w"/>
                                          </p:val>
                                        </p:tav>
                                      </p:tavLst>
                                    </p:anim>
                                    <p:anim calcmode="lin" valueType="num">
                                      <p:cBhvr>
                                        <p:cTn id="35" dur="1000" fill="hold"/>
                                        <p:tgtEl>
                                          <p:spTgt spid="11"/>
                                        </p:tgtEl>
                                        <p:attrNameLst>
                                          <p:attrName>ppt_h</p:attrName>
                                        </p:attrNameLst>
                                      </p:cBhvr>
                                      <p:tavLst>
                                        <p:tav tm="0">
                                          <p:val>
                                            <p:fltVal val="0"/>
                                          </p:val>
                                        </p:tav>
                                        <p:tav tm="100000">
                                          <p:val>
                                            <p:strVal val="#ppt_h"/>
                                          </p:val>
                                        </p:tav>
                                      </p:tavLst>
                                    </p:anim>
                                    <p:animEffect transition="in" filter="fade">
                                      <p:cBhvr>
                                        <p:cTn id="36"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1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CBBB8140-438A-E4DB-69FC-2FC987BF8E2F}"/>
              </a:ext>
            </a:extLst>
          </p:cNvPr>
          <p:cNvSpPr/>
          <p:nvPr/>
        </p:nvSpPr>
        <p:spPr>
          <a:xfrm>
            <a:off x="336000" y="25048"/>
            <a:ext cx="11520000" cy="360000"/>
          </a:xfrm>
          <a:prstGeom prst="rect">
            <a:avLst/>
          </a:prstGeom>
          <a:ln>
            <a:solidFill>
              <a:schemeClr val="accent2">
                <a:lumMod val="75000"/>
              </a:schemeClr>
            </a:solidFill>
          </a:ln>
        </p:spPr>
        <p:txBody>
          <a:bodyPr wrap="square">
            <a:spAutoFit/>
          </a:bodyPr>
          <a:lstStyle/>
          <a:p>
            <a:pPr algn="ctr">
              <a:lnSpc>
                <a:spcPct val="115000"/>
              </a:lnSpc>
            </a:pPr>
            <a:r>
              <a:rPr lang="it-IT" dirty="0">
                <a:solidFill>
                  <a:srgbClr val="C00000"/>
                </a:solidFill>
                <a:latin typeface="Comic Sans MS" panose="030F0702030302020204" pitchFamily="66" charset="0"/>
                <a:ea typeface="Times New Roman" panose="02020603050405020304" pitchFamily="18" charset="0"/>
                <a:cs typeface="Arial" panose="020B0604020202020204" pitchFamily="34" charset="0"/>
              </a:rPr>
              <a:t>ALGORITMI  GRAFICI  PER LA DEFINIZIONE DESCRITTIVA DEL PIANO</a:t>
            </a:r>
          </a:p>
        </p:txBody>
      </p:sp>
      <p:sp>
        <p:nvSpPr>
          <p:cNvPr id="8" name="CasellaDiTesto 7">
            <a:extLst>
              <a:ext uri="{FF2B5EF4-FFF2-40B4-BE49-F238E27FC236}">
                <a16:creationId xmlns:a16="http://schemas.microsoft.com/office/drawing/2014/main" id="{18DCBD05-7D24-4595-2820-C39F88B97E27}"/>
              </a:ext>
            </a:extLst>
          </p:cNvPr>
          <p:cNvSpPr txBox="1"/>
          <p:nvPr/>
        </p:nvSpPr>
        <p:spPr>
          <a:xfrm>
            <a:off x="336000" y="593387"/>
            <a:ext cx="5306043" cy="461665"/>
          </a:xfrm>
          <a:prstGeom prst="rect">
            <a:avLst/>
          </a:prstGeom>
          <a:noFill/>
        </p:spPr>
        <p:txBody>
          <a:bodyPr wrap="square" rtlCol="0">
            <a:spAutoFit/>
          </a:bodyPr>
          <a:lstStyle/>
          <a:p>
            <a:r>
              <a:rPr lang="it-IT" sz="24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2.3 - Piano per due rette parallele</a:t>
            </a:r>
            <a:endParaRPr lang="it-IT" sz="2400" dirty="0"/>
          </a:p>
        </p:txBody>
      </p:sp>
      <p:grpSp>
        <p:nvGrpSpPr>
          <p:cNvPr id="2" name="Gruppo 1">
            <a:extLst>
              <a:ext uri="{FF2B5EF4-FFF2-40B4-BE49-F238E27FC236}">
                <a16:creationId xmlns:a16="http://schemas.microsoft.com/office/drawing/2014/main" id="{73292081-F244-A1A8-8609-541A79BC7F1A}"/>
              </a:ext>
            </a:extLst>
          </p:cNvPr>
          <p:cNvGrpSpPr/>
          <p:nvPr/>
        </p:nvGrpSpPr>
        <p:grpSpPr>
          <a:xfrm>
            <a:off x="336000" y="1322962"/>
            <a:ext cx="11520000" cy="369332"/>
            <a:chOff x="336000" y="1322962"/>
            <a:chExt cx="11520000" cy="369332"/>
          </a:xfrm>
        </p:grpSpPr>
        <p:sp>
          <p:nvSpPr>
            <p:cNvPr id="9" name="CasellaDiTesto 8">
              <a:extLst>
                <a:ext uri="{FF2B5EF4-FFF2-40B4-BE49-F238E27FC236}">
                  <a16:creationId xmlns:a16="http://schemas.microsoft.com/office/drawing/2014/main" id="{42A0FDA6-447A-F304-8D07-360ADF2D3210}"/>
                </a:ext>
              </a:extLst>
            </p:cNvPr>
            <p:cNvSpPr txBox="1"/>
            <p:nvPr/>
          </p:nvSpPr>
          <p:spPr>
            <a:xfrm>
              <a:off x="336000" y="1322962"/>
              <a:ext cx="11520000" cy="369332"/>
            </a:xfrm>
            <a:prstGeom prst="rect">
              <a:avLst/>
            </a:prstGeom>
            <a:noFill/>
          </p:spPr>
          <p:txBody>
            <a:bodyPr wrap="square" rtlCol="0">
              <a:spAutoFit/>
            </a:bodyPr>
            <a:lstStyle/>
            <a:p>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Un piano può essere univocamente definito se vengono assegnate due rette parallele e distinte a//b; a    b </a:t>
              </a:r>
              <a:endParaRPr lang="it-IT" dirty="0">
                <a:solidFill>
                  <a:srgbClr val="C00000"/>
                </a:solidFill>
              </a:endParaRPr>
            </a:p>
          </p:txBody>
        </p:sp>
        <p:pic>
          <p:nvPicPr>
            <p:cNvPr id="10" name="Picture 13">
              <a:extLst>
                <a:ext uri="{FF2B5EF4-FFF2-40B4-BE49-F238E27FC236}">
                  <a16:creationId xmlns:a16="http://schemas.microsoft.com/office/drawing/2014/main" id="{C25FCC15-BA49-6BE1-DC7E-4D4767098FE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261330" y="1363628"/>
              <a:ext cx="253307" cy="3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2050" name="Picture 2">
            <a:extLst>
              <a:ext uri="{FF2B5EF4-FFF2-40B4-BE49-F238E27FC236}">
                <a16:creationId xmlns:a16="http://schemas.microsoft.com/office/drawing/2014/main" id="{B823FA89-84C0-86EA-28AC-5E9381B1827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904" r="6392"/>
          <a:stretch>
            <a:fillRect/>
          </a:stretch>
        </p:blipFill>
        <p:spPr bwMode="auto">
          <a:xfrm>
            <a:off x="2676000" y="1775194"/>
            <a:ext cx="6840000" cy="3248137"/>
          </a:xfrm>
          <a:prstGeom prst="rect">
            <a:avLst/>
          </a:prstGeom>
          <a:solidFill>
            <a:srgbClr val="FFFF99">
              <a:alpha val="50000"/>
            </a:srgbClr>
          </a:solidFill>
          <a:ln w="3175">
            <a:solidFill>
              <a:srgbClr val="000000"/>
            </a:solidFill>
            <a:miter lim="800000"/>
            <a:headEnd/>
            <a:tailEnd/>
          </a:ln>
        </p:spPr>
      </p:pic>
      <p:sp>
        <p:nvSpPr>
          <p:cNvPr id="11" name="CasellaDiTesto 10">
            <a:extLst>
              <a:ext uri="{FF2B5EF4-FFF2-40B4-BE49-F238E27FC236}">
                <a16:creationId xmlns:a16="http://schemas.microsoft.com/office/drawing/2014/main" id="{F5D14024-3BF6-9B0C-4630-2B97CD38861E}"/>
              </a:ext>
            </a:extLst>
          </p:cNvPr>
          <p:cNvSpPr txBox="1"/>
          <p:nvPr/>
        </p:nvSpPr>
        <p:spPr>
          <a:xfrm>
            <a:off x="336000" y="5291847"/>
            <a:ext cx="11520000" cy="369332"/>
          </a:xfrm>
          <a:prstGeom prst="rect">
            <a:avLst/>
          </a:prstGeom>
          <a:noFill/>
        </p:spPr>
        <p:txBody>
          <a:bodyPr wrap="square" rtlCol="0">
            <a:spAutoFit/>
          </a:bodyPr>
          <a:lstStyle/>
          <a:p>
            <a:pPr algn="ctr"/>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 La specifica formalizzazione insiemistica assume l’aspetto seguente dove W sta per spazio</a:t>
            </a:r>
            <a:endParaRPr lang="it-IT" dirty="0">
              <a:solidFill>
                <a:srgbClr val="C00000"/>
              </a:solidFill>
            </a:endParaRPr>
          </a:p>
        </p:txBody>
      </p:sp>
      <p:sp>
        <p:nvSpPr>
          <p:cNvPr id="15" name="Rectangle 7">
            <a:extLst>
              <a:ext uri="{FF2B5EF4-FFF2-40B4-BE49-F238E27FC236}">
                <a16:creationId xmlns:a16="http://schemas.microsoft.com/office/drawing/2014/main" id="{8F73F137-069D-4E82-BF90-482A2E5D2D91}"/>
              </a:ext>
            </a:extLst>
          </p:cNvPr>
          <p:cNvSpPr>
            <a:spLocks noChangeArrowheads="1"/>
          </p:cNvSpPr>
          <p:nvPr/>
        </p:nvSpPr>
        <p:spPr bwMode="auto">
          <a:xfrm>
            <a:off x="1428818" y="5929695"/>
            <a:ext cx="12192000" cy="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mc:AlternateContent xmlns:mc="http://schemas.openxmlformats.org/markup-compatibility/2006" xmlns:a14="http://schemas.microsoft.com/office/drawing/2010/main">
        <mc:Choice Requires="a14">
          <p:sp>
            <p:nvSpPr>
              <p:cNvPr id="16" name="Oggetto 15">
                <a:extLst>
                  <a:ext uri="{FF2B5EF4-FFF2-40B4-BE49-F238E27FC236}">
                    <a16:creationId xmlns:a16="http://schemas.microsoft.com/office/drawing/2014/main" id="{D12A0030-4A7C-FCA2-0FCD-AACCD45C704C}"/>
                  </a:ext>
                </a:extLst>
              </p:cNvPr>
              <p:cNvSpPr txBox="1"/>
              <p:nvPr/>
            </p:nvSpPr>
            <p:spPr bwMode="auto">
              <a:xfrm>
                <a:off x="2090932" y="5965825"/>
                <a:ext cx="8010136" cy="504000"/>
              </a:xfrm>
              <a:prstGeom prst="rect">
                <a:avLst/>
              </a:prstGeom>
              <a:solidFill>
                <a:srgbClr val="FFFFCC"/>
              </a:solidFill>
              <a:ln w="3175">
                <a:solidFill>
                  <a:srgbClr val="C00000"/>
                </a:solidFill>
              </a:ln>
            </p:spPr>
            <p:txBody>
              <a:bodyPr anchor="ctr">
                <a:normAutofit/>
              </a:bodyPr>
              <a:lstStyle/>
              <a:p>
                <a:pPr/>
                <a14:m>
                  <m:oMathPara xmlns:m="http://schemas.openxmlformats.org/officeDocument/2006/math">
                    <m:oMathParaPr>
                      <m:jc m:val="left"/>
                    </m:oMathParaPr>
                    <m:oMath xmlns:m="http://schemas.openxmlformats.org/officeDocument/2006/math">
                      <m:r>
                        <a:rPr lang="it-IT" sz="2400" i="1" smtClean="0">
                          <a:solidFill>
                            <a:srgbClr val="C00000"/>
                          </a:solidFill>
                          <a:latin typeface="Cambria Math" panose="02040503050406030204" pitchFamily="18" charset="0"/>
                        </a:rPr>
                        <m:t>∀</m:t>
                      </m:r>
                      <m:r>
                        <m:rPr>
                          <m:nor/>
                        </m:rPr>
                        <a:rPr lang="it-IT" sz="2400" i="0">
                          <a:solidFill>
                            <a:srgbClr val="C00000"/>
                          </a:solidFill>
                          <a:latin typeface="Cambria Math" panose="02040503050406030204" pitchFamily="18" charset="0"/>
                        </a:rPr>
                        <m:t> </m:t>
                      </m:r>
                      <m:r>
                        <m:rPr>
                          <m:nor/>
                        </m:rPr>
                        <a:rPr lang="it-IT" sz="2400" b="0" i="0" smtClean="0">
                          <a:solidFill>
                            <a:srgbClr val="C00000"/>
                          </a:solidFill>
                          <a:latin typeface="Comic Sans MS" panose="030F0702030302020204" pitchFamily="66" charset="0"/>
                        </a:rPr>
                        <m:t>(</m:t>
                      </m:r>
                      <m:r>
                        <m:rPr>
                          <m:nor/>
                        </m:rPr>
                        <a:rPr lang="it-IT" sz="2400" i="0" smtClean="0">
                          <a:solidFill>
                            <a:srgbClr val="C00000"/>
                          </a:solidFill>
                          <a:latin typeface="Comic Sans MS" panose="030F0702030302020204" pitchFamily="66" charset="0"/>
                        </a:rPr>
                        <m:t>a</m:t>
                      </m:r>
                      <m:r>
                        <m:rPr>
                          <m:nor/>
                        </m:rPr>
                        <a:rPr lang="it-IT" sz="2400" i="0" smtClean="0">
                          <a:solidFill>
                            <a:srgbClr val="C00000"/>
                          </a:solidFill>
                          <a:latin typeface="Comic Sans MS" panose="030F0702030302020204" pitchFamily="66" charset="0"/>
                        </a:rPr>
                        <m:t>,</m:t>
                      </m:r>
                      <m:r>
                        <m:rPr>
                          <m:nor/>
                        </m:rPr>
                        <a:rPr lang="it-IT" sz="2400" i="0" smtClean="0">
                          <a:solidFill>
                            <a:srgbClr val="C00000"/>
                          </a:solidFill>
                          <a:latin typeface="Comic Sans MS" panose="030F0702030302020204" pitchFamily="66" charset="0"/>
                        </a:rPr>
                        <m:t>b</m:t>
                      </m:r>
                      <m:r>
                        <m:rPr>
                          <m:nor/>
                        </m:rPr>
                        <a:rPr lang="it-IT" sz="2400" b="0" i="0" smtClean="0">
                          <a:solidFill>
                            <a:srgbClr val="C00000"/>
                          </a:solidFill>
                          <a:latin typeface="Comic Sans MS" panose="030F0702030302020204" pitchFamily="66" charset="0"/>
                        </a:rPr>
                        <m:t>)</m:t>
                      </m:r>
                      <m:r>
                        <m:rPr>
                          <m:nor/>
                        </m:rPr>
                        <a:rPr lang="it-IT" sz="2400" i="0">
                          <a:solidFill>
                            <a:srgbClr val="C00000"/>
                          </a:solidFill>
                          <a:latin typeface="Cambria Math" panose="02040503050406030204" pitchFamily="18" charset="0"/>
                        </a:rPr>
                        <m:t> </m:t>
                      </m:r>
                      <m:r>
                        <a:rPr lang="it-IT" sz="2400" i="1">
                          <a:solidFill>
                            <a:srgbClr val="C00000"/>
                          </a:solidFill>
                          <a:latin typeface="Cambria Math" panose="02040503050406030204" pitchFamily="18" charset="0"/>
                        </a:rPr>
                        <m:t>∈</m:t>
                      </m:r>
                      <m:r>
                        <m:rPr>
                          <m:nor/>
                        </m:rPr>
                        <a:rPr lang="it-IT" sz="2400" i="0" smtClean="0">
                          <a:solidFill>
                            <a:srgbClr val="C00000"/>
                          </a:solidFill>
                          <a:latin typeface="Comic Sans MS" panose="030F0702030302020204" pitchFamily="66" charset="0"/>
                        </a:rPr>
                        <m:t> </m:t>
                      </m:r>
                      <m:r>
                        <m:rPr>
                          <m:nor/>
                        </m:rPr>
                        <a:rPr lang="it-IT" sz="2400" i="0" smtClean="0">
                          <a:solidFill>
                            <a:srgbClr val="C00000"/>
                          </a:solidFill>
                          <a:latin typeface="Comic Sans MS" panose="030F0702030302020204" pitchFamily="66" charset="0"/>
                        </a:rPr>
                        <m:t>W</m:t>
                      </m:r>
                      <m:r>
                        <m:rPr>
                          <m:nor/>
                        </m:rPr>
                        <a:rPr lang="it-IT" sz="2400" i="0" smtClean="0">
                          <a:solidFill>
                            <a:srgbClr val="C00000"/>
                          </a:solidFill>
                          <a:latin typeface="Comic Sans MS" panose="030F0702030302020204" pitchFamily="66" charset="0"/>
                        </a:rPr>
                        <m:t> </m:t>
                      </m:r>
                      <m:r>
                        <a:rPr lang="it-IT" sz="2400" i="1">
                          <a:solidFill>
                            <a:srgbClr val="C00000"/>
                          </a:solidFill>
                          <a:latin typeface="Cambria Math" panose="02040503050406030204" pitchFamily="18" charset="0"/>
                        </a:rPr>
                        <m:t>|</m:t>
                      </m:r>
                      <m:r>
                        <m:rPr>
                          <m:nor/>
                        </m:rPr>
                        <a:rPr lang="it-IT" sz="2400" i="0">
                          <a:solidFill>
                            <a:srgbClr val="C00000"/>
                          </a:solidFill>
                          <a:latin typeface="Cambria Math" panose="02040503050406030204" pitchFamily="18" charset="0"/>
                        </a:rPr>
                        <m:t> </m:t>
                      </m:r>
                      <m:r>
                        <m:rPr>
                          <m:nor/>
                        </m:rPr>
                        <a:rPr lang="it-IT" sz="2400" i="0" smtClean="0">
                          <a:solidFill>
                            <a:srgbClr val="C00000"/>
                          </a:solidFill>
                          <a:latin typeface="Comic Sans MS" panose="030F0702030302020204" pitchFamily="66" charset="0"/>
                        </a:rPr>
                        <m:t>a</m:t>
                      </m:r>
                      <m:r>
                        <m:rPr>
                          <m:nor/>
                        </m:rPr>
                        <a:rPr lang="it-IT" sz="2400" i="0" smtClean="0">
                          <a:solidFill>
                            <a:srgbClr val="C00000"/>
                          </a:solidFill>
                          <a:latin typeface="Comic Sans MS" panose="030F0702030302020204" pitchFamily="66" charset="0"/>
                        </a:rPr>
                        <m:t>//</m:t>
                      </m:r>
                      <m:r>
                        <m:rPr>
                          <m:nor/>
                        </m:rPr>
                        <a:rPr lang="it-IT" sz="2400" i="0" smtClean="0">
                          <a:solidFill>
                            <a:srgbClr val="C00000"/>
                          </a:solidFill>
                          <a:latin typeface="Comic Sans MS" panose="030F0702030302020204" pitchFamily="66" charset="0"/>
                        </a:rPr>
                        <m:t>b</m:t>
                      </m:r>
                      <m:r>
                        <m:rPr>
                          <m:nor/>
                        </m:rPr>
                        <a:rPr lang="it-IT" sz="2400" i="0" smtClean="0">
                          <a:solidFill>
                            <a:srgbClr val="C00000"/>
                          </a:solidFill>
                          <a:latin typeface="Comic Sans MS" panose="030F0702030302020204" pitchFamily="66" charset="0"/>
                        </a:rPr>
                        <m:t>  </m:t>
                      </m:r>
                      <m:r>
                        <m:rPr>
                          <m:nor/>
                        </m:rPr>
                        <a:rPr lang="it-IT" sz="2400" i="0" smtClean="0">
                          <a:solidFill>
                            <a:srgbClr val="C00000"/>
                          </a:solidFill>
                          <a:latin typeface="Comic Sans MS" panose="030F0702030302020204" pitchFamily="66" charset="0"/>
                        </a:rPr>
                        <m:t>e</m:t>
                      </m:r>
                      <m:r>
                        <m:rPr>
                          <m:nor/>
                        </m:rPr>
                        <a:rPr lang="it-IT" sz="2400" i="0" smtClean="0">
                          <a:solidFill>
                            <a:srgbClr val="C00000"/>
                          </a:solidFill>
                          <a:latin typeface="Comic Sans MS" panose="030F0702030302020204" pitchFamily="66" charset="0"/>
                        </a:rPr>
                        <m:t>  </m:t>
                      </m:r>
                      <m:r>
                        <m:rPr>
                          <m:nor/>
                        </m:rPr>
                        <a:rPr lang="it-IT" sz="2400" i="0" smtClean="0">
                          <a:solidFill>
                            <a:srgbClr val="C00000"/>
                          </a:solidFill>
                          <a:latin typeface="Comic Sans MS" panose="030F0702030302020204" pitchFamily="66" charset="0"/>
                        </a:rPr>
                        <m:t>a</m:t>
                      </m:r>
                      <m:acc>
                        <m:accPr>
                          <m:chr m:val="̸"/>
                          <m:ctrlPr>
                            <a:rPr lang="it-IT" sz="2400" i="1">
                              <a:solidFill>
                                <a:srgbClr val="C00000"/>
                              </a:solidFill>
                              <a:latin typeface="Cambria Math" panose="02040503050406030204" pitchFamily="18" charset="0"/>
                            </a:rPr>
                          </m:ctrlPr>
                        </m:accPr>
                        <m:e>
                          <m:r>
                            <a:rPr lang="it-IT" sz="2400" i="1">
                              <a:solidFill>
                                <a:srgbClr val="C00000"/>
                              </a:solidFill>
                              <a:latin typeface="Cambria Math" panose="02040503050406030204" pitchFamily="18" charset="0"/>
                            </a:rPr>
                            <m:t>≡</m:t>
                          </m:r>
                        </m:e>
                      </m:acc>
                      <m:r>
                        <m:rPr>
                          <m:nor/>
                        </m:rPr>
                        <a:rPr lang="it-IT" sz="2400" i="0">
                          <a:solidFill>
                            <a:srgbClr val="C00000"/>
                          </a:solidFill>
                          <a:latin typeface="Cambria Math" panose="02040503050406030204" pitchFamily="18" charset="0"/>
                        </a:rPr>
                        <m:t> </m:t>
                      </m:r>
                      <m:r>
                        <m:rPr>
                          <m:nor/>
                        </m:rPr>
                        <a:rPr lang="it-IT" sz="2400" i="0" smtClean="0">
                          <a:solidFill>
                            <a:srgbClr val="C00000"/>
                          </a:solidFill>
                          <a:latin typeface="Comic Sans MS" panose="030F0702030302020204" pitchFamily="66" charset="0"/>
                        </a:rPr>
                        <m:t>b</m:t>
                      </m:r>
                      <m:r>
                        <m:rPr>
                          <m:nor/>
                        </m:rPr>
                        <a:rPr lang="it-IT" sz="2400" i="0">
                          <a:solidFill>
                            <a:srgbClr val="C00000"/>
                          </a:solidFill>
                          <a:latin typeface="Cambria Math" panose="02040503050406030204" pitchFamily="18" charset="0"/>
                        </a:rPr>
                        <m:t>  </m:t>
                      </m:r>
                      <m:r>
                        <a:rPr lang="it-IT" sz="2400" i="1">
                          <a:solidFill>
                            <a:srgbClr val="C00000"/>
                          </a:solidFill>
                          <a:latin typeface="Cambria Math" panose="02040503050406030204" pitchFamily="18" charset="0"/>
                        </a:rPr>
                        <m:t>⇒</m:t>
                      </m:r>
                      <m:r>
                        <a:rPr lang="it-IT" sz="2400" i="0">
                          <a:solidFill>
                            <a:srgbClr val="C00000"/>
                          </a:solidFill>
                          <a:latin typeface="Cambria Math" panose="02040503050406030204" pitchFamily="18" charset="0"/>
                        </a:rPr>
                        <m:t> </m:t>
                      </m:r>
                      <m:r>
                        <a:rPr lang="it-IT" sz="2400" i="1">
                          <a:solidFill>
                            <a:srgbClr val="C00000"/>
                          </a:solidFill>
                          <a:latin typeface="Cambria Math" panose="02040503050406030204" pitchFamily="18" charset="0"/>
                        </a:rPr>
                        <m:t>∃</m:t>
                      </m:r>
                      <m:r>
                        <m:rPr>
                          <m:nor/>
                        </m:rPr>
                        <a:rPr lang="it-IT" sz="2400" i="0">
                          <a:solidFill>
                            <a:srgbClr val="C00000"/>
                          </a:solidFill>
                          <a:latin typeface="Cambria Math" panose="02040503050406030204" pitchFamily="18" charset="0"/>
                        </a:rPr>
                        <m:t> ! </m:t>
                      </m:r>
                      <m:r>
                        <a:rPr lang="it-IT" sz="2400" i="1">
                          <a:solidFill>
                            <a:srgbClr val="C00000"/>
                          </a:solidFill>
                          <a:latin typeface="Cambria Math" panose="02040503050406030204" pitchFamily="18" charset="0"/>
                        </a:rPr>
                        <m:t>𝛼</m:t>
                      </m:r>
                      <m:r>
                        <a:rPr lang="it-IT" sz="2400" i="0">
                          <a:solidFill>
                            <a:srgbClr val="C00000"/>
                          </a:solidFill>
                          <a:latin typeface="Cambria Math" panose="02040503050406030204" pitchFamily="18" charset="0"/>
                        </a:rPr>
                        <m:t> </m:t>
                      </m:r>
                      <m:r>
                        <a:rPr lang="it-IT" sz="2400" i="1">
                          <a:solidFill>
                            <a:srgbClr val="C00000"/>
                          </a:solidFill>
                          <a:latin typeface="Cambria Math" panose="02040503050406030204" pitchFamily="18" charset="0"/>
                        </a:rPr>
                        <m:t>∈</m:t>
                      </m:r>
                      <m:r>
                        <m:rPr>
                          <m:nor/>
                        </m:rPr>
                        <a:rPr lang="it-IT" sz="2400" i="0">
                          <a:solidFill>
                            <a:srgbClr val="C00000"/>
                          </a:solidFill>
                          <a:latin typeface="Cambria Math" panose="02040503050406030204" pitchFamily="18" charset="0"/>
                        </a:rPr>
                        <m:t> </m:t>
                      </m:r>
                      <m:r>
                        <m:rPr>
                          <m:nor/>
                        </m:rPr>
                        <a:rPr lang="it-IT" sz="2400" i="0" smtClean="0">
                          <a:solidFill>
                            <a:srgbClr val="C00000"/>
                          </a:solidFill>
                          <a:latin typeface="Comic Sans MS" panose="030F0702030302020204" pitchFamily="66" charset="0"/>
                        </a:rPr>
                        <m:t>W</m:t>
                      </m:r>
                      <m:r>
                        <m:rPr>
                          <m:nor/>
                        </m:rPr>
                        <a:rPr lang="it-IT" sz="2400" i="0">
                          <a:solidFill>
                            <a:srgbClr val="C00000"/>
                          </a:solidFill>
                          <a:latin typeface="Cambria Math" panose="02040503050406030204" pitchFamily="18" charset="0"/>
                        </a:rPr>
                        <m:t> </m:t>
                      </m:r>
                      <m:r>
                        <a:rPr lang="it-IT" sz="2400" i="1">
                          <a:solidFill>
                            <a:srgbClr val="C00000"/>
                          </a:solidFill>
                          <a:latin typeface="Cambria Math" panose="02040503050406030204" pitchFamily="18" charset="0"/>
                        </a:rPr>
                        <m:t>|</m:t>
                      </m:r>
                      <m:r>
                        <m:rPr>
                          <m:nor/>
                        </m:rPr>
                        <a:rPr lang="it-IT" sz="2400" i="0">
                          <a:solidFill>
                            <a:srgbClr val="C00000"/>
                          </a:solidFill>
                          <a:latin typeface="Cambria Math" panose="02040503050406030204" pitchFamily="18" charset="0"/>
                        </a:rPr>
                        <m:t> </m:t>
                      </m:r>
                      <m:r>
                        <m:rPr>
                          <m:nor/>
                        </m:rPr>
                        <a:rPr lang="it-IT" sz="2400" i="0" smtClean="0">
                          <a:solidFill>
                            <a:srgbClr val="C00000"/>
                          </a:solidFill>
                          <a:latin typeface="Comic Sans MS" panose="030F0702030302020204" pitchFamily="66" charset="0"/>
                        </a:rPr>
                        <m:t>a</m:t>
                      </m:r>
                      <m:r>
                        <a:rPr lang="it-IT" sz="2400" i="1">
                          <a:solidFill>
                            <a:srgbClr val="C00000"/>
                          </a:solidFill>
                          <a:latin typeface="Cambria Math" panose="02040503050406030204" pitchFamily="18" charset="0"/>
                        </a:rPr>
                        <m:t>∈</m:t>
                      </m:r>
                      <m:r>
                        <a:rPr lang="it-IT" sz="2400" i="1">
                          <a:solidFill>
                            <a:srgbClr val="C00000"/>
                          </a:solidFill>
                          <a:latin typeface="Cambria Math" panose="02040503050406030204" pitchFamily="18" charset="0"/>
                        </a:rPr>
                        <m:t>𝛼</m:t>
                      </m:r>
                      <m:r>
                        <m:rPr>
                          <m:nor/>
                        </m:rPr>
                        <a:rPr lang="it-IT" sz="2400" i="0">
                          <a:solidFill>
                            <a:srgbClr val="C00000"/>
                          </a:solidFill>
                          <a:latin typeface="Cambria Math" panose="02040503050406030204" pitchFamily="18" charset="0"/>
                        </a:rPr>
                        <m:t>, </m:t>
                      </m:r>
                      <m:r>
                        <m:rPr>
                          <m:nor/>
                        </m:rPr>
                        <a:rPr lang="it-IT" sz="2400" i="0" smtClean="0">
                          <a:solidFill>
                            <a:srgbClr val="C00000"/>
                          </a:solidFill>
                          <a:latin typeface="Comic Sans MS" panose="030F0702030302020204" pitchFamily="66" charset="0"/>
                        </a:rPr>
                        <m:t>b</m:t>
                      </m:r>
                      <m:r>
                        <a:rPr lang="it-IT" sz="2400" i="1">
                          <a:solidFill>
                            <a:srgbClr val="C00000"/>
                          </a:solidFill>
                          <a:latin typeface="Cambria Math" panose="02040503050406030204" pitchFamily="18" charset="0"/>
                        </a:rPr>
                        <m:t>∈</m:t>
                      </m:r>
                      <m:r>
                        <a:rPr lang="it-IT" sz="2400" i="1">
                          <a:solidFill>
                            <a:srgbClr val="C00000"/>
                          </a:solidFill>
                          <a:latin typeface="Cambria Math" panose="02040503050406030204" pitchFamily="18" charset="0"/>
                        </a:rPr>
                        <m:t>𝛼</m:t>
                      </m:r>
                    </m:oMath>
                  </m:oMathPara>
                </a14:m>
                <a:endParaRPr lang="it-IT" sz="2400" dirty="0">
                  <a:solidFill>
                    <a:srgbClr val="C00000"/>
                  </a:solidFill>
                </a:endParaRPr>
              </a:p>
            </p:txBody>
          </p:sp>
        </mc:Choice>
        <mc:Fallback xmlns="">
          <p:sp>
            <p:nvSpPr>
              <p:cNvPr id="16" name="Oggetto 15">
                <a:extLst>
                  <a:ext uri="{FF2B5EF4-FFF2-40B4-BE49-F238E27FC236}">
                    <a16:creationId xmlns:a16="http://schemas.microsoft.com/office/drawing/2014/main" id="{D12A0030-4A7C-FCA2-0FCD-AACCD45C704C}"/>
                  </a:ext>
                </a:extLst>
              </p:cNvPr>
              <p:cNvSpPr txBox="1">
                <a:spLocks noRot="1" noChangeAspect="1" noMove="1" noResize="1" noEditPoints="1" noAdjustHandles="1" noChangeArrowheads="1" noChangeShapeType="1" noTextEdit="1"/>
              </p:cNvSpPr>
              <p:nvPr/>
            </p:nvSpPr>
            <p:spPr bwMode="auto">
              <a:xfrm>
                <a:off x="2090932" y="5965825"/>
                <a:ext cx="8010136" cy="504000"/>
              </a:xfrm>
              <a:prstGeom prst="rect">
                <a:avLst/>
              </a:prstGeom>
              <a:blipFill>
                <a:blip r:embed="rId4"/>
                <a:stretch>
                  <a:fillRect l="-76" t="-96386" b="-142169"/>
                </a:stretch>
              </a:blipFill>
              <a:ln w="3175">
                <a:solidFill>
                  <a:srgbClr val="C00000"/>
                </a:solidFill>
              </a:ln>
            </p:spPr>
            <p:txBody>
              <a:bodyPr/>
              <a:lstStyle/>
              <a:p>
                <a:r>
                  <a:rPr lang="it-IT">
                    <a:noFill/>
                  </a:rPr>
                  <a:t> </a:t>
                </a:r>
              </a:p>
            </p:txBody>
          </p:sp>
        </mc:Fallback>
      </mc:AlternateContent>
      <p:sp>
        <p:nvSpPr>
          <p:cNvPr id="17" name="Rectangle 8">
            <a:extLst>
              <a:ext uri="{FF2B5EF4-FFF2-40B4-BE49-F238E27FC236}">
                <a16:creationId xmlns:a16="http://schemas.microsoft.com/office/drawing/2014/main" id="{E7017C2F-B7CC-CA80-555F-4EB6A23289BA}"/>
              </a:ext>
            </a:extLst>
          </p:cNvPr>
          <p:cNvSpPr>
            <a:spLocks noChangeArrowheads="1"/>
          </p:cNvSpPr>
          <p:nvPr/>
        </p:nvSpPr>
        <p:spPr bwMode="auto">
          <a:xfrm>
            <a:off x="1428818" y="6128133"/>
            <a:ext cx="12192000" cy="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cxnSp>
        <p:nvCxnSpPr>
          <p:cNvPr id="3" name="Connettore diritto 2">
            <a:extLst>
              <a:ext uri="{FF2B5EF4-FFF2-40B4-BE49-F238E27FC236}">
                <a16:creationId xmlns:a16="http://schemas.microsoft.com/office/drawing/2014/main" id="{1D120927-CAF6-5C96-60BF-ABB395C1D038}"/>
              </a:ext>
            </a:extLst>
          </p:cNvPr>
          <p:cNvCxnSpPr/>
          <p:nvPr/>
        </p:nvCxnSpPr>
        <p:spPr>
          <a:xfrm>
            <a:off x="0" y="6858000"/>
            <a:ext cx="12192000" cy="0"/>
          </a:xfrm>
          <a:prstGeom prst="line">
            <a:avLst/>
          </a:prstGeom>
          <a:ln>
            <a:solidFill>
              <a:schemeClr val="accent6">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5" name="Connettore diritto 4">
            <a:extLst>
              <a:ext uri="{FF2B5EF4-FFF2-40B4-BE49-F238E27FC236}">
                <a16:creationId xmlns:a16="http://schemas.microsoft.com/office/drawing/2014/main" id="{4BF6582A-688A-8BAA-8DAB-6CA66777F770}"/>
              </a:ext>
            </a:extLst>
          </p:cNvPr>
          <p:cNvCxnSpPr/>
          <p:nvPr/>
        </p:nvCxnSpPr>
        <p:spPr>
          <a:xfrm>
            <a:off x="0" y="6858000"/>
            <a:ext cx="12192000" cy="0"/>
          </a:xfrm>
          <a:prstGeom prst="line">
            <a:avLst/>
          </a:prstGeom>
          <a:ln>
            <a:solidFill>
              <a:schemeClr val="accent6">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6" name="CasellaDiTesto 5">
            <a:hlinkClick r:id="rId5" action="ppaction://hlinksldjump"/>
            <a:extLst>
              <a:ext uri="{FF2B5EF4-FFF2-40B4-BE49-F238E27FC236}">
                <a16:creationId xmlns:a16="http://schemas.microsoft.com/office/drawing/2014/main" id="{A8231365-41FB-88F4-E0FE-3669A146EF08}"/>
              </a:ext>
            </a:extLst>
          </p:cNvPr>
          <p:cNvSpPr txBox="1"/>
          <p:nvPr/>
        </p:nvSpPr>
        <p:spPr>
          <a:xfrm>
            <a:off x="10504339" y="22009"/>
            <a:ext cx="1611057" cy="360000"/>
          </a:xfrm>
          <a:prstGeom prst="rect">
            <a:avLst/>
          </a:prstGeom>
          <a:solidFill>
            <a:schemeClr val="accent4">
              <a:lumMod val="20000"/>
              <a:lumOff val="80000"/>
            </a:schemeClr>
          </a:solidFill>
          <a:ln w="3175">
            <a:solidFill>
              <a:srgbClr val="C00000"/>
            </a:solidFill>
          </a:ln>
        </p:spPr>
        <p:txBody>
          <a:bodyPr wrap="square" rtlCol="0">
            <a:spAutoFit/>
          </a:bodyPr>
          <a:lstStyle/>
          <a:p>
            <a:pPr algn="ctr"/>
            <a:r>
              <a:rPr lang="it-IT" sz="1600" dirty="0">
                <a:solidFill>
                  <a:srgbClr val="C00000"/>
                </a:solidFill>
                <a:latin typeface="Comic Sans MS" panose="030F0702030302020204" pitchFamily="66" charset="0"/>
              </a:rPr>
              <a:t>Torna a Indice</a:t>
            </a:r>
          </a:p>
        </p:txBody>
      </p:sp>
    </p:spTree>
    <p:extLst>
      <p:ext uri="{BB962C8B-B14F-4D97-AF65-F5344CB8AC3E}">
        <p14:creationId xmlns:p14="http://schemas.microsoft.com/office/powerpoint/2010/main" val="278141512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1000" fill="hold"/>
                                        <p:tgtEl>
                                          <p:spTgt spid="8"/>
                                        </p:tgtEl>
                                        <p:attrNameLst>
                                          <p:attrName>ppt_x</p:attrName>
                                        </p:attrNameLst>
                                      </p:cBhvr>
                                      <p:tavLst>
                                        <p:tav tm="0">
                                          <p:val>
                                            <p:strVal val="0-#ppt_w/2"/>
                                          </p:val>
                                        </p:tav>
                                        <p:tav tm="100000">
                                          <p:val>
                                            <p:strVal val="#ppt_x"/>
                                          </p:val>
                                        </p:tav>
                                      </p:tavLst>
                                    </p:anim>
                                    <p:anim calcmode="lin" valueType="num">
                                      <p:cBhvr additive="base">
                                        <p:cTn id="8" dur="10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fade">
                                      <p:cBhvr>
                                        <p:cTn id="13" dur="1000"/>
                                        <p:tgtEl>
                                          <p:spTgt spid="2"/>
                                        </p:tgtEl>
                                      </p:cBhvr>
                                    </p:animEffect>
                                    <p:anim calcmode="lin" valueType="num">
                                      <p:cBhvr>
                                        <p:cTn id="14" dur="1000" fill="hold"/>
                                        <p:tgtEl>
                                          <p:spTgt spid="2"/>
                                        </p:tgtEl>
                                        <p:attrNameLst>
                                          <p:attrName>ppt_x</p:attrName>
                                        </p:attrNameLst>
                                      </p:cBhvr>
                                      <p:tavLst>
                                        <p:tav tm="0">
                                          <p:val>
                                            <p:strVal val="#ppt_x"/>
                                          </p:val>
                                        </p:tav>
                                        <p:tav tm="100000">
                                          <p:val>
                                            <p:strVal val="#ppt_x"/>
                                          </p:val>
                                        </p:tav>
                                      </p:tavLst>
                                    </p:anim>
                                    <p:anim calcmode="lin" valueType="num">
                                      <p:cBhvr>
                                        <p:cTn id="15"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nodeType="clickEffect">
                                  <p:stCondLst>
                                    <p:cond delay="0"/>
                                  </p:stCondLst>
                                  <p:childTnLst>
                                    <p:set>
                                      <p:cBhvr>
                                        <p:cTn id="19" dur="1" fill="hold">
                                          <p:stCondLst>
                                            <p:cond delay="0"/>
                                          </p:stCondLst>
                                        </p:cTn>
                                        <p:tgtEl>
                                          <p:spTgt spid="2050"/>
                                        </p:tgtEl>
                                        <p:attrNameLst>
                                          <p:attrName>style.visibility</p:attrName>
                                        </p:attrNameLst>
                                      </p:cBhvr>
                                      <p:to>
                                        <p:strVal val="visible"/>
                                      </p:to>
                                    </p:set>
                                    <p:anim calcmode="lin" valueType="num">
                                      <p:cBhvr>
                                        <p:cTn id="20" dur="1000" fill="hold"/>
                                        <p:tgtEl>
                                          <p:spTgt spid="2050"/>
                                        </p:tgtEl>
                                        <p:attrNameLst>
                                          <p:attrName>ppt_w</p:attrName>
                                        </p:attrNameLst>
                                      </p:cBhvr>
                                      <p:tavLst>
                                        <p:tav tm="0">
                                          <p:val>
                                            <p:fltVal val="0"/>
                                          </p:val>
                                        </p:tav>
                                        <p:tav tm="100000">
                                          <p:val>
                                            <p:strVal val="#ppt_w"/>
                                          </p:val>
                                        </p:tav>
                                      </p:tavLst>
                                    </p:anim>
                                    <p:anim calcmode="lin" valueType="num">
                                      <p:cBhvr>
                                        <p:cTn id="21" dur="1000" fill="hold"/>
                                        <p:tgtEl>
                                          <p:spTgt spid="2050"/>
                                        </p:tgtEl>
                                        <p:attrNameLst>
                                          <p:attrName>ppt_h</p:attrName>
                                        </p:attrNameLst>
                                      </p:cBhvr>
                                      <p:tavLst>
                                        <p:tav tm="0">
                                          <p:val>
                                            <p:fltVal val="0"/>
                                          </p:val>
                                        </p:tav>
                                        <p:tav tm="100000">
                                          <p:val>
                                            <p:strVal val="#ppt_h"/>
                                          </p:val>
                                        </p:tav>
                                      </p:tavLst>
                                    </p:anim>
                                    <p:animEffect transition="in" filter="fade">
                                      <p:cBhvr>
                                        <p:cTn id="22" dur="1000"/>
                                        <p:tgtEl>
                                          <p:spTgt spid="2050"/>
                                        </p:tgtEl>
                                      </p:cBhvr>
                                    </p:animEffect>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fade">
                                      <p:cBhvr>
                                        <p:cTn id="27" dur="1000"/>
                                        <p:tgtEl>
                                          <p:spTgt spid="11"/>
                                        </p:tgtEl>
                                      </p:cBhvr>
                                    </p:animEffect>
                                    <p:anim calcmode="lin" valueType="num">
                                      <p:cBhvr>
                                        <p:cTn id="28" dur="1000" fill="hold"/>
                                        <p:tgtEl>
                                          <p:spTgt spid="11"/>
                                        </p:tgtEl>
                                        <p:attrNameLst>
                                          <p:attrName>ppt_x</p:attrName>
                                        </p:attrNameLst>
                                      </p:cBhvr>
                                      <p:tavLst>
                                        <p:tav tm="0">
                                          <p:val>
                                            <p:strVal val="#ppt_x"/>
                                          </p:val>
                                        </p:tav>
                                        <p:tav tm="100000">
                                          <p:val>
                                            <p:strVal val="#ppt_x"/>
                                          </p:val>
                                        </p:tav>
                                      </p:tavLst>
                                    </p:anim>
                                    <p:anim calcmode="lin" valueType="num">
                                      <p:cBhvr>
                                        <p:cTn id="29"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53" presetClass="entr" presetSubtype="16" fill="hold" grpId="0" nodeType="clickEffect">
                                  <p:stCondLst>
                                    <p:cond delay="0"/>
                                  </p:stCondLst>
                                  <p:childTnLst>
                                    <p:set>
                                      <p:cBhvr>
                                        <p:cTn id="33" dur="1" fill="hold">
                                          <p:stCondLst>
                                            <p:cond delay="0"/>
                                          </p:stCondLst>
                                        </p:cTn>
                                        <p:tgtEl>
                                          <p:spTgt spid="16"/>
                                        </p:tgtEl>
                                        <p:attrNameLst>
                                          <p:attrName>style.visibility</p:attrName>
                                        </p:attrNameLst>
                                      </p:cBhvr>
                                      <p:to>
                                        <p:strVal val="visible"/>
                                      </p:to>
                                    </p:set>
                                    <p:anim calcmode="lin" valueType="num">
                                      <p:cBhvr>
                                        <p:cTn id="34" dur="1000" fill="hold"/>
                                        <p:tgtEl>
                                          <p:spTgt spid="16"/>
                                        </p:tgtEl>
                                        <p:attrNameLst>
                                          <p:attrName>ppt_w</p:attrName>
                                        </p:attrNameLst>
                                      </p:cBhvr>
                                      <p:tavLst>
                                        <p:tav tm="0">
                                          <p:val>
                                            <p:fltVal val="0"/>
                                          </p:val>
                                        </p:tav>
                                        <p:tav tm="100000">
                                          <p:val>
                                            <p:strVal val="#ppt_w"/>
                                          </p:val>
                                        </p:tav>
                                      </p:tavLst>
                                    </p:anim>
                                    <p:anim calcmode="lin" valueType="num">
                                      <p:cBhvr>
                                        <p:cTn id="35" dur="1000" fill="hold"/>
                                        <p:tgtEl>
                                          <p:spTgt spid="16"/>
                                        </p:tgtEl>
                                        <p:attrNameLst>
                                          <p:attrName>ppt_h</p:attrName>
                                        </p:attrNameLst>
                                      </p:cBhvr>
                                      <p:tavLst>
                                        <p:tav tm="0">
                                          <p:val>
                                            <p:fltVal val="0"/>
                                          </p:val>
                                        </p:tav>
                                        <p:tav tm="100000">
                                          <p:val>
                                            <p:strVal val="#ppt_h"/>
                                          </p:val>
                                        </p:tav>
                                      </p:tavLst>
                                    </p:anim>
                                    <p:animEffect transition="in" filter="fade">
                                      <p:cBhvr>
                                        <p:cTn id="36" dur="1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P spid="1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4B76A9C5-5EF4-6D06-DBB9-B72DBB07F6D5}"/>
              </a:ext>
            </a:extLst>
          </p:cNvPr>
          <p:cNvSpPr/>
          <p:nvPr/>
        </p:nvSpPr>
        <p:spPr>
          <a:xfrm>
            <a:off x="336000" y="25048"/>
            <a:ext cx="11520000" cy="360000"/>
          </a:xfrm>
          <a:prstGeom prst="rect">
            <a:avLst/>
          </a:prstGeom>
          <a:ln>
            <a:solidFill>
              <a:schemeClr val="accent2">
                <a:lumMod val="75000"/>
              </a:schemeClr>
            </a:solidFill>
          </a:ln>
        </p:spPr>
        <p:txBody>
          <a:bodyPr wrap="square">
            <a:spAutoFit/>
          </a:bodyPr>
          <a:lstStyle/>
          <a:p>
            <a:pPr algn="ctr">
              <a:lnSpc>
                <a:spcPct val="115000"/>
              </a:lnSpc>
            </a:pPr>
            <a:r>
              <a:rPr lang="it-IT" dirty="0">
                <a:solidFill>
                  <a:srgbClr val="C00000"/>
                </a:solidFill>
                <a:latin typeface="Comic Sans MS" panose="030F0702030302020204" pitchFamily="66" charset="0"/>
                <a:ea typeface="Times New Roman" panose="02020603050405020304" pitchFamily="18" charset="0"/>
                <a:cs typeface="Arial" panose="020B0604020202020204" pitchFamily="34" charset="0"/>
              </a:rPr>
              <a:t>ALGORITMI  GRAFICI  PER LA DEFINIZIONE DESCRITTIVA DEL PIANO</a:t>
            </a:r>
          </a:p>
        </p:txBody>
      </p:sp>
      <p:sp>
        <p:nvSpPr>
          <p:cNvPr id="5" name="CasellaDiTesto 4">
            <a:extLst>
              <a:ext uri="{FF2B5EF4-FFF2-40B4-BE49-F238E27FC236}">
                <a16:creationId xmlns:a16="http://schemas.microsoft.com/office/drawing/2014/main" id="{B924459E-EBD9-1879-8A36-A91C58C8C7B3}"/>
              </a:ext>
            </a:extLst>
          </p:cNvPr>
          <p:cNvSpPr txBox="1"/>
          <p:nvPr/>
        </p:nvSpPr>
        <p:spPr>
          <a:xfrm>
            <a:off x="336000" y="581025"/>
            <a:ext cx="9589050" cy="461665"/>
          </a:xfrm>
          <a:prstGeom prst="rect">
            <a:avLst/>
          </a:prstGeom>
          <a:noFill/>
        </p:spPr>
        <p:txBody>
          <a:bodyPr wrap="square" rtlCol="0">
            <a:spAutoFit/>
          </a:bodyPr>
          <a:lstStyle/>
          <a:p>
            <a:r>
              <a:rPr lang="it-IT" sz="24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2.4 - Piano per una retta ed un punto ad essa non appartenente</a:t>
            </a:r>
            <a:endParaRPr lang="it-IT" sz="2400" dirty="0">
              <a:solidFill>
                <a:srgbClr val="C00000"/>
              </a:solidFill>
            </a:endParaRPr>
          </a:p>
        </p:txBody>
      </p:sp>
      <p:sp>
        <p:nvSpPr>
          <p:cNvPr id="6" name="CasellaDiTesto 5">
            <a:extLst>
              <a:ext uri="{FF2B5EF4-FFF2-40B4-BE49-F238E27FC236}">
                <a16:creationId xmlns:a16="http://schemas.microsoft.com/office/drawing/2014/main" id="{06BB0546-EFC0-78D4-D5B2-52C7FCEE95C2}"/>
              </a:ext>
            </a:extLst>
          </p:cNvPr>
          <p:cNvSpPr txBox="1"/>
          <p:nvPr/>
        </p:nvSpPr>
        <p:spPr>
          <a:xfrm>
            <a:off x="336000" y="1162050"/>
            <a:ext cx="11520000" cy="646331"/>
          </a:xfrm>
          <a:prstGeom prst="rect">
            <a:avLst/>
          </a:prstGeom>
          <a:noFill/>
        </p:spPr>
        <p:txBody>
          <a:bodyPr wrap="square" rtlCol="0">
            <a:spAutoFit/>
          </a:bodyPr>
          <a:lstStyle/>
          <a:p>
            <a:pPr algn="ctr"/>
            <a:r>
              <a:rPr lang="it-IT"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Un piano può essere univocamente determinato se vengono assegnati una retta r ed un punto esterno  a  questa tale che sia A </a:t>
            </a:r>
            <a:r>
              <a:rPr lang="it-IT" dirty="0">
                <a:solidFill>
                  <a:srgbClr val="C00000"/>
                </a:solidFill>
                <a:effectLst/>
                <a:latin typeface="Symbol" panose="05050102010706020507" pitchFamily="18" charset="2"/>
                <a:ea typeface="Times New Roman" panose="02020603050405020304" pitchFamily="18" charset="0"/>
                <a:cs typeface="Arial" panose="020B0604020202020204" pitchFamily="34" charset="0"/>
              </a:rPr>
              <a:t>Ï </a:t>
            </a:r>
            <a:r>
              <a:rPr lang="it-IT"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r </a:t>
            </a:r>
            <a:endParaRPr lang="it-IT" dirty="0">
              <a:solidFill>
                <a:srgbClr val="C00000"/>
              </a:solidFill>
            </a:endParaRPr>
          </a:p>
        </p:txBody>
      </p:sp>
      <p:pic>
        <p:nvPicPr>
          <p:cNvPr id="3074" name="Picture 2">
            <a:extLst>
              <a:ext uri="{FF2B5EF4-FFF2-40B4-BE49-F238E27FC236}">
                <a16:creationId xmlns:a16="http://schemas.microsoft.com/office/drawing/2014/main" id="{7B94AA32-0D23-A750-4B94-FF9DF712DA9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5904" r="6392"/>
          <a:stretch>
            <a:fillRect/>
          </a:stretch>
        </p:blipFill>
        <p:spPr bwMode="auto">
          <a:xfrm>
            <a:off x="2676000" y="1978320"/>
            <a:ext cx="6840000" cy="3290980"/>
          </a:xfrm>
          <a:prstGeom prst="rect">
            <a:avLst/>
          </a:prstGeom>
          <a:solidFill>
            <a:srgbClr val="FFFF99">
              <a:alpha val="50000"/>
            </a:srgbClr>
          </a:solidFill>
          <a:ln w="3175">
            <a:solidFill>
              <a:srgbClr val="000000"/>
            </a:solidFill>
            <a:miter lim="800000"/>
            <a:headEnd/>
            <a:tailEnd/>
          </a:ln>
        </p:spPr>
      </p:pic>
      <p:sp>
        <p:nvSpPr>
          <p:cNvPr id="8" name="CasellaDiTesto 7">
            <a:extLst>
              <a:ext uri="{FF2B5EF4-FFF2-40B4-BE49-F238E27FC236}">
                <a16:creationId xmlns:a16="http://schemas.microsoft.com/office/drawing/2014/main" id="{2C27C99B-4A8F-0878-CBBF-385208FCAB27}"/>
              </a:ext>
            </a:extLst>
          </p:cNvPr>
          <p:cNvSpPr txBox="1"/>
          <p:nvPr/>
        </p:nvSpPr>
        <p:spPr>
          <a:xfrm>
            <a:off x="240750" y="5511284"/>
            <a:ext cx="11520000" cy="369332"/>
          </a:xfrm>
          <a:prstGeom prst="rect">
            <a:avLst/>
          </a:prstGeom>
          <a:noFill/>
        </p:spPr>
        <p:txBody>
          <a:bodyPr wrap="square">
            <a:spAutoFit/>
          </a:bodyPr>
          <a:lstStyle/>
          <a:p>
            <a:pPr algn="ctr"/>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La formalizzazione specifica insiemistica assume l’aspetto seguente dove W sta per spazio</a:t>
            </a:r>
            <a:endParaRPr lang="it-IT" dirty="0">
              <a:solidFill>
                <a:srgbClr val="C00000"/>
              </a:solidFill>
            </a:endParaRPr>
          </a:p>
        </p:txBody>
      </p:sp>
      <p:sp>
        <p:nvSpPr>
          <p:cNvPr id="10" name="Rectangle 5">
            <a:extLst>
              <a:ext uri="{FF2B5EF4-FFF2-40B4-BE49-F238E27FC236}">
                <a16:creationId xmlns:a16="http://schemas.microsoft.com/office/drawing/2014/main" id="{803FF2EB-E5BE-7AB9-C6E7-D3AE8E07F627}"/>
              </a:ext>
            </a:extLst>
          </p:cNvPr>
          <p:cNvSpPr>
            <a:spLocks noChangeArrowheads="1"/>
          </p:cNvSpPr>
          <p:nvPr/>
        </p:nvSpPr>
        <p:spPr bwMode="auto">
          <a:xfrm>
            <a:off x="1744662" y="6181725"/>
            <a:ext cx="12192000" cy="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mc:AlternateContent xmlns:mc="http://schemas.openxmlformats.org/markup-compatibility/2006" xmlns:a14="http://schemas.microsoft.com/office/drawing/2010/main">
        <mc:Choice Requires="a14">
          <p:sp>
            <p:nvSpPr>
              <p:cNvPr id="11" name="Oggetto 10">
                <a:extLst>
                  <a:ext uri="{FF2B5EF4-FFF2-40B4-BE49-F238E27FC236}">
                    <a16:creationId xmlns:a16="http://schemas.microsoft.com/office/drawing/2014/main" id="{098DB1BF-DD4C-78D6-166E-A9AD41EFE14B}"/>
                  </a:ext>
                </a:extLst>
              </p:cNvPr>
              <p:cNvSpPr txBox="1"/>
              <p:nvPr/>
            </p:nvSpPr>
            <p:spPr bwMode="auto">
              <a:xfrm>
                <a:off x="2388000" y="6116408"/>
                <a:ext cx="7416000" cy="538163"/>
              </a:xfrm>
              <a:prstGeom prst="rect">
                <a:avLst/>
              </a:prstGeom>
              <a:solidFill>
                <a:srgbClr val="FFFFCC"/>
              </a:solidFill>
              <a:ln>
                <a:solidFill>
                  <a:srgbClr val="C00000"/>
                </a:solidFill>
              </a:ln>
            </p:spPr>
            <p:txBody>
              <a:bodyPr>
                <a:normAutofit/>
              </a:bodyPr>
              <a:lstStyle/>
              <a:p>
                <a:pPr/>
                <a14:m>
                  <m:oMathPara xmlns:m="http://schemas.openxmlformats.org/officeDocument/2006/math">
                    <m:oMathParaPr>
                      <m:jc m:val="left"/>
                    </m:oMathParaPr>
                    <m:oMath xmlns:m="http://schemas.openxmlformats.org/officeDocument/2006/math">
                      <m:r>
                        <a:rPr lang="it-IT" sz="2400" i="1" smtClean="0">
                          <a:solidFill>
                            <a:srgbClr val="C00000"/>
                          </a:solidFill>
                          <a:latin typeface="Cambria Math" panose="02040503050406030204" pitchFamily="18" charset="0"/>
                        </a:rPr>
                        <m:t>∀</m:t>
                      </m:r>
                      <m:r>
                        <m:rPr>
                          <m:nor/>
                        </m:rPr>
                        <a:rPr lang="it-IT" sz="2400" i="0">
                          <a:solidFill>
                            <a:srgbClr val="C00000"/>
                          </a:solidFill>
                          <a:latin typeface="Cambria Math" panose="02040503050406030204" pitchFamily="18" charset="0"/>
                        </a:rPr>
                        <m:t> </m:t>
                      </m:r>
                      <m:r>
                        <m:rPr>
                          <m:nor/>
                        </m:rPr>
                        <a:rPr lang="it-IT" sz="2400" b="0" i="0" smtClean="0">
                          <a:solidFill>
                            <a:srgbClr val="C00000"/>
                          </a:solidFill>
                          <a:latin typeface="Comic Sans MS" panose="030F0702030302020204" pitchFamily="66" charset="0"/>
                        </a:rPr>
                        <m:t>(</m:t>
                      </m:r>
                      <m:r>
                        <m:rPr>
                          <m:nor/>
                        </m:rPr>
                        <a:rPr lang="it-IT" sz="2400" i="0">
                          <a:solidFill>
                            <a:srgbClr val="C00000"/>
                          </a:solidFill>
                          <a:latin typeface="Comic Sans MS" panose="030F0702030302020204" pitchFamily="66" charset="0"/>
                        </a:rPr>
                        <m:t>A</m:t>
                      </m:r>
                      <m:r>
                        <m:rPr>
                          <m:nor/>
                        </m:rPr>
                        <a:rPr lang="it-IT" sz="2400" i="0">
                          <a:solidFill>
                            <a:srgbClr val="C00000"/>
                          </a:solidFill>
                          <a:latin typeface="Cambria Math" panose="02040503050406030204" pitchFamily="18" charset="0"/>
                        </a:rPr>
                        <m:t> , </m:t>
                      </m:r>
                      <m:r>
                        <m:rPr>
                          <m:nor/>
                        </m:rPr>
                        <a:rPr lang="it-IT" sz="2400" i="0">
                          <a:solidFill>
                            <a:srgbClr val="C00000"/>
                          </a:solidFill>
                          <a:latin typeface="Comic Sans MS" panose="030F0702030302020204" pitchFamily="66" charset="0"/>
                        </a:rPr>
                        <m:t>r</m:t>
                      </m:r>
                      <m:r>
                        <m:rPr>
                          <m:nor/>
                        </m:rPr>
                        <a:rPr lang="it-IT" sz="2400" b="0" i="0" smtClean="0">
                          <a:solidFill>
                            <a:srgbClr val="C00000"/>
                          </a:solidFill>
                          <a:latin typeface="Comic Sans MS" panose="030F0702030302020204" pitchFamily="66" charset="0"/>
                        </a:rPr>
                        <m:t>)</m:t>
                      </m:r>
                      <m:r>
                        <m:rPr>
                          <m:nor/>
                        </m:rPr>
                        <a:rPr lang="it-IT" sz="2400" i="0">
                          <a:solidFill>
                            <a:srgbClr val="C00000"/>
                          </a:solidFill>
                          <a:latin typeface="Comic Sans MS" panose="030F0702030302020204" pitchFamily="66" charset="0"/>
                        </a:rPr>
                        <m:t> </m:t>
                      </m:r>
                      <m:r>
                        <a:rPr lang="it-IT" sz="2400" i="1">
                          <a:solidFill>
                            <a:srgbClr val="C00000"/>
                          </a:solidFill>
                          <a:latin typeface="Cambria Math" panose="02040503050406030204" pitchFamily="18" charset="0"/>
                        </a:rPr>
                        <m:t>∈</m:t>
                      </m:r>
                      <m:r>
                        <m:rPr>
                          <m:nor/>
                        </m:rPr>
                        <a:rPr lang="it-IT" sz="2400" i="0">
                          <a:solidFill>
                            <a:srgbClr val="C00000"/>
                          </a:solidFill>
                          <a:latin typeface="Cambria Math" panose="02040503050406030204" pitchFamily="18" charset="0"/>
                        </a:rPr>
                        <m:t> </m:t>
                      </m:r>
                      <m:r>
                        <m:rPr>
                          <m:nor/>
                        </m:rPr>
                        <a:rPr lang="it-IT" sz="2400" i="0">
                          <a:solidFill>
                            <a:srgbClr val="C00000"/>
                          </a:solidFill>
                          <a:latin typeface="Comic Sans MS" panose="030F0702030302020204" pitchFamily="66" charset="0"/>
                        </a:rPr>
                        <m:t>W</m:t>
                      </m:r>
                      <m:r>
                        <m:rPr>
                          <m:nor/>
                        </m:rPr>
                        <a:rPr lang="it-IT" sz="2400" i="0">
                          <a:solidFill>
                            <a:srgbClr val="C00000"/>
                          </a:solidFill>
                          <a:latin typeface="Cambria Math" panose="02040503050406030204" pitchFamily="18" charset="0"/>
                        </a:rPr>
                        <m:t> </m:t>
                      </m:r>
                      <m:r>
                        <a:rPr lang="it-IT" sz="2400" i="1">
                          <a:solidFill>
                            <a:srgbClr val="C00000"/>
                          </a:solidFill>
                          <a:latin typeface="Cambria Math" panose="02040503050406030204" pitchFamily="18" charset="0"/>
                        </a:rPr>
                        <m:t>|</m:t>
                      </m:r>
                      <m:r>
                        <m:rPr>
                          <m:nor/>
                        </m:rPr>
                        <a:rPr lang="it-IT" sz="2400" i="0">
                          <a:solidFill>
                            <a:srgbClr val="C00000"/>
                          </a:solidFill>
                          <a:latin typeface="Cambria Math" panose="02040503050406030204" pitchFamily="18" charset="0"/>
                        </a:rPr>
                        <m:t> </m:t>
                      </m:r>
                      <m:r>
                        <m:rPr>
                          <m:nor/>
                        </m:rPr>
                        <a:rPr lang="it-IT" sz="2400" i="0">
                          <a:solidFill>
                            <a:srgbClr val="C00000"/>
                          </a:solidFill>
                          <a:latin typeface="Comic Sans MS" panose="030F0702030302020204" pitchFamily="66" charset="0"/>
                        </a:rPr>
                        <m:t>A</m:t>
                      </m:r>
                      <m:r>
                        <m:rPr>
                          <m:nor/>
                        </m:rPr>
                        <a:rPr lang="it-IT" sz="2400" i="0">
                          <a:solidFill>
                            <a:srgbClr val="C00000"/>
                          </a:solidFill>
                          <a:latin typeface="Cambria Math" panose="02040503050406030204" pitchFamily="18" charset="0"/>
                        </a:rPr>
                        <m:t> </m:t>
                      </m:r>
                      <m:r>
                        <a:rPr lang="it-IT" sz="2400" i="1">
                          <a:solidFill>
                            <a:srgbClr val="C00000"/>
                          </a:solidFill>
                          <a:latin typeface="Cambria Math" panose="02040503050406030204" pitchFamily="18" charset="0"/>
                        </a:rPr>
                        <m:t>∉</m:t>
                      </m:r>
                      <m:r>
                        <m:rPr>
                          <m:nor/>
                        </m:rPr>
                        <a:rPr lang="it-IT" sz="2400" i="0">
                          <a:solidFill>
                            <a:srgbClr val="C00000"/>
                          </a:solidFill>
                          <a:latin typeface="Cambria Math" panose="02040503050406030204" pitchFamily="18" charset="0"/>
                        </a:rPr>
                        <m:t> </m:t>
                      </m:r>
                      <m:r>
                        <m:rPr>
                          <m:nor/>
                        </m:rPr>
                        <a:rPr lang="it-IT" sz="2400" i="0">
                          <a:solidFill>
                            <a:srgbClr val="C00000"/>
                          </a:solidFill>
                          <a:latin typeface="Comic Sans MS" panose="030F0702030302020204" pitchFamily="66" charset="0"/>
                        </a:rPr>
                        <m:t>r</m:t>
                      </m:r>
                      <m:r>
                        <m:rPr>
                          <m:nor/>
                        </m:rPr>
                        <a:rPr lang="it-IT" sz="2400" i="0">
                          <a:solidFill>
                            <a:srgbClr val="C00000"/>
                          </a:solidFill>
                          <a:latin typeface="Cambria Math" panose="02040503050406030204" pitchFamily="18" charset="0"/>
                        </a:rPr>
                        <m:t> </m:t>
                      </m:r>
                      <m:r>
                        <a:rPr lang="it-IT" sz="2400" i="1">
                          <a:solidFill>
                            <a:srgbClr val="C00000"/>
                          </a:solidFill>
                          <a:latin typeface="Cambria Math" panose="02040503050406030204" pitchFamily="18" charset="0"/>
                        </a:rPr>
                        <m:t>⇒</m:t>
                      </m:r>
                      <m:r>
                        <a:rPr lang="it-IT" sz="2400" i="0">
                          <a:solidFill>
                            <a:srgbClr val="C00000"/>
                          </a:solidFill>
                          <a:latin typeface="Cambria Math" panose="02040503050406030204" pitchFamily="18" charset="0"/>
                        </a:rPr>
                        <m:t> </m:t>
                      </m:r>
                      <m:r>
                        <a:rPr lang="it-IT" sz="2400" i="1">
                          <a:solidFill>
                            <a:srgbClr val="C00000"/>
                          </a:solidFill>
                          <a:latin typeface="Cambria Math" panose="02040503050406030204" pitchFamily="18" charset="0"/>
                        </a:rPr>
                        <m:t>∃</m:t>
                      </m:r>
                      <m:r>
                        <m:rPr>
                          <m:nor/>
                        </m:rPr>
                        <a:rPr lang="it-IT" sz="2400" i="0">
                          <a:solidFill>
                            <a:srgbClr val="C00000"/>
                          </a:solidFill>
                          <a:latin typeface="Cambria Math" panose="02040503050406030204" pitchFamily="18" charset="0"/>
                        </a:rPr>
                        <m:t> ! </m:t>
                      </m:r>
                      <m:r>
                        <a:rPr lang="it-IT" sz="2400" i="1">
                          <a:solidFill>
                            <a:srgbClr val="C00000"/>
                          </a:solidFill>
                          <a:latin typeface="Cambria Math" panose="02040503050406030204" pitchFamily="18" charset="0"/>
                        </a:rPr>
                        <m:t>𝛼</m:t>
                      </m:r>
                      <m:r>
                        <a:rPr lang="it-IT" sz="2400" i="0">
                          <a:solidFill>
                            <a:srgbClr val="C00000"/>
                          </a:solidFill>
                          <a:latin typeface="Cambria Math" panose="02040503050406030204" pitchFamily="18" charset="0"/>
                        </a:rPr>
                        <m:t> </m:t>
                      </m:r>
                      <m:r>
                        <a:rPr lang="it-IT" sz="2400" i="1">
                          <a:solidFill>
                            <a:srgbClr val="C00000"/>
                          </a:solidFill>
                          <a:latin typeface="Cambria Math" panose="02040503050406030204" pitchFamily="18" charset="0"/>
                        </a:rPr>
                        <m:t>∈</m:t>
                      </m:r>
                      <m:r>
                        <m:rPr>
                          <m:nor/>
                        </m:rPr>
                        <a:rPr lang="it-IT" sz="2400" i="0">
                          <a:solidFill>
                            <a:srgbClr val="C00000"/>
                          </a:solidFill>
                          <a:latin typeface="Comic Sans MS" panose="030F0702030302020204" pitchFamily="66" charset="0"/>
                        </a:rPr>
                        <m:t>W</m:t>
                      </m:r>
                      <m:r>
                        <m:rPr>
                          <m:nor/>
                        </m:rPr>
                        <a:rPr lang="it-IT" sz="2400" i="0">
                          <a:solidFill>
                            <a:srgbClr val="C00000"/>
                          </a:solidFill>
                          <a:latin typeface="Cambria Math" panose="02040503050406030204" pitchFamily="18" charset="0"/>
                        </a:rPr>
                        <m:t> </m:t>
                      </m:r>
                      <m:r>
                        <a:rPr lang="it-IT" sz="2400" i="1">
                          <a:solidFill>
                            <a:srgbClr val="C00000"/>
                          </a:solidFill>
                          <a:latin typeface="Cambria Math" panose="02040503050406030204" pitchFamily="18" charset="0"/>
                        </a:rPr>
                        <m:t>|</m:t>
                      </m:r>
                      <m:r>
                        <m:rPr>
                          <m:nor/>
                        </m:rPr>
                        <a:rPr lang="it-IT" sz="2400" i="0">
                          <a:solidFill>
                            <a:srgbClr val="C00000"/>
                          </a:solidFill>
                          <a:latin typeface="Cambria Math" panose="02040503050406030204" pitchFamily="18" charset="0"/>
                        </a:rPr>
                        <m:t> </m:t>
                      </m:r>
                      <m:r>
                        <m:rPr>
                          <m:nor/>
                        </m:rPr>
                        <a:rPr lang="it-IT" sz="2400" i="0">
                          <a:solidFill>
                            <a:srgbClr val="C00000"/>
                          </a:solidFill>
                          <a:latin typeface="Comic Sans MS" panose="030F0702030302020204" pitchFamily="66" charset="0"/>
                        </a:rPr>
                        <m:t>r</m:t>
                      </m:r>
                      <m:r>
                        <m:rPr>
                          <m:nor/>
                        </m:rPr>
                        <a:rPr lang="it-IT" sz="2400" i="0">
                          <a:solidFill>
                            <a:srgbClr val="C00000"/>
                          </a:solidFill>
                          <a:latin typeface="Comic Sans MS" panose="030F0702030302020204" pitchFamily="66" charset="0"/>
                        </a:rPr>
                        <m:t> </m:t>
                      </m:r>
                      <m:r>
                        <a:rPr lang="it-IT" sz="2400" i="1">
                          <a:solidFill>
                            <a:srgbClr val="C00000"/>
                          </a:solidFill>
                          <a:latin typeface="Cambria Math" panose="02040503050406030204" pitchFamily="18" charset="0"/>
                        </a:rPr>
                        <m:t>∈</m:t>
                      </m:r>
                      <m:r>
                        <a:rPr lang="it-IT" sz="2400" i="0">
                          <a:solidFill>
                            <a:srgbClr val="C00000"/>
                          </a:solidFill>
                          <a:latin typeface="Cambria Math" panose="02040503050406030204" pitchFamily="18" charset="0"/>
                        </a:rPr>
                        <m:t> </m:t>
                      </m:r>
                      <m:r>
                        <a:rPr lang="it-IT" sz="2400" i="1">
                          <a:solidFill>
                            <a:srgbClr val="C00000"/>
                          </a:solidFill>
                          <a:latin typeface="Cambria Math" panose="02040503050406030204" pitchFamily="18" charset="0"/>
                        </a:rPr>
                        <m:t>𝛼</m:t>
                      </m:r>
                      <m:r>
                        <m:rPr>
                          <m:nor/>
                        </m:rPr>
                        <a:rPr lang="it-IT" sz="2400" i="0">
                          <a:solidFill>
                            <a:srgbClr val="C00000"/>
                          </a:solidFill>
                          <a:latin typeface="Cambria Math" panose="02040503050406030204" pitchFamily="18" charset="0"/>
                        </a:rPr>
                        <m:t>  </m:t>
                      </m:r>
                      <m:r>
                        <m:rPr>
                          <m:nor/>
                        </m:rPr>
                        <a:rPr lang="it-IT" sz="2400" i="0">
                          <a:solidFill>
                            <a:srgbClr val="C00000"/>
                          </a:solidFill>
                          <a:latin typeface="Comic Sans MS" panose="030F0702030302020204" pitchFamily="66" charset="0"/>
                        </a:rPr>
                        <m:t>e</m:t>
                      </m:r>
                      <m:r>
                        <m:rPr>
                          <m:nor/>
                        </m:rPr>
                        <a:rPr lang="it-IT" sz="2400" i="0">
                          <a:solidFill>
                            <a:srgbClr val="C00000"/>
                          </a:solidFill>
                          <a:latin typeface="Cambria Math" panose="02040503050406030204" pitchFamily="18" charset="0"/>
                        </a:rPr>
                        <m:t>  </m:t>
                      </m:r>
                      <m:r>
                        <m:rPr>
                          <m:nor/>
                        </m:rPr>
                        <a:rPr lang="it-IT" sz="2400" i="0">
                          <a:solidFill>
                            <a:srgbClr val="C00000"/>
                          </a:solidFill>
                          <a:latin typeface="Comic Sans MS" panose="030F0702030302020204" pitchFamily="66" charset="0"/>
                        </a:rPr>
                        <m:t>A</m:t>
                      </m:r>
                      <m:r>
                        <a:rPr lang="it-IT" sz="2400" i="1">
                          <a:solidFill>
                            <a:srgbClr val="C00000"/>
                          </a:solidFill>
                          <a:latin typeface="Cambria Math" panose="02040503050406030204" pitchFamily="18" charset="0"/>
                        </a:rPr>
                        <m:t>∈</m:t>
                      </m:r>
                      <m:r>
                        <a:rPr lang="it-IT" sz="2400" i="0">
                          <a:solidFill>
                            <a:srgbClr val="C00000"/>
                          </a:solidFill>
                          <a:latin typeface="Cambria Math" panose="02040503050406030204" pitchFamily="18" charset="0"/>
                        </a:rPr>
                        <m:t> </m:t>
                      </m:r>
                      <m:r>
                        <a:rPr lang="it-IT" sz="2400" i="1">
                          <a:solidFill>
                            <a:srgbClr val="C00000"/>
                          </a:solidFill>
                          <a:latin typeface="Cambria Math" panose="02040503050406030204" pitchFamily="18" charset="0"/>
                        </a:rPr>
                        <m:t>𝛼</m:t>
                      </m:r>
                    </m:oMath>
                  </m:oMathPara>
                </a14:m>
                <a:endParaRPr lang="it-IT" sz="2400" dirty="0">
                  <a:solidFill>
                    <a:srgbClr val="C00000"/>
                  </a:solidFill>
                </a:endParaRPr>
              </a:p>
            </p:txBody>
          </p:sp>
        </mc:Choice>
        <mc:Fallback xmlns="">
          <p:sp>
            <p:nvSpPr>
              <p:cNvPr id="11" name="Oggetto 10">
                <a:extLst>
                  <a:ext uri="{FF2B5EF4-FFF2-40B4-BE49-F238E27FC236}">
                    <a16:creationId xmlns:a16="http://schemas.microsoft.com/office/drawing/2014/main" id="{098DB1BF-DD4C-78D6-166E-A9AD41EFE14B}"/>
                  </a:ext>
                </a:extLst>
              </p:cNvPr>
              <p:cNvSpPr txBox="1">
                <a:spLocks noRot="1" noChangeAspect="1" noMove="1" noResize="1" noEditPoints="1" noAdjustHandles="1" noChangeArrowheads="1" noChangeShapeType="1" noTextEdit="1"/>
              </p:cNvSpPr>
              <p:nvPr/>
            </p:nvSpPr>
            <p:spPr bwMode="auto">
              <a:xfrm>
                <a:off x="2388000" y="6116408"/>
                <a:ext cx="7416000" cy="538163"/>
              </a:xfrm>
              <a:prstGeom prst="rect">
                <a:avLst/>
              </a:prstGeom>
              <a:blipFill>
                <a:blip r:embed="rId3"/>
                <a:stretch>
                  <a:fillRect b="-2198"/>
                </a:stretch>
              </a:blipFill>
              <a:ln>
                <a:solidFill>
                  <a:srgbClr val="C00000"/>
                </a:solidFill>
              </a:ln>
            </p:spPr>
            <p:txBody>
              <a:bodyPr/>
              <a:lstStyle/>
              <a:p>
                <a:r>
                  <a:rPr lang="it-IT">
                    <a:noFill/>
                  </a:rPr>
                  <a:t> </a:t>
                </a:r>
              </a:p>
            </p:txBody>
          </p:sp>
        </mc:Fallback>
      </mc:AlternateContent>
      <p:cxnSp>
        <p:nvCxnSpPr>
          <p:cNvPr id="2" name="Connettore diritto 1">
            <a:extLst>
              <a:ext uri="{FF2B5EF4-FFF2-40B4-BE49-F238E27FC236}">
                <a16:creationId xmlns:a16="http://schemas.microsoft.com/office/drawing/2014/main" id="{5CCF3BB4-70F9-86EF-D0F6-0A68665D581C}"/>
              </a:ext>
            </a:extLst>
          </p:cNvPr>
          <p:cNvCxnSpPr/>
          <p:nvPr/>
        </p:nvCxnSpPr>
        <p:spPr>
          <a:xfrm>
            <a:off x="0" y="6858000"/>
            <a:ext cx="12192000" cy="0"/>
          </a:xfrm>
          <a:prstGeom prst="line">
            <a:avLst/>
          </a:prstGeom>
          <a:ln>
            <a:solidFill>
              <a:schemeClr val="accent6">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3" name="CasellaDiTesto 2">
            <a:hlinkClick r:id="rId4" action="ppaction://hlinksldjump"/>
            <a:extLst>
              <a:ext uri="{FF2B5EF4-FFF2-40B4-BE49-F238E27FC236}">
                <a16:creationId xmlns:a16="http://schemas.microsoft.com/office/drawing/2014/main" id="{6322D891-3961-9C41-7689-9D323D721A6D}"/>
              </a:ext>
            </a:extLst>
          </p:cNvPr>
          <p:cNvSpPr txBox="1"/>
          <p:nvPr/>
        </p:nvSpPr>
        <p:spPr>
          <a:xfrm>
            <a:off x="10504339" y="22009"/>
            <a:ext cx="1611057" cy="360000"/>
          </a:xfrm>
          <a:prstGeom prst="rect">
            <a:avLst/>
          </a:prstGeom>
          <a:solidFill>
            <a:schemeClr val="accent4">
              <a:lumMod val="20000"/>
              <a:lumOff val="80000"/>
            </a:schemeClr>
          </a:solidFill>
          <a:ln w="3175">
            <a:solidFill>
              <a:srgbClr val="C00000"/>
            </a:solidFill>
          </a:ln>
        </p:spPr>
        <p:txBody>
          <a:bodyPr wrap="square" rtlCol="0">
            <a:spAutoFit/>
          </a:bodyPr>
          <a:lstStyle/>
          <a:p>
            <a:pPr algn="ctr"/>
            <a:r>
              <a:rPr lang="it-IT" sz="1600" dirty="0">
                <a:solidFill>
                  <a:srgbClr val="C00000"/>
                </a:solidFill>
                <a:latin typeface="Comic Sans MS" panose="030F0702030302020204" pitchFamily="66" charset="0"/>
              </a:rPr>
              <a:t>Torna a Indice</a:t>
            </a:r>
          </a:p>
        </p:txBody>
      </p:sp>
    </p:spTree>
    <p:extLst>
      <p:ext uri="{BB962C8B-B14F-4D97-AF65-F5344CB8AC3E}">
        <p14:creationId xmlns:p14="http://schemas.microsoft.com/office/powerpoint/2010/main" val="27007825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0-#ppt_w/2"/>
                                          </p:val>
                                        </p:tav>
                                        <p:tav tm="100000">
                                          <p:val>
                                            <p:strVal val="#ppt_x"/>
                                          </p:val>
                                        </p:tav>
                                      </p:tavLst>
                                    </p:anim>
                                    <p:anim calcmode="lin" valueType="num">
                                      <p:cBhvr additive="base">
                                        <p:cTn id="8" dur="10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1000"/>
                                        <p:tgtEl>
                                          <p:spTgt spid="6"/>
                                        </p:tgtEl>
                                      </p:cBhvr>
                                    </p:animEffect>
                                    <p:anim calcmode="lin" valueType="num">
                                      <p:cBhvr>
                                        <p:cTn id="14" dur="1000" fill="hold"/>
                                        <p:tgtEl>
                                          <p:spTgt spid="6"/>
                                        </p:tgtEl>
                                        <p:attrNameLst>
                                          <p:attrName>ppt_x</p:attrName>
                                        </p:attrNameLst>
                                      </p:cBhvr>
                                      <p:tavLst>
                                        <p:tav tm="0">
                                          <p:val>
                                            <p:strVal val="#ppt_x"/>
                                          </p:val>
                                        </p:tav>
                                        <p:tav tm="100000">
                                          <p:val>
                                            <p:strVal val="#ppt_x"/>
                                          </p:val>
                                        </p:tav>
                                      </p:tavLst>
                                    </p:anim>
                                    <p:anim calcmode="lin" valueType="num">
                                      <p:cBhvr>
                                        <p:cTn id="1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nodeType="clickEffect">
                                  <p:stCondLst>
                                    <p:cond delay="0"/>
                                  </p:stCondLst>
                                  <p:childTnLst>
                                    <p:set>
                                      <p:cBhvr>
                                        <p:cTn id="19" dur="1" fill="hold">
                                          <p:stCondLst>
                                            <p:cond delay="0"/>
                                          </p:stCondLst>
                                        </p:cTn>
                                        <p:tgtEl>
                                          <p:spTgt spid="3074"/>
                                        </p:tgtEl>
                                        <p:attrNameLst>
                                          <p:attrName>style.visibility</p:attrName>
                                        </p:attrNameLst>
                                      </p:cBhvr>
                                      <p:to>
                                        <p:strVal val="visible"/>
                                      </p:to>
                                    </p:set>
                                    <p:anim calcmode="lin" valueType="num">
                                      <p:cBhvr>
                                        <p:cTn id="20" dur="1000" fill="hold"/>
                                        <p:tgtEl>
                                          <p:spTgt spid="3074"/>
                                        </p:tgtEl>
                                        <p:attrNameLst>
                                          <p:attrName>ppt_w</p:attrName>
                                        </p:attrNameLst>
                                      </p:cBhvr>
                                      <p:tavLst>
                                        <p:tav tm="0">
                                          <p:val>
                                            <p:fltVal val="0"/>
                                          </p:val>
                                        </p:tav>
                                        <p:tav tm="100000">
                                          <p:val>
                                            <p:strVal val="#ppt_w"/>
                                          </p:val>
                                        </p:tav>
                                      </p:tavLst>
                                    </p:anim>
                                    <p:anim calcmode="lin" valueType="num">
                                      <p:cBhvr>
                                        <p:cTn id="21" dur="1000" fill="hold"/>
                                        <p:tgtEl>
                                          <p:spTgt spid="3074"/>
                                        </p:tgtEl>
                                        <p:attrNameLst>
                                          <p:attrName>ppt_h</p:attrName>
                                        </p:attrNameLst>
                                      </p:cBhvr>
                                      <p:tavLst>
                                        <p:tav tm="0">
                                          <p:val>
                                            <p:fltVal val="0"/>
                                          </p:val>
                                        </p:tav>
                                        <p:tav tm="100000">
                                          <p:val>
                                            <p:strVal val="#ppt_h"/>
                                          </p:val>
                                        </p:tav>
                                      </p:tavLst>
                                    </p:anim>
                                    <p:animEffect transition="in" filter="fade">
                                      <p:cBhvr>
                                        <p:cTn id="22" dur="1000"/>
                                        <p:tgtEl>
                                          <p:spTgt spid="3074"/>
                                        </p:tgtEl>
                                      </p:cBhvr>
                                    </p:animEffect>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1000"/>
                                        <p:tgtEl>
                                          <p:spTgt spid="8"/>
                                        </p:tgtEl>
                                      </p:cBhvr>
                                    </p:animEffect>
                                    <p:anim calcmode="lin" valueType="num">
                                      <p:cBhvr>
                                        <p:cTn id="28" dur="1000" fill="hold"/>
                                        <p:tgtEl>
                                          <p:spTgt spid="8"/>
                                        </p:tgtEl>
                                        <p:attrNameLst>
                                          <p:attrName>ppt_x</p:attrName>
                                        </p:attrNameLst>
                                      </p:cBhvr>
                                      <p:tavLst>
                                        <p:tav tm="0">
                                          <p:val>
                                            <p:strVal val="#ppt_x"/>
                                          </p:val>
                                        </p:tav>
                                        <p:tav tm="100000">
                                          <p:val>
                                            <p:strVal val="#ppt_x"/>
                                          </p:val>
                                        </p:tav>
                                      </p:tavLst>
                                    </p:anim>
                                    <p:anim calcmode="lin" valueType="num">
                                      <p:cBhvr>
                                        <p:cTn id="2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53" presetClass="entr" presetSubtype="16" fill="hold" grpId="0" nodeType="clickEffect">
                                  <p:stCondLst>
                                    <p:cond delay="0"/>
                                  </p:stCondLst>
                                  <p:childTnLst>
                                    <p:set>
                                      <p:cBhvr>
                                        <p:cTn id="33" dur="1" fill="hold">
                                          <p:stCondLst>
                                            <p:cond delay="0"/>
                                          </p:stCondLst>
                                        </p:cTn>
                                        <p:tgtEl>
                                          <p:spTgt spid="11"/>
                                        </p:tgtEl>
                                        <p:attrNameLst>
                                          <p:attrName>style.visibility</p:attrName>
                                        </p:attrNameLst>
                                      </p:cBhvr>
                                      <p:to>
                                        <p:strVal val="visible"/>
                                      </p:to>
                                    </p:set>
                                    <p:anim calcmode="lin" valueType="num">
                                      <p:cBhvr>
                                        <p:cTn id="34" dur="1000" fill="hold"/>
                                        <p:tgtEl>
                                          <p:spTgt spid="11"/>
                                        </p:tgtEl>
                                        <p:attrNameLst>
                                          <p:attrName>ppt_w</p:attrName>
                                        </p:attrNameLst>
                                      </p:cBhvr>
                                      <p:tavLst>
                                        <p:tav tm="0">
                                          <p:val>
                                            <p:fltVal val="0"/>
                                          </p:val>
                                        </p:tav>
                                        <p:tav tm="100000">
                                          <p:val>
                                            <p:strVal val="#ppt_w"/>
                                          </p:val>
                                        </p:tav>
                                      </p:tavLst>
                                    </p:anim>
                                    <p:anim calcmode="lin" valueType="num">
                                      <p:cBhvr>
                                        <p:cTn id="35" dur="1000" fill="hold"/>
                                        <p:tgtEl>
                                          <p:spTgt spid="11"/>
                                        </p:tgtEl>
                                        <p:attrNameLst>
                                          <p:attrName>ppt_h</p:attrName>
                                        </p:attrNameLst>
                                      </p:cBhvr>
                                      <p:tavLst>
                                        <p:tav tm="0">
                                          <p:val>
                                            <p:fltVal val="0"/>
                                          </p:val>
                                        </p:tav>
                                        <p:tav tm="100000">
                                          <p:val>
                                            <p:strVal val="#ppt_h"/>
                                          </p:val>
                                        </p:tav>
                                      </p:tavLst>
                                    </p:anim>
                                    <p:animEffect transition="in" filter="fade">
                                      <p:cBhvr>
                                        <p:cTn id="36"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8" grpId="0"/>
      <p:bldP spid="1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B75E8A54-1D3E-DD6C-1524-B1C375FE0520}"/>
              </a:ext>
            </a:extLst>
          </p:cNvPr>
          <p:cNvSpPr/>
          <p:nvPr/>
        </p:nvSpPr>
        <p:spPr>
          <a:xfrm>
            <a:off x="336000" y="25048"/>
            <a:ext cx="11520000" cy="360000"/>
          </a:xfrm>
          <a:prstGeom prst="rect">
            <a:avLst/>
          </a:prstGeom>
          <a:ln>
            <a:solidFill>
              <a:schemeClr val="accent2">
                <a:lumMod val="75000"/>
              </a:schemeClr>
            </a:solidFill>
          </a:ln>
        </p:spPr>
        <p:txBody>
          <a:bodyPr wrap="square">
            <a:spAutoFit/>
          </a:bodyPr>
          <a:lstStyle/>
          <a:p>
            <a:pPr algn="ctr">
              <a:lnSpc>
                <a:spcPct val="115000"/>
              </a:lnSpc>
            </a:pPr>
            <a:r>
              <a:rPr lang="it-IT" dirty="0">
                <a:solidFill>
                  <a:srgbClr val="C00000"/>
                </a:solidFill>
                <a:latin typeface="Comic Sans MS" panose="030F0702030302020204" pitchFamily="66" charset="0"/>
                <a:ea typeface="Times New Roman" panose="02020603050405020304" pitchFamily="18" charset="0"/>
                <a:cs typeface="Arial" panose="020B0604020202020204" pitchFamily="34" charset="0"/>
              </a:rPr>
              <a:t>ALGORITMI  GRAFICI  PER LA DEFINIZIONE DESCRITTIVA DEL PIANO</a:t>
            </a:r>
          </a:p>
        </p:txBody>
      </p:sp>
      <p:sp>
        <p:nvSpPr>
          <p:cNvPr id="2" name="CasellaDiTesto 1">
            <a:extLst>
              <a:ext uri="{FF2B5EF4-FFF2-40B4-BE49-F238E27FC236}">
                <a16:creationId xmlns:a16="http://schemas.microsoft.com/office/drawing/2014/main" id="{50B03D3A-2D71-328D-D2AC-DE7DF45BC08E}"/>
              </a:ext>
            </a:extLst>
          </p:cNvPr>
          <p:cNvSpPr txBox="1"/>
          <p:nvPr/>
        </p:nvSpPr>
        <p:spPr>
          <a:xfrm>
            <a:off x="336000" y="419876"/>
            <a:ext cx="11520000" cy="646331"/>
          </a:xfrm>
          <a:prstGeom prst="rect">
            <a:avLst/>
          </a:prstGeom>
          <a:noFill/>
        </p:spPr>
        <p:txBody>
          <a:bodyPr wrap="square" rtlCol="0">
            <a:spAutoFit/>
          </a:bodyPr>
          <a:lstStyle/>
          <a:p>
            <a:pPr algn="ctr"/>
            <a:r>
              <a:rPr lang="it-IT"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Per ciascuno di questi modi verrà sviluppato un algoritmo grafico da applicarsi per la risoluzione dello specifico problema descrittivo.</a:t>
            </a:r>
            <a:endParaRPr lang="it-IT" dirty="0"/>
          </a:p>
        </p:txBody>
      </p:sp>
      <p:sp>
        <p:nvSpPr>
          <p:cNvPr id="3" name="CasellaDiTesto 2">
            <a:extLst>
              <a:ext uri="{FF2B5EF4-FFF2-40B4-BE49-F238E27FC236}">
                <a16:creationId xmlns:a16="http://schemas.microsoft.com/office/drawing/2014/main" id="{817991D9-924E-8D68-35F5-7C2A680C6058}"/>
              </a:ext>
            </a:extLst>
          </p:cNvPr>
          <p:cNvSpPr txBox="1"/>
          <p:nvPr/>
        </p:nvSpPr>
        <p:spPr>
          <a:xfrm>
            <a:off x="335999" y="1082373"/>
            <a:ext cx="4273323" cy="461665"/>
          </a:xfrm>
          <a:prstGeom prst="rect">
            <a:avLst/>
          </a:prstGeom>
          <a:noFill/>
        </p:spPr>
        <p:txBody>
          <a:bodyPr wrap="square" rtlCol="0">
            <a:spAutoFit/>
          </a:bodyPr>
          <a:lstStyle/>
          <a:p>
            <a:r>
              <a:rPr lang="it-IT" sz="24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3 - Definizione di algoritmo</a:t>
            </a:r>
            <a:endParaRPr lang="it-IT" sz="2400" dirty="0">
              <a:solidFill>
                <a:srgbClr val="C00000"/>
              </a:solidFill>
            </a:endParaRPr>
          </a:p>
        </p:txBody>
      </p:sp>
      <p:sp>
        <p:nvSpPr>
          <p:cNvPr id="5" name="CasellaDiTesto 4">
            <a:extLst>
              <a:ext uri="{FF2B5EF4-FFF2-40B4-BE49-F238E27FC236}">
                <a16:creationId xmlns:a16="http://schemas.microsoft.com/office/drawing/2014/main" id="{D513A338-5B4A-EC43-130D-9B196A362983}"/>
              </a:ext>
            </a:extLst>
          </p:cNvPr>
          <p:cNvSpPr txBox="1"/>
          <p:nvPr/>
        </p:nvSpPr>
        <p:spPr>
          <a:xfrm>
            <a:off x="336000" y="2249580"/>
            <a:ext cx="11520000" cy="1347164"/>
          </a:xfrm>
          <a:prstGeom prst="rect">
            <a:avLst/>
          </a:prstGeom>
          <a:noFill/>
        </p:spPr>
        <p:txBody>
          <a:bodyPr wrap="square" rtlCol="0">
            <a:spAutoFit/>
          </a:bodyPr>
          <a:lstStyle/>
          <a:p>
            <a:pPr algn="ctr">
              <a:lnSpc>
                <a:spcPct val="115000"/>
              </a:lnSpc>
            </a:pPr>
            <a:r>
              <a:rPr lang="it-IT"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“Intuitivamente, un algoritmo si può definire come un procedimento che consente di ottenere un risultato atteso eseguendo, in un determinato ordine, un insieme di passi semplici corrispondenti ad azioni scelte solitamente da un insieme finito”</a:t>
            </a:r>
          </a:p>
          <a:p>
            <a:pPr algn="ctr">
              <a:lnSpc>
                <a:spcPct val="115000"/>
              </a:lnSpc>
            </a:pPr>
            <a:r>
              <a:rPr lang="it-IT"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 (Wikipedia: voce algoritmo).</a:t>
            </a:r>
            <a:endParaRPr lang="it-IT" dirty="0">
              <a:solidFill>
                <a:srgbClr val="C00000"/>
              </a:solidFill>
            </a:endParaRPr>
          </a:p>
        </p:txBody>
      </p:sp>
      <p:sp>
        <p:nvSpPr>
          <p:cNvPr id="6" name="CasellaDiTesto 5">
            <a:extLst>
              <a:ext uri="{FF2B5EF4-FFF2-40B4-BE49-F238E27FC236}">
                <a16:creationId xmlns:a16="http://schemas.microsoft.com/office/drawing/2014/main" id="{66FD504B-ED73-56DA-46A8-739DC0AEA9D8}"/>
              </a:ext>
            </a:extLst>
          </p:cNvPr>
          <p:cNvSpPr txBox="1"/>
          <p:nvPr/>
        </p:nvSpPr>
        <p:spPr>
          <a:xfrm>
            <a:off x="335999" y="3872561"/>
            <a:ext cx="11520000" cy="2302810"/>
          </a:xfrm>
          <a:prstGeom prst="rect">
            <a:avLst/>
          </a:prstGeom>
          <a:noFill/>
        </p:spPr>
        <p:txBody>
          <a:bodyPr wrap="square" rtlCol="0">
            <a:spAutoFit/>
          </a:bodyPr>
          <a:lstStyle/>
          <a:p>
            <a:pPr algn="ctr">
              <a:lnSpc>
                <a:spcPct val="115000"/>
              </a:lnSpc>
            </a:pPr>
            <a:r>
              <a:rPr lang="it-IT"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“Un algoritmo consiste in un metodo di automazione del calcolo che, a partire da alcuni dati iniziali, permette di ottenere con certezza un risultato mediante una serie di regole, in un ordine determinato, ed in un numero finito di passaggi. Pertanto con un algoritmo non si risolve un unico problema, ma una serie di problemi della stessa classe, vale a dire, che siano governati dalle stesse prescrizioni, siano quali siano i dati iniziali”</a:t>
            </a:r>
          </a:p>
          <a:p>
            <a:pPr algn="ctr">
              <a:lnSpc>
                <a:spcPct val="115000"/>
              </a:lnSpc>
            </a:pPr>
            <a:r>
              <a:rPr lang="it-IT"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 (Dal pallottoliere alla rivoluzione digitale; Algoritmi e informatica; Mondo Matematico; Direttore: Giorgio Rivieccio; Novara 2011 - Prefazione)</a:t>
            </a:r>
            <a:endParaRPr lang="it-IT" dirty="0">
              <a:solidFill>
                <a:srgbClr val="C00000"/>
              </a:solidFill>
            </a:endParaRPr>
          </a:p>
        </p:txBody>
      </p:sp>
      <p:graphicFrame>
        <p:nvGraphicFramePr>
          <p:cNvPr id="12" name="Tabella 11">
            <a:extLst>
              <a:ext uri="{FF2B5EF4-FFF2-40B4-BE49-F238E27FC236}">
                <a16:creationId xmlns:a16="http://schemas.microsoft.com/office/drawing/2014/main" id="{D2D88828-5AEF-6E95-3B55-6B7B2D412894}"/>
              </a:ext>
            </a:extLst>
          </p:cNvPr>
          <p:cNvGraphicFramePr>
            <a:graphicFrameLocks noGrp="1"/>
          </p:cNvGraphicFramePr>
          <p:nvPr/>
        </p:nvGraphicFramePr>
        <p:xfrm>
          <a:off x="10627567" y="6792686"/>
          <a:ext cx="208280" cy="365760"/>
        </p:xfrm>
        <a:graphic>
          <a:graphicData uri="http://schemas.openxmlformats.org/drawingml/2006/table">
            <a:tbl>
              <a:tblPr/>
              <a:tblGrid>
                <a:gridCol w="208280">
                  <a:extLst>
                    <a:ext uri="{9D8B030D-6E8A-4147-A177-3AD203B41FA5}">
                      <a16:colId xmlns:a16="http://schemas.microsoft.com/office/drawing/2014/main" val="3625948460"/>
                    </a:ext>
                  </a:extLst>
                </a:gridCol>
              </a:tblGrid>
              <a:tr h="0">
                <a:tc>
                  <a:txBody>
                    <a:bodyPr/>
                    <a:lstStyle/>
                    <a:p>
                      <a:endParaRPr lang="it-IT" dirty="0"/>
                    </a:p>
                  </a:txBody>
                  <a:tcPr>
                    <a:lnL w="3175" cmpd="sng">
                      <a:solidFill>
                        <a:schemeClr val="tx1"/>
                      </a:solidFill>
                      <a:prstDash val="solid"/>
                    </a:lnL>
                    <a:lnR w="3175" cmpd="sng">
                      <a:solidFill>
                        <a:schemeClr val="tx1"/>
                      </a:solidFill>
                      <a:prstDash val="solid"/>
                    </a:lnR>
                    <a:lnT w="3175" cmpd="sng">
                      <a:solidFill>
                        <a:schemeClr val="tx1"/>
                      </a:solidFill>
                      <a:prstDash val="solid"/>
                    </a:lnT>
                    <a:lnB w="3175" cmpd="sng">
                      <a:solidFill>
                        <a:schemeClr val="tx1"/>
                      </a:solidFill>
                      <a:prstDash val="solid"/>
                    </a:lnB>
                  </a:tcPr>
                </a:tc>
                <a:extLst>
                  <a:ext uri="{0D108BD9-81ED-4DB2-BD59-A6C34878D82A}">
                    <a16:rowId xmlns:a16="http://schemas.microsoft.com/office/drawing/2014/main" val="1844990393"/>
                  </a:ext>
                </a:extLst>
              </a:tr>
            </a:tbl>
          </a:graphicData>
        </a:graphic>
      </p:graphicFrame>
      <p:cxnSp>
        <p:nvCxnSpPr>
          <p:cNvPr id="7" name="Connettore diritto 6">
            <a:extLst>
              <a:ext uri="{FF2B5EF4-FFF2-40B4-BE49-F238E27FC236}">
                <a16:creationId xmlns:a16="http://schemas.microsoft.com/office/drawing/2014/main" id="{ED20BFAC-87D5-2F7F-5BF0-FD1D92ACDCA1}"/>
              </a:ext>
            </a:extLst>
          </p:cNvPr>
          <p:cNvCxnSpPr/>
          <p:nvPr/>
        </p:nvCxnSpPr>
        <p:spPr>
          <a:xfrm>
            <a:off x="0" y="6858000"/>
            <a:ext cx="12192000" cy="0"/>
          </a:xfrm>
          <a:prstGeom prst="line">
            <a:avLst/>
          </a:prstGeom>
          <a:ln>
            <a:solidFill>
              <a:schemeClr val="accent6">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8" name="CasellaDiTesto 7">
            <a:hlinkClick r:id="rId2" action="ppaction://hlinksldjump"/>
            <a:extLst>
              <a:ext uri="{FF2B5EF4-FFF2-40B4-BE49-F238E27FC236}">
                <a16:creationId xmlns:a16="http://schemas.microsoft.com/office/drawing/2014/main" id="{FC5C3A1A-4AAF-7CA7-82A6-234CA4F7E1A8}"/>
              </a:ext>
            </a:extLst>
          </p:cNvPr>
          <p:cNvSpPr txBox="1"/>
          <p:nvPr/>
        </p:nvSpPr>
        <p:spPr>
          <a:xfrm>
            <a:off x="10504339" y="22009"/>
            <a:ext cx="1611057" cy="360000"/>
          </a:xfrm>
          <a:prstGeom prst="rect">
            <a:avLst/>
          </a:prstGeom>
          <a:solidFill>
            <a:schemeClr val="accent4">
              <a:lumMod val="20000"/>
              <a:lumOff val="80000"/>
            </a:schemeClr>
          </a:solidFill>
          <a:ln w="3175">
            <a:solidFill>
              <a:srgbClr val="C00000"/>
            </a:solidFill>
          </a:ln>
        </p:spPr>
        <p:txBody>
          <a:bodyPr wrap="square" rtlCol="0">
            <a:spAutoFit/>
          </a:bodyPr>
          <a:lstStyle/>
          <a:p>
            <a:pPr algn="ctr"/>
            <a:r>
              <a:rPr lang="it-IT" sz="1600" dirty="0">
                <a:solidFill>
                  <a:srgbClr val="C00000"/>
                </a:solidFill>
                <a:latin typeface="Comic Sans MS" panose="030F0702030302020204" pitchFamily="66" charset="0"/>
              </a:rPr>
              <a:t>Torna a Indice</a:t>
            </a:r>
          </a:p>
        </p:txBody>
      </p:sp>
    </p:spTree>
    <p:extLst>
      <p:ext uri="{BB962C8B-B14F-4D97-AF65-F5344CB8AC3E}">
        <p14:creationId xmlns:p14="http://schemas.microsoft.com/office/powerpoint/2010/main" val="160756032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8"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additive="base">
                                        <p:cTn id="14" dur="1000" fill="hold"/>
                                        <p:tgtEl>
                                          <p:spTgt spid="3"/>
                                        </p:tgtEl>
                                        <p:attrNameLst>
                                          <p:attrName>ppt_x</p:attrName>
                                        </p:attrNameLst>
                                      </p:cBhvr>
                                      <p:tavLst>
                                        <p:tav tm="0">
                                          <p:val>
                                            <p:strVal val="0-#ppt_w/2"/>
                                          </p:val>
                                        </p:tav>
                                        <p:tav tm="100000">
                                          <p:val>
                                            <p:strVal val="#ppt_x"/>
                                          </p:val>
                                        </p:tav>
                                      </p:tavLst>
                                    </p:anim>
                                    <p:anim calcmode="lin" valueType="num">
                                      <p:cBhvr additive="base">
                                        <p:cTn id="15" dur="10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fade">
                                      <p:cBhvr>
                                        <p:cTn id="20" dur="1000"/>
                                        <p:tgtEl>
                                          <p:spTgt spid="5"/>
                                        </p:tgtEl>
                                      </p:cBhvr>
                                    </p:animEffect>
                                    <p:anim calcmode="lin" valueType="num">
                                      <p:cBhvr>
                                        <p:cTn id="21" dur="1000" fill="hold"/>
                                        <p:tgtEl>
                                          <p:spTgt spid="5"/>
                                        </p:tgtEl>
                                        <p:attrNameLst>
                                          <p:attrName>ppt_x</p:attrName>
                                        </p:attrNameLst>
                                      </p:cBhvr>
                                      <p:tavLst>
                                        <p:tav tm="0">
                                          <p:val>
                                            <p:strVal val="#ppt_x"/>
                                          </p:val>
                                        </p:tav>
                                        <p:tav tm="100000">
                                          <p:val>
                                            <p:strVal val="#ppt_x"/>
                                          </p:val>
                                        </p:tav>
                                      </p:tavLst>
                                    </p:anim>
                                    <p:anim calcmode="lin" valueType="num">
                                      <p:cBhvr>
                                        <p:cTn id="22"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1000"/>
                                        <p:tgtEl>
                                          <p:spTgt spid="6"/>
                                        </p:tgtEl>
                                      </p:cBhvr>
                                    </p:animEffect>
                                    <p:anim calcmode="lin" valueType="num">
                                      <p:cBhvr>
                                        <p:cTn id="28" dur="1000" fill="hold"/>
                                        <p:tgtEl>
                                          <p:spTgt spid="6"/>
                                        </p:tgtEl>
                                        <p:attrNameLst>
                                          <p:attrName>ppt_x</p:attrName>
                                        </p:attrNameLst>
                                      </p:cBhvr>
                                      <p:tavLst>
                                        <p:tav tm="0">
                                          <p:val>
                                            <p:strVal val="#ppt_x"/>
                                          </p:val>
                                        </p:tav>
                                        <p:tav tm="100000">
                                          <p:val>
                                            <p:strVal val="#ppt_x"/>
                                          </p:val>
                                        </p:tav>
                                      </p:tavLst>
                                    </p:anim>
                                    <p:anim calcmode="lin" valueType="num">
                                      <p:cBhvr>
                                        <p:cTn id="2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2FD2202A-0D7D-423B-33D8-9FF15B76688A}"/>
              </a:ext>
            </a:extLst>
          </p:cNvPr>
          <p:cNvSpPr/>
          <p:nvPr/>
        </p:nvSpPr>
        <p:spPr>
          <a:xfrm>
            <a:off x="336000" y="25048"/>
            <a:ext cx="11520000" cy="360000"/>
          </a:xfrm>
          <a:prstGeom prst="rect">
            <a:avLst/>
          </a:prstGeom>
          <a:ln>
            <a:solidFill>
              <a:schemeClr val="accent2">
                <a:lumMod val="75000"/>
              </a:schemeClr>
            </a:solidFill>
          </a:ln>
        </p:spPr>
        <p:txBody>
          <a:bodyPr wrap="square">
            <a:spAutoFit/>
          </a:bodyPr>
          <a:lstStyle/>
          <a:p>
            <a:pPr algn="ctr">
              <a:lnSpc>
                <a:spcPct val="115000"/>
              </a:lnSpc>
            </a:pPr>
            <a:r>
              <a:rPr lang="it-IT" dirty="0">
                <a:solidFill>
                  <a:srgbClr val="C00000"/>
                </a:solidFill>
                <a:latin typeface="Comic Sans MS" panose="030F0702030302020204" pitchFamily="66" charset="0"/>
                <a:ea typeface="Times New Roman" panose="02020603050405020304" pitchFamily="18" charset="0"/>
                <a:cs typeface="Arial" panose="020B0604020202020204" pitchFamily="34" charset="0"/>
              </a:rPr>
              <a:t>ALGORITMI  GRAFICI  PER LA DEFINIZIONE DESCRITTIVA DEL PIANO</a:t>
            </a:r>
          </a:p>
        </p:txBody>
      </p:sp>
      <p:sp>
        <p:nvSpPr>
          <p:cNvPr id="3" name="CasellaDiTesto 2">
            <a:extLst>
              <a:ext uri="{FF2B5EF4-FFF2-40B4-BE49-F238E27FC236}">
                <a16:creationId xmlns:a16="http://schemas.microsoft.com/office/drawing/2014/main" id="{FF7FCA44-D3AB-3C13-63DA-3AB31666F9D1}"/>
              </a:ext>
            </a:extLst>
          </p:cNvPr>
          <p:cNvSpPr txBox="1"/>
          <p:nvPr/>
        </p:nvSpPr>
        <p:spPr>
          <a:xfrm>
            <a:off x="336000" y="554028"/>
            <a:ext cx="11520000" cy="923330"/>
          </a:xfrm>
          <a:prstGeom prst="rect">
            <a:avLst/>
          </a:prstGeom>
          <a:noFill/>
        </p:spPr>
        <p:txBody>
          <a:bodyPr wrap="square" rtlCol="0">
            <a:spAutoFit/>
          </a:bodyPr>
          <a:lstStyle/>
          <a:p>
            <a:pPr algn="ctr"/>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Assunto, quindi, il concetto di algoritmo come sviluppo di un procedimento sintetico di calcolo per l’ottenimento di un risultato, trasponiamo questo concetto in campo descrittivo con la seguente definizione di “algoritmo grafico”.</a:t>
            </a:r>
            <a:endParaRPr lang="it-IT" dirty="0"/>
          </a:p>
        </p:txBody>
      </p:sp>
      <p:sp>
        <p:nvSpPr>
          <p:cNvPr id="4" name="CasellaDiTesto 3">
            <a:extLst>
              <a:ext uri="{FF2B5EF4-FFF2-40B4-BE49-F238E27FC236}">
                <a16:creationId xmlns:a16="http://schemas.microsoft.com/office/drawing/2014/main" id="{63A07771-89FE-A403-188E-9ACD5F83D125}"/>
              </a:ext>
            </a:extLst>
          </p:cNvPr>
          <p:cNvSpPr txBox="1"/>
          <p:nvPr/>
        </p:nvSpPr>
        <p:spPr>
          <a:xfrm>
            <a:off x="336000" y="1789738"/>
            <a:ext cx="11520000" cy="646331"/>
          </a:xfrm>
          <a:prstGeom prst="rect">
            <a:avLst/>
          </a:prstGeom>
          <a:noFill/>
        </p:spPr>
        <p:txBody>
          <a:bodyPr wrap="square" rtlCol="0">
            <a:spAutoFit/>
          </a:bodyPr>
          <a:lstStyle/>
          <a:p>
            <a:pPr algn="ctr"/>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Per “algoritmo grafico” si intende una sequenza di operazioni grafico-geometriche, in numero finito, necessarie per risolvere un determinato problema descrittivo.</a:t>
            </a:r>
            <a:endParaRPr lang="it-IT" dirty="0">
              <a:solidFill>
                <a:srgbClr val="C00000"/>
              </a:solidFill>
            </a:endParaRPr>
          </a:p>
        </p:txBody>
      </p:sp>
      <p:graphicFrame>
        <p:nvGraphicFramePr>
          <p:cNvPr id="5" name="Tabella 4">
            <a:extLst>
              <a:ext uri="{FF2B5EF4-FFF2-40B4-BE49-F238E27FC236}">
                <a16:creationId xmlns:a16="http://schemas.microsoft.com/office/drawing/2014/main" id="{275C1968-BABE-AA66-CC5B-5A1F6B5DD3C5}"/>
              </a:ext>
            </a:extLst>
          </p:cNvPr>
          <p:cNvGraphicFramePr>
            <a:graphicFrameLocks noGrp="1"/>
          </p:cNvGraphicFramePr>
          <p:nvPr>
            <p:extLst>
              <p:ext uri="{D42A27DB-BD31-4B8C-83A1-F6EECF244321}">
                <p14:modId xmlns:p14="http://schemas.microsoft.com/office/powerpoint/2010/main" val="229215975"/>
              </p:ext>
            </p:extLst>
          </p:nvPr>
        </p:nvGraphicFramePr>
        <p:xfrm>
          <a:off x="336000" y="2631234"/>
          <a:ext cx="11520000" cy="751142"/>
        </p:xfrm>
        <a:graphic>
          <a:graphicData uri="http://schemas.openxmlformats.org/drawingml/2006/table">
            <a:tbl>
              <a:tblPr firstRow="1" bandRow="1">
                <a:tableStyleId>{5C22544A-7EE6-4342-B048-85BDC9FD1C3A}</a:tableStyleId>
              </a:tblPr>
              <a:tblGrid>
                <a:gridCol w="1280000">
                  <a:extLst>
                    <a:ext uri="{9D8B030D-6E8A-4147-A177-3AD203B41FA5}">
                      <a16:colId xmlns:a16="http://schemas.microsoft.com/office/drawing/2014/main" val="320374020"/>
                    </a:ext>
                  </a:extLst>
                </a:gridCol>
                <a:gridCol w="1280000">
                  <a:extLst>
                    <a:ext uri="{9D8B030D-6E8A-4147-A177-3AD203B41FA5}">
                      <a16:colId xmlns:a16="http://schemas.microsoft.com/office/drawing/2014/main" val="3464564018"/>
                    </a:ext>
                  </a:extLst>
                </a:gridCol>
                <a:gridCol w="1280000">
                  <a:extLst>
                    <a:ext uri="{9D8B030D-6E8A-4147-A177-3AD203B41FA5}">
                      <a16:colId xmlns:a16="http://schemas.microsoft.com/office/drawing/2014/main" val="2651560241"/>
                    </a:ext>
                  </a:extLst>
                </a:gridCol>
                <a:gridCol w="1280000">
                  <a:extLst>
                    <a:ext uri="{9D8B030D-6E8A-4147-A177-3AD203B41FA5}">
                      <a16:colId xmlns:a16="http://schemas.microsoft.com/office/drawing/2014/main" val="2875717923"/>
                    </a:ext>
                  </a:extLst>
                </a:gridCol>
                <a:gridCol w="1280000">
                  <a:extLst>
                    <a:ext uri="{9D8B030D-6E8A-4147-A177-3AD203B41FA5}">
                      <a16:colId xmlns:a16="http://schemas.microsoft.com/office/drawing/2014/main" val="2353115210"/>
                    </a:ext>
                  </a:extLst>
                </a:gridCol>
                <a:gridCol w="1280000">
                  <a:extLst>
                    <a:ext uri="{9D8B030D-6E8A-4147-A177-3AD203B41FA5}">
                      <a16:colId xmlns:a16="http://schemas.microsoft.com/office/drawing/2014/main" val="1350515551"/>
                    </a:ext>
                  </a:extLst>
                </a:gridCol>
                <a:gridCol w="1280000">
                  <a:extLst>
                    <a:ext uri="{9D8B030D-6E8A-4147-A177-3AD203B41FA5}">
                      <a16:colId xmlns:a16="http://schemas.microsoft.com/office/drawing/2014/main" val="826200912"/>
                    </a:ext>
                  </a:extLst>
                </a:gridCol>
                <a:gridCol w="1280000">
                  <a:extLst>
                    <a:ext uri="{9D8B030D-6E8A-4147-A177-3AD203B41FA5}">
                      <a16:colId xmlns:a16="http://schemas.microsoft.com/office/drawing/2014/main" val="1216642637"/>
                    </a:ext>
                  </a:extLst>
                </a:gridCol>
                <a:gridCol w="1280000">
                  <a:extLst>
                    <a:ext uri="{9D8B030D-6E8A-4147-A177-3AD203B41FA5}">
                      <a16:colId xmlns:a16="http://schemas.microsoft.com/office/drawing/2014/main" val="3492823348"/>
                    </a:ext>
                  </a:extLst>
                </a:gridCol>
              </a:tblGrid>
              <a:tr h="226682">
                <a:tc gridSpan="9">
                  <a:txBody>
                    <a:bodyPr/>
                    <a:lstStyle/>
                    <a:p>
                      <a:pPr algn="ctr"/>
                      <a:r>
                        <a:rPr lang="it-IT" sz="1800" b="0" kern="1200" dirty="0">
                          <a:solidFill>
                            <a:srgbClr val="C00000"/>
                          </a:solidFill>
                          <a:effectLst/>
                          <a:latin typeface="Comic Sans MS" panose="030F0702030302020204" pitchFamily="66" charset="0"/>
                          <a:ea typeface="+mn-ea"/>
                          <a:cs typeface="+mn-cs"/>
                        </a:rPr>
                        <a:t>Progressione dei passi dell'algoritmo grafico</a:t>
                      </a:r>
                      <a:endParaRPr lang="it-IT" sz="1800" b="0" dirty="0">
                        <a:solidFill>
                          <a:srgbClr val="C00000"/>
                        </a:solidFill>
                        <a:latin typeface="Comic Sans MS" panose="030F0702030302020204" pitchFamily="66" charset="0"/>
                      </a:endParaRPr>
                    </a:p>
                  </a:txBody>
                  <a:tcPr anchor="ctr">
                    <a:lnL w="3175" cap="flat" cmpd="sng" algn="ctr">
                      <a:solidFill>
                        <a:srgbClr val="C00000"/>
                      </a:solidFill>
                      <a:prstDash val="solid"/>
                      <a:round/>
                      <a:headEnd type="none" w="med" len="med"/>
                      <a:tailEnd type="none" w="med" len="med"/>
                    </a:lnL>
                    <a:lnR w="3175" cap="flat" cmpd="sng" algn="ctr">
                      <a:solidFill>
                        <a:srgbClr val="C00000"/>
                      </a:solidFill>
                      <a:prstDash val="solid"/>
                      <a:round/>
                      <a:headEnd type="none" w="med" len="med"/>
                      <a:tailEnd type="none" w="med" len="med"/>
                    </a:lnR>
                    <a:lnT w="3175" cap="flat" cmpd="sng" algn="ctr">
                      <a:solidFill>
                        <a:srgbClr val="C00000"/>
                      </a:solidFill>
                      <a:prstDash val="solid"/>
                      <a:round/>
                      <a:headEnd type="none" w="med" len="med"/>
                      <a:tailEnd type="none" w="med" len="med"/>
                    </a:lnT>
                    <a:lnB w="3175" cap="flat" cmpd="sng" algn="ctr">
                      <a:solidFill>
                        <a:srgbClr val="C00000"/>
                      </a:solidFill>
                      <a:prstDash val="solid"/>
                      <a:round/>
                      <a:headEnd type="none" w="med" len="med"/>
                      <a:tailEnd type="none" w="med" len="med"/>
                    </a:lnB>
                    <a:solidFill>
                      <a:srgbClr val="F1F8B9"/>
                    </a:solidFill>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1453233206"/>
                  </a:ext>
                </a:extLst>
              </a:tr>
              <a:tr h="211857">
                <a:tc>
                  <a:txBody>
                    <a:bodyPr/>
                    <a:lstStyle/>
                    <a:p>
                      <a:pPr algn="ctr"/>
                      <a:endParaRPr lang="it-IT" sz="1800" dirty="0">
                        <a:solidFill>
                          <a:srgbClr val="C00000"/>
                        </a:solidFill>
                        <a:latin typeface="Comic Sans MS" panose="030F0702030302020204" pitchFamily="66"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rgbClr val="C00000"/>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1F8B9"/>
                    </a:solidFill>
                  </a:tcPr>
                </a:tc>
                <a:tc>
                  <a:txBody>
                    <a:bodyPr/>
                    <a:lstStyle/>
                    <a:p>
                      <a:pPr algn="ctr">
                        <a:lnSpc>
                          <a:spcPct val="115000"/>
                        </a:lnSpc>
                      </a:pPr>
                      <a:endPar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rgbClr val="C00000"/>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1F8B9"/>
                    </a:solidFill>
                  </a:tcPr>
                </a:tc>
                <a:tc>
                  <a:txBody>
                    <a:bodyPr/>
                    <a:lstStyle/>
                    <a:p>
                      <a:pPr algn="ctr">
                        <a:lnSpc>
                          <a:spcPct val="115000"/>
                        </a:lnSpc>
                      </a:pPr>
                      <a:endPar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rgbClr val="C00000"/>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1F8B9"/>
                    </a:solidFill>
                  </a:tcPr>
                </a:tc>
                <a:tc>
                  <a:txBody>
                    <a:bodyPr/>
                    <a:lstStyle/>
                    <a:p>
                      <a:pPr algn="ctr">
                        <a:lnSpc>
                          <a:spcPct val="115000"/>
                        </a:lnSpc>
                      </a:pPr>
                      <a:endPar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rgbClr val="C00000"/>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1F8B9"/>
                    </a:solidFill>
                  </a:tcPr>
                </a:tc>
                <a:tc>
                  <a:txBody>
                    <a:bodyPr/>
                    <a:lstStyle/>
                    <a:p>
                      <a:pPr algn="ctr">
                        <a:lnSpc>
                          <a:spcPct val="115000"/>
                        </a:lnSpc>
                      </a:pPr>
                      <a:endPar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rgbClr val="C00000"/>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1F8B9"/>
                    </a:solidFill>
                  </a:tcPr>
                </a:tc>
                <a:tc>
                  <a:txBody>
                    <a:bodyPr/>
                    <a:lstStyle/>
                    <a:p>
                      <a:pPr algn="ctr">
                        <a:lnSpc>
                          <a:spcPct val="115000"/>
                        </a:lnSpc>
                      </a:pPr>
                      <a:endPar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rgbClr val="C00000"/>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1F8B9"/>
                    </a:solidFill>
                  </a:tcPr>
                </a:tc>
                <a:tc>
                  <a:txBody>
                    <a:bodyPr/>
                    <a:lstStyle/>
                    <a:p>
                      <a:pPr algn="ctr">
                        <a:lnSpc>
                          <a:spcPct val="115000"/>
                        </a:lnSpc>
                      </a:pPr>
                      <a:endPar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rgbClr val="C00000"/>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1F8B9"/>
                    </a:solidFill>
                  </a:tcPr>
                </a:tc>
                <a:tc>
                  <a:txBody>
                    <a:bodyPr/>
                    <a:lstStyle/>
                    <a:p>
                      <a:pPr algn="ctr">
                        <a:lnSpc>
                          <a:spcPct val="115000"/>
                        </a:lnSpc>
                      </a:pPr>
                      <a:endPar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rgbClr val="C00000"/>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1F8B9"/>
                    </a:solidFill>
                  </a:tcPr>
                </a:tc>
                <a:tc>
                  <a:txBody>
                    <a:bodyPr/>
                    <a:lstStyle/>
                    <a:p>
                      <a:pPr algn="ctr">
                        <a:lnSpc>
                          <a:spcPct val="115000"/>
                        </a:lnSpc>
                      </a:pPr>
                      <a:endPar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rgbClr val="C00000"/>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1F8B9"/>
                    </a:solidFill>
                  </a:tcPr>
                </a:tc>
                <a:extLst>
                  <a:ext uri="{0D108BD9-81ED-4DB2-BD59-A6C34878D82A}">
                    <a16:rowId xmlns:a16="http://schemas.microsoft.com/office/drawing/2014/main" val="1222852837"/>
                  </a:ext>
                </a:extLst>
              </a:tr>
            </a:tbl>
          </a:graphicData>
        </a:graphic>
      </p:graphicFrame>
      <p:sp>
        <p:nvSpPr>
          <p:cNvPr id="6" name="CasellaDiTesto 5">
            <a:extLst>
              <a:ext uri="{FF2B5EF4-FFF2-40B4-BE49-F238E27FC236}">
                <a16:creationId xmlns:a16="http://schemas.microsoft.com/office/drawing/2014/main" id="{71B25FA1-FEFE-D3FA-70E3-45E295596E0E}"/>
              </a:ext>
            </a:extLst>
          </p:cNvPr>
          <p:cNvSpPr txBox="1"/>
          <p:nvPr/>
        </p:nvSpPr>
        <p:spPr>
          <a:xfrm>
            <a:off x="336000" y="3704253"/>
            <a:ext cx="11520000" cy="1200329"/>
          </a:xfrm>
          <a:prstGeom prst="rect">
            <a:avLst/>
          </a:prstGeom>
          <a:noFill/>
        </p:spPr>
        <p:txBody>
          <a:bodyPr wrap="square" rtlCol="0">
            <a:spAutoFit/>
          </a:bodyPr>
          <a:lstStyle/>
          <a:p>
            <a:pPr algn="ctr"/>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Nel caso in oggetto saranno definiti gli algoritmi grafici necessari per la ricerca, la determinazione e la rappresentazione descrittiva del piano secondo i quattro modi precedentemente descritti in forma insiemistica; essi saranno esposti passo dopo passo, sia nella forma insiemistica che nella relativa trasposizione geometrico-grafico-descrittiva. </a:t>
            </a:r>
            <a:endParaRPr lang="it-IT" dirty="0">
              <a:solidFill>
                <a:srgbClr val="C00000"/>
              </a:solidFill>
            </a:endParaRPr>
          </a:p>
        </p:txBody>
      </p:sp>
      <p:sp>
        <p:nvSpPr>
          <p:cNvPr id="7" name="CasellaDiTesto 6">
            <a:extLst>
              <a:ext uri="{FF2B5EF4-FFF2-40B4-BE49-F238E27FC236}">
                <a16:creationId xmlns:a16="http://schemas.microsoft.com/office/drawing/2014/main" id="{682BFEDC-4746-C459-0F3D-F24637EA8DA1}"/>
              </a:ext>
            </a:extLst>
          </p:cNvPr>
          <p:cNvSpPr txBox="1"/>
          <p:nvPr/>
        </p:nvSpPr>
        <p:spPr>
          <a:xfrm>
            <a:off x="336000" y="5215812"/>
            <a:ext cx="11520000" cy="710066"/>
          </a:xfrm>
          <a:prstGeom prst="rect">
            <a:avLst/>
          </a:prstGeom>
          <a:noFill/>
        </p:spPr>
        <p:txBody>
          <a:bodyPr wrap="square" rtlCol="0">
            <a:spAutoFit/>
          </a:bodyPr>
          <a:lstStyle/>
          <a:p>
            <a:pPr indent="449580" algn="ctr">
              <a:lnSpc>
                <a:spcPct val="115000"/>
              </a:lnSpc>
            </a:pPr>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 A conclusione di ogni lezione saranno proposti due esercizi sviluppandone tutti i passaggi necessari sia alla ricerca delle tracce del piano sia alla determinazione tipologica dello stesso.</a:t>
            </a:r>
            <a:endParaRPr lang="it-IT" dirty="0">
              <a:solidFill>
                <a:srgbClr val="C00000"/>
              </a:solidFill>
            </a:endParaRPr>
          </a:p>
        </p:txBody>
      </p:sp>
      <p:sp>
        <p:nvSpPr>
          <p:cNvPr id="8" name="CasellaDiTesto 7">
            <a:extLst>
              <a:ext uri="{FF2B5EF4-FFF2-40B4-BE49-F238E27FC236}">
                <a16:creationId xmlns:a16="http://schemas.microsoft.com/office/drawing/2014/main" id="{B3F542B0-D59E-4DA7-ADDB-0BE4650041D3}"/>
              </a:ext>
            </a:extLst>
          </p:cNvPr>
          <p:cNvSpPr txBox="1"/>
          <p:nvPr/>
        </p:nvSpPr>
        <p:spPr>
          <a:xfrm>
            <a:off x="336000" y="2994640"/>
            <a:ext cx="1268865" cy="369332"/>
          </a:xfrm>
          <a:prstGeom prst="rect">
            <a:avLst/>
          </a:prstGeom>
          <a:noFill/>
        </p:spPr>
        <p:txBody>
          <a:bodyPr wrap="square" rtlCol="0">
            <a:spAutoFit/>
          </a:bodyPr>
          <a:lstStyle/>
          <a:p>
            <a:r>
              <a:rPr lang="it-IT" sz="1800" dirty="0">
                <a:solidFill>
                  <a:srgbClr val="C00000"/>
                </a:solidFill>
                <a:latin typeface="Comic Sans MS" panose="030F0702030302020204" pitchFamily="66" charset="0"/>
              </a:rPr>
              <a:t>Problema</a:t>
            </a:r>
            <a:endParaRPr lang="it-IT" dirty="0"/>
          </a:p>
        </p:txBody>
      </p:sp>
      <p:sp>
        <p:nvSpPr>
          <p:cNvPr id="9" name="CasellaDiTesto 8">
            <a:extLst>
              <a:ext uri="{FF2B5EF4-FFF2-40B4-BE49-F238E27FC236}">
                <a16:creationId xmlns:a16="http://schemas.microsoft.com/office/drawing/2014/main" id="{2E9770A6-4DF4-A052-A724-3EA8715AC5D4}"/>
              </a:ext>
            </a:extLst>
          </p:cNvPr>
          <p:cNvSpPr txBox="1"/>
          <p:nvPr/>
        </p:nvSpPr>
        <p:spPr>
          <a:xfrm>
            <a:off x="1604865" y="3002655"/>
            <a:ext cx="1268865" cy="369332"/>
          </a:xfrm>
          <a:prstGeom prst="rect">
            <a:avLst/>
          </a:prstGeom>
          <a:noFill/>
        </p:spPr>
        <p:txBody>
          <a:bodyPr wrap="square" rtlCol="0">
            <a:spAutoFit/>
          </a:bodyPr>
          <a:lstStyle/>
          <a:p>
            <a:pPr algn="ctr"/>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Dati</a:t>
            </a:r>
            <a:endParaRPr lang="it-IT" dirty="0"/>
          </a:p>
        </p:txBody>
      </p:sp>
      <p:sp>
        <p:nvSpPr>
          <p:cNvPr id="10" name="CasellaDiTesto 9">
            <a:extLst>
              <a:ext uri="{FF2B5EF4-FFF2-40B4-BE49-F238E27FC236}">
                <a16:creationId xmlns:a16="http://schemas.microsoft.com/office/drawing/2014/main" id="{E05D1E28-C28F-07C7-83BA-1FDD84833334}"/>
              </a:ext>
            </a:extLst>
          </p:cNvPr>
          <p:cNvSpPr txBox="1"/>
          <p:nvPr/>
        </p:nvSpPr>
        <p:spPr>
          <a:xfrm>
            <a:off x="2873731" y="3002655"/>
            <a:ext cx="1268864" cy="369332"/>
          </a:xfrm>
          <a:prstGeom prst="rect">
            <a:avLst/>
          </a:prstGeom>
          <a:noFill/>
        </p:spPr>
        <p:txBody>
          <a:bodyPr wrap="square" rtlCol="0">
            <a:spAutoFit/>
          </a:bodyPr>
          <a:lstStyle/>
          <a:p>
            <a:pPr algn="ctr"/>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Passo 1</a:t>
            </a:r>
            <a:endParaRPr lang="it-IT" dirty="0"/>
          </a:p>
        </p:txBody>
      </p:sp>
      <p:sp>
        <p:nvSpPr>
          <p:cNvPr id="11" name="CasellaDiTesto 10">
            <a:extLst>
              <a:ext uri="{FF2B5EF4-FFF2-40B4-BE49-F238E27FC236}">
                <a16:creationId xmlns:a16="http://schemas.microsoft.com/office/drawing/2014/main" id="{54A5F911-1654-C85B-22B5-0D88FADB8F53}"/>
              </a:ext>
            </a:extLst>
          </p:cNvPr>
          <p:cNvSpPr txBox="1"/>
          <p:nvPr/>
        </p:nvSpPr>
        <p:spPr>
          <a:xfrm>
            <a:off x="4170588" y="3013044"/>
            <a:ext cx="1268864" cy="369332"/>
          </a:xfrm>
          <a:prstGeom prst="rect">
            <a:avLst/>
          </a:prstGeom>
          <a:noFill/>
        </p:spPr>
        <p:txBody>
          <a:bodyPr wrap="square" rtlCol="0">
            <a:spAutoFit/>
          </a:bodyPr>
          <a:lstStyle/>
          <a:p>
            <a:pPr algn="ctr"/>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Passo 2</a:t>
            </a:r>
            <a:endParaRPr lang="it-IT" dirty="0"/>
          </a:p>
        </p:txBody>
      </p:sp>
      <p:sp>
        <p:nvSpPr>
          <p:cNvPr id="12" name="CasellaDiTesto 11">
            <a:extLst>
              <a:ext uri="{FF2B5EF4-FFF2-40B4-BE49-F238E27FC236}">
                <a16:creationId xmlns:a16="http://schemas.microsoft.com/office/drawing/2014/main" id="{AAD68AF6-379D-D027-7C98-0D0FD1C0B44B}"/>
              </a:ext>
            </a:extLst>
          </p:cNvPr>
          <p:cNvSpPr txBox="1"/>
          <p:nvPr/>
        </p:nvSpPr>
        <p:spPr>
          <a:xfrm>
            <a:off x="5465024" y="3013044"/>
            <a:ext cx="1268864" cy="369332"/>
          </a:xfrm>
          <a:prstGeom prst="rect">
            <a:avLst/>
          </a:prstGeom>
          <a:noFill/>
        </p:spPr>
        <p:txBody>
          <a:bodyPr wrap="square" rtlCol="0">
            <a:spAutoFit/>
          </a:bodyPr>
          <a:lstStyle/>
          <a:p>
            <a:pPr algn="ctr"/>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Passo 3</a:t>
            </a:r>
            <a:endParaRPr lang="it-IT" dirty="0"/>
          </a:p>
        </p:txBody>
      </p:sp>
      <p:sp>
        <p:nvSpPr>
          <p:cNvPr id="13" name="CasellaDiTesto 12">
            <a:extLst>
              <a:ext uri="{FF2B5EF4-FFF2-40B4-BE49-F238E27FC236}">
                <a16:creationId xmlns:a16="http://schemas.microsoft.com/office/drawing/2014/main" id="{9F9D5E1B-329A-0B1E-1113-FFA8EA458F29}"/>
              </a:ext>
            </a:extLst>
          </p:cNvPr>
          <p:cNvSpPr txBox="1"/>
          <p:nvPr/>
        </p:nvSpPr>
        <p:spPr>
          <a:xfrm>
            <a:off x="6708318" y="2994640"/>
            <a:ext cx="1268864" cy="369332"/>
          </a:xfrm>
          <a:prstGeom prst="rect">
            <a:avLst/>
          </a:prstGeom>
          <a:noFill/>
        </p:spPr>
        <p:txBody>
          <a:bodyPr wrap="square" rtlCol="0">
            <a:spAutoFit/>
          </a:bodyPr>
          <a:lstStyle/>
          <a:p>
            <a:pPr algn="ctr"/>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a:t>
            </a:r>
            <a:endParaRPr lang="it-IT" dirty="0"/>
          </a:p>
        </p:txBody>
      </p:sp>
      <p:sp>
        <p:nvSpPr>
          <p:cNvPr id="14" name="CasellaDiTesto 13">
            <a:extLst>
              <a:ext uri="{FF2B5EF4-FFF2-40B4-BE49-F238E27FC236}">
                <a16:creationId xmlns:a16="http://schemas.microsoft.com/office/drawing/2014/main" id="{DD8A26E9-7A19-30C9-6129-E8A73EC33EA1}"/>
              </a:ext>
            </a:extLst>
          </p:cNvPr>
          <p:cNvSpPr txBox="1"/>
          <p:nvPr/>
        </p:nvSpPr>
        <p:spPr>
          <a:xfrm>
            <a:off x="7977184" y="3002655"/>
            <a:ext cx="1268864" cy="369332"/>
          </a:xfrm>
          <a:prstGeom prst="rect">
            <a:avLst/>
          </a:prstGeom>
          <a:noFill/>
        </p:spPr>
        <p:txBody>
          <a:bodyPr wrap="square" rtlCol="0">
            <a:spAutoFit/>
          </a:bodyPr>
          <a:lstStyle/>
          <a:p>
            <a:pPr algn="ctr"/>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Passo n</a:t>
            </a:r>
            <a:endParaRPr lang="it-IT" dirty="0"/>
          </a:p>
        </p:txBody>
      </p:sp>
      <p:sp>
        <p:nvSpPr>
          <p:cNvPr id="15" name="CasellaDiTesto 14">
            <a:extLst>
              <a:ext uri="{FF2B5EF4-FFF2-40B4-BE49-F238E27FC236}">
                <a16:creationId xmlns:a16="http://schemas.microsoft.com/office/drawing/2014/main" id="{D804A127-EB77-8840-3413-F17AC1896904}"/>
              </a:ext>
            </a:extLst>
          </p:cNvPr>
          <p:cNvSpPr txBox="1"/>
          <p:nvPr/>
        </p:nvSpPr>
        <p:spPr>
          <a:xfrm>
            <a:off x="9309656" y="3005029"/>
            <a:ext cx="1260000" cy="369332"/>
          </a:xfrm>
          <a:prstGeom prst="rect">
            <a:avLst/>
          </a:prstGeom>
          <a:noFill/>
        </p:spPr>
        <p:txBody>
          <a:bodyPr wrap="square" rtlCol="0">
            <a:spAutoFit/>
          </a:bodyPr>
          <a:lstStyle/>
          <a:p>
            <a:pPr algn="ctr"/>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Verifiche</a:t>
            </a:r>
            <a:endParaRPr lang="it-IT" dirty="0"/>
          </a:p>
        </p:txBody>
      </p:sp>
      <p:sp>
        <p:nvSpPr>
          <p:cNvPr id="16" name="CasellaDiTesto 15">
            <a:extLst>
              <a:ext uri="{FF2B5EF4-FFF2-40B4-BE49-F238E27FC236}">
                <a16:creationId xmlns:a16="http://schemas.microsoft.com/office/drawing/2014/main" id="{BFD20B04-EB3F-AFB9-8404-0230571A63A9}"/>
              </a:ext>
            </a:extLst>
          </p:cNvPr>
          <p:cNvSpPr txBox="1"/>
          <p:nvPr/>
        </p:nvSpPr>
        <p:spPr>
          <a:xfrm>
            <a:off x="10580943" y="3002655"/>
            <a:ext cx="1260000" cy="369332"/>
          </a:xfrm>
          <a:prstGeom prst="rect">
            <a:avLst/>
          </a:prstGeom>
          <a:noFill/>
        </p:spPr>
        <p:txBody>
          <a:bodyPr wrap="square" rtlCol="0">
            <a:spAutoFit/>
          </a:bodyPr>
          <a:lstStyle/>
          <a:p>
            <a:pPr algn="ctr"/>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Risultato</a:t>
            </a:r>
            <a:endParaRPr lang="it-IT" dirty="0"/>
          </a:p>
        </p:txBody>
      </p:sp>
      <p:cxnSp>
        <p:nvCxnSpPr>
          <p:cNvPr id="17" name="Connettore diritto 16">
            <a:extLst>
              <a:ext uri="{FF2B5EF4-FFF2-40B4-BE49-F238E27FC236}">
                <a16:creationId xmlns:a16="http://schemas.microsoft.com/office/drawing/2014/main" id="{8AD2866A-54B0-2D22-19EA-1555358543BE}"/>
              </a:ext>
            </a:extLst>
          </p:cNvPr>
          <p:cNvCxnSpPr/>
          <p:nvPr/>
        </p:nvCxnSpPr>
        <p:spPr>
          <a:xfrm>
            <a:off x="0" y="6858000"/>
            <a:ext cx="12192000" cy="0"/>
          </a:xfrm>
          <a:prstGeom prst="line">
            <a:avLst/>
          </a:prstGeom>
          <a:ln>
            <a:solidFill>
              <a:schemeClr val="accent6">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18" name="CasellaDiTesto 17">
            <a:hlinkClick r:id="rId2" action="ppaction://hlinksldjump"/>
            <a:extLst>
              <a:ext uri="{FF2B5EF4-FFF2-40B4-BE49-F238E27FC236}">
                <a16:creationId xmlns:a16="http://schemas.microsoft.com/office/drawing/2014/main" id="{874EE53B-C9C2-DB98-C680-177B068B04AB}"/>
              </a:ext>
            </a:extLst>
          </p:cNvPr>
          <p:cNvSpPr txBox="1"/>
          <p:nvPr/>
        </p:nvSpPr>
        <p:spPr>
          <a:xfrm>
            <a:off x="10504339" y="22009"/>
            <a:ext cx="1611057" cy="360000"/>
          </a:xfrm>
          <a:prstGeom prst="rect">
            <a:avLst/>
          </a:prstGeom>
          <a:solidFill>
            <a:schemeClr val="accent4">
              <a:lumMod val="20000"/>
              <a:lumOff val="80000"/>
            </a:schemeClr>
          </a:solidFill>
          <a:ln w="3175">
            <a:solidFill>
              <a:srgbClr val="C00000"/>
            </a:solidFill>
          </a:ln>
        </p:spPr>
        <p:txBody>
          <a:bodyPr wrap="square" rtlCol="0">
            <a:spAutoFit/>
          </a:bodyPr>
          <a:lstStyle/>
          <a:p>
            <a:pPr algn="ctr"/>
            <a:r>
              <a:rPr lang="it-IT" sz="1600" dirty="0">
                <a:solidFill>
                  <a:srgbClr val="C00000"/>
                </a:solidFill>
                <a:latin typeface="Comic Sans MS" panose="030F0702030302020204" pitchFamily="66" charset="0"/>
              </a:rPr>
              <a:t>Torna a Indice</a:t>
            </a:r>
          </a:p>
        </p:txBody>
      </p:sp>
    </p:spTree>
    <p:extLst>
      <p:ext uri="{BB962C8B-B14F-4D97-AF65-F5344CB8AC3E}">
        <p14:creationId xmlns:p14="http://schemas.microsoft.com/office/powerpoint/2010/main" val="65774972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5"/>
                                        </p:tgtEl>
                                        <p:attrNameLst>
                                          <p:attrName>style.visibility</p:attrName>
                                        </p:attrNameLst>
                                      </p:cBhvr>
                                      <p:to>
                                        <p:strVal val="visible"/>
                                      </p:to>
                                    </p:set>
                                    <p:anim calcmode="lin" valueType="num">
                                      <p:cBhvr additive="base">
                                        <p:cTn id="21" dur="1000" fill="hold"/>
                                        <p:tgtEl>
                                          <p:spTgt spid="5"/>
                                        </p:tgtEl>
                                        <p:attrNameLst>
                                          <p:attrName>ppt_x</p:attrName>
                                        </p:attrNameLst>
                                      </p:cBhvr>
                                      <p:tavLst>
                                        <p:tav tm="0">
                                          <p:val>
                                            <p:strVal val="#ppt_x"/>
                                          </p:val>
                                        </p:tav>
                                        <p:tav tm="100000">
                                          <p:val>
                                            <p:strVal val="#ppt_x"/>
                                          </p:val>
                                        </p:tav>
                                      </p:tavLst>
                                    </p:anim>
                                    <p:anim calcmode="lin" valueType="num">
                                      <p:cBhvr additive="base">
                                        <p:cTn id="22" dur="10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53" presetClass="entr" presetSubtype="16"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 calcmode="lin" valueType="num">
                                      <p:cBhvr>
                                        <p:cTn id="27" dur="1000" fill="hold"/>
                                        <p:tgtEl>
                                          <p:spTgt spid="8"/>
                                        </p:tgtEl>
                                        <p:attrNameLst>
                                          <p:attrName>ppt_w</p:attrName>
                                        </p:attrNameLst>
                                      </p:cBhvr>
                                      <p:tavLst>
                                        <p:tav tm="0">
                                          <p:val>
                                            <p:fltVal val="0"/>
                                          </p:val>
                                        </p:tav>
                                        <p:tav tm="100000">
                                          <p:val>
                                            <p:strVal val="#ppt_w"/>
                                          </p:val>
                                        </p:tav>
                                      </p:tavLst>
                                    </p:anim>
                                    <p:anim calcmode="lin" valueType="num">
                                      <p:cBhvr>
                                        <p:cTn id="28" dur="1000" fill="hold"/>
                                        <p:tgtEl>
                                          <p:spTgt spid="8"/>
                                        </p:tgtEl>
                                        <p:attrNameLst>
                                          <p:attrName>ppt_h</p:attrName>
                                        </p:attrNameLst>
                                      </p:cBhvr>
                                      <p:tavLst>
                                        <p:tav tm="0">
                                          <p:val>
                                            <p:fltVal val="0"/>
                                          </p:val>
                                        </p:tav>
                                        <p:tav tm="100000">
                                          <p:val>
                                            <p:strVal val="#ppt_h"/>
                                          </p:val>
                                        </p:tav>
                                      </p:tavLst>
                                    </p:anim>
                                    <p:animEffect transition="in" filter="fade">
                                      <p:cBhvr>
                                        <p:cTn id="29" dur="1000"/>
                                        <p:tgtEl>
                                          <p:spTgt spid="8"/>
                                        </p:tgtEl>
                                      </p:cBhvr>
                                    </p:animEffect>
                                  </p:childTnLst>
                                </p:cTn>
                              </p:par>
                            </p:childTnLst>
                          </p:cTn>
                        </p:par>
                        <p:par>
                          <p:cTn id="30" fill="hold">
                            <p:stCondLst>
                              <p:cond delay="1000"/>
                            </p:stCondLst>
                            <p:childTnLst>
                              <p:par>
                                <p:cTn id="31" presetID="53" presetClass="entr" presetSubtype="16" fill="hold" grpId="0" nodeType="afterEffect">
                                  <p:stCondLst>
                                    <p:cond delay="0"/>
                                  </p:stCondLst>
                                  <p:childTnLst>
                                    <p:set>
                                      <p:cBhvr>
                                        <p:cTn id="32" dur="1" fill="hold">
                                          <p:stCondLst>
                                            <p:cond delay="0"/>
                                          </p:stCondLst>
                                        </p:cTn>
                                        <p:tgtEl>
                                          <p:spTgt spid="9"/>
                                        </p:tgtEl>
                                        <p:attrNameLst>
                                          <p:attrName>style.visibility</p:attrName>
                                        </p:attrNameLst>
                                      </p:cBhvr>
                                      <p:to>
                                        <p:strVal val="visible"/>
                                      </p:to>
                                    </p:set>
                                    <p:anim calcmode="lin" valueType="num">
                                      <p:cBhvr>
                                        <p:cTn id="33" dur="1000" fill="hold"/>
                                        <p:tgtEl>
                                          <p:spTgt spid="9"/>
                                        </p:tgtEl>
                                        <p:attrNameLst>
                                          <p:attrName>ppt_w</p:attrName>
                                        </p:attrNameLst>
                                      </p:cBhvr>
                                      <p:tavLst>
                                        <p:tav tm="0">
                                          <p:val>
                                            <p:fltVal val="0"/>
                                          </p:val>
                                        </p:tav>
                                        <p:tav tm="100000">
                                          <p:val>
                                            <p:strVal val="#ppt_w"/>
                                          </p:val>
                                        </p:tav>
                                      </p:tavLst>
                                    </p:anim>
                                    <p:anim calcmode="lin" valueType="num">
                                      <p:cBhvr>
                                        <p:cTn id="34" dur="1000" fill="hold"/>
                                        <p:tgtEl>
                                          <p:spTgt spid="9"/>
                                        </p:tgtEl>
                                        <p:attrNameLst>
                                          <p:attrName>ppt_h</p:attrName>
                                        </p:attrNameLst>
                                      </p:cBhvr>
                                      <p:tavLst>
                                        <p:tav tm="0">
                                          <p:val>
                                            <p:fltVal val="0"/>
                                          </p:val>
                                        </p:tav>
                                        <p:tav tm="100000">
                                          <p:val>
                                            <p:strVal val="#ppt_h"/>
                                          </p:val>
                                        </p:tav>
                                      </p:tavLst>
                                    </p:anim>
                                    <p:animEffect transition="in" filter="fade">
                                      <p:cBhvr>
                                        <p:cTn id="35" dur="1000"/>
                                        <p:tgtEl>
                                          <p:spTgt spid="9"/>
                                        </p:tgtEl>
                                      </p:cBhvr>
                                    </p:animEffect>
                                  </p:childTnLst>
                                </p:cTn>
                              </p:par>
                            </p:childTnLst>
                          </p:cTn>
                        </p:par>
                        <p:par>
                          <p:cTn id="36" fill="hold">
                            <p:stCondLst>
                              <p:cond delay="2000"/>
                            </p:stCondLst>
                            <p:childTnLst>
                              <p:par>
                                <p:cTn id="37" presetID="53" presetClass="entr" presetSubtype="16" fill="hold" grpId="0" nodeType="afterEffect">
                                  <p:stCondLst>
                                    <p:cond delay="0"/>
                                  </p:stCondLst>
                                  <p:childTnLst>
                                    <p:set>
                                      <p:cBhvr>
                                        <p:cTn id="38" dur="1" fill="hold">
                                          <p:stCondLst>
                                            <p:cond delay="0"/>
                                          </p:stCondLst>
                                        </p:cTn>
                                        <p:tgtEl>
                                          <p:spTgt spid="10"/>
                                        </p:tgtEl>
                                        <p:attrNameLst>
                                          <p:attrName>style.visibility</p:attrName>
                                        </p:attrNameLst>
                                      </p:cBhvr>
                                      <p:to>
                                        <p:strVal val="visible"/>
                                      </p:to>
                                    </p:set>
                                    <p:anim calcmode="lin" valueType="num">
                                      <p:cBhvr>
                                        <p:cTn id="39" dur="1000" fill="hold"/>
                                        <p:tgtEl>
                                          <p:spTgt spid="10"/>
                                        </p:tgtEl>
                                        <p:attrNameLst>
                                          <p:attrName>ppt_w</p:attrName>
                                        </p:attrNameLst>
                                      </p:cBhvr>
                                      <p:tavLst>
                                        <p:tav tm="0">
                                          <p:val>
                                            <p:fltVal val="0"/>
                                          </p:val>
                                        </p:tav>
                                        <p:tav tm="100000">
                                          <p:val>
                                            <p:strVal val="#ppt_w"/>
                                          </p:val>
                                        </p:tav>
                                      </p:tavLst>
                                    </p:anim>
                                    <p:anim calcmode="lin" valueType="num">
                                      <p:cBhvr>
                                        <p:cTn id="40" dur="1000" fill="hold"/>
                                        <p:tgtEl>
                                          <p:spTgt spid="10"/>
                                        </p:tgtEl>
                                        <p:attrNameLst>
                                          <p:attrName>ppt_h</p:attrName>
                                        </p:attrNameLst>
                                      </p:cBhvr>
                                      <p:tavLst>
                                        <p:tav tm="0">
                                          <p:val>
                                            <p:fltVal val="0"/>
                                          </p:val>
                                        </p:tav>
                                        <p:tav tm="100000">
                                          <p:val>
                                            <p:strVal val="#ppt_h"/>
                                          </p:val>
                                        </p:tav>
                                      </p:tavLst>
                                    </p:anim>
                                    <p:animEffect transition="in" filter="fade">
                                      <p:cBhvr>
                                        <p:cTn id="41" dur="1000"/>
                                        <p:tgtEl>
                                          <p:spTgt spid="10"/>
                                        </p:tgtEl>
                                      </p:cBhvr>
                                    </p:animEffect>
                                  </p:childTnLst>
                                </p:cTn>
                              </p:par>
                            </p:childTnLst>
                          </p:cTn>
                        </p:par>
                        <p:par>
                          <p:cTn id="42" fill="hold">
                            <p:stCondLst>
                              <p:cond delay="3000"/>
                            </p:stCondLst>
                            <p:childTnLst>
                              <p:par>
                                <p:cTn id="43" presetID="53" presetClass="entr" presetSubtype="16" fill="hold" grpId="0" nodeType="afterEffect">
                                  <p:stCondLst>
                                    <p:cond delay="0"/>
                                  </p:stCondLst>
                                  <p:childTnLst>
                                    <p:set>
                                      <p:cBhvr>
                                        <p:cTn id="44" dur="1" fill="hold">
                                          <p:stCondLst>
                                            <p:cond delay="0"/>
                                          </p:stCondLst>
                                        </p:cTn>
                                        <p:tgtEl>
                                          <p:spTgt spid="11"/>
                                        </p:tgtEl>
                                        <p:attrNameLst>
                                          <p:attrName>style.visibility</p:attrName>
                                        </p:attrNameLst>
                                      </p:cBhvr>
                                      <p:to>
                                        <p:strVal val="visible"/>
                                      </p:to>
                                    </p:set>
                                    <p:anim calcmode="lin" valueType="num">
                                      <p:cBhvr>
                                        <p:cTn id="45" dur="1000" fill="hold"/>
                                        <p:tgtEl>
                                          <p:spTgt spid="11"/>
                                        </p:tgtEl>
                                        <p:attrNameLst>
                                          <p:attrName>ppt_w</p:attrName>
                                        </p:attrNameLst>
                                      </p:cBhvr>
                                      <p:tavLst>
                                        <p:tav tm="0">
                                          <p:val>
                                            <p:fltVal val="0"/>
                                          </p:val>
                                        </p:tav>
                                        <p:tav tm="100000">
                                          <p:val>
                                            <p:strVal val="#ppt_w"/>
                                          </p:val>
                                        </p:tav>
                                      </p:tavLst>
                                    </p:anim>
                                    <p:anim calcmode="lin" valueType="num">
                                      <p:cBhvr>
                                        <p:cTn id="46" dur="1000" fill="hold"/>
                                        <p:tgtEl>
                                          <p:spTgt spid="11"/>
                                        </p:tgtEl>
                                        <p:attrNameLst>
                                          <p:attrName>ppt_h</p:attrName>
                                        </p:attrNameLst>
                                      </p:cBhvr>
                                      <p:tavLst>
                                        <p:tav tm="0">
                                          <p:val>
                                            <p:fltVal val="0"/>
                                          </p:val>
                                        </p:tav>
                                        <p:tav tm="100000">
                                          <p:val>
                                            <p:strVal val="#ppt_h"/>
                                          </p:val>
                                        </p:tav>
                                      </p:tavLst>
                                    </p:anim>
                                    <p:animEffect transition="in" filter="fade">
                                      <p:cBhvr>
                                        <p:cTn id="47" dur="1000"/>
                                        <p:tgtEl>
                                          <p:spTgt spid="11"/>
                                        </p:tgtEl>
                                      </p:cBhvr>
                                    </p:animEffect>
                                  </p:childTnLst>
                                </p:cTn>
                              </p:par>
                            </p:childTnLst>
                          </p:cTn>
                        </p:par>
                        <p:par>
                          <p:cTn id="48" fill="hold">
                            <p:stCondLst>
                              <p:cond delay="4000"/>
                            </p:stCondLst>
                            <p:childTnLst>
                              <p:par>
                                <p:cTn id="49" presetID="53" presetClass="entr" presetSubtype="16" fill="hold" grpId="0" nodeType="afterEffect">
                                  <p:stCondLst>
                                    <p:cond delay="0"/>
                                  </p:stCondLst>
                                  <p:childTnLst>
                                    <p:set>
                                      <p:cBhvr>
                                        <p:cTn id="50" dur="1" fill="hold">
                                          <p:stCondLst>
                                            <p:cond delay="0"/>
                                          </p:stCondLst>
                                        </p:cTn>
                                        <p:tgtEl>
                                          <p:spTgt spid="12"/>
                                        </p:tgtEl>
                                        <p:attrNameLst>
                                          <p:attrName>style.visibility</p:attrName>
                                        </p:attrNameLst>
                                      </p:cBhvr>
                                      <p:to>
                                        <p:strVal val="visible"/>
                                      </p:to>
                                    </p:set>
                                    <p:anim calcmode="lin" valueType="num">
                                      <p:cBhvr>
                                        <p:cTn id="51" dur="1000" fill="hold"/>
                                        <p:tgtEl>
                                          <p:spTgt spid="12"/>
                                        </p:tgtEl>
                                        <p:attrNameLst>
                                          <p:attrName>ppt_w</p:attrName>
                                        </p:attrNameLst>
                                      </p:cBhvr>
                                      <p:tavLst>
                                        <p:tav tm="0">
                                          <p:val>
                                            <p:fltVal val="0"/>
                                          </p:val>
                                        </p:tav>
                                        <p:tav tm="100000">
                                          <p:val>
                                            <p:strVal val="#ppt_w"/>
                                          </p:val>
                                        </p:tav>
                                      </p:tavLst>
                                    </p:anim>
                                    <p:anim calcmode="lin" valueType="num">
                                      <p:cBhvr>
                                        <p:cTn id="52" dur="1000" fill="hold"/>
                                        <p:tgtEl>
                                          <p:spTgt spid="12"/>
                                        </p:tgtEl>
                                        <p:attrNameLst>
                                          <p:attrName>ppt_h</p:attrName>
                                        </p:attrNameLst>
                                      </p:cBhvr>
                                      <p:tavLst>
                                        <p:tav tm="0">
                                          <p:val>
                                            <p:fltVal val="0"/>
                                          </p:val>
                                        </p:tav>
                                        <p:tav tm="100000">
                                          <p:val>
                                            <p:strVal val="#ppt_h"/>
                                          </p:val>
                                        </p:tav>
                                      </p:tavLst>
                                    </p:anim>
                                    <p:animEffect transition="in" filter="fade">
                                      <p:cBhvr>
                                        <p:cTn id="53" dur="1000"/>
                                        <p:tgtEl>
                                          <p:spTgt spid="12"/>
                                        </p:tgtEl>
                                      </p:cBhvr>
                                    </p:animEffect>
                                  </p:childTnLst>
                                </p:cTn>
                              </p:par>
                            </p:childTnLst>
                          </p:cTn>
                        </p:par>
                        <p:par>
                          <p:cTn id="54" fill="hold">
                            <p:stCondLst>
                              <p:cond delay="5000"/>
                            </p:stCondLst>
                            <p:childTnLst>
                              <p:par>
                                <p:cTn id="55" presetID="53" presetClass="entr" presetSubtype="16" fill="hold" grpId="0" nodeType="afterEffect">
                                  <p:stCondLst>
                                    <p:cond delay="0"/>
                                  </p:stCondLst>
                                  <p:childTnLst>
                                    <p:set>
                                      <p:cBhvr>
                                        <p:cTn id="56" dur="1" fill="hold">
                                          <p:stCondLst>
                                            <p:cond delay="0"/>
                                          </p:stCondLst>
                                        </p:cTn>
                                        <p:tgtEl>
                                          <p:spTgt spid="13"/>
                                        </p:tgtEl>
                                        <p:attrNameLst>
                                          <p:attrName>style.visibility</p:attrName>
                                        </p:attrNameLst>
                                      </p:cBhvr>
                                      <p:to>
                                        <p:strVal val="visible"/>
                                      </p:to>
                                    </p:set>
                                    <p:anim calcmode="lin" valueType="num">
                                      <p:cBhvr>
                                        <p:cTn id="57" dur="1000" fill="hold"/>
                                        <p:tgtEl>
                                          <p:spTgt spid="13"/>
                                        </p:tgtEl>
                                        <p:attrNameLst>
                                          <p:attrName>ppt_w</p:attrName>
                                        </p:attrNameLst>
                                      </p:cBhvr>
                                      <p:tavLst>
                                        <p:tav tm="0">
                                          <p:val>
                                            <p:fltVal val="0"/>
                                          </p:val>
                                        </p:tav>
                                        <p:tav tm="100000">
                                          <p:val>
                                            <p:strVal val="#ppt_w"/>
                                          </p:val>
                                        </p:tav>
                                      </p:tavLst>
                                    </p:anim>
                                    <p:anim calcmode="lin" valueType="num">
                                      <p:cBhvr>
                                        <p:cTn id="58" dur="1000" fill="hold"/>
                                        <p:tgtEl>
                                          <p:spTgt spid="13"/>
                                        </p:tgtEl>
                                        <p:attrNameLst>
                                          <p:attrName>ppt_h</p:attrName>
                                        </p:attrNameLst>
                                      </p:cBhvr>
                                      <p:tavLst>
                                        <p:tav tm="0">
                                          <p:val>
                                            <p:fltVal val="0"/>
                                          </p:val>
                                        </p:tav>
                                        <p:tav tm="100000">
                                          <p:val>
                                            <p:strVal val="#ppt_h"/>
                                          </p:val>
                                        </p:tav>
                                      </p:tavLst>
                                    </p:anim>
                                    <p:animEffect transition="in" filter="fade">
                                      <p:cBhvr>
                                        <p:cTn id="59" dur="1000"/>
                                        <p:tgtEl>
                                          <p:spTgt spid="13"/>
                                        </p:tgtEl>
                                      </p:cBhvr>
                                    </p:animEffect>
                                  </p:childTnLst>
                                </p:cTn>
                              </p:par>
                            </p:childTnLst>
                          </p:cTn>
                        </p:par>
                        <p:par>
                          <p:cTn id="60" fill="hold">
                            <p:stCondLst>
                              <p:cond delay="6000"/>
                            </p:stCondLst>
                            <p:childTnLst>
                              <p:par>
                                <p:cTn id="61" presetID="53" presetClass="entr" presetSubtype="16" fill="hold" grpId="0" nodeType="afterEffect">
                                  <p:stCondLst>
                                    <p:cond delay="0"/>
                                  </p:stCondLst>
                                  <p:childTnLst>
                                    <p:set>
                                      <p:cBhvr>
                                        <p:cTn id="62" dur="1" fill="hold">
                                          <p:stCondLst>
                                            <p:cond delay="0"/>
                                          </p:stCondLst>
                                        </p:cTn>
                                        <p:tgtEl>
                                          <p:spTgt spid="14"/>
                                        </p:tgtEl>
                                        <p:attrNameLst>
                                          <p:attrName>style.visibility</p:attrName>
                                        </p:attrNameLst>
                                      </p:cBhvr>
                                      <p:to>
                                        <p:strVal val="visible"/>
                                      </p:to>
                                    </p:set>
                                    <p:anim calcmode="lin" valueType="num">
                                      <p:cBhvr>
                                        <p:cTn id="63" dur="1000" fill="hold"/>
                                        <p:tgtEl>
                                          <p:spTgt spid="14"/>
                                        </p:tgtEl>
                                        <p:attrNameLst>
                                          <p:attrName>ppt_w</p:attrName>
                                        </p:attrNameLst>
                                      </p:cBhvr>
                                      <p:tavLst>
                                        <p:tav tm="0">
                                          <p:val>
                                            <p:fltVal val="0"/>
                                          </p:val>
                                        </p:tav>
                                        <p:tav tm="100000">
                                          <p:val>
                                            <p:strVal val="#ppt_w"/>
                                          </p:val>
                                        </p:tav>
                                      </p:tavLst>
                                    </p:anim>
                                    <p:anim calcmode="lin" valueType="num">
                                      <p:cBhvr>
                                        <p:cTn id="64" dur="1000" fill="hold"/>
                                        <p:tgtEl>
                                          <p:spTgt spid="14"/>
                                        </p:tgtEl>
                                        <p:attrNameLst>
                                          <p:attrName>ppt_h</p:attrName>
                                        </p:attrNameLst>
                                      </p:cBhvr>
                                      <p:tavLst>
                                        <p:tav tm="0">
                                          <p:val>
                                            <p:fltVal val="0"/>
                                          </p:val>
                                        </p:tav>
                                        <p:tav tm="100000">
                                          <p:val>
                                            <p:strVal val="#ppt_h"/>
                                          </p:val>
                                        </p:tav>
                                      </p:tavLst>
                                    </p:anim>
                                    <p:animEffect transition="in" filter="fade">
                                      <p:cBhvr>
                                        <p:cTn id="65" dur="1000"/>
                                        <p:tgtEl>
                                          <p:spTgt spid="14"/>
                                        </p:tgtEl>
                                      </p:cBhvr>
                                    </p:animEffect>
                                  </p:childTnLst>
                                </p:cTn>
                              </p:par>
                            </p:childTnLst>
                          </p:cTn>
                        </p:par>
                        <p:par>
                          <p:cTn id="66" fill="hold">
                            <p:stCondLst>
                              <p:cond delay="7000"/>
                            </p:stCondLst>
                            <p:childTnLst>
                              <p:par>
                                <p:cTn id="67" presetID="53" presetClass="entr" presetSubtype="16" fill="hold" grpId="0" nodeType="afterEffect">
                                  <p:stCondLst>
                                    <p:cond delay="0"/>
                                  </p:stCondLst>
                                  <p:childTnLst>
                                    <p:set>
                                      <p:cBhvr>
                                        <p:cTn id="68" dur="1" fill="hold">
                                          <p:stCondLst>
                                            <p:cond delay="0"/>
                                          </p:stCondLst>
                                        </p:cTn>
                                        <p:tgtEl>
                                          <p:spTgt spid="15"/>
                                        </p:tgtEl>
                                        <p:attrNameLst>
                                          <p:attrName>style.visibility</p:attrName>
                                        </p:attrNameLst>
                                      </p:cBhvr>
                                      <p:to>
                                        <p:strVal val="visible"/>
                                      </p:to>
                                    </p:set>
                                    <p:anim calcmode="lin" valueType="num">
                                      <p:cBhvr>
                                        <p:cTn id="69" dur="1000" fill="hold"/>
                                        <p:tgtEl>
                                          <p:spTgt spid="15"/>
                                        </p:tgtEl>
                                        <p:attrNameLst>
                                          <p:attrName>ppt_w</p:attrName>
                                        </p:attrNameLst>
                                      </p:cBhvr>
                                      <p:tavLst>
                                        <p:tav tm="0">
                                          <p:val>
                                            <p:fltVal val="0"/>
                                          </p:val>
                                        </p:tav>
                                        <p:tav tm="100000">
                                          <p:val>
                                            <p:strVal val="#ppt_w"/>
                                          </p:val>
                                        </p:tav>
                                      </p:tavLst>
                                    </p:anim>
                                    <p:anim calcmode="lin" valueType="num">
                                      <p:cBhvr>
                                        <p:cTn id="70" dur="1000" fill="hold"/>
                                        <p:tgtEl>
                                          <p:spTgt spid="15"/>
                                        </p:tgtEl>
                                        <p:attrNameLst>
                                          <p:attrName>ppt_h</p:attrName>
                                        </p:attrNameLst>
                                      </p:cBhvr>
                                      <p:tavLst>
                                        <p:tav tm="0">
                                          <p:val>
                                            <p:fltVal val="0"/>
                                          </p:val>
                                        </p:tav>
                                        <p:tav tm="100000">
                                          <p:val>
                                            <p:strVal val="#ppt_h"/>
                                          </p:val>
                                        </p:tav>
                                      </p:tavLst>
                                    </p:anim>
                                    <p:animEffect transition="in" filter="fade">
                                      <p:cBhvr>
                                        <p:cTn id="71" dur="1000"/>
                                        <p:tgtEl>
                                          <p:spTgt spid="15"/>
                                        </p:tgtEl>
                                      </p:cBhvr>
                                    </p:animEffect>
                                  </p:childTnLst>
                                </p:cTn>
                              </p:par>
                            </p:childTnLst>
                          </p:cTn>
                        </p:par>
                        <p:par>
                          <p:cTn id="72" fill="hold">
                            <p:stCondLst>
                              <p:cond delay="8000"/>
                            </p:stCondLst>
                            <p:childTnLst>
                              <p:par>
                                <p:cTn id="73" presetID="53" presetClass="entr" presetSubtype="16" fill="hold" grpId="0" nodeType="afterEffect">
                                  <p:stCondLst>
                                    <p:cond delay="0"/>
                                  </p:stCondLst>
                                  <p:childTnLst>
                                    <p:set>
                                      <p:cBhvr>
                                        <p:cTn id="74" dur="1" fill="hold">
                                          <p:stCondLst>
                                            <p:cond delay="0"/>
                                          </p:stCondLst>
                                        </p:cTn>
                                        <p:tgtEl>
                                          <p:spTgt spid="16"/>
                                        </p:tgtEl>
                                        <p:attrNameLst>
                                          <p:attrName>style.visibility</p:attrName>
                                        </p:attrNameLst>
                                      </p:cBhvr>
                                      <p:to>
                                        <p:strVal val="visible"/>
                                      </p:to>
                                    </p:set>
                                    <p:anim calcmode="lin" valueType="num">
                                      <p:cBhvr>
                                        <p:cTn id="75" dur="1000" fill="hold"/>
                                        <p:tgtEl>
                                          <p:spTgt spid="16"/>
                                        </p:tgtEl>
                                        <p:attrNameLst>
                                          <p:attrName>ppt_w</p:attrName>
                                        </p:attrNameLst>
                                      </p:cBhvr>
                                      <p:tavLst>
                                        <p:tav tm="0">
                                          <p:val>
                                            <p:fltVal val="0"/>
                                          </p:val>
                                        </p:tav>
                                        <p:tav tm="100000">
                                          <p:val>
                                            <p:strVal val="#ppt_w"/>
                                          </p:val>
                                        </p:tav>
                                      </p:tavLst>
                                    </p:anim>
                                    <p:anim calcmode="lin" valueType="num">
                                      <p:cBhvr>
                                        <p:cTn id="76" dur="1000" fill="hold"/>
                                        <p:tgtEl>
                                          <p:spTgt spid="16"/>
                                        </p:tgtEl>
                                        <p:attrNameLst>
                                          <p:attrName>ppt_h</p:attrName>
                                        </p:attrNameLst>
                                      </p:cBhvr>
                                      <p:tavLst>
                                        <p:tav tm="0">
                                          <p:val>
                                            <p:fltVal val="0"/>
                                          </p:val>
                                        </p:tav>
                                        <p:tav tm="100000">
                                          <p:val>
                                            <p:strVal val="#ppt_h"/>
                                          </p:val>
                                        </p:tav>
                                      </p:tavLst>
                                    </p:anim>
                                    <p:animEffect transition="in" filter="fade">
                                      <p:cBhvr>
                                        <p:cTn id="77" dur="1000"/>
                                        <p:tgtEl>
                                          <p:spTgt spid="16"/>
                                        </p:tgtEl>
                                      </p:cBhvr>
                                    </p:animEffect>
                                  </p:childTnLst>
                                </p:cTn>
                              </p:par>
                            </p:childTnLst>
                          </p:cTn>
                        </p:par>
                      </p:childTnLst>
                    </p:cTn>
                  </p:par>
                  <p:par>
                    <p:cTn id="78" fill="hold">
                      <p:stCondLst>
                        <p:cond delay="indefinite"/>
                      </p:stCondLst>
                      <p:childTnLst>
                        <p:par>
                          <p:cTn id="79" fill="hold">
                            <p:stCondLst>
                              <p:cond delay="0"/>
                            </p:stCondLst>
                            <p:childTnLst>
                              <p:par>
                                <p:cTn id="80" presetID="42" presetClass="entr" presetSubtype="0" fill="hold" grpId="0" nodeType="clickEffect">
                                  <p:stCondLst>
                                    <p:cond delay="0"/>
                                  </p:stCondLst>
                                  <p:childTnLst>
                                    <p:set>
                                      <p:cBhvr>
                                        <p:cTn id="81" dur="1" fill="hold">
                                          <p:stCondLst>
                                            <p:cond delay="0"/>
                                          </p:stCondLst>
                                        </p:cTn>
                                        <p:tgtEl>
                                          <p:spTgt spid="6"/>
                                        </p:tgtEl>
                                        <p:attrNameLst>
                                          <p:attrName>style.visibility</p:attrName>
                                        </p:attrNameLst>
                                      </p:cBhvr>
                                      <p:to>
                                        <p:strVal val="visible"/>
                                      </p:to>
                                    </p:set>
                                    <p:animEffect transition="in" filter="fade">
                                      <p:cBhvr>
                                        <p:cTn id="82" dur="1000"/>
                                        <p:tgtEl>
                                          <p:spTgt spid="6"/>
                                        </p:tgtEl>
                                      </p:cBhvr>
                                    </p:animEffect>
                                    <p:anim calcmode="lin" valueType="num">
                                      <p:cBhvr>
                                        <p:cTn id="83" dur="1000" fill="hold"/>
                                        <p:tgtEl>
                                          <p:spTgt spid="6"/>
                                        </p:tgtEl>
                                        <p:attrNameLst>
                                          <p:attrName>ppt_x</p:attrName>
                                        </p:attrNameLst>
                                      </p:cBhvr>
                                      <p:tavLst>
                                        <p:tav tm="0">
                                          <p:val>
                                            <p:strVal val="#ppt_x"/>
                                          </p:val>
                                        </p:tav>
                                        <p:tav tm="100000">
                                          <p:val>
                                            <p:strVal val="#ppt_x"/>
                                          </p:val>
                                        </p:tav>
                                      </p:tavLst>
                                    </p:anim>
                                    <p:anim calcmode="lin" valueType="num">
                                      <p:cBhvr>
                                        <p:cTn id="8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85" fill="hold">
                      <p:stCondLst>
                        <p:cond delay="indefinite"/>
                      </p:stCondLst>
                      <p:childTnLst>
                        <p:par>
                          <p:cTn id="86" fill="hold">
                            <p:stCondLst>
                              <p:cond delay="0"/>
                            </p:stCondLst>
                            <p:childTnLst>
                              <p:par>
                                <p:cTn id="87" presetID="42" presetClass="entr" presetSubtype="0" fill="hold" grpId="0" nodeType="clickEffect">
                                  <p:stCondLst>
                                    <p:cond delay="0"/>
                                  </p:stCondLst>
                                  <p:childTnLst>
                                    <p:set>
                                      <p:cBhvr>
                                        <p:cTn id="88" dur="1" fill="hold">
                                          <p:stCondLst>
                                            <p:cond delay="0"/>
                                          </p:stCondLst>
                                        </p:cTn>
                                        <p:tgtEl>
                                          <p:spTgt spid="7"/>
                                        </p:tgtEl>
                                        <p:attrNameLst>
                                          <p:attrName>style.visibility</p:attrName>
                                        </p:attrNameLst>
                                      </p:cBhvr>
                                      <p:to>
                                        <p:strVal val="visible"/>
                                      </p:to>
                                    </p:set>
                                    <p:animEffect transition="in" filter="fade">
                                      <p:cBhvr>
                                        <p:cTn id="89" dur="1000"/>
                                        <p:tgtEl>
                                          <p:spTgt spid="7"/>
                                        </p:tgtEl>
                                      </p:cBhvr>
                                    </p:animEffect>
                                    <p:anim calcmode="lin" valueType="num">
                                      <p:cBhvr>
                                        <p:cTn id="90" dur="1000" fill="hold"/>
                                        <p:tgtEl>
                                          <p:spTgt spid="7"/>
                                        </p:tgtEl>
                                        <p:attrNameLst>
                                          <p:attrName>ppt_x</p:attrName>
                                        </p:attrNameLst>
                                      </p:cBhvr>
                                      <p:tavLst>
                                        <p:tav tm="0">
                                          <p:val>
                                            <p:strVal val="#ppt_x"/>
                                          </p:val>
                                        </p:tav>
                                        <p:tav tm="100000">
                                          <p:val>
                                            <p:strVal val="#ppt_x"/>
                                          </p:val>
                                        </p:tav>
                                      </p:tavLst>
                                    </p:anim>
                                    <p:anim calcmode="lin" valueType="num">
                                      <p:cBhvr>
                                        <p:cTn id="91"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6" grpId="0"/>
      <p:bldP spid="7" grpId="0"/>
      <p:bldP spid="8" grpId="0"/>
      <p:bldP spid="9" grpId="0"/>
      <p:bldP spid="10" grpId="0"/>
      <p:bldP spid="11" grpId="0"/>
      <p:bldP spid="12" grpId="0"/>
      <p:bldP spid="13" grpId="0"/>
      <p:bldP spid="14" grpId="0"/>
      <p:bldP spid="15" grpId="0"/>
      <p:bldP spid="16" grpId="0"/>
    </p:bldLst>
  </p:timing>
</p:sld>
</file>

<file path=ppt/theme/theme1.xml><?xml version="1.0" encoding="utf-8"?>
<a:theme xmlns:a="http://schemas.openxmlformats.org/drawingml/2006/main" name="1_Tema di Office">
  <a:themeElements>
    <a:clrScheme name="Tema di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i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1182</Words>
  <Application>Microsoft Office PowerPoint</Application>
  <PresentationFormat>Widescreen</PresentationFormat>
  <Paragraphs>142</Paragraphs>
  <Slides>10</Slides>
  <Notes>2</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10</vt:i4>
      </vt:variant>
    </vt:vector>
  </HeadingPairs>
  <TitlesOfParts>
    <vt:vector size="17" baseType="lpstr">
      <vt:lpstr>Arial</vt:lpstr>
      <vt:lpstr>Calibri</vt:lpstr>
      <vt:lpstr>Calibri Light</vt:lpstr>
      <vt:lpstr>Cambria Math</vt:lpstr>
      <vt:lpstr>Comic Sans MS</vt:lpstr>
      <vt:lpstr>Symbol</vt:lpstr>
      <vt:lpstr>1_Tema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Elio Fragassi</dc:creator>
  <cp:lastModifiedBy>Elio Fragassi</cp:lastModifiedBy>
  <cp:revision>36</cp:revision>
  <dcterms:created xsi:type="dcterms:W3CDTF">2024-05-28T18:06:57Z</dcterms:created>
  <dcterms:modified xsi:type="dcterms:W3CDTF">2024-06-01T20:33:27Z</dcterms:modified>
</cp:coreProperties>
</file>