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99FF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3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30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5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08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16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97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29/12/2020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15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29/12/2020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47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29/12/2020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91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29/12/2020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6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29/12/2020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15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29/12/2020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22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2F2D-696B-4B55-92B8-4BADBA4244A1}" type="datetimeFigureOut">
              <a:rPr lang="it-IT" smtClean="0"/>
              <a:t>29/12/2020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46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olo 1">
            <a:extLst>
              <a:ext uri="{FF2B5EF4-FFF2-40B4-BE49-F238E27FC236}">
                <a16:creationId xmlns:a16="http://schemas.microsoft.com/office/drawing/2014/main" id="{39B77A49-1951-4435-B2F3-9292979C8A60}"/>
              </a:ext>
            </a:extLst>
          </p:cNvPr>
          <p:cNvSpPr txBox="1">
            <a:spLocks/>
          </p:cNvSpPr>
          <p:nvPr/>
        </p:nvSpPr>
        <p:spPr bwMode="auto">
          <a:xfrm>
            <a:off x="36000" y="38637"/>
            <a:ext cx="9072000" cy="360000"/>
          </a:xfrm>
          <a:prstGeom prst="rect">
            <a:avLst/>
          </a:prstGeom>
          <a:noFill/>
          <a:ln w="31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5pPr>
            <a:lvl6pPr marL="257168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38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06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674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9287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all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</a:t>
            </a:r>
            <a:endParaRPr kumimoji="0" lang="it-IT" sz="24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C444B0C8-43C6-435F-8F8B-FC86E7F0576D}"/>
              </a:ext>
            </a:extLst>
          </p:cNvPr>
          <p:cNvSpPr txBox="1">
            <a:spLocks noChangeArrowheads="1"/>
          </p:cNvSpPr>
          <p:nvPr/>
        </p:nvSpPr>
        <p:spPr>
          <a:xfrm>
            <a:off x="36000" y="445513"/>
            <a:ext cx="9072000" cy="36000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anchor="ctr"/>
          <a:lstStyle/>
          <a:p>
            <a:pPr marL="144655" indent="-144655" algn="ctr" defTabSz="385744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75000"/>
              <a:defRPr/>
            </a:pPr>
            <a:r>
              <a:rPr lang="it-IT" kern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Indagine insiemistica sulla doppia proiezione ortogonale di </a:t>
            </a:r>
            <a:r>
              <a:rPr lang="it-IT" kern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Monge</a:t>
            </a:r>
            <a:endParaRPr lang="it-IT" kern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06088262-3A41-4917-AEA1-7C95D1340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056" y="1771964"/>
            <a:ext cx="4500000" cy="4680000"/>
          </a:xfrm>
          <a:prstGeom prst="rect">
            <a:avLst/>
          </a:prstGeom>
          <a:solidFill>
            <a:srgbClr val="FBE5D6"/>
          </a:solidFill>
          <a:ln w="3175" algn="ctr">
            <a:solidFill>
              <a:srgbClr val="3366FF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algn="ctr" defTabSz="457200" eaLnBrk="0" hangingPunct="0">
              <a:defRPr/>
            </a:pPr>
            <a:r>
              <a:rPr lang="it-IT" sz="2000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Il disegno è stato eseguito </a:t>
            </a:r>
          </a:p>
          <a:p>
            <a:pPr marL="108000" lvl="0" algn="ctr" defTabSz="457200" eaLnBrk="0" hangingPunct="0">
              <a:defRPr/>
            </a:pPr>
            <a:r>
              <a:rPr lang="it-IT" sz="2000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nell’a. s. 2007/08 </a:t>
            </a:r>
          </a:p>
          <a:p>
            <a:pPr marL="108000" lvl="0" algn="ctr" defTabSz="457200" eaLnBrk="0" hangingPunct="0">
              <a:defRPr/>
            </a:pPr>
            <a:endParaRPr lang="it-IT" sz="2000" dirty="0">
              <a:solidFill>
                <a:srgbClr val="3366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2000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da </a:t>
            </a:r>
            <a:r>
              <a:rPr lang="it-IT" sz="2000" b="1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Di Felice Cristina</a:t>
            </a:r>
          </a:p>
          <a:p>
            <a:pPr marL="108000" lvl="0" algn="ctr" defTabSz="457200" eaLnBrk="0" hangingPunct="0">
              <a:defRPr/>
            </a:pPr>
            <a:r>
              <a:rPr lang="it-IT" sz="2000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della classe 4C</a:t>
            </a:r>
          </a:p>
          <a:p>
            <a:pPr marL="108000" lvl="0" algn="ctr" defTabSz="457200" eaLnBrk="0" hangingPunct="0">
              <a:defRPr/>
            </a:pPr>
            <a:r>
              <a:rPr lang="it-IT" sz="2000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108000" lvl="0" algn="ctr" defTabSz="457200" eaLnBrk="0" hangingPunct="0">
              <a:defRPr/>
            </a:pPr>
            <a:r>
              <a:rPr lang="it-IT" sz="2000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del </a:t>
            </a:r>
            <a:r>
              <a:rPr lang="it-IT" sz="2000" b="1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Liceo Artistico Statale</a:t>
            </a:r>
          </a:p>
          <a:p>
            <a:pPr marL="108000" lvl="0" algn="ctr" defTabSz="457200" eaLnBrk="0" hangingPunct="0">
              <a:defRPr/>
            </a:pPr>
            <a:r>
              <a:rPr lang="it-IT" sz="2000" b="1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 «G. </a:t>
            </a:r>
            <a:r>
              <a:rPr lang="it-IT" sz="2000" b="1" dirty="0" err="1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Misticoni</a:t>
            </a:r>
            <a:r>
              <a:rPr lang="it-IT" sz="2000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» di Pescara</a:t>
            </a:r>
            <a:endParaRPr lang="it-IT" sz="2000" b="1" dirty="0">
              <a:solidFill>
                <a:srgbClr val="3366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endParaRPr lang="it-IT" sz="2000" dirty="0">
              <a:solidFill>
                <a:srgbClr val="3366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2000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per la materia </a:t>
            </a:r>
          </a:p>
          <a:p>
            <a:pPr marL="108000" lvl="0" algn="ctr" defTabSz="457200" eaLnBrk="0" hangingPunct="0">
              <a:defRPr/>
            </a:pPr>
            <a:r>
              <a:rPr lang="it-IT" sz="2000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it-IT" sz="2000" b="1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Discipline geometriche»</a:t>
            </a:r>
            <a:endParaRPr lang="it-IT" sz="2000" dirty="0">
              <a:solidFill>
                <a:srgbClr val="3366FF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endParaRPr lang="it-IT" sz="2000" dirty="0">
              <a:solidFill>
                <a:srgbClr val="3366FF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endParaRPr lang="it-IT" sz="2000" dirty="0">
              <a:solidFill>
                <a:srgbClr val="3366FF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r>
              <a:rPr lang="it-IT" sz="2000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Insegnante: </a:t>
            </a:r>
          </a:p>
          <a:p>
            <a:pPr lvl="0" algn="ctr" defTabSz="457200" eaLnBrk="0" hangingPunct="0">
              <a:defRPr/>
            </a:pPr>
            <a:r>
              <a:rPr lang="it-IT" sz="2000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Prof. Elio </a:t>
            </a:r>
            <a:r>
              <a:rPr lang="it-IT" sz="2000" dirty="0" err="1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Fragassi</a:t>
            </a:r>
            <a:endParaRPr lang="it-IT" sz="2000" dirty="0">
              <a:solidFill>
                <a:srgbClr val="3366FF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9">
            <a:extLst>
              <a:ext uri="{FF2B5EF4-FFF2-40B4-BE49-F238E27FC236}">
                <a16:creationId xmlns:a16="http://schemas.microsoft.com/office/drawing/2014/main" id="{F449EAD3-BA05-4406-A02E-B1D9154B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7" y="6502166"/>
            <a:ext cx="4500000" cy="269787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300" b="1" kern="0" dirty="0">
                <a:solidFill>
                  <a:prstClr val="black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7CC0DEA8-69FD-4077-BFD0-EB08EBC34167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6">
            <a:extLst>
              <a:ext uri="{FF2B5EF4-FFF2-40B4-BE49-F238E27FC236}">
                <a16:creationId xmlns:a16="http://schemas.microsoft.com/office/drawing/2014/main" id="{AB86D067-42A3-4040-AA50-10143BAF7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000" y="6479080"/>
            <a:ext cx="4500000" cy="315954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600" b="1" kern="0" dirty="0">
                <a:solidFill>
                  <a:srgbClr val="C0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Autore   Prof. Arch. Elio Fragassi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CB5F49-F2D0-4F54-8269-01C454ADAD2D}"/>
              </a:ext>
            </a:extLst>
          </p:cNvPr>
          <p:cNvSpPr txBox="1">
            <a:spLocks noChangeArrowheads="1"/>
          </p:cNvSpPr>
          <p:nvPr/>
        </p:nvSpPr>
        <p:spPr>
          <a:xfrm>
            <a:off x="36000" y="434562"/>
            <a:ext cx="9072000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txBody>
          <a:bodyPr anchor="ctr"/>
          <a:lstStyle/>
          <a:p>
            <a:pPr marL="144658" indent="-144658" algn="ctr" defTabSz="385753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75000"/>
              <a:defRPr/>
            </a:pPr>
            <a:r>
              <a:rPr lang="it-IT" sz="2000" kern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Indagine insiemistica sulla doppia proiezione ortogonale di </a:t>
            </a:r>
            <a:r>
              <a:rPr lang="it-IT" sz="2000" kern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Monge</a:t>
            </a:r>
            <a:endParaRPr lang="it-IT" sz="2000" kern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78F33A8-ED97-4302-9874-A9008307D9AB}"/>
              </a:ext>
            </a:extLst>
          </p:cNvPr>
          <p:cNvSpPr txBox="1"/>
          <p:nvPr/>
        </p:nvSpPr>
        <p:spPr>
          <a:xfrm>
            <a:off x="36000" y="843988"/>
            <a:ext cx="9072000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LE OPERAZIONI GEOMETRICHE - SEZIONE DI SOLIDI DI ROTAZIONE - CIRCONFERENZA</a:t>
            </a:r>
          </a:p>
          <a:p>
            <a:pPr algn="ctr"/>
            <a:endParaRPr lang="it-IT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Sezione  </a:t>
            </a:r>
            <a:r>
              <a:rPr lang="it-IT" sz="2000" cap="all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delLA</a:t>
            </a:r>
            <a:r>
              <a:rPr lang="it-IT" sz="20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 SFERA  con  piano  di profilo</a:t>
            </a:r>
            <a:endParaRPr lang="it-IT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159CF6-8011-44B7-BBC2-A841D0AE1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" y="1776979"/>
            <a:ext cx="4500000" cy="469880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30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804134DC-CD96-47E4-AF2F-201FA90BDC48}"/>
              </a:ext>
            </a:extLst>
          </p:cNvPr>
          <p:cNvSpPr/>
          <p:nvPr/>
        </p:nvSpPr>
        <p:spPr>
          <a:xfrm>
            <a:off x="7096944" y="2402507"/>
            <a:ext cx="1709786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E45A7A4-DA11-4DE9-9BC9-A3A89B7987D0}"/>
              </a:ext>
            </a:extLst>
          </p:cNvPr>
          <p:cNvSpPr/>
          <p:nvPr/>
        </p:nvSpPr>
        <p:spPr>
          <a:xfrm>
            <a:off x="7203602" y="2399938"/>
            <a:ext cx="1496064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458D85B-54EF-41ED-8935-D7C5E8AD6606}"/>
              </a:ext>
            </a:extLst>
          </p:cNvPr>
          <p:cNvSpPr/>
          <p:nvPr/>
        </p:nvSpPr>
        <p:spPr>
          <a:xfrm>
            <a:off x="7376595" y="2402507"/>
            <a:ext cx="1154106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150D64E-2532-4118-ADC6-661A433093BE}"/>
              </a:ext>
            </a:extLst>
          </p:cNvPr>
          <p:cNvSpPr/>
          <p:nvPr/>
        </p:nvSpPr>
        <p:spPr>
          <a:xfrm>
            <a:off x="7577984" y="2401607"/>
            <a:ext cx="748032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846CE70-AD53-4117-9927-5BDD7C463AC1}"/>
              </a:ext>
            </a:extLst>
          </p:cNvPr>
          <p:cNvSpPr/>
          <p:nvPr/>
        </p:nvSpPr>
        <p:spPr>
          <a:xfrm>
            <a:off x="7846585" y="2403276"/>
            <a:ext cx="213724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BB612EB-D2BD-49AE-A975-802819F53D93}"/>
              </a:ext>
            </a:extLst>
          </p:cNvPr>
          <p:cNvSpPr/>
          <p:nvPr/>
        </p:nvSpPr>
        <p:spPr>
          <a:xfrm>
            <a:off x="7139034" y="2402077"/>
            <a:ext cx="1624297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2EA259E-3EB3-41DD-A34C-E1149453BD31}"/>
              </a:ext>
            </a:extLst>
          </p:cNvPr>
          <p:cNvSpPr/>
          <p:nvPr/>
        </p:nvSpPr>
        <p:spPr>
          <a:xfrm>
            <a:off x="7275648" y="2399496"/>
            <a:ext cx="1346457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78F16AD-19F1-4884-8D3A-721C878015EA}"/>
              </a:ext>
            </a:extLst>
          </p:cNvPr>
          <p:cNvSpPr/>
          <p:nvPr/>
        </p:nvSpPr>
        <p:spPr>
          <a:xfrm>
            <a:off x="7471708" y="2398569"/>
            <a:ext cx="961754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1111BE5-1223-4625-8037-6EAC2E09F411}"/>
              </a:ext>
            </a:extLst>
          </p:cNvPr>
          <p:cNvSpPr/>
          <p:nvPr/>
        </p:nvSpPr>
        <p:spPr>
          <a:xfrm>
            <a:off x="7703078" y="2396945"/>
            <a:ext cx="491564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AD1FC68-9EBE-410E-AA75-491F17B9CB17}"/>
              </a:ext>
            </a:extLst>
          </p:cNvPr>
          <p:cNvCxnSpPr>
            <a:cxnSpLocks/>
          </p:cNvCxnSpPr>
          <p:nvPr/>
        </p:nvCxnSpPr>
        <p:spPr>
          <a:xfrm>
            <a:off x="7902453" y="3263620"/>
            <a:ext cx="95441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E7D1006-ECF5-4FEE-81B5-4BF1403714F6}"/>
              </a:ext>
            </a:extLst>
          </p:cNvPr>
          <p:cNvSpPr txBox="1"/>
          <p:nvPr/>
        </p:nvSpPr>
        <p:spPr>
          <a:xfrm>
            <a:off x="8060309" y="3059908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C7DDE0C-D67C-41A8-94D4-1D90661EFC77}"/>
              </a:ext>
            </a:extLst>
          </p:cNvPr>
          <p:cNvCxnSpPr>
            <a:cxnSpLocks/>
          </p:cNvCxnSpPr>
          <p:nvPr/>
        </p:nvCxnSpPr>
        <p:spPr>
          <a:xfrm>
            <a:off x="6871317" y="4465565"/>
            <a:ext cx="2068497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AD49FA4-489E-485D-B0C6-9507A628D147}"/>
              </a:ext>
            </a:extLst>
          </p:cNvPr>
          <p:cNvCxnSpPr>
            <a:cxnSpLocks/>
          </p:cNvCxnSpPr>
          <p:nvPr/>
        </p:nvCxnSpPr>
        <p:spPr>
          <a:xfrm>
            <a:off x="7950075" y="3263619"/>
            <a:ext cx="0" cy="2664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e 50">
            <a:extLst>
              <a:ext uri="{FF2B5EF4-FFF2-40B4-BE49-F238E27FC236}">
                <a16:creationId xmlns:a16="http://schemas.microsoft.com/office/drawing/2014/main" id="{1CCBBC21-11CA-4C99-BA2D-7C4F1F0575C7}"/>
              </a:ext>
            </a:extLst>
          </p:cNvPr>
          <p:cNvSpPr/>
          <p:nvPr/>
        </p:nvSpPr>
        <p:spPr>
          <a:xfrm>
            <a:off x="7092596" y="5023778"/>
            <a:ext cx="1709786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1617315E-50A0-41AC-A745-CB6238FE538A}"/>
              </a:ext>
            </a:extLst>
          </p:cNvPr>
          <p:cNvCxnSpPr/>
          <p:nvPr/>
        </p:nvCxnSpPr>
        <p:spPr>
          <a:xfrm>
            <a:off x="7078918" y="5884891"/>
            <a:ext cx="1723464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AA73E2F2-A76E-4C87-AE44-B2F5E73EAD52}"/>
              </a:ext>
            </a:extLst>
          </p:cNvPr>
          <p:cNvCxnSpPr>
            <a:cxnSpLocks/>
          </p:cNvCxnSpPr>
          <p:nvPr/>
        </p:nvCxnSpPr>
        <p:spPr>
          <a:xfrm flipH="1">
            <a:off x="7833441" y="5023778"/>
            <a:ext cx="228692" cy="170979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8C8356B6-CD68-4F80-8EA0-A1FA732F6FCC}"/>
              </a:ext>
            </a:extLst>
          </p:cNvPr>
          <p:cNvCxnSpPr>
            <a:cxnSpLocks/>
          </p:cNvCxnSpPr>
          <p:nvPr/>
        </p:nvCxnSpPr>
        <p:spPr>
          <a:xfrm flipH="1">
            <a:off x="7705004" y="5059246"/>
            <a:ext cx="491545" cy="164177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2740EF92-D14C-4F68-AAB9-7A594C61CF1E}"/>
              </a:ext>
            </a:extLst>
          </p:cNvPr>
          <p:cNvCxnSpPr>
            <a:cxnSpLocks/>
          </p:cNvCxnSpPr>
          <p:nvPr/>
        </p:nvCxnSpPr>
        <p:spPr>
          <a:xfrm flipH="1">
            <a:off x="7574622" y="5113598"/>
            <a:ext cx="751395" cy="153980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9EBA6C40-B088-4FAD-BC85-CC6B1B80421B}"/>
              </a:ext>
            </a:extLst>
          </p:cNvPr>
          <p:cNvCxnSpPr>
            <a:cxnSpLocks/>
          </p:cNvCxnSpPr>
          <p:nvPr/>
        </p:nvCxnSpPr>
        <p:spPr>
          <a:xfrm flipH="1">
            <a:off x="7471709" y="5178368"/>
            <a:ext cx="969037" cy="140593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89A8EB8E-EF41-4D8F-BF12-F1AF106B3E0B}"/>
              </a:ext>
            </a:extLst>
          </p:cNvPr>
          <p:cNvCxnSpPr>
            <a:cxnSpLocks/>
          </p:cNvCxnSpPr>
          <p:nvPr/>
        </p:nvCxnSpPr>
        <p:spPr>
          <a:xfrm flipH="1">
            <a:off x="7359643" y="5252663"/>
            <a:ext cx="1174185" cy="127387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C1991E0B-BC24-43DA-8F67-E9BF435D2B0A}"/>
              </a:ext>
            </a:extLst>
          </p:cNvPr>
          <p:cNvCxnSpPr>
            <a:cxnSpLocks/>
          </p:cNvCxnSpPr>
          <p:nvPr/>
        </p:nvCxnSpPr>
        <p:spPr>
          <a:xfrm flipH="1">
            <a:off x="7268626" y="5359684"/>
            <a:ext cx="1365693" cy="105102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EAFFFA28-3985-44BB-B4EB-E9F649DA0CF4}"/>
              </a:ext>
            </a:extLst>
          </p:cNvPr>
          <p:cNvCxnSpPr>
            <a:cxnSpLocks/>
          </p:cNvCxnSpPr>
          <p:nvPr/>
        </p:nvCxnSpPr>
        <p:spPr>
          <a:xfrm flipH="1">
            <a:off x="7188193" y="5470738"/>
            <a:ext cx="1517505" cy="83167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AB3CE58B-73EE-4196-985B-C2E2ECF7B6AB}"/>
              </a:ext>
            </a:extLst>
          </p:cNvPr>
          <p:cNvCxnSpPr>
            <a:cxnSpLocks/>
          </p:cNvCxnSpPr>
          <p:nvPr/>
        </p:nvCxnSpPr>
        <p:spPr>
          <a:xfrm flipH="1">
            <a:off x="7129132" y="5613954"/>
            <a:ext cx="1636990" cy="53729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6CC4F81A-1FFD-4F2F-8709-142A8CBD5C58}"/>
              </a:ext>
            </a:extLst>
          </p:cNvPr>
          <p:cNvCxnSpPr>
            <a:cxnSpLocks/>
          </p:cNvCxnSpPr>
          <p:nvPr/>
        </p:nvCxnSpPr>
        <p:spPr>
          <a:xfrm flipH="1">
            <a:off x="7114268" y="5741674"/>
            <a:ext cx="1687577" cy="28163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e 127">
            <a:extLst>
              <a:ext uri="{FF2B5EF4-FFF2-40B4-BE49-F238E27FC236}">
                <a16:creationId xmlns:a16="http://schemas.microsoft.com/office/drawing/2014/main" id="{74616C12-0B59-459E-B247-799F6F5AE3C2}"/>
              </a:ext>
            </a:extLst>
          </p:cNvPr>
          <p:cNvSpPr/>
          <p:nvPr/>
        </p:nvSpPr>
        <p:spPr>
          <a:xfrm>
            <a:off x="7114268" y="2398267"/>
            <a:ext cx="1677600" cy="1710000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 dirty="0"/>
          </a:p>
        </p:txBody>
      </p: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5A38DC31-1E42-4646-AB88-20D76D53C90B}"/>
              </a:ext>
            </a:extLst>
          </p:cNvPr>
          <p:cNvCxnSpPr>
            <a:cxnSpLocks/>
          </p:cNvCxnSpPr>
          <p:nvPr/>
        </p:nvCxnSpPr>
        <p:spPr>
          <a:xfrm flipH="1" flipV="1">
            <a:off x="7098034" y="5760207"/>
            <a:ext cx="1693834" cy="24845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C85291D3-E4DE-4C0D-9610-8051BEC2528B}"/>
              </a:ext>
            </a:extLst>
          </p:cNvPr>
          <p:cNvCxnSpPr>
            <a:cxnSpLocks/>
          </p:cNvCxnSpPr>
          <p:nvPr/>
        </p:nvCxnSpPr>
        <p:spPr>
          <a:xfrm flipH="1" flipV="1">
            <a:off x="7129132" y="5622234"/>
            <a:ext cx="1634199" cy="51211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63763CF6-526C-45BE-A2C5-4FDD43A441C2}"/>
              </a:ext>
            </a:extLst>
          </p:cNvPr>
          <p:cNvCxnSpPr>
            <a:cxnSpLocks/>
          </p:cNvCxnSpPr>
          <p:nvPr/>
        </p:nvCxnSpPr>
        <p:spPr>
          <a:xfrm flipH="1" flipV="1">
            <a:off x="7180788" y="5497319"/>
            <a:ext cx="1533182" cy="76417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F4D3A5F3-EB58-4E26-83BA-0422CC6E2B1F}"/>
              </a:ext>
            </a:extLst>
          </p:cNvPr>
          <p:cNvCxnSpPr>
            <a:cxnSpLocks/>
          </p:cNvCxnSpPr>
          <p:nvPr/>
        </p:nvCxnSpPr>
        <p:spPr>
          <a:xfrm rot="5400000" flipH="1">
            <a:off x="7470952" y="5172968"/>
            <a:ext cx="958341" cy="141057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519F42A7-DD16-4890-9CC9-AEECFD06C632}"/>
              </a:ext>
            </a:extLst>
          </p:cNvPr>
          <p:cNvCxnSpPr>
            <a:cxnSpLocks/>
          </p:cNvCxnSpPr>
          <p:nvPr/>
        </p:nvCxnSpPr>
        <p:spPr>
          <a:xfrm flipH="1" flipV="1">
            <a:off x="7309045" y="5301756"/>
            <a:ext cx="1271565" cy="115132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B54E9434-7ACB-4798-9D37-A3899C819A1C}"/>
              </a:ext>
            </a:extLst>
          </p:cNvPr>
          <p:cNvCxnSpPr>
            <a:cxnSpLocks/>
          </p:cNvCxnSpPr>
          <p:nvPr/>
        </p:nvCxnSpPr>
        <p:spPr>
          <a:xfrm rot="5400000" flipH="1">
            <a:off x="7267870" y="5351004"/>
            <a:ext cx="1353400" cy="105894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562FF9C-3D06-40CC-A7B0-67DDB57A7ED3}"/>
              </a:ext>
            </a:extLst>
          </p:cNvPr>
          <p:cNvCxnSpPr>
            <a:cxnSpLocks/>
          </p:cNvCxnSpPr>
          <p:nvPr/>
        </p:nvCxnSpPr>
        <p:spPr>
          <a:xfrm flipH="1" flipV="1">
            <a:off x="7539091" y="5130799"/>
            <a:ext cx="818148" cy="150252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23766AA4-22D1-4780-A882-F0DD35EDDD91}"/>
              </a:ext>
            </a:extLst>
          </p:cNvPr>
          <p:cNvCxnSpPr>
            <a:cxnSpLocks/>
          </p:cNvCxnSpPr>
          <p:nvPr/>
        </p:nvCxnSpPr>
        <p:spPr>
          <a:xfrm rot="5400000" flipH="1">
            <a:off x="7138278" y="5624572"/>
            <a:ext cx="1627087" cy="52039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BF625978-ED49-4078-9BA4-DFE3FB9CD258}"/>
              </a:ext>
            </a:extLst>
          </p:cNvPr>
          <p:cNvCxnSpPr>
            <a:cxnSpLocks/>
          </p:cNvCxnSpPr>
          <p:nvPr/>
        </p:nvCxnSpPr>
        <p:spPr>
          <a:xfrm rot="5400000" flipH="1">
            <a:off x="7103221" y="5752292"/>
            <a:ext cx="1697868" cy="26698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CA85DB7A-6771-4F01-90B7-68175E2DAC7E}"/>
              </a:ext>
            </a:extLst>
          </p:cNvPr>
          <p:cNvCxnSpPr>
            <a:cxnSpLocks/>
          </p:cNvCxnSpPr>
          <p:nvPr/>
        </p:nvCxnSpPr>
        <p:spPr>
          <a:xfrm>
            <a:off x="7947821" y="5878778"/>
            <a:ext cx="0" cy="8532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22212"/>
            <a:ext cx="9072000" cy="360000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LE CONICHE – LA SFERA - DATI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B6E4F7-01FB-400D-884B-A6202E0B516D}"/>
              </a:ext>
            </a:extLst>
          </p:cNvPr>
          <p:cNvSpPr txBox="1"/>
          <p:nvPr/>
        </p:nvSpPr>
        <p:spPr>
          <a:xfrm>
            <a:off x="0" y="408362"/>
            <a:ext cx="907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Per ricondurre la sfera tra i solidi di rotazione facciamo la seguente osservazione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E05071B-2B1A-40D7-AE1A-3C915F56B3E2}"/>
              </a:ext>
            </a:extLst>
          </p:cNvPr>
          <p:cNvSpPr txBox="1"/>
          <p:nvPr/>
        </p:nvSpPr>
        <p:spPr>
          <a:xfrm>
            <a:off x="0" y="713128"/>
            <a:ext cx="869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Consideriamo di aver disegnato una circonferenza  (c) con il centro C reale.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D0ABEF-0A73-4649-BE7C-61EBC2626022}"/>
              </a:ext>
            </a:extLst>
          </p:cNvPr>
          <p:cNvSpPr txBox="1"/>
          <p:nvPr/>
        </p:nvSpPr>
        <p:spPr>
          <a:xfrm>
            <a:off x="0" y="954725"/>
            <a:ext cx="50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La circonferenza viene definita come il luogo geometrico di punti di un piano  equidistanti da un punto fisso detto centro; la distanza di questi  dal centro è detta raggio (r) mentre si chiama diametro (d) il segmento che unisce due punti opposti al centro C 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2320C88-35F6-4B69-9B08-7D039F5CD944}"/>
              </a:ext>
            </a:extLst>
          </p:cNvPr>
          <p:cNvSpPr txBox="1"/>
          <p:nvPr/>
        </p:nvSpPr>
        <p:spPr>
          <a:xfrm>
            <a:off x="16300" y="2431281"/>
            <a:ext cx="524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+mj-lt"/>
              </a:rPr>
              <a:t>Ora se immaginiamo di far ruotare nello spazio la circonferenza attorno ad suo diametro (d) otteniamo il solido detto ‘’sfera’’</a:t>
            </a: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4112CC2E-9CD4-4B12-9939-EB50900EB033}"/>
              </a:ext>
            </a:extLst>
          </p:cNvPr>
          <p:cNvSpPr/>
          <p:nvPr/>
        </p:nvSpPr>
        <p:spPr>
          <a:xfrm>
            <a:off x="2245722" y="3203178"/>
            <a:ext cx="170978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1D25874B-ECBF-4A89-8F9C-8B3854DF3F1E}"/>
              </a:ext>
            </a:extLst>
          </p:cNvPr>
          <p:cNvSpPr/>
          <p:nvPr/>
        </p:nvSpPr>
        <p:spPr>
          <a:xfrm>
            <a:off x="2352380" y="3200609"/>
            <a:ext cx="14960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2D48D622-18C6-4978-9F9D-1A1B0DA5E298}"/>
              </a:ext>
            </a:extLst>
          </p:cNvPr>
          <p:cNvSpPr/>
          <p:nvPr/>
        </p:nvSpPr>
        <p:spPr>
          <a:xfrm>
            <a:off x="2525373" y="3203178"/>
            <a:ext cx="115410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51A0879D-F537-41EE-BD70-C0BBF2F09792}"/>
              </a:ext>
            </a:extLst>
          </p:cNvPr>
          <p:cNvSpPr/>
          <p:nvPr/>
        </p:nvSpPr>
        <p:spPr>
          <a:xfrm>
            <a:off x="2726762" y="3202278"/>
            <a:ext cx="748032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9A1A1E74-0BC2-4009-AA02-C33D26BB25D2}"/>
              </a:ext>
            </a:extLst>
          </p:cNvPr>
          <p:cNvSpPr/>
          <p:nvPr/>
        </p:nvSpPr>
        <p:spPr>
          <a:xfrm>
            <a:off x="2995363" y="3203947"/>
            <a:ext cx="21372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7EFDC8F1-814A-4F68-938D-13954BD329ED}"/>
              </a:ext>
            </a:extLst>
          </p:cNvPr>
          <p:cNvSpPr/>
          <p:nvPr/>
        </p:nvSpPr>
        <p:spPr>
          <a:xfrm>
            <a:off x="2287812" y="3202748"/>
            <a:ext cx="162429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CBDF83F7-0130-4A66-8D59-A4DFF729C65B}"/>
              </a:ext>
            </a:extLst>
          </p:cNvPr>
          <p:cNvSpPr/>
          <p:nvPr/>
        </p:nvSpPr>
        <p:spPr>
          <a:xfrm>
            <a:off x="2424426" y="3200167"/>
            <a:ext cx="134645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EAF80103-D148-48BD-A036-693C25F8DDD4}"/>
              </a:ext>
            </a:extLst>
          </p:cNvPr>
          <p:cNvSpPr/>
          <p:nvPr/>
        </p:nvSpPr>
        <p:spPr>
          <a:xfrm>
            <a:off x="2620486" y="3199240"/>
            <a:ext cx="96175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1AADFE78-15E6-494F-BC08-8C4E98427CB9}"/>
              </a:ext>
            </a:extLst>
          </p:cNvPr>
          <p:cNvSpPr/>
          <p:nvPr/>
        </p:nvSpPr>
        <p:spPr>
          <a:xfrm>
            <a:off x="2851856" y="3197616"/>
            <a:ext cx="4915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606E404B-6A6D-4357-BFA2-D070127BDF4D}"/>
              </a:ext>
            </a:extLst>
          </p:cNvPr>
          <p:cNvCxnSpPr>
            <a:cxnSpLocks/>
          </p:cNvCxnSpPr>
          <p:nvPr/>
        </p:nvCxnSpPr>
        <p:spPr>
          <a:xfrm>
            <a:off x="3066717" y="4064291"/>
            <a:ext cx="6096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6F6CA287-0088-48FA-97A8-7FD4E44D37EE}"/>
              </a:ext>
            </a:extLst>
          </p:cNvPr>
          <p:cNvSpPr txBox="1"/>
          <p:nvPr/>
        </p:nvSpPr>
        <p:spPr>
          <a:xfrm>
            <a:off x="2865879" y="3866093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</a:p>
        </p:txBody>
      </p: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1DE87D3A-A290-4158-9E16-BA2B9AD4710A}"/>
              </a:ext>
            </a:extLst>
          </p:cNvPr>
          <p:cNvCxnSpPr>
            <a:cxnSpLocks/>
          </p:cNvCxnSpPr>
          <p:nvPr/>
        </p:nvCxnSpPr>
        <p:spPr>
          <a:xfrm>
            <a:off x="3097638" y="3195759"/>
            <a:ext cx="0" cy="171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9237CEBD-FB82-4055-B0F3-9291C5D01A38}"/>
              </a:ext>
            </a:extLst>
          </p:cNvPr>
          <p:cNvSpPr txBox="1"/>
          <p:nvPr/>
        </p:nvSpPr>
        <p:spPr>
          <a:xfrm>
            <a:off x="754824" y="5785772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3BE1970E-34A2-4CD0-B748-6D6CC8FE9BD0}"/>
              </a:ext>
            </a:extLst>
          </p:cNvPr>
          <p:cNvSpPr/>
          <p:nvPr/>
        </p:nvSpPr>
        <p:spPr>
          <a:xfrm rot="1800000">
            <a:off x="107315" y="5108163"/>
            <a:ext cx="170978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05CD9ADD-9F93-4492-A7B9-641BFE25D4C0}"/>
              </a:ext>
            </a:extLst>
          </p:cNvPr>
          <p:cNvSpPr/>
          <p:nvPr/>
        </p:nvSpPr>
        <p:spPr>
          <a:xfrm rot="1800000">
            <a:off x="213973" y="5105594"/>
            <a:ext cx="14960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7132EBDC-B73D-457B-B030-5362EFF67AE9}"/>
              </a:ext>
            </a:extLst>
          </p:cNvPr>
          <p:cNvSpPr/>
          <p:nvPr/>
        </p:nvSpPr>
        <p:spPr>
          <a:xfrm rot="1800000">
            <a:off x="386966" y="5108163"/>
            <a:ext cx="115410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47A39961-AEC4-4E61-85D4-E63952D72BE3}"/>
              </a:ext>
            </a:extLst>
          </p:cNvPr>
          <p:cNvSpPr/>
          <p:nvPr/>
        </p:nvSpPr>
        <p:spPr>
          <a:xfrm rot="1800000">
            <a:off x="149405" y="5107733"/>
            <a:ext cx="162429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1FF7F757-7872-4774-8796-5A1DB66E29C3}"/>
              </a:ext>
            </a:extLst>
          </p:cNvPr>
          <p:cNvSpPr/>
          <p:nvPr/>
        </p:nvSpPr>
        <p:spPr>
          <a:xfrm rot="1800000">
            <a:off x="286019" y="5105152"/>
            <a:ext cx="134645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F4448B1F-51BA-4934-9405-6BFF12D11066}"/>
              </a:ext>
            </a:extLst>
          </p:cNvPr>
          <p:cNvSpPr/>
          <p:nvPr/>
        </p:nvSpPr>
        <p:spPr>
          <a:xfrm rot="1800000">
            <a:off x="482079" y="5104225"/>
            <a:ext cx="96175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888B761D-36FE-4D3E-AA0E-BBA5E5D11875}"/>
              </a:ext>
            </a:extLst>
          </p:cNvPr>
          <p:cNvSpPr/>
          <p:nvPr/>
        </p:nvSpPr>
        <p:spPr>
          <a:xfrm rot="1800000">
            <a:off x="588355" y="5107263"/>
            <a:ext cx="748032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41801388-A765-4F6D-82A1-F95F4D490E5F}"/>
              </a:ext>
            </a:extLst>
          </p:cNvPr>
          <p:cNvSpPr/>
          <p:nvPr/>
        </p:nvSpPr>
        <p:spPr>
          <a:xfrm rot="1800000">
            <a:off x="856956" y="5108932"/>
            <a:ext cx="21372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1EDB0B98-EA28-4152-A63D-9EE5EF755EB6}"/>
              </a:ext>
            </a:extLst>
          </p:cNvPr>
          <p:cNvSpPr/>
          <p:nvPr/>
        </p:nvSpPr>
        <p:spPr>
          <a:xfrm rot="1800000">
            <a:off x="713449" y="5102601"/>
            <a:ext cx="4915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21409602-E92A-4CD3-BDC9-A19791C7E0BB}"/>
              </a:ext>
            </a:extLst>
          </p:cNvPr>
          <p:cNvCxnSpPr>
            <a:cxnSpLocks/>
          </p:cNvCxnSpPr>
          <p:nvPr/>
        </p:nvCxnSpPr>
        <p:spPr>
          <a:xfrm>
            <a:off x="922615" y="5950726"/>
            <a:ext cx="62024" cy="3538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1A8FCA41-5EBD-41B2-92CD-347D93B588A5}"/>
              </a:ext>
            </a:extLst>
          </p:cNvPr>
          <p:cNvCxnSpPr>
            <a:cxnSpLocks/>
            <a:stCxn id="82" idx="0"/>
            <a:endCxn id="88" idx="4"/>
          </p:cNvCxnSpPr>
          <p:nvPr/>
        </p:nvCxnSpPr>
        <p:spPr>
          <a:xfrm flipH="1">
            <a:off x="531783" y="5221797"/>
            <a:ext cx="858036" cy="1476063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e 92">
            <a:extLst>
              <a:ext uri="{FF2B5EF4-FFF2-40B4-BE49-F238E27FC236}">
                <a16:creationId xmlns:a16="http://schemas.microsoft.com/office/drawing/2014/main" id="{07769D5B-BDB2-4901-BAA8-7F25194BAFFA}"/>
              </a:ext>
            </a:extLst>
          </p:cNvPr>
          <p:cNvSpPr/>
          <p:nvPr/>
        </p:nvSpPr>
        <p:spPr>
          <a:xfrm rot="5400000">
            <a:off x="2258886" y="5047941"/>
            <a:ext cx="170978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96" name="Ovale 95">
            <a:extLst>
              <a:ext uri="{FF2B5EF4-FFF2-40B4-BE49-F238E27FC236}">
                <a16:creationId xmlns:a16="http://schemas.microsoft.com/office/drawing/2014/main" id="{B037C430-37D6-4D89-BB50-7416E3123647}"/>
              </a:ext>
            </a:extLst>
          </p:cNvPr>
          <p:cNvSpPr/>
          <p:nvPr/>
        </p:nvSpPr>
        <p:spPr>
          <a:xfrm rot="5400000">
            <a:off x="2365544" y="5045372"/>
            <a:ext cx="14960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97" name="Ovale 96">
            <a:extLst>
              <a:ext uri="{FF2B5EF4-FFF2-40B4-BE49-F238E27FC236}">
                <a16:creationId xmlns:a16="http://schemas.microsoft.com/office/drawing/2014/main" id="{7C0F7853-3458-4B99-9B55-29797D9DEBC8}"/>
              </a:ext>
            </a:extLst>
          </p:cNvPr>
          <p:cNvSpPr/>
          <p:nvPr/>
        </p:nvSpPr>
        <p:spPr>
          <a:xfrm rot="5400000">
            <a:off x="2538537" y="5047941"/>
            <a:ext cx="115410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7887FA4F-0CBD-49E8-B768-30EE030040DE}"/>
              </a:ext>
            </a:extLst>
          </p:cNvPr>
          <p:cNvSpPr/>
          <p:nvPr/>
        </p:nvSpPr>
        <p:spPr>
          <a:xfrm rot="5400000">
            <a:off x="2739926" y="5047041"/>
            <a:ext cx="748032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99" name="Ovale 98">
            <a:extLst>
              <a:ext uri="{FF2B5EF4-FFF2-40B4-BE49-F238E27FC236}">
                <a16:creationId xmlns:a16="http://schemas.microsoft.com/office/drawing/2014/main" id="{50CC4059-0F90-450B-9419-DA248104014A}"/>
              </a:ext>
            </a:extLst>
          </p:cNvPr>
          <p:cNvSpPr/>
          <p:nvPr/>
        </p:nvSpPr>
        <p:spPr>
          <a:xfrm rot="5400000">
            <a:off x="3008527" y="5048710"/>
            <a:ext cx="21372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100" name="Ovale 99">
            <a:extLst>
              <a:ext uri="{FF2B5EF4-FFF2-40B4-BE49-F238E27FC236}">
                <a16:creationId xmlns:a16="http://schemas.microsoft.com/office/drawing/2014/main" id="{BBB030FB-7B5A-43D7-B925-69A9F9C5F7AD}"/>
              </a:ext>
            </a:extLst>
          </p:cNvPr>
          <p:cNvSpPr/>
          <p:nvPr/>
        </p:nvSpPr>
        <p:spPr>
          <a:xfrm rot="5400000">
            <a:off x="2300976" y="5047511"/>
            <a:ext cx="162429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id="{1098112F-7527-4D9A-B640-437B627408E1}"/>
              </a:ext>
            </a:extLst>
          </p:cNvPr>
          <p:cNvSpPr/>
          <p:nvPr/>
        </p:nvSpPr>
        <p:spPr>
          <a:xfrm rot="5400000">
            <a:off x="2437590" y="5044930"/>
            <a:ext cx="134645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103" name="Ovale 102">
            <a:extLst>
              <a:ext uri="{FF2B5EF4-FFF2-40B4-BE49-F238E27FC236}">
                <a16:creationId xmlns:a16="http://schemas.microsoft.com/office/drawing/2014/main" id="{AA601C5A-0F13-4E43-AEF4-98C22003503D}"/>
              </a:ext>
            </a:extLst>
          </p:cNvPr>
          <p:cNvSpPr/>
          <p:nvPr/>
        </p:nvSpPr>
        <p:spPr>
          <a:xfrm rot="5400000">
            <a:off x="2633650" y="5044003"/>
            <a:ext cx="96175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sp>
        <p:nvSpPr>
          <p:cNvPr id="104" name="Ovale 103">
            <a:extLst>
              <a:ext uri="{FF2B5EF4-FFF2-40B4-BE49-F238E27FC236}">
                <a16:creationId xmlns:a16="http://schemas.microsoft.com/office/drawing/2014/main" id="{258C9C94-5E8F-41DB-9E91-EDD9470037A8}"/>
              </a:ext>
            </a:extLst>
          </p:cNvPr>
          <p:cNvSpPr/>
          <p:nvPr/>
        </p:nvSpPr>
        <p:spPr>
          <a:xfrm rot="5400000">
            <a:off x="2865020" y="5042379"/>
            <a:ext cx="4915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/>
          </a:p>
        </p:txBody>
      </p: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437949E0-BD61-4F93-9D56-604F7CF36266}"/>
              </a:ext>
            </a:extLst>
          </p:cNvPr>
          <p:cNvCxnSpPr>
            <a:cxnSpLocks/>
          </p:cNvCxnSpPr>
          <p:nvPr/>
        </p:nvCxnSpPr>
        <p:spPr>
          <a:xfrm>
            <a:off x="3106940" y="5878960"/>
            <a:ext cx="0" cy="4494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219D109E-8CBA-4343-89AE-ED61140BBC72}"/>
              </a:ext>
            </a:extLst>
          </p:cNvPr>
          <p:cNvSpPr txBox="1"/>
          <p:nvPr/>
        </p:nvSpPr>
        <p:spPr>
          <a:xfrm>
            <a:off x="2904492" y="5707420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</a:p>
        </p:txBody>
      </p: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7170C426-FDD7-4F7D-B0DE-01CAD9B924FE}"/>
              </a:ext>
            </a:extLst>
          </p:cNvPr>
          <p:cNvCxnSpPr>
            <a:cxnSpLocks/>
          </p:cNvCxnSpPr>
          <p:nvPr/>
        </p:nvCxnSpPr>
        <p:spPr>
          <a:xfrm rot="5400000">
            <a:off x="3113655" y="5048175"/>
            <a:ext cx="0" cy="171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E4737A5-D284-4C4D-8F46-95C6AA8AB6DA}"/>
              </a:ext>
            </a:extLst>
          </p:cNvPr>
          <p:cNvSpPr txBox="1"/>
          <p:nvPr/>
        </p:nvSpPr>
        <p:spPr>
          <a:xfrm>
            <a:off x="4286897" y="3581639"/>
            <a:ext cx="2448000" cy="17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+mj-lt"/>
              </a:rPr>
              <a:t>Mentre nell’immagine posta a fianco si rappresenta la sfera seguendo le leggi delle proiezioni ortogonali di </a:t>
            </a:r>
            <a:r>
              <a:rPr lang="it-IT" dirty="0" err="1">
                <a:solidFill>
                  <a:srgbClr val="00B0F0"/>
                </a:solidFill>
                <a:latin typeface="+mj-lt"/>
              </a:rPr>
              <a:t>Monge</a:t>
            </a:r>
            <a:endParaRPr lang="it-IT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F76E80A-BD54-45CA-8539-33259A081569}"/>
              </a:ext>
            </a:extLst>
          </p:cNvPr>
          <p:cNvSpPr txBox="1"/>
          <p:nvPr/>
        </p:nvSpPr>
        <p:spPr>
          <a:xfrm>
            <a:off x="-7039" y="3213797"/>
            <a:ext cx="2080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+mj-lt"/>
              </a:rPr>
              <a:t>Le immagini successive mostrano la rotazione della circonferenza secondo diametri variamente inclinati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3D251492-9B94-492A-8E7C-1B40A6848D4D}"/>
              </a:ext>
            </a:extLst>
          </p:cNvPr>
          <p:cNvSpPr txBox="1"/>
          <p:nvPr/>
        </p:nvSpPr>
        <p:spPr>
          <a:xfrm>
            <a:off x="7913854" y="5716235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117" name="Ovale 116">
            <a:extLst>
              <a:ext uri="{FF2B5EF4-FFF2-40B4-BE49-F238E27FC236}">
                <a16:creationId xmlns:a16="http://schemas.microsoft.com/office/drawing/2014/main" id="{69AA3E76-3113-4509-B687-07A52059DF42}"/>
              </a:ext>
            </a:extLst>
          </p:cNvPr>
          <p:cNvSpPr/>
          <p:nvPr/>
        </p:nvSpPr>
        <p:spPr>
          <a:xfrm>
            <a:off x="5590291" y="1075883"/>
            <a:ext cx="1710000" cy="1710000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1" dirty="0"/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43F54BF2-0ED0-42C7-BBEA-CD262A042749}"/>
              </a:ext>
            </a:extLst>
          </p:cNvPr>
          <p:cNvCxnSpPr>
            <a:stCxn id="117" idx="0"/>
            <a:endCxn id="117" idx="4"/>
          </p:cNvCxnSpPr>
          <p:nvPr/>
        </p:nvCxnSpPr>
        <p:spPr>
          <a:xfrm>
            <a:off x="6445291" y="1075883"/>
            <a:ext cx="0" cy="171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2E159EAA-2CB9-46E5-B790-37753D71C20A}"/>
              </a:ext>
            </a:extLst>
          </p:cNvPr>
          <p:cNvCxnSpPr>
            <a:cxnSpLocks/>
          </p:cNvCxnSpPr>
          <p:nvPr/>
        </p:nvCxnSpPr>
        <p:spPr>
          <a:xfrm flipV="1">
            <a:off x="6377686" y="1916600"/>
            <a:ext cx="142043" cy="223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B00EB8D1-AD69-4E4B-AB53-E1FA8DE446FA}"/>
              </a:ext>
            </a:extLst>
          </p:cNvPr>
          <p:cNvCxnSpPr>
            <a:cxnSpLocks/>
            <a:stCxn id="117" idx="7"/>
          </p:cNvCxnSpPr>
          <p:nvPr/>
        </p:nvCxnSpPr>
        <p:spPr>
          <a:xfrm flipH="1">
            <a:off x="6445291" y="1326307"/>
            <a:ext cx="604576" cy="590293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EDD05CEA-B1EF-45DE-AA8A-0102D2616EC7}"/>
              </a:ext>
            </a:extLst>
          </p:cNvPr>
          <p:cNvSpPr txBox="1"/>
          <p:nvPr/>
        </p:nvSpPr>
        <p:spPr>
          <a:xfrm>
            <a:off x="6133015" y="1707768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D8D609A5-3CA8-4A83-BA6B-0F26314871FD}"/>
              </a:ext>
            </a:extLst>
          </p:cNvPr>
          <p:cNvSpPr txBox="1"/>
          <p:nvPr/>
        </p:nvSpPr>
        <p:spPr>
          <a:xfrm>
            <a:off x="6679153" y="1530888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91ED901B-F818-4741-96D3-E744A6256038}"/>
              </a:ext>
            </a:extLst>
          </p:cNvPr>
          <p:cNvSpPr txBox="1"/>
          <p:nvPr/>
        </p:nvSpPr>
        <p:spPr>
          <a:xfrm>
            <a:off x="6385763" y="2268165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</a:p>
        </p:txBody>
      </p: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0CAB263F-84A8-44E6-9374-FBB7D4002863}"/>
              </a:ext>
            </a:extLst>
          </p:cNvPr>
          <p:cNvCxnSpPr>
            <a:cxnSpLocks/>
          </p:cNvCxnSpPr>
          <p:nvPr/>
        </p:nvCxnSpPr>
        <p:spPr>
          <a:xfrm>
            <a:off x="7908506" y="5881936"/>
            <a:ext cx="95441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E6B87ECB-0CCA-4F1C-956C-46135D527CCC}"/>
              </a:ext>
            </a:extLst>
          </p:cNvPr>
          <p:cNvCxnSpPr>
            <a:cxnSpLocks/>
          </p:cNvCxnSpPr>
          <p:nvPr/>
        </p:nvCxnSpPr>
        <p:spPr>
          <a:xfrm rot="5400000" flipV="1">
            <a:off x="6373152" y="1916600"/>
            <a:ext cx="142043" cy="223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C0990E9D-1632-4A9B-9BC1-FC7F96BBB293}"/>
              </a:ext>
            </a:extLst>
          </p:cNvPr>
          <p:cNvSpPr txBox="1"/>
          <p:nvPr/>
        </p:nvSpPr>
        <p:spPr>
          <a:xfrm>
            <a:off x="1047337" y="5497319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454F0276-5BC6-46ED-9174-3AF91D3BAAD5}"/>
              </a:ext>
            </a:extLst>
          </p:cNvPr>
          <p:cNvSpPr txBox="1"/>
          <p:nvPr/>
        </p:nvSpPr>
        <p:spPr>
          <a:xfrm>
            <a:off x="3000212" y="3521947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834E2B3A-4A1E-419E-AEE9-6EC7718F7A87}"/>
              </a:ext>
            </a:extLst>
          </p:cNvPr>
          <p:cNvSpPr txBox="1"/>
          <p:nvPr/>
        </p:nvSpPr>
        <p:spPr>
          <a:xfrm>
            <a:off x="3419353" y="5624888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1D2CAD7F-9C37-4E84-94D4-7CE66A47E1A3}"/>
              </a:ext>
            </a:extLst>
          </p:cNvPr>
          <p:cNvSpPr txBox="1"/>
          <p:nvPr/>
        </p:nvSpPr>
        <p:spPr>
          <a:xfrm>
            <a:off x="5447404" y="1300875"/>
            <a:ext cx="314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  <a:endParaRPr lang="it-IT" dirty="0"/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EAEC9E36-3A71-433D-BF66-632941EE53A5}"/>
              </a:ext>
            </a:extLst>
          </p:cNvPr>
          <p:cNvSpPr txBox="1"/>
          <p:nvPr/>
        </p:nvSpPr>
        <p:spPr>
          <a:xfrm flipH="1">
            <a:off x="8580610" y="4194052"/>
            <a:ext cx="3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lt</a:t>
            </a:r>
          </a:p>
        </p:txBody>
      </p: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1F3481B9-6286-4A66-A610-010ED9663E37}"/>
              </a:ext>
            </a:extLst>
          </p:cNvPr>
          <p:cNvCxnSpPr>
            <a:cxnSpLocks/>
          </p:cNvCxnSpPr>
          <p:nvPr/>
        </p:nvCxnSpPr>
        <p:spPr>
          <a:xfrm rot="16200000">
            <a:off x="7901372" y="3263618"/>
            <a:ext cx="95441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E009A8B-784C-42C0-99E5-A5CF7BB2F34F}"/>
              </a:ext>
            </a:extLst>
          </p:cNvPr>
          <p:cNvSpPr txBox="1"/>
          <p:nvPr/>
        </p:nvSpPr>
        <p:spPr>
          <a:xfrm>
            <a:off x="4296165" y="5355389"/>
            <a:ext cx="2489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Questa è la sfera che si prenderà in esame per lo studio delle relative coniche con differenti piani di sezione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9BADDB6-2B36-42A0-AB2E-7482C6F5D260}"/>
              </a:ext>
            </a:extLst>
          </p:cNvPr>
          <p:cNvCxnSpPr>
            <a:cxnSpLocks/>
          </p:cNvCxnSpPr>
          <p:nvPr/>
        </p:nvCxnSpPr>
        <p:spPr>
          <a:xfrm>
            <a:off x="7947821" y="2172318"/>
            <a:ext cx="0" cy="193442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5FECFCEA-E56F-4265-8133-842155791B13}"/>
              </a:ext>
            </a:extLst>
          </p:cNvPr>
          <p:cNvSpPr txBox="1"/>
          <p:nvPr/>
        </p:nvSpPr>
        <p:spPr>
          <a:xfrm>
            <a:off x="7860767" y="2106480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d’’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4553A41F-D657-4A01-BFC5-4A3DA3F50FF0}"/>
              </a:ext>
            </a:extLst>
          </p:cNvPr>
          <p:cNvSpPr txBox="1"/>
          <p:nvPr/>
        </p:nvSpPr>
        <p:spPr>
          <a:xfrm>
            <a:off x="7709508" y="5714541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d’</a:t>
            </a:r>
          </a:p>
        </p:txBody>
      </p: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572D85D-DEC6-4938-912D-2CD30487F83C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"/>
                            </p:stCondLst>
                            <p:childTnLst>
                              <p:par>
                                <p:cTn id="2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00"/>
                            </p:stCondLst>
                            <p:childTnLst>
                              <p:par>
                                <p:cTn id="2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500"/>
                            </p:stCondLst>
                            <p:childTnLst>
                              <p:par>
                                <p:cTn id="3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000"/>
                            </p:stCondLst>
                            <p:childTnLst>
                              <p:par>
                                <p:cTn id="3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0"/>
                            </p:stCondLst>
                            <p:childTnLst>
                              <p:par>
                                <p:cTn id="3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500"/>
                            </p:stCondLst>
                            <p:childTnLst>
                              <p:par>
                                <p:cTn id="35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6000"/>
                            </p:stCondLst>
                            <p:childTnLst>
                              <p:par>
                                <p:cTn id="3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000"/>
                            </p:stCondLst>
                            <p:childTnLst>
                              <p:par>
                                <p:cTn id="37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8000"/>
                            </p:stCondLst>
                            <p:childTnLst>
                              <p:par>
                                <p:cTn id="38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8500"/>
                            </p:stCondLst>
                            <p:childTnLst>
                              <p:par>
                                <p:cTn id="39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9000"/>
                            </p:stCondLst>
                            <p:childTnLst>
                              <p:par>
                                <p:cTn id="39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500"/>
                            </p:stCondLst>
                            <p:childTnLst>
                              <p:par>
                                <p:cTn id="40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/>
      <p:bldP spid="51" grpId="0" animBg="1"/>
      <p:bldP spid="128" grpId="0" animBg="1"/>
      <p:bldP spid="2" grpId="0"/>
      <p:bldP spid="16" grpId="0"/>
      <p:bldP spid="15" grpId="0"/>
      <p:bldP spid="19" grpId="0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/>
      <p:bldP spid="90" grpId="0"/>
      <p:bldP spid="79" grpId="0" animBg="1"/>
      <p:bldP spid="80" grpId="0" animBg="1"/>
      <p:bldP spid="81" grpId="0" animBg="1"/>
      <p:bldP spid="84" grpId="0" animBg="1"/>
      <p:bldP spid="85" grpId="0" animBg="1"/>
      <p:bldP spid="87" grpId="0" animBg="1"/>
      <p:bldP spid="82" grpId="0" animBg="1"/>
      <p:bldP spid="83" grpId="0" animBg="1"/>
      <p:bldP spid="88" grpId="0" animBg="1"/>
      <p:bldP spid="93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6" grpId="0"/>
      <p:bldP spid="29" grpId="0"/>
      <p:bldP spid="39" grpId="0"/>
      <p:bldP spid="116" grpId="0"/>
      <p:bldP spid="117" grpId="0" animBg="1"/>
      <p:bldP spid="138" grpId="0"/>
      <p:bldP spid="139" grpId="0"/>
      <p:bldP spid="140" grpId="0"/>
      <p:bldP spid="143" grpId="0"/>
      <p:bldP spid="144" grpId="0"/>
      <p:bldP spid="145" grpId="0"/>
      <p:bldP spid="146" grpId="0"/>
      <p:bldP spid="120" grpId="0"/>
      <p:bldP spid="17" grpId="0"/>
      <p:bldP spid="109" grpId="0"/>
      <p:bldP spid="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13334"/>
            <a:ext cx="9072000" cy="707886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LE CONICHE – LA SFERA (1)</a:t>
            </a:r>
          </a:p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Sezione con piano di profilo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^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^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p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)</a:t>
            </a:r>
            <a:endParaRPr lang="it-IT" sz="20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09336FB-C25D-4FAD-AD9D-90AD59D778CE}"/>
              </a:ext>
            </a:extLst>
          </p:cNvPr>
          <p:cNvSpPr txBox="1"/>
          <p:nvPr/>
        </p:nvSpPr>
        <p:spPr>
          <a:xfrm>
            <a:off x="0" y="1973509"/>
            <a:ext cx="5076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Immaginiamo di voler sezionare la sfera con un piano di profilo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^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;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^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 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)</a:t>
            </a:r>
            <a:endParaRPr lang="it-IT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39608B6-CC14-43D8-A6EB-2B6ADFBD7E95}"/>
              </a:ext>
            </a:extLst>
          </p:cNvPr>
          <p:cNvSpPr txBox="1"/>
          <p:nvPr/>
        </p:nvSpPr>
        <p:spPr>
          <a:xfrm>
            <a:off x="0" y="2540022"/>
            <a:ext cx="48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In questo caso il piano di sezione si presenterà con le due tracce allineate perpendicolari alla lt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C106FFD0-0D93-4881-B254-EF5A5C9A3F95}"/>
              </a:ext>
            </a:extLst>
          </p:cNvPr>
          <p:cNvSpPr txBox="1"/>
          <p:nvPr/>
        </p:nvSpPr>
        <p:spPr>
          <a:xfrm>
            <a:off x="7109003" y="789728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2DB59E-77DF-44D6-B19C-3C987C638873}"/>
              </a:ext>
            </a:extLst>
          </p:cNvPr>
          <p:cNvSpPr txBox="1"/>
          <p:nvPr/>
        </p:nvSpPr>
        <p:spPr>
          <a:xfrm>
            <a:off x="7085991" y="4364560"/>
            <a:ext cx="45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X’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1F3FD18-CB73-469A-BDEF-A728CBF7FBAF}"/>
              </a:ext>
            </a:extLst>
          </p:cNvPr>
          <p:cNvSpPr txBox="1"/>
          <p:nvPr/>
        </p:nvSpPr>
        <p:spPr>
          <a:xfrm>
            <a:off x="7110808" y="1700449"/>
            <a:ext cx="43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Y’’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01A4CC7F-C893-47AF-B538-DAB03AE344D3}"/>
              </a:ext>
            </a:extLst>
          </p:cNvPr>
          <p:cNvSpPr txBox="1"/>
          <p:nvPr/>
        </p:nvSpPr>
        <p:spPr>
          <a:xfrm>
            <a:off x="7132074" y="2908638"/>
            <a:ext cx="501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X’’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DA92C88A-A234-455E-ABF3-CB81993989AF}"/>
              </a:ext>
            </a:extLst>
          </p:cNvPr>
          <p:cNvSpPr txBox="1"/>
          <p:nvPr/>
        </p:nvSpPr>
        <p:spPr>
          <a:xfrm>
            <a:off x="7421569" y="4379161"/>
            <a:ext cx="4838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Y’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E8861C7-FD81-4F78-9561-122B2D70709B}"/>
              </a:ext>
            </a:extLst>
          </p:cNvPr>
          <p:cNvSpPr txBox="1"/>
          <p:nvPr/>
        </p:nvSpPr>
        <p:spPr>
          <a:xfrm>
            <a:off x="0" y="3064665"/>
            <a:ext cx="4752000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Estendendo alla circonferenza generatrice il concetto d’intersezione tra piano e retta si avrà</a:t>
            </a:r>
          </a:p>
          <a:p>
            <a:endParaRPr lang="it-IT" sz="1600" dirty="0">
              <a:solidFill>
                <a:srgbClr val="00B0F0"/>
              </a:solidFill>
              <a:latin typeface="+mj-lt"/>
            </a:endParaRPr>
          </a:p>
          <a:p>
            <a:endParaRPr lang="it-IT" sz="1600" dirty="0">
              <a:solidFill>
                <a:srgbClr val="00B0F0"/>
              </a:solidFill>
              <a:latin typeface="+mj-lt"/>
            </a:endParaRPr>
          </a:p>
          <a:p>
            <a:endParaRPr lang="it-IT" sz="1600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42D3A3AB-6139-430F-8F23-76DC6AEE4EA7}"/>
              </a:ext>
            </a:extLst>
          </p:cNvPr>
          <p:cNvGrpSpPr/>
          <p:nvPr/>
        </p:nvGrpSpPr>
        <p:grpSpPr>
          <a:xfrm>
            <a:off x="1066863" y="3735897"/>
            <a:ext cx="2124000" cy="162064"/>
            <a:chOff x="-2760955" y="-3792876"/>
            <a:chExt cx="1989232" cy="9853008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9CFD659-C121-4CE5-B36F-ECF6C4445B47}"/>
                </a:ext>
              </a:extLst>
            </p:cNvPr>
            <p:cNvSpPr txBox="1"/>
            <p:nvPr/>
          </p:nvSpPr>
          <p:spPr>
            <a:xfrm>
              <a:off x="-2760955" y="1682747"/>
              <a:ext cx="1989232" cy="437738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c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Ç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b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      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(X;Y)</a:t>
              </a:r>
            </a:p>
            <a:p>
              <a:endParaRPr lang="it-IT" dirty="0"/>
            </a:p>
          </p:txBody>
        </p:sp>
        <p:cxnSp>
          <p:nvCxnSpPr>
            <p:cNvPr id="86" name="Connettore 2 85">
              <a:extLst>
                <a:ext uri="{FF2B5EF4-FFF2-40B4-BE49-F238E27FC236}">
                  <a16:creationId xmlns:a16="http://schemas.microsoft.com/office/drawing/2014/main" id="{F7AA26EB-7619-4106-B1C0-78D027535646}"/>
                </a:ext>
              </a:extLst>
            </p:cNvPr>
            <p:cNvCxnSpPr/>
            <p:nvPr/>
          </p:nvCxnSpPr>
          <p:spPr>
            <a:xfrm>
              <a:off x="-1927727" y="-3792876"/>
              <a:ext cx="298339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DC2A839-085B-43B4-B942-DFBFB1C46A04}"/>
              </a:ext>
            </a:extLst>
          </p:cNvPr>
          <p:cNvSpPr txBox="1"/>
          <p:nvPr/>
        </p:nvSpPr>
        <p:spPr>
          <a:xfrm>
            <a:off x="0" y="5992096"/>
            <a:ext cx="630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Ripetendo questa operazione per </a:t>
            </a:r>
            <a:r>
              <a:rPr lang="it-IT" sz="1600">
                <a:solidFill>
                  <a:srgbClr val="FF0000"/>
                </a:solidFill>
                <a:latin typeface="+mj-lt"/>
              </a:rPr>
              <a:t>le posizioni 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della circonferenza generatrice  intersecata da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 si troveranno i punti che determinano la conica di sezione che sarà una circonferenza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FBCEF72-86D7-43FA-ADB9-F00E349F860C}"/>
              </a:ext>
            </a:extLst>
          </p:cNvPr>
          <p:cNvSpPr/>
          <p:nvPr/>
        </p:nvSpPr>
        <p:spPr>
          <a:xfrm>
            <a:off x="6701233" y="1391972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41AA28E7-2559-4EB1-96F3-57CC9BE19C3A}"/>
              </a:ext>
            </a:extLst>
          </p:cNvPr>
          <p:cNvSpPr/>
          <p:nvPr/>
        </p:nvSpPr>
        <p:spPr>
          <a:xfrm>
            <a:off x="7477544" y="1391124"/>
            <a:ext cx="61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1A09A797-EDA4-4E8E-951A-A270C850A4C6}"/>
              </a:ext>
            </a:extLst>
          </p:cNvPr>
          <p:cNvSpPr/>
          <p:nvPr/>
        </p:nvSpPr>
        <p:spPr>
          <a:xfrm>
            <a:off x="6827601" y="1390383"/>
            <a:ext cx="190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454C753A-346C-4A10-B648-1A561BDFEC18}"/>
              </a:ext>
            </a:extLst>
          </p:cNvPr>
          <p:cNvSpPr/>
          <p:nvPr/>
        </p:nvSpPr>
        <p:spPr>
          <a:xfrm>
            <a:off x="6972184" y="1391659"/>
            <a:ext cx="162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ACEFC82-B175-41EE-824A-D95638FADABE}"/>
              </a:ext>
            </a:extLst>
          </p:cNvPr>
          <p:cNvSpPr/>
          <p:nvPr/>
        </p:nvSpPr>
        <p:spPr>
          <a:xfrm>
            <a:off x="7116991" y="1391601"/>
            <a:ext cx="133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FD469665-B505-43BF-90FA-FD2A07BEF0E8}"/>
              </a:ext>
            </a:extLst>
          </p:cNvPr>
          <p:cNvSpPr/>
          <p:nvPr/>
        </p:nvSpPr>
        <p:spPr>
          <a:xfrm>
            <a:off x="7297272" y="1391933"/>
            <a:ext cx="97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AE97761-B68F-47D7-80DA-3DE44F56D2EA}"/>
              </a:ext>
            </a:extLst>
          </p:cNvPr>
          <p:cNvCxnSpPr>
            <a:cxnSpLocks/>
          </p:cNvCxnSpPr>
          <p:nvPr/>
        </p:nvCxnSpPr>
        <p:spPr>
          <a:xfrm>
            <a:off x="7733775" y="2473506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B80A3257-CF3B-484F-906A-1AF9DAA1EEB9}"/>
              </a:ext>
            </a:extLst>
          </p:cNvPr>
          <p:cNvSpPr txBox="1"/>
          <p:nvPr/>
        </p:nvSpPr>
        <p:spPr>
          <a:xfrm>
            <a:off x="7736957" y="2281285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C’’</a:t>
            </a:r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ED84B15-B085-4094-B8BF-1AED565FEDC2}"/>
              </a:ext>
            </a:extLst>
          </p:cNvPr>
          <p:cNvCxnSpPr>
            <a:cxnSpLocks/>
          </p:cNvCxnSpPr>
          <p:nvPr/>
        </p:nvCxnSpPr>
        <p:spPr>
          <a:xfrm>
            <a:off x="6044184" y="3675451"/>
            <a:ext cx="2726952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894B45D5-0DEE-4EFB-987D-64F2B83BD882}"/>
              </a:ext>
            </a:extLst>
          </p:cNvPr>
          <p:cNvCxnSpPr>
            <a:cxnSpLocks/>
          </p:cNvCxnSpPr>
          <p:nvPr/>
        </p:nvCxnSpPr>
        <p:spPr>
          <a:xfrm>
            <a:off x="7781397" y="2473505"/>
            <a:ext cx="0" cy="2621272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93" name="Ovale 92">
            <a:extLst>
              <a:ext uri="{FF2B5EF4-FFF2-40B4-BE49-F238E27FC236}">
                <a16:creationId xmlns:a16="http://schemas.microsoft.com/office/drawing/2014/main" id="{CB00F2D3-5CC8-438A-A0C3-B93607906F4A}"/>
              </a:ext>
            </a:extLst>
          </p:cNvPr>
          <p:cNvSpPr/>
          <p:nvPr/>
        </p:nvSpPr>
        <p:spPr>
          <a:xfrm>
            <a:off x="6703135" y="4019434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3B04C557-954D-4C5B-BC3A-71647A7498F8}"/>
              </a:ext>
            </a:extLst>
          </p:cNvPr>
          <p:cNvCxnSpPr/>
          <p:nvPr/>
        </p:nvCxnSpPr>
        <p:spPr>
          <a:xfrm>
            <a:off x="6702023" y="5094777"/>
            <a:ext cx="2160000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5A21447C-5250-4CCA-9CB1-00B56C7F3DAA}"/>
              </a:ext>
            </a:extLst>
          </p:cNvPr>
          <p:cNvSpPr txBox="1"/>
          <p:nvPr/>
        </p:nvSpPr>
        <p:spPr>
          <a:xfrm flipH="1">
            <a:off x="8411932" y="3403938"/>
            <a:ext cx="3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Calibri Light" panose="020F0302020204030204"/>
              </a:rPr>
              <a:t>lt</a:t>
            </a:r>
          </a:p>
        </p:txBody>
      </p: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63A8A07D-A3EB-47C4-BDF7-900EB0810628}"/>
              </a:ext>
            </a:extLst>
          </p:cNvPr>
          <p:cNvCxnSpPr>
            <a:cxnSpLocks/>
          </p:cNvCxnSpPr>
          <p:nvPr/>
        </p:nvCxnSpPr>
        <p:spPr>
          <a:xfrm rot="16200000">
            <a:off x="7732694" y="2473504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11" name="Ovale 110">
            <a:extLst>
              <a:ext uri="{FF2B5EF4-FFF2-40B4-BE49-F238E27FC236}">
                <a16:creationId xmlns:a16="http://schemas.microsoft.com/office/drawing/2014/main" id="{896FFBBF-A3F4-49E3-8B8F-60549B6A4D42}"/>
              </a:ext>
            </a:extLst>
          </p:cNvPr>
          <p:cNvSpPr/>
          <p:nvPr/>
        </p:nvSpPr>
        <p:spPr>
          <a:xfrm>
            <a:off x="6737829" y="1392045"/>
            <a:ext cx="208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e 112">
            <a:extLst>
              <a:ext uri="{FF2B5EF4-FFF2-40B4-BE49-F238E27FC236}">
                <a16:creationId xmlns:a16="http://schemas.microsoft.com/office/drawing/2014/main" id="{78185B5B-CE4A-42EC-BC3A-53853B628F6A}"/>
              </a:ext>
            </a:extLst>
          </p:cNvPr>
          <p:cNvSpPr/>
          <p:nvPr/>
        </p:nvSpPr>
        <p:spPr>
          <a:xfrm>
            <a:off x="7657089" y="1390938"/>
            <a:ext cx="25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A398C01E-5DAA-4DA2-AC90-613299346F8D}"/>
              </a:ext>
            </a:extLst>
          </p:cNvPr>
          <p:cNvCxnSpPr>
            <a:cxnSpLocks/>
          </p:cNvCxnSpPr>
          <p:nvPr/>
        </p:nvCxnSpPr>
        <p:spPr>
          <a:xfrm flipV="1">
            <a:off x="7648829" y="4023206"/>
            <a:ext cx="261706" cy="215237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8F911C82-A655-4218-B50D-2F2FF0B5B3D8}"/>
              </a:ext>
            </a:extLst>
          </p:cNvPr>
          <p:cNvCxnSpPr>
            <a:cxnSpLocks/>
          </p:cNvCxnSpPr>
          <p:nvPr/>
        </p:nvCxnSpPr>
        <p:spPr>
          <a:xfrm flipV="1">
            <a:off x="7469094" y="4068497"/>
            <a:ext cx="616835" cy="2068688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818D34BB-BFC8-4AC7-87C4-5B242E655A9A}"/>
              </a:ext>
            </a:extLst>
          </p:cNvPr>
          <p:cNvCxnSpPr>
            <a:cxnSpLocks/>
          </p:cNvCxnSpPr>
          <p:nvPr/>
        </p:nvCxnSpPr>
        <p:spPr>
          <a:xfrm flipV="1">
            <a:off x="7290289" y="4132016"/>
            <a:ext cx="981675" cy="192416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EBAEC608-D504-4736-BB6D-DD0BDFB7AB12}"/>
              </a:ext>
            </a:extLst>
          </p:cNvPr>
          <p:cNvCxnSpPr>
            <a:cxnSpLocks/>
          </p:cNvCxnSpPr>
          <p:nvPr/>
        </p:nvCxnSpPr>
        <p:spPr>
          <a:xfrm flipV="1">
            <a:off x="7112631" y="4247293"/>
            <a:ext cx="1334470" cy="1695426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D5F1B278-F2DA-4A23-99B6-E5638C3F25EC}"/>
              </a:ext>
            </a:extLst>
          </p:cNvPr>
          <p:cNvCxnSpPr>
            <a:cxnSpLocks/>
          </p:cNvCxnSpPr>
          <p:nvPr/>
        </p:nvCxnSpPr>
        <p:spPr>
          <a:xfrm flipV="1">
            <a:off x="6970698" y="4390878"/>
            <a:ext cx="1622069" cy="141552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05AD9FF4-C7BF-4BF7-8E55-8E1837670FF9}"/>
              </a:ext>
            </a:extLst>
          </p:cNvPr>
          <p:cNvCxnSpPr>
            <a:cxnSpLocks/>
          </p:cNvCxnSpPr>
          <p:nvPr/>
        </p:nvCxnSpPr>
        <p:spPr>
          <a:xfrm flipV="1">
            <a:off x="6826343" y="4596766"/>
            <a:ext cx="1909141" cy="100341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D74ACBB6-310F-42D7-B6A2-8DD53A7ACCA6}"/>
              </a:ext>
            </a:extLst>
          </p:cNvPr>
          <p:cNvCxnSpPr>
            <a:cxnSpLocks/>
          </p:cNvCxnSpPr>
          <p:nvPr/>
        </p:nvCxnSpPr>
        <p:spPr>
          <a:xfrm flipV="1">
            <a:off x="6737829" y="4817463"/>
            <a:ext cx="2088000" cy="55063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A48C50F8-E15E-48EB-947F-D49B53008996}"/>
              </a:ext>
            </a:extLst>
          </p:cNvPr>
          <p:cNvCxnSpPr>
            <a:cxnSpLocks/>
          </p:cNvCxnSpPr>
          <p:nvPr/>
        </p:nvCxnSpPr>
        <p:spPr>
          <a:xfrm flipH="1" flipV="1">
            <a:off x="6737829" y="4816576"/>
            <a:ext cx="2096299" cy="55357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5B1BA243-7ABB-406E-AEA9-B119E7741283}"/>
              </a:ext>
            </a:extLst>
          </p:cNvPr>
          <p:cNvCxnSpPr>
            <a:cxnSpLocks/>
          </p:cNvCxnSpPr>
          <p:nvPr/>
        </p:nvCxnSpPr>
        <p:spPr>
          <a:xfrm flipH="1" flipV="1">
            <a:off x="6826343" y="4595687"/>
            <a:ext cx="1920988" cy="991050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2A330E7E-671E-47B9-A711-5C07C146CD6A}"/>
              </a:ext>
            </a:extLst>
          </p:cNvPr>
          <p:cNvCxnSpPr>
            <a:cxnSpLocks/>
          </p:cNvCxnSpPr>
          <p:nvPr/>
        </p:nvCxnSpPr>
        <p:spPr>
          <a:xfrm flipH="1" flipV="1">
            <a:off x="6970698" y="4385155"/>
            <a:ext cx="1637713" cy="1406394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D22C6FDE-4030-4C6B-8A53-C079267D248E}"/>
              </a:ext>
            </a:extLst>
          </p:cNvPr>
          <p:cNvCxnSpPr>
            <a:cxnSpLocks/>
          </p:cNvCxnSpPr>
          <p:nvPr/>
        </p:nvCxnSpPr>
        <p:spPr>
          <a:xfrm flipH="1" flipV="1">
            <a:off x="7110741" y="4245727"/>
            <a:ext cx="1346306" cy="1696992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CF303794-E50F-483D-A6FE-24706181A47D}"/>
              </a:ext>
            </a:extLst>
          </p:cNvPr>
          <p:cNvCxnSpPr>
            <a:cxnSpLocks/>
          </p:cNvCxnSpPr>
          <p:nvPr/>
        </p:nvCxnSpPr>
        <p:spPr>
          <a:xfrm flipH="1" flipV="1">
            <a:off x="7295983" y="4136672"/>
            <a:ext cx="977391" cy="1928578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4CF9C59-43E7-44E8-8720-D44E8A7B2752}"/>
              </a:ext>
            </a:extLst>
          </p:cNvPr>
          <p:cNvCxnSpPr>
            <a:cxnSpLocks/>
          </p:cNvCxnSpPr>
          <p:nvPr/>
        </p:nvCxnSpPr>
        <p:spPr>
          <a:xfrm flipH="1" flipV="1">
            <a:off x="7475512" y="4064015"/>
            <a:ext cx="614571" cy="207354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C416A07B-AA4E-4872-9BEA-1C5663FE2D7C}"/>
              </a:ext>
            </a:extLst>
          </p:cNvPr>
          <p:cNvCxnSpPr>
            <a:cxnSpLocks/>
          </p:cNvCxnSpPr>
          <p:nvPr/>
        </p:nvCxnSpPr>
        <p:spPr>
          <a:xfrm flipH="1" flipV="1">
            <a:off x="7654402" y="4026248"/>
            <a:ext cx="254206" cy="214717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36D88A4C-74BB-4DFB-8516-3CE599632DE8}"/>
              </a:ext>
            </a:extLst>
          </p:cNvPr>
          <p:cNvCxnSpPr/>
          <p:nvPr/>
        </p:nvCxnSpPr>
        <p:spPr>
          <a:xfrm>
            <a:off x="7110741" y="725432"/>
            <a:ext cx="0" cy="5841748"/>
          </a:xfrm>
          <a:prstGeom prst="line">
            <a:avLst/>
          </a:prstGeom>
          <a:noFill/>
          <a:ln w="31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95" name="CasellaDiTesto 194">
            <a:extLst>
              <a:ext uri="{FF2B5EF4-FFF2-40B4-BE49-F238E27FC236}">
                <a16:creationId xmlns:a16="http://schemas.microsoft.com/office/drawing/2014/main" id="{F205643D-D85D-489D-B22F-B9704F04E890}"/>
              </a:ext>
            </a:extLst>
          </p:cNvPr>
          <p:cNvSpPr txBox="1"/>
          <p:nvPr/>
        </p:nvSpPr>
        <p:spPr>
          <a:xfrm>
            <a:off x="7099236" y="6385674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dirty="0"/>
          </a:p>
        </p:txBody>
      </p:sp>
      <p:sp>
        <p:nvSpPr>
          <p:cNvPr id="196" name="Arco 195">
            <a:extLst>
              <a:ext uri="{FF2B5EF4-FFF2-40B4-BE49-F238E27FC236}">
                <a16:creationId xmlns:a16="http://schemas.microsoft.com/office/drawing/2014/main" id="{CC93F323-9F03-470F-9AD7-ABCCC0096C12}"/>
              </a:ext>
            </a:extLst>
          </p:cNvPr>
          <p:cNvSpPr/>
          <p:nvPr/>
        </p:nvSpPr>
        <p:spPr>
          <a:xfrm>
            <a:off x="5608721" y="2850181"/>
            <a:ext cx="1656000" cy="1656000"/>
          </a:xfrm>
          <a:prstGeom prst="arc">
            <a:avLst>
              <a:gd name="adj1" fmla="val 5414525"/>
              <a:gd name="adj2" fmla="val 10814117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Connettore diritto 196">
            <a:extLst>
              <a:ext uri="{FF2B5EF4-FFF2-40B4-BE49-F238E27FC236}">
                <a16:creationId xmlns:a16="http://schemas.microsoft.com/office/drawing/2014/main" id="{E8F4622C-8FFD-4BA4-A85F-B2D50F2409CB}"/>
              </a:ext>
            </a:extLst>
          </p:cNvPr>
          <p:cNvCxnSpPr>
            <a:cxnSpLocks/>
          </p:cNvCxnSpPr>
          <p:nvPr/>
        </p:nvCxnSpPr>
        <p:spPr>
          <a:xfrm flipH="1" flipV="1">
            <a:off x="5608468" y="1636736"/>
            <a:ext cx="1" cy="2039051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98" name="Connettore diritto 197">
            <a:extLst>
              <a:ext uri="{FF2B5EF4-FFF2-40B4-BE49-F238E27FC236}">
                <a16:creationId xmlns:a16="http://schemas.microsoft.com/office/drawing/2014/main" id="{94777CC5-3682-4D8D-83A6-0314EB74567D}"/>
              </a:ext>
            </a:extLst>
          </p:cNvPr>
          <p:cNvCxnSpPr>
            <a:cxnSpLocks/>
          </p:cNvCxnSpPr>
          <p:nvPr/>
        </p:nvCxnSpPr>
        <p:spPr>
          <a:xfrm>
            <a:off x="6436314" y="861134"/>
            <a:ext cx="0" cy="583200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99" name="Connettore diritto 198">
            <a:extLst>
              <a:ext uri="{FF2B5EF4-FFF2-40B4-BE49-F238E27FC236}">
                <a16:creationId xmlns:a16="http://schemas.microsoft.com/office/drawing/2014/main" id="{E7D0FC6D-3AB4-4DD5-ADD4-5671F3898F3E}"/>
              </a:ext>
            </a:extLst>
          </p:cNvPr>
          <p:cNvCxnSpPr>
            <a:cxnSpLocks/>
          </p:cNvCxnSpPr>
          <p:nvPr/>
        </p:nvCxnSpPr>
        <p:spPr>
          <a:xfrm>
            <a:off x="6434771" y="4506791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EA29CCA5-39D8-4EBC-BD0E-0A85FB4BA7F6}"/>
              </a:ext>
            </a:extLst>
          </p:cNvPr>
          <p:cNvCxnSpPr>
            <a:cxnSpLocks/>
          </p:cNvCxnSpPr>
          <p:nvPr/>
        </p:nvCxnSpPr>
        <p:spPr>
          <a:xfrm>
            <a:off x="5576241" y="1869673"/>
            <a:ext cx="15300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01" name="Connettore diritto 200">
            <a:extLst>
              <a:ext uri="{FF2B5EF4-FFF2-40B4-BE49-F238E27FC236}">
                <a16:creationId xmlns:a16="http://schemas.microsoft.com/office/drawing/2014/main" id="{35681843-B4D6-4449-AE6E-BDB4F9BD0E1F}"/>
              </a:ext>
            </a:extLst>
          </p:cNvPr>
          <p:cNvCxnSpPr>
            <a:cxnSpLocks/>
          </p:cNvCxnSpPr>
          <p:nvPr/>
        </p:nvCxnSpPr>
        <p:spPr>
          <a:xfrm>
            <a:off x="5582250" y="3075462"/>
            <a:ext cx="15300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202" name="CasellaDiTesto 201">
            <a:extLst>
              <a:ext uri="{FF2B5EF4-FFF2-40B4-BE49-F238E27FC236}">
                <a16:creationId xmlns:a16="http://schemas.microsoft.com/office/drawing/2014/main" id="{CBA0C039-4CB1-4A70-8CB0-1F096EEA30E4}"/>
              </a:ext>
            </a:extLst>
          </p:cNvPr>
          <p:cNvSpPr txBox="1"/>
          <p:nvPr/>
        </p:nvSpPr>
        <p:spPr>
          <a:xfrm>
            <a:off x="0" y="724137"/>
            <a:ext cx="50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Sia data la sfera nella rappresentazione ortogonale mediante le proiezioni del centro C(C’; C’’) di una circonferenza generatrice che immaginiamo di far ruotare attorno al suo diametro d(d’;d’’) ortogonale a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1 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ottenendo un’immagine discreta del solido</a:t>
            </a:r>
            <a:endParaRPr lang="it-IT" sz="1600" baseline="-25000" dirty="0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8A879B03-68E6-42C9-AFC9-677268CDF711}"/>
              </a:ext>
            </a:extLst>
          </p:cNvPr>
          <p:cNvCxnSpPr>
            <a:cxnSpLocks/>
          </p:cNvCxnSpPr>
          <p:nvPr/>
        </p:nvCxnSpPr>
        <p:spPr>
          <a:xfrm>
            <a:off x="7780293" y="861134"/>
            <a:ext cx="0" cy="268482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DAC3DA90-DFDD-4DED-9CB2-ABB7FC6C9A9E}"/>
              </a:ext>
            </a:extLst>
          </p:cNvPr>
          <p:cNvSpPr txBox="1"/>
          <p:nvPr/>
        </p:nvSpPr>
        <p:spPr>
          <a:xfrm>
            <a:off x="7717626" y="1022718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</a:rPr>
              <a:t>d’’</a:t>
            </a:r>
          </a:p>
        </p:txBody>
      </p:sp>
      <p:sp>
        <p:nvSpPr>
          <p:cNvPr id="205" name="CasellaDiTesto 204">
            <a:extLst>
              <a:ext uri="{FF2B5EF4-FFF2-40B4-BE49-F238E27FC236}">
                <a16:creationId xmlns:a16="http://schemas.microsoft.com/office/drawing/2014/main" id="{C59E0A9F-0441-4CB9-AC1B-C4660F51A61D}"/>
              </a:ext>
            </a:extLst>
          </p:cNvPr>
          <p:cNvSpPr txBox="1"/>
          <p:nvPr/>
        </p:nvSpPr>
        <p:spPr>
          <a:xfrm>
            <a:off x="7503694" y="4899462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</a:rPr>
              <a:t>d’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66ED48C-FE57-4659-A0D6-6870A1AC87C1}"/>
              </a:ext>
            </a:extLst>
          </p:cNvPr>
          <p:cNvSpPr txBox="1"/>
          <p:nvPr/>
        </p:nvSpPr>
        <p:spPr>
          <a:xfrm>
            <a:off x="25306" y="4388864"/>
            <a:ext cx="5593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Date le caratteristiche del piano di sezione le coniche di sezione di presentano entrambe in scorcio totale.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6C2AB6F-85E7-46A0-AF78-819160A80A92}"/>
              </a:ext>
            </a:extLst>
          </p:cNvPr>
          <p:cNvSpPr txBox="1"/>
          <p:nvPr/>
        </p:nvSpPr>
        <p:spPr>
          <a:xfrm>
            <a:off x="0" y="4906311"/>
            <a:ext cx="6316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Pertanto è necessario operare il ribaltamento mediante un piano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B0F0"/>
                </a:solidFill>
              </a:rPr>
              <a:t> che definisca la posizione dei punti </a:t>
            </a:r>
            <a:r>
              <a:rPr lang="it-IT" sz="1600" dirty="0">
                <a:solidFill>
                  <a:srgbClr val="FF0000"/>
                </a:solidFill>
              </a:rPr>
              <a:t>X(X’;X’’) </a:t>
            </a:r>
            <a:r>
              <a:rPr lang="it-IT" sz="1600" dirty="0">
                <a:solidFill>
                  <a:srgbClr val="00B0F0"/>
                </a:solidFill>
              </a:rPr>
              <a:t>e </a:t>
            </a:r>
            <a:r>
              <a:rPr lang="it-IT" sz="1600" dirty="0">
                <a:solidFill>
                  <a:srgbClr val="FF0000"/>
                </a:solidFill>
              </a:rPr>
              <a:t>Y(Y’;Y’’) </a:t>
            </a:r>
            <a:r>
              <a:rPr lang="it-IT" sz="1600" dirty="0">
                <a:solidFill>
                  <a:srgbClr val="00B0F0"/>
                </a:solidFill>
              </a:rPr>
              <a:t>dell’intersezione tra b e la posizione della circonferenza generatrice</a:t>
            </a:r>
            <a:endParaRPr lang="it-IT" sz="1600" dirty="0"/>
          </a:p>
        </p:txBody>
      </p:sp>
      <p:sp>
        <p:nvSpPr>
          <p:cNvPr id="206" name="CasellaDiTesto 205">
            <a:extLst>
              <a:ext uri="{FF2B5EF4-FFF2-40B4-BE49-F238E27FC236}">
                <a16:creationId xmlns:a16="http://schemas.microsoft.com/office/drawing/2014/main" id="{0CAEF78D-841D-4355-AC40-26711AA26F6D}"/>
              </a:ext>
            </a:extLst>
          </p:cNvPr>
          <p:cNvSpPr txBox="1"/>
          <p:nvPr/>
        </p:nvSpPr>
        <p:spPr>
          <a:xfrm>
            <a:off x="6401866" y="896407"/>
            <a:ext cx="540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07" name="CasellaDiTesto 206">
            <a:extLst>
              <a:ext uri="{FF2B5EF4-FFF2-40B4-BE49-F238E27FC236}">
                <a16:creationId xmlns:a16="http://schemas.microsoft.com/office/drawing/2014/main" id="{0AC0A5C4-98A6-445C-9208-4F9530AB77D5}"/>
              </a:ext>
            </a:extLst>
          </p:cNvPr>
          <p:cNvSpPr txBox="1"/>
          <p:nvPr/>
        </p:nvSpPr>
        <p:spPr>
          <a:xfrm>
            <a:off x="6392100" y="6364338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002060"/>
                </a:solidFill>
                <a:latin typeface="+mj-lt"/>
              </a:rPr>
              <a:t>1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C2232C66-747C-4292-92DA-4FB4653A5078}"/>
              </a:ext>
            </a:extLst>
          </p:cNvPr>
          <p:cNvCxnSpPr>
            <a:cxnSpLocks/>
          </p:cNvCxnSpPr>
          <p:nvPr/>
        </p:nvCxnSpPr>
        <p:spPr>
          <a:xfrm>
            <a:off x="5102352" y="3675449"/>
            <a:ext cx="1343353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CasellaDiTesto 207">
            <a:extLst>
              <a:ext uri="{FF2B5EF4-FFF2-40B4-BE49-F238E27FC236}">
                <a16:creationId xmlns:a16="http://schemas.microsoft.com/office/drawing/2014/main" id="{370E13BB-072F-4560-9226-52A655B3D1D8}"/>
              </a:ext>
            </a:extLst>
          </p:cNvPr>
          <p:cNvSpPr txBox="1"/>
          <p:nvPr/>
        </p:nvSpPr>
        <p:spPr>
          <a:xfrm>
            <a:off x="4960787" y="3305340"/>
            <a:ext cx="68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+mj-lt"/>
              </a:rPr>
              <a:t>(t</a:t>
            </a:r>
            <a:r>
              <a:rPr lang="it-IT" sz="1600" baseline="-25000" dirty="0">
                <a:solidFill>
                  <a:srgbClr val="002060"/>
                </a:solidFill>
                <a:latin typeface="+mj-lt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09" name="CasellaDiTesto 208">
            <a:extLst>
              <a:ext uri="{FF2B5EF4-FFF2-40B4-BE49-F238E27FC236}">
                <a16:creationId xmlns:a16="http://schemas.microsoft.com/office/drawing/2014/main" id="{0F2159DC-144C-4D23-B9E0-0B9F36BC607A}"/>
              </a:ext>
            </a:extLst>
          </p:cNvPr>
          <p:cNvSpPr txBox="1"/>
          <p:nvPr/>
        </p:nvSpPr>
        <p:spPr>
          <a:xfrm>
            <a:off x="5086936" y="1706545"/>
            <a:ext cx="540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(Y’’)</a:t>
            </a:r>
          </a:p>
        </p:txBody>
      </p:sp>
      <p:sp>
        <p:nvSpPr>
          <p:cNvPr id="210" name="CasellaDiTesto 209">
            <a:extLst>
              <a:ext uri="{FF2B5EF4-FFF2-40B4-BE49-F238E27FC236}">
                <a16:creationId xmlns:a16="http://schemas.microsoft.com/office/drawing/2014/main" id="{597FE03B-832F-4F93-9014-35F052B26DAB}"/>
              </a:ext>
            </a:extLst>
          </p:cNvPr>
          <p:cNvSpPr txBox="1"/>
          <p:nvPr/>
        </p:nvSpPr>
        <p:spPr>
          <a:xfrm>
            <a:off x="5078949" y="2895316"/>
            <a:ext cx="576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(X’’)</a:t>
            </a: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252A73CF-C6F5-45E6-9460-357F524A105D}"/>
              </a:ext>
            </a:extLst>
          </p:cNvPr>
          <p:cNvSpPr txBox="1"/>
          <p:nvPr/>
        </p:nvSpPr>
        <p:spPr>
          <a:xfrm>
            <a:off x="7275015" y="4307048"/>
            <a:ext cx="3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b="1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F378D53A-3309-4D0C-81CD-04475ED636D1}"/>
              </a:ext>
            </a:extLst>
          </p:cNvPr>
          <p:cNvSpPr txBox="1"/>
          <p:nvPr/>
        </p:nvSpPr>
        <p:spPr>
          <a:xfrm>
            <a:off x="7766313" y="4898005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C’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99E7FF-56DA-478C-8632-B3507745ED60}"/>
              </a:ext>
            </a:extLst>
          </p:cNvPr>
          <p:cNvSpPr txBox="1"/>
          <p:nvPr/>
        </p:nvSpPr>
        <p:spPr>
          <a:xfrm>
            <a:off x="0" y="3840161"/>
            <a:ext cx="4755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dove c(c’; c’’) = circonferenza generatrice</a:t>
            </a:r>
            <a:endParaRPr lang="it-IT" sz="1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C433E5-A800-4E77-9044-23541AD56AB4}"/>
              </a:ext>
            </a:extLst>
          </p:cNvPr>
          <p:cNvSpPr txBox="1"/>
          <p:nvPr/>
        </p:nvSpPr>
        <p:spPr>
          <a:xfrm>
            <a:off x="0" y="4118085"/>
            <a:ext cx="4788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(X;Y)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= segmento di corda della circonferenza</a:t>
            </a:r>
            <a:endParaRPr lang="it-IT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9AEE36C-2A30-4E64-8F9A-CB88A2940871}"/>
              </a:ext>
            </a:extLst>
          </p:cNvPr>
          <p:cNvCxnSpPr/>
          <p:nvPr/>
        </p:nvCxnSpPr>
        <p:spPr>
          <a:xfrm>
            <a:off x="7780414" y="5094777"/>
            <a:ext cx="0" cy="107864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D915D62-718F-4CD4-A89C-13CA74C2BCBB}"/>
              </a:ext>
            </a:extLst>
          </p:cNvPr>
          <p:cNvGrpSpPr/>
          <p:nvPr/>
        </p:nvGrpSpPr>
        <p:grpSpPr>
          <a:xfrm>
            <a:off x="7740767" y="5058747"/>
            <a:ext cx="72000" cy="72000"/>
            <a:chOff x="8709660" y="4010364"/>
            <a:chExt cx="72000" cy="7200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74D034E2-2EE1-4D75-9A0C-30413C6F83DD}"/>
                </a:ext>
              </a:extLst>
            </p:cNvPr>
            <p:cNvCxnSpPr/>
            <p:nvPr/>
          </p:nvCxnSpPr>
          <p:spPr>
            <a:xfrm>
              <a:off x="8747106" y="4010364"/>
              <a:ext cx="0" cy="7200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BF518214-51AF-4382-8B15-368E8994B166}"/>
                </a:ext>
              </a:extLst>
            </p:cNvPr>
            <p:cNvCxnSpPr/>
            <p:nvPr/>
          </p:nvCxnSpPr>
          <p:spPr>
            <a:xfrm>
              <a:off x="8709660" y="4044315"/>
              <a:ext cx="72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FA8ECE73-E922-4462-9FD9-D8F5DFAA4383}"/>
              </a:ext>
            </a:extLst>
          </p:cNvPr>
          <p:cNvSpPr txBox="1"/>
          <p:nvPr/>
        </p:nvSpPr>
        <p:spPr>
          <a:xfrm>
            <a:off x="7651510" y="4844778"/>
            <a:ext cx="37405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º</a:t>
            </a:r>
            <a:endParaRPr lang="it-IT" sz="1600" dirty="0">
              <a:solidFill>
                <a:srgbClr val="00B0F0"/>
              </a:solidFill>
              <a:latin typeface="MS Shell Dlg 2" panose="020B0604030504040204" pitchFamily="34" charset="0"/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D8C90D81-40D3-4D2E-B333-F355EB4B9F7F}"/>
              </a:ext>
            </a:extLst>
          </p:cNvPr>
          <p:cNvSpPr txBox="1"/>
          <p:nvPr/>
        </p:nvSpPr>
        <p:spPr>
          <a:xfrm>
            <a:off x="8311195" y="5475001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c’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E31E2A1F-243D-4B3A-9E42-B9E4C712E941}"/>
              </a:ext>
            </a:extLst>
          </p:cNvPr>
          <p:cNvSpPr txBox="1"/>
          <p:nvPr/>
        </p:nvSpPr>
        <p:spPr>
          <a:xfrm>
            <a:off x="8353235" y="2241117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c’’</a:t>
            </a:r>
          </a:p>
        </p:txBody>
      </p: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DC3AC524-FC50-4B37-883A-239E0DC7FE87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58" grpId="0"/>
      <p:bldP spid="2" grpId="0"/>
      <p:bldP spid="63" grpId="0"/>
      <p:bldP spid="74" grpId="0"/>
      <p:bldP spid="77" grpId="0"/>
      <p:bldP spid="10" grpId="0" build="p"/>
      <p:bldP spid="18" grpId="0"/>
      <p:bldP spid="59" grpId="0" animBg="1"/>
      <p:bldP spid="62" grpId="0" animBg="1"/>
      <p:bldP spid="64" grpId="0" animBg="1"/>
      <p:bldP spid="84" grpId="0" animBg="1"/>
      <p:bldP spid="85" grpId="0" animBg="1"/>
      <p:bldP spid="87" grpId="0" animBg="1"/>
      <p:bldP spid="89" grpId="0"/>
      <p:bldP spid="93" grpId="0" animBg="1"/>
      <p:bldP spid="111" grpId="0" animBg="1"/>
      <p:bldP spid="113" grpId="0" animBg="1"/>
      <p:bldP spid="195" grpId="0"/>
      <p:bldP spid="196" grpId="0" animBg="1"/>
      <p:bldP spid="202" grpId="0"/>
      <p:bldP spid="204" grpId="0"/>
      <p:bldP spid="205" grpId="0"/>
      <p:bldP spid="20" grpId="0"/>
      <p:bldP spid="22" grpId="0"/>
      <p:bldP spid="206" grpId="0"/>
      <p:bldP spid="207" grpId="0"/>
      <p:bldP spid="208" grpId="0"/>
      <p:bldP spid="209" grpId="0"/>
      <p:bldP spid="210" grpId="0"/>
      <p:bldP spid="114" grpId="0"/>
      <p:bldP spid="115" grpId="0"/>
      <p:bldP spid="3" grpId="0"/>
      <p:bldP spid="4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13334"/>
            <a:ext cx="9072000" cy="707886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LE CONICHE – LA SFERA (2)</a:t>
            </a:r>
          </a:p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Sezione con piano di profilo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^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^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p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)</a:t>
            </a:r>
            <a:endParaRPr lang="it-IT" sz="20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ED4827C4-301B-4C53-A6AC-C614407673DF}"/>
              </a:ext>
            </a:extLst>
          </p:cNvPr>
          <p:cNvSpPr txBox="1"/>
          <p:nvPr/>
        </p:nvSpPr>
        <p:spPr>
          <a:xfrm>
            <a:off x="7782863" y="4923451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C106FFD0-0D93-4881-B254-EF5A5C9A3F95}"/>
              </a:ext>
            </a:extLst>
          </p:cNvPr>
          <p:cNvSpPr txBox="1"/>
          <p:nvPr/>
        </p:nvSpPr>
        <p:spPr>
          <a:xfrm>
            <a:off x="7076112" y="918222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2DB59E-77DF-44D6-B19C-3C987C638873}"/>
              </a:ext>
            </a:extLst>
          </p:cNvPr>
          <p:cNvSpPr txBox="1"/>
          <p:nvPr/>
        </p:nvSpPr>
        <p:spPr>
          <a:xfrm>
            <a:off x="6953939" y="3987870"/>
            <a:ext cx="45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X’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1F3FD18-CB73-469A-BDEF-A728CBF7FBAF}"/>
              </a:ext>
            </a:extLst>
          </p:cNvPr>
          <p:cNvSpPr txBox="1"/>
          <p:nvPr/>
        </p:nvSpPr>
        <p:spPr>
          <a:xfrm>
            <a:off x="7158109" y="2221508"/>
            <a:ext cx="43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Y’’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01A4CC7F-C893-47AF-B538-DAB03AE344D3}"/>
              </a:ext>
            </a:extLst>
          </p:cNvPr>
          <p:cNvSpPr txBox="1"/>
          <p:nvPr/>
        </p:nvSpPr>
        <p:spPr>
          <a:xfrm>
            <a:off x="6797031" y="2227005"/>
            <a:ext cx="501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X’’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DA92C88A-A234-455E-ABF3-CB81993989AF}"/>
              </a:ext>
            </a:extLst>
          </p:cNvPr>
          <p:cNvSpPr txBox="1"/>
          <p:nvPr/>
        </p:nvSpPr>
        <p:spPr>
          <a:xfrm>
            <a:off x="7115755" y="5741100"/>
            <a:ext cx="4838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Y’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FBCEF72-86D7-43FA-ADB9-F00E349F860C}"/>
              </a:ext>
            </a:extLst>
          </p:cNvPr>
          <p:cNvSpPr/>
          <p:nvPr/>
        </p:nvSpPr>
        <p:spPr>
          <a:xfrm>
            <a:off x="6701233" y="1391972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41AA28E7-2559-4EB1-96F3-57CC9BE19C3A}"/>
              </a:ext>
            </a:extLst>
          </p:cNvPr>
          <p:cNvSpPr/>
          <p:nvPr/>
        </p:nvSpPr>
        <p:spPr>
          <a:xfrm>
            <a:off x="7477544" y="1391124"/>
            <a:ext cx="61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1A09A797-EDA4-4E8E-951A-A270C850A4C6}"/>
              </a:ext>
            </a:extLst>
          </p:cNvPr>
          <p:cNvSpPr/>
          <p:nvPr/>
        </p:nvSpPr>
        <p:spPr>
          <a:xfrm>
            <a:off x="6827601" y="1390383"/>
            <a:ext cx="190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454C753A-346C-4A10-B648-1A561BDFEC18}"/>
              </a:ext>
            </a:extLst>
          </p:cNvPr>
          <p:cNvSpPr/>
          <p:nvPr/>
        </p:nvSpPr>
        <p:spPr>
          <a:xfrm>
            <a:off x="6972184" y="1391659"/>
            <a:ext cx="162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ACEFC82-B175-41EE-824A-D95638FADABE}"/>
              </a:ext>
            </a:extLst>
          </p:cNvPr>
          <p:cNvSpPr/>
          <p:nvPr/>
        </p:nvSpPr>
        <p:spPr>
          <a:xfrm>
            <a:off x="7116991" y="1391601"/>
            <a:ext cx="133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FD469665-B505-43BF-90FA-FD2A07BEF0E8}"/>
              </a:ext>
            </a:extLst>
          </p:cNvPr>
          <p:cNvSpPr/>
          <p:nvPr/>
        </p:nvSpPr>
        <p:spPr>
          <a:xfrm>
            <a:off x="7297272" y="1391933"/>
            <a:ext cx="97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AE97761-B68F-47D7-80DA-3DE44F56D2EA}"/>
              </a:ext>
            </a:extLst>
          </p:cNvPr>
          <p:cNvCxnSpPr>
            <a:cxnSpLocks/>
          </p:cNvCxnSpPr>
          <p:nvPr/>
        </p:nvCxnSpPr>
        <p:spPr>
          <a:xfrm>
            <a:off x="7733775" y="2473506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B80A3257-CF3B-484F-906A-1AF9DAA1EEB9}"/>
              </a:ext>
            </a:extLst>
          </p:cNvPr>
          <p:cNvSpPr txBox="1"/>
          <p:nvPr/>
        </p:nvSpPr>
        <p:spPr>
          <a:xfrm>
            <a:off x="7738899" y="2317124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C’’</a:t>
            </a:r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ED84B15-B085-4094-B8BF-1AED565FEDC2}"/>
              </a:ext>
            </a:extLst>
          </p:cNvPr>
          <p:cNvCxnSpPr>
            <a:cxnSpLocks/>
          </p:cNvCxnSpPr>
          <p:nvPr/>
        </p:nvCxnSpPr>
        <p:spPr>
          <a:xfrm>
            <a:off x="6213772" y="3675451"/>
            <a:ext cx="2557364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894B45D5-0DEE-4EFB-987D-64F2B83BD882}"/>
              </a:ext>
            </a:extLst>
          </p:cNvPr>
          <p:cNvCxnSpPr>
            <a:cxnSpLocks/>
            <a:endCxn id="93" idx="4"/>
          </p:cNvCxnSpPr>
          <p:nvPr/>
        </p:nvCxnSpPr>
        <p:spPr>
          <a:xfrm>
            <a:off x="7781397" y="2473505"/>
            <a:ext cx="1738" cy="3705929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93" name="Ovale 92">
            <a:extLst>
              <a:ext uri="{FF2B5EF4-FFF2-40B4-BE49-F238E27FC236}">
                <a16:creationId xmlns:a16="http://schemas.microsoft.com/office/drawing/2014/main" id="{CB00F2D3-5CC8-438A-A0C3-B93607906F4A}"/>
              </a:ext>
            </a:extLst>
          </p:cNvPr>
          <p:cNvSpPr/>
          <p:nvPr/>
        </p:nvSpPr>
        <p:spPr>
          <a:xfrm>
            <a:off x="6703135" y="4019434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3B04C557-954D-4C5B-BC3A-71647A7498F8}"/>
              </a:ext>
            </a:extLst>
          </p:cNvPr>
          <p:cNvCxnSpPr/>
          <p:nvPr/>
        </p:nvCxnSpPr>
        <p:spPr>
          <a:xfrm>
            <a:off x="6702023" y="5094777"/>
            <a:ext cx="2160000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5A21447C-5250-4CCA-9CB1-00B56C7F3DAA}"/>
              </a:ext>
            </a:extLst>
          </p:cNvPr>
          <p:cNvSpPr txBox="1"/>
          <p:nvPr/>
        </p:nvSpPr>
        <p:spPr>
          <a:xfrm flipH="1">
            <a:off x="8411932" y="3403938"/>
            <a:ext cx="3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Calibri Light" panose="020F0302020204030204"/>
              </a:rPr>
              <a:t>lt</a:t>
            </a:r>
          </a:p>
        </p:txBody>
      </p: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63A8A07D-A3EB-47C4-BDF7-900EB0810628}"/>
              </a:ext>
            </a:extLst>
          </p:cNvPr>
          <p:cNvCxnSpPr>
            <a:cxnSpLocks/>
          </p:cNvCxnSpPr>
          <p:nvPr/>
        </p:nvCxnSpPr>
        <p:spPr>
          <a:xfrm rot="16200000">
            <a:off x="7732694" y="2473504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11" name="Ovale 110">
            <a:extLst>
              <a:ext uri="{FF2B5EF4-FFF2-40B4-BE49-F238E27FC236}">
                <a16:creationId xmlns:a16="http://schemas.microsoft.com/office/drawing/2014/main" id="{896FFBBF-A3F4-49E3-8B8F-60549B6A4D42}"/>
              </a:ext>
            </a:extLst>
          </p:cNvPr>
          <p:cNvSpPr/>
          <p:nvPr/>
        </p:nvSpPr>
        <p:spPr>
          <a:xfrm>
            <a:off x="6737829" y="1392045"/>
            <a:ext cx="208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e 112">
            <a:extLst>
              <a:ext uri="{FF2B5EF4-FFF2-40B4-BE49-F238E27FC236}">
                <a16:creationId xmlns:a16="http://schemas.microsoft.com/office/drawing/2014/main" id="{78185B5B-CE4A-42EC-BC3A-53853B628F6A}"/>
              </a:ext>
            </a:extLst>
          </p:cNvPr>
          <p:cNvSpPr/>
          <p:nvPr/>
        </p:nvSpPr>
        <p:spPr>
          <a:xfrm>
            <a:off x="7657089" y="1390938"/>
            <a:ext cx="25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A398C01E-5DAA-4DA2-AC90-613299346F8D}"/>
              </a:ext>
            </a:extLst>
          </p:cNvPr>
          <p:cNvCxnSpPr>
            <a:cxnSpLocks/>
          </p:cNvCxnSpPr>
          <p:nvPr/>
        </p:nvCxnSpPr>
        <p:spPr>
          <a:xfrm flipV="1">
            <a:off x="7648829" y="4023206"/>
            <a:ext cx="261706" cy="215237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8F911C82-A655-4218-B50D-2F2FF0B5B3D8}"/>
              </a:ext>
            </a:extLst>
          </p:cNvPr>
          <p:cNvCxnSpPr>
            <a:cxnSpLocks/>
          </p:cNvCxnSpPr>
          <p:nvPr/>
        </p:nvCxnSpPr>
        <p:spPr>
          <a:xfrm flipV="1">
            <a:off x="7469094" y="4068497"/>
            <a:ext cx="616835" cy="2068688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818D34BB-BFC8-4AC7-87C4-5B242E655A9A}"/>
              </a:ext>
            </a:extLst>
          </p:cNvPr>
          <p:cNvCxnSpPr>
            <a:cxnSpLocks/>
          </p:cNvCxnSpPr>
          <p:nvPr/>
        </p:nvCxnSpPr>
        <p:spPr>
          <a:xfrm flipV="1">
            <a:off x="7290289" y="4132016"/>
            <a:ext cx="981675" cy="192416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EBAEC608-D504-4736-BB6D-DD0BDFB7AB12}"/>
              </a:ext>
            </a:extLst>
          </p:cNvPr>
          <p:cNvCxnSpPr>
            <a:cxnSpLocks/>
          </p:cNvCxnSpPr>
          <p:nvPr/>
        </p:nvCxnSpPr>
        <p:spPr>
          <a:xfrm flipV="1">
            <a:off x="7112631" y="4247293"/>
            <a:ext cx="1334470" cy="1695426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D5F1B278-F2DA-4A23-99B6-E5638C3F25EC}"/>
              </a:ext>
            </a:extLst>
          </p:cNvPr>
          <p:cNvCxnSpPr>
            <a:cxnSpLocks/>
          </p:cNvCxnSpPr>
          <p:nvPr/>
        </p:nvCxnSpPr>
        <p:spPr>
          <a:xfrm flipV="1">
            <a:off x="6970698" y="4390878"/>
            <a:ext cx="1622069" cy="141552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05AD9FF4-C7BF-4BF7-8E55-8E1837670FF9}"/>
              </a:ext>
            </a:extLst>
          </p:cNvPr>
          <p:cNvCxnSpPr>
            <a:cxnSpLocks/>
          </p:cNvCxnSpPr>
          <p:nvPr/>
        </p:nvCxnSpPr>
        <p:spPr>
          <a:xfrm flipV="1">
            <a:off x="6826343" y="4596766"/>
            <a:ext cx="1909141" cy="100341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D74ACBB6-310F-42D7-B6A2-8DD53A7ACCA6}"/>
              </a:ext>
            </a:extLst>
          </p:cNvPr>
          <p:cNvCxnSpPr>
            <a:cxnSpLocks/>
          </p:cNvCxnSpPr>
          <p:nvPr/>
        </p:nvCxnSpPr>
        <p:spPr>
          <a:xfrm flipV="1">
            <a:off x="6737829" y="4817463"/>
            <a:ext cx="2088000" cy="55063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A48C50F8-E15E-48EB-947F-D49B53008996}"/>
              </a:ext>
            </a:extLst>
          </p:cNvPr>
          <p:cNvCxnSpPr>
            <a:cxnSpLocks/>
          </p:cNvCxnSpPr>
          <p:nvPr/>
        </p:nvCxnSpPr>
        <p:spPr>
          <a:xfrm flipH="1" flipV="1">
            <a:off x="6737829" y="4816576"/>
            <a:ext cx="2096299" cy="55357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5B1BA243-7ABB-406E-AEA9-B119E7741283}"/>
              </a:ext>
            </a:extLst>
          </p:cNvPr>
          <p:cNvCxnSpPr>
            <a:cxnSpLocks/>
          </p:cNvCxnSpPr>
          <p:nvPr/>
        </p:nvCxnSpPr>
        <p:spPr>
          <a:xfrm flipH="1" flipV="1">
            <a:off x="6826343" y="4595687"/>
            <a:ext cx="1920988" cy="991050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2A330E7E-671E-47B9-A711-5C07C146CD6A}"/>
              </a:ext>
            </a:extLst>
          </p:cNvPr>
          <p:cNvCxnSpPr>
            <a:cxnSpLocks/>
          </p:cNvCxnSpPr>
          <p:nvPr/>
        </p:nvCxnSpPr>
        <p:spPr>
          <a:xfrm flipH="1" flipV="1">
            <a:off x="6970698" y="4385155"/>
            <a:ext cx="1637713" cy="1406394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D22C6FDE-4030-4C6B-8A53-C079267D248E}"/>
              </a:ext>
            </a:extLst>
          </p:cNvPr>
          <p:cNvCxnSpPr>
            <a:cxnSpLocks/>
          </p:cNvCxnSpPr>
          <p:nvPr/>
        </p:nvCxnSpPr>
        <p:spPr>
          <a:xfrm flipH="1" flipV="1">
            <a:off x="7110741" y="4245727"/>
            <a:ext cx="1346306" cy="1696992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CF303794-E50F-483D-A6FE-24706181A47D}"/>
              </a:ext>
            </a:extLst>
          </p:cNvPr>
          <p:cNvCxnSpPr>
            <a:cxnSpLocks/>
          </p:cNvCxnSpPr>
          <p:nvPr/>
        </p:nvCxnSpPr>
        <p:spPr>
          <a:xfrm flipH="1" flipV="1">
            <a:off x="7295983" y="4136672"/>
            <a:ext cx="977391" cy="1928578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4CF9C59-43E7-44E8-8720-D44E8A7B2752}"/>
              </a:ext>
            </a:extLst>
          </p:cNvPr>
          <p:cNvCxnSpPr>
            <a:cxnSpLocks/>
          </p:cNvCxnSpPr>
          <p:nvPr/>
        </p:nvCxnSpPr>
        <p:spPr>
          <a:xfrm flipH="1" flipV="1">
            <a:off x="7475512" y="4064015"/>
            <a:ext cx="614571" cy="207354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C416A07B-AA4E-4872-9BEA-1C5663FE2D7C}"/>
              </a:ext>
            </a:extLst>
          </p:cNvPr>
          <p:cNvCxnSpPr>
            <a:cxnSpLocks/>
          </p:cNvCxnSpPr>
          <p:nvPr/>
        </p:nvCxnSpPr>
        <p:spPr>
          <a:xfrm flipH="1" flipV="1">
            <a:off x="7654402" y="4026248"/>
            <a:ext cx="254206" cy="214717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D1727179-5467-4FE8-9912-21FC96405410}"/>
              </a:ext>
            </a:extLst>
          </p:cNvPr>
          <p:cNvCxnSpPr>
            <a:cxnSpLocks/>
          </p:cNvCxnSpPr>
          <p:nvPr/>
        </p:nvCxnSpPr>
        <p:spPr>
          <a:xfrm>
            <a:off x="7112638" y="2471993"/>
            <a:ext cx="0" cy="1777204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36D88A4C-74BB-4DFB-8516-3CE599632DE8}"/>
              </a:ext>
            </a:extLst>
          </p:cNvPr>
          <p:cNvCxnSpPr>
            <a:cxnSpLocks/>
          </p:cNvCxnSpPr>
          <p:nvPr/>
        </p:nvCxnSpPr>
        <p:spPr>
          <a:xfrm>
            <a:off x="7110741" y="789728"/>
            <a:ext cx="0" cy="5777452"/>
          </a:xfrm>
          <a:prstGeom prst="line">
            <a:avLst/>
          </a:prstGeom>
          <a:noFill/>
          <a:ln w="31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32EE6357-344A-4A14-81F8-1AF2B9F629DB}"/>
              </a:ext>
            </a:extLst>
          </p:cNvPr>
          <p:cNvCxnSpPr>
            <a:cxnSpLocks/>
          </p:cNvCxnSpPr>
          <p:nvPr/>
        </p:nvCxnSpPr>
        <p:spPr>
          <a:xfrm>
            <a:off x="6436314" y="5094777"/>
            <a:ext cx="1212515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BCE22065-C96E-48EF-B488-969013E4F0C9}"/>
              </a:ext>
            </a:extLst>
          </p:cNvPr>
          <p:cNvCxnSpPr>
            <a:cxnSpLocks/>
          </p:cNvCxnSpPr>
          <p:nvPr/>
        </p:nvCxnSpPr>
        <p:spPr>
          <a:xfrm flipH="1" flipV="1">
            <a:off x="5011675" y="844410"/>
            <a:ext cx="1" cy="283320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2F142A65-C83B-4C7D-B4CD-1503A6D7E5EF}"/>
              </a:ext>
            </a:extLst>
          </p:cNvPr>
          <p:cNvCxnSpPr>
            <a:cxnSpLocks/>
          </p:cNvCxnSpPr>
          <p:nvPr/>
        </p:nvCxnSpPr>
        <p:spPr>
          <a:xfrm>
            <a:off x="5009664" y="1624613"/>
            <a:ext cx="21024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49E5D86B-4FEF-429C-B06F-9E0D542D1269}"/>
              </a:ext>
            </a:extLst>
          </p:cNvPr>
          <p:cNvCxnSpPr>
            <a:cxnSpLocks/>
          </p:cNvCxnSpPr>
          <p:nvPr/>
        </p:nvCxnSpPr>
        <p:spPr>
          <a:xfrm>
            <a:off x="5011541" y="3323002"/>
            <a:ext cx="21024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3" name="Connettore diritto 152">
            <a:extLst>
              <a:ext uri="{FF2B5EF4-FFF2-40B4-BE49-F238E27FC236}">
                <a16:creationId xmlns:a16="http://schemas.microsoft.com/office/drawing/2014/main" id="{CA22F24A-AF83-4767-9D1E-D6782C4EA8A6}"/>
              </a:ext>
            </a:extLst>
          </p:cNvPr>
          <p:cNvCxnSpPr>
            <a:cxnSpLocks/>
          </p:cNvCxnSpPr>
          <p:nvPr/>
        </p:nvCxnSpPr>
        <p:spPr>
          <a:xfrm>
            <a:off x="5807477" y="2473851"/>
            <a:ext cx="197293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id="{07DF1531-6C2D-4597-83A4-83B4ED242203}"/>
              </a:ext>
            </a:extLst>
          </p:cNvPr>
          <p:cNvCxnSpPr>
            <a:cxnSpLocks/>
          </p:cNvCxnSpPr>
          <p:nvPr/>
        </p:nvCxnSpPr>
        <p:spPr>
          <a:xfrm>
            <a:off x="6436314" y="4914655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55" name="Arco 154">
            <a:extLst>
              <a:ext uri="{FF2B5EF4-FFF2-40B4-BE49-F238E27FC236}">
                <a16:creationId xmlns:a16="http://schemas.microsoft.com/office/drawing/2014/main" id="{BEBE2854-C52E-4AF7-9499-0F1BBA6CC5B9}"/>
              </a:ext>
            </a:extLst>
          </p:cNvPr>
          <p:cNvSpPr/>
          <p:nvPr/>
        </p:nvSpPr>
        <p:spPr>
          <a:xfrm>
            <a:off x="5195684" y="2438470"/>
            <a:ext cx="2476800" cy="2476800"/>
          </a:xfrm>
          <a:prstGeom prst="arc">
            <a:avLst>
              <a:gd name="adj1" fmla="val 5405009"/>
              <a:gd name="adj2" fmla="val 10800182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6" name="Connettore diritto 155">
            <a:extLst>
              <a:ext uri="{FF2B5EF4-FFF2-40B4-BE49-F238E27FC236}">
                <a16:creationId xmlns:a16="http://schemas.microsoft.com/office/drawing/2014/main" id="{9648FC25-B752-49D8-88E7-B620514574ED}"/>
              </a:ext>
            </a:extLst>
          </p:cNvPr>
          <p:cNvCxnSpPr/>
          <p:nvPr/>
        </p:nvCxnSpPr>
        <p:spPr>
          <a:xfrm flipH="1" flipV="1">
            <a:off x="5195844" y="843821"/>
            <a:ext cx="15" cy="283320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B59CE012-E851-4C11-96D1-A5D6FB92D25D}"/>
              </a:ext>
            </a:extLst>
          </p:cNvPr>
          <p:cNvCxnSpPr>
            <a:cxnSpLocks/>
          </p:cNvCxnSpPr>
          <p:nvPr/>
        </p:nvCxnSpPr>
        <p:spPr>
          <a:xfrm>
            <a:off x="4835045" y="3300719"/>
            <a:ext cx="22824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E7245E8E-BBE8-4A41-9278-7AC5134AF8ED}"/>
              </a:ext>
            </a:extLst>
          </p:cNvPr>
          <p:cNvCxnSpPr>
            <a:cxnSpLocks/>
          </p:cNvCxnSpPr>
          <p:nvPr/>
        </p:nvCxnSpPr>
        <p:spPr>
          <a:xfrm>
            <a:off x="4835045" y="1648661"/>
            <a:ext cx="22824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CCB39254-9AB0-4743-9AB8-34A5593B38B5}"/>
              </a:ext>
            </a:extLst>
          </p:cNvPr>
          <p:cNvCxnSpPr>
            <a:cxnSpLocks/>
          </p:cNvCxnSpPr>
          <p:nvPr/>
        </p:nvCxnSpPr>
        <p:spPr>
          <a:xfrm>
            <a:off x="6436314" y="5271313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60" name="Arco 159">
            <a:extLst>
              <a:ext uri="{FF2B5EF4-FFF2-40B4-BE49-F238E27FC236}">
                <a16:creationId xmlns:a16="http://schemas.microsoft.com/office/drawing/2014/main" id="{3C0EB206-C1AD-40FD-9193-6F8A9AC62A1C}"/>
              </a:ext>
            </a:extLst>
          </p:cNvPr>
          <p:cNvSpPr/>
          <p:nvPr/>
        </p:nvSpPr>
        <p:spPr>
          <a:xfrm>
            <a:off x="4839053" y="2075048"/>
            <a:ext cx="3196800" cy="3196800"/>
          </a:xfrm>
          <a:prstGeom prst="arc">
            <a:avLst>
              <a:gd name="adj1" fmla="val 5391548"/>
              <a:gd name="adj2" fmla="val 10798270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F4517F6C-BDCF-4237-89E7-738A3C0E72C5}"/>
              </a:ext>
            </a:extLst>
          </p:cNvPr>
          <p:cNvCxnSpPr/>
          <p:nvPr/>
        </p:nvCxnSpPr>
        <p:spPr>
          <a:xfrm flipH="1" flipV="1">
            <a:off x="4836950" y="841698"/>
            <a:ext cx="15" cy="283244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32E096AA-E8C7-4D3B-98A6-ED325DA73597}"/>
              </a:ext>
            </a:extLst>
          </p:cNvPr>
          <p:cNvCxnSpPr>
            <a:cxnSpLocks/>
          </p:cNvCxnSpPr>
          <p:nvPr/>
        </p:nvCxnSpPr>
        <p:spPr>
          <a:xfrm>
            <a:off x="6436314" y="4743011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63" name="Arco 162">
            <a:extLst>
              <a:ext uri="{FF2B5EF4-FFF2-40B4-BE49-F238E27FC236}">
                <a16:creationId xmlns:a16="http://schemas.microsoft.com/office/drawing/2014/main" id="{82370F5E-4C8F-4901-9521-A898F6E309AD}"/>
              </a:ext>
            </a:extLst>
          </p:cNvPr>
          <p:cNvSpPr/>
          <p:nvPr/>
        </p:nvSpPr>
        <p:spPr>
          <a:xfrm>
            <a:off x="5370878" y="2610186"/>
            <a:ext cx="2131200" cy="2131200"/>
          </a:xfrm>
          <a:prstGeom prst="arc">
            <a:avLst>
              <a:gd name="adj1" fmla="val 5411898"/>
              <a:gd name="adj2" fmla="val 10818230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5B2BA2EA-1D69-458E-B368-24F28F4E2FBB}"/>
              </a:ext>
            </a:extLst>
          </p:cNvPr>
          <p:cNvCxnSpPr/>
          <p:nvPr/>
        </p:nvCxnSpPr>
        <p:spPr>
          <a:xfrm flipH="1" flipV="1">
            <a:off x="5370099" y="845476"/>
            <a:ext cx="15" cy="283244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E069055E-6AE1-4E9C-AB93-7E7B25200797}"/>
              </a:ext>
            </a:extLst>
          </p:cNvPr>
          <p:cNvCxnSpPr>
            <a:cxnSpLocks/>
          </p:cNvCxnSpPr>
          <p:nvPr/>
        </p:nvCxnSpPr>
        <p:spPr>
          <a:xfrm>
            <a:off x="4653626" y="3241575"/>
            <a:ext cx="24624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71" name="Connettore diritto 170">
            <a:extLst>
              <a:ext uri="{FF2B5EF4-FFF2-40B4-BE49-F238E27FC236}">
                <a16:creationId xmlns:a16="http://schemas.microsoft.com/office/drawing/2014/main" id="{4F972519-B92B-4FE8-9A11-6A5BCCC51C3A}"/>
              </a:ext>
            </a:extLst>
          </p:cNvPr>
          <p:cNvCxnSpPr>
            <a:cxnSpLocks/>
          </p:cNvCxnSpPr>
          <p:nvPr/>
        </p:nvCxnSpPr>
        <p:spPr>
          <a:xfrm>
            <a:off x="6436313" y="5451007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72" name="Arco 171">
            <a:extLst>
              <a:ext uri="{FF2B5EF4-FFF2-40B4-BE49-F238E27FC236}">
                <a16:creationId xmlns:a16="http://schemas.microsoft.com/office/drawing/2014/main" id="{696632CB-DEF2-4772-BA2D-E27621EC5589}"/>
              </a:ext>
            </a:extLst>
          </p:cNvPr>
          <p:cNvSpPr/>
          <p:nvPr/>
        </p:nvSpPr>
        <p:spPr>
          <a:xfrm>
            <a:off x="4663151" y="1905208"/>
            <a:ext cx="3546000" cy="3546000"/>
          </a:xfrm>
          <a:prstGeom prst="arc">
            <a:avLst>
              <a:gd name="adj1" fmla="val 5388760"/>
              <a:gd name="adj2" fmla="val 10810507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3" name="Connettore diritto 172">
            <a:extLst>
              <a:ext uri="{FF2B5EF4-FFF2-40B4-BE49-F238E27FC236}">
                <a16:creationId xmlns:a16="http://schemas.microsoft.com/office/drawing/2014/main" id="{BF6215F7-284D-4F44-83E0-BE3BD53CB5AC}"/>
              </a:ext>
            </a:extLst>
          </p:cNvPr>
          <p:cNvCxnSpPr/>
          <p:nvPr/>
        </p:nvCxnSpPr>
        <p:spPr>
          <a:xfrm flipH="1" flipV="1">
            <a:off x="4663291" y="843005"/>
            <a:ext cx="15" cy="283244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74" name="Connettore diritto 173">
            <a:extLst>
              <a:ext uri="{FF2B5EF4-FFF2-40B4-BE49-F238E27FC236}">
                <a16:creationId xmlns:a16="http://schemas.microsoft.com/office/drawing/2014/main" id="{28F92A00-2DB0-46F6-B95F-E20F1E707352}"/>
              </a:ext>
            </a:extLst>
          </p:cNvPr>
          <p:cNvCxnSpPr>
            <a:cxnSpLocks/>
          </p:cNvCxnSpPr>
          <p:nvPr/>
        </p:nvCxnSpPr>
        <p:spPr>
          <a:xfrm>
            <a:off x="4659341" y="1705908"/>
            <a:ext cx="24588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75" name="Ovale 174">
            <a:extLst>
              <a:ext uri="{FF2B5EF4-FFF2-40B4-BE49-F238E27FC236}">
                <a16:creationId xmlns:a16="http://schemas.microsoft.com/office/drawing/2014/main" id="{98A5A17B-4340-4B7D-96C2-1826BB80AF74}"/>
              </a:ext>
            </a:extLst>
          </p:cNvPr>
          <p:cNvSpPr/>
          <p:nvPr/>
        </p:nvSpPr>
        <p:spPr>
          <a:xfrm>
            <a:off x="4166091" y="1629164"/>
            <a:ext cx="1692000" cy="1692000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id="{1E89F0EE-7819-421F-8C1E-9096565151F6}"/>
              </a:ext>
            </a:extLst>
          </p:cNvPr>
          <p:cNvCxnSpPr>
            <a:cxnSpLocks/>
          </p:cNvCxnSpPr>
          <p:nvPr/>
        </p:nvCxnSpPr>
        <p:spPr>
          <a:xfrm>
            <a:off x="4417128" y="1869673"/>
            <a:ext cx="27000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77" name="Connettore diritto 176">
            <a:extLst>
              <a:ext uri="{FF2B5EF4-FFF2-40B4-BE49-F238E27FC236}">
                <a16:creationId xmlns:a16="http://schemas.microsoft.com/office/drawing/2014/main" id="{5B856487-B3AE-4BA2-9E9C-A88BE306B1E2}"/>
              </a:ext>
            </a:extLst>
          </p:cNvPr>
          <p:cNvCxnSpPr>
            <a:cxnSpLocks/>
          </p:cNvCxnSpPr>
          <p:nvPr/>
        </p:nvCxnSpPr>
        <p:spPr>
          <a:xfrm>
            <a:off x="4417129" y="3076457"/>
            <a:ext cx="2693611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78" name="Connettore diritto 177">
            <a:extLst>
              <a:ext uri="{FF2B5EF4-FFF2-40B4-BE49-F238E27FC236}">
                <a16:creationId xmlns:a16="http://schemas.microsoft.com/office/drawing/2014/main" id="{0412B028-57A7-4E03-84AA-A59F43FC95BF}"/>
              </a:ext>
            </a:extLst>
          </p:cNvPr>
          <p:cNvCxnSpPr>
            <a:cxnSpLocks/>
          </p:cNvCxnSpPr>
          <p:nvPr/>
        </p:nvCxnSpPr>
        <p:spPr>
          <a:xfrm>
            <a:off x="6436313" y="5942719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79" name="Arco 178">
            <a:extLst>
              <a:ext uri="{FF2B5EF4-FFF2-40B4-BE49-F238E27FC236}">
                <a16:creationId xmlns:a16="http://schemas.microsoft.com/office/drawing/2014/main" id="{4320717D-F8B4-4825-8BE9-7405352962F7}"/>
              </a:ext>
            </a:extLst>
          </p:cNvPr>
          <p:cNvSpPr/>
          <p:nvPr/>
        </p:nvSpPr>
        <p:spPr>
          <a:xfrm>
            <a:off x="4170606" y="1405624"/>
            <a:ext cx="4536000" cy="4536000"/>
          </a:xfrm>
          <a:prstGeom prst="arc">
            <a:avLst>
              <a:gd name="adj1" fmla="val 5394967"/>
              <a:gd name="adj2" fmla="val 10806845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0" name="Connettore diritto 179">
            <a:extLst>
              <a:ext uri="{FF2B5EF4-FFF2-40B4-BE49-F238E27FC236}">
                <a16:creationId xmlns:a16="http://schemas.microsoft.com/office/drawing/2014/main" id="{CB19E3C3-A01E-4C90-81EB-3F9B7DE3AB30}"/>
              </a:ext>
            </a:extLst>
          </p:cNvPr>
          <p:cNvCxnSpPr>
            <a:cxnSpLocks/>
          </p:cNvCxnSpPr>
          <p:nvPr/>
        </p:nvCxnSpPr>
        <p:spPr>
          <a:xfrm flipH="1" flipV="1">
            <a:off x="4166211" y="838227"/>
            <a:ext cx="4808" cy="283320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81" name="Connettore diritto 180">
            <a:extLst>
              <a:ext uri="{FF2B5EF4-FFF2-40B4-BE49-F238E27FC236}">
                <a16:creationId xmlns:a16="http://schemas.microsoft.com/office/drawing/2014/main" id="{E9FF7407-0517-4DAE-9377-5FE8AC018F62}"/>
              </a:ext>
            </a:extLst>
          </p:cNvPr>
          <p:cNvCxnSpPr>
            <a:cxnSpLocks/>
          </p:cNvCxnSpPr>
          <p:nvPr/>
        </p:nvCxnSpPr>
        <p:spPr>
          <a:xfrm>
            <a:off x="6434576" y="4252296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82" name="Arco 181">
            <a:extLst>
              <a:ext uri="{FF2B5EF4-FFF2-40B4-BE49-F238E27FC236}">
                <a16:creationId xmlns:a16="http://schemas.microsoft.com/office/drawing/2014/main" id="{2C2ECB47-29B4-417B-B296-5E5474E21125}"/>
              </a:ext>
            </a:extLst>
          </p:cNvPr>
          <p:cNvSpPr/>
          <p:nvPr/>
        </p:nvSpPr>
        <p:spPr>
          <a:xfrm>
            <a:off x="5861403" y="3099943"/>
            <a:ext cx="1152000" cy="1152000"/>
          </a:xfrm>
          <a:prstGeom prst="arc">
            <a:avLst>
              <a:gd name="adj1" fmla="val 5407840"/>
              <a:gd name="adj2" fmla="val 10801445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3" name="Connettore diritto 182">
            <a:extLst>
              <a:ext uri="{FF2B5EF4-FFF2-40B4-BE49-F238E27FC236}">
                <a16:creationId xmlns:a16="http://schemas.microsoft.com/office/drawing/2014/main" id="{6809A05C-523B-433D-9016-328C7F3466E7}"/>
              </a:ext>
            </a:extLst>
          </p:cNvPr>
          <p:cNvCxnSpPr/>
          <p:nvPr/>
        </p:nvCxnSpPr>
        <p:spPr>
          <a:xfrm flipH="1" flipV="1">
            <a:off x="5859440" y="842425"/>
            <a:ext cx="15" cy="283244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88" name="Arco 187">
            <a:extLst>
              <a:ext uri="{FF2B5EF4-FFF2-40B4-BE49-F238E27FC236}">
                <a16:creationId xmlns:a16="http://schemas.microsoft.com/office/drawing/2014/main" id="{A738B630-9D77-47CF-B489-5CCADE5004F9}"/>
              </a:ext>
            </a:extLst>
          </p:cNvPr>
          <p:cNvSpPr/>
          <p:nvPr/>
        </p:nvSpPr>
        <p:spPr>
          <a:xfrm>
            <a:off x="5012032" y="2254400"/>
            <a:ext cx="2840400" cy="2840400"/>
          </a:xfrm>
          <a:prstGeom prst="arc">
            <a:avLst>
              <a:gd name="adj1" fmla="val 5388681"/>
              <a:gd name="adj2" fmla="val 10806186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F7C5CF75-B722-49E1-B7A8-1AE93BFD2941}"/>
              </a:ext>
            </a:extLst>
          </p:cNvPr>
          <p:cNvCxnSpPr>
            <a:cxnSpLocks/>
          </p:cNvCxnSpPr>
          <p:nvPr/>
        </p:nvCxnSpPr>
        <p:spPr>
          <a:xfrm>
            <a:off x="6434771" y="4506791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90" name="Arco 189">
            <a:extLst>
              <a:ext uri="{FF2B5EF4-FFF2-40B4-BE49-F238E27FC236}">
                <a16:creationId xmlns:a16="http://schemas.microsoft.com/office/drawing/2014/main" id="{1C7B428C-26D7-4ABF-A236-2A43657374AB}"/>
              </a:ext>
            </a:extLst>
          </p:cNvPr>
          <p:cNvSpPr/>
          <p:nvPr/>
        </p:nvSpPr>
        <p:spPr>
          <a:xfrm>
            <a:off x="5608721" y="2850181"/>
            <a:ext cx="1656000" cy="1656000"/>
          </a:xfrm>
          <a:prstGeom prst="arc">
            <a:avLst>
              <a:gd name="adj1" fmla="val 5414525"/>
              <a:gd name="adj2" fmla="val 10814117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E64D06F8-DA02-4C2E-B2EE-01AC59B6A5A3}"/>
              </a:ext>
            </a:extLst>
          </p:cNvPr>
          <p:cNvCxnSpPr/>
          <p:nvPr/>
        </p:nvCxnSpPr>
        <p:spPr>
          <a:xfrm flipH="1" flipV="1">
            <a:off x="5608453" y="843341"/>
            <a:ext cx="15" cy="283244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84B53271-8DCD-4F99-811E-8240C4B7628B}"/>
              </a:ext>
            </a:extLst>
          </p:cNvPr>
          <p:cNvCxnSpPr>
            <a:cxnSpLocks/>
          </p:cNvCxnSpPr>
          <p:nvPr/>
        </p:nvCxnSpPr>
        <p:spPr>
          <a:xfrm>
            <a:off x="6437947" y="5683417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93" name="Arco 192">
            <a:extLst>
              <a:ext uri="{FF2B5EF4-FFF2-40B4-BE49-F238E27FC236}">
                <a16:creationId xmlns:a16="http://schemas.microsoft.com/office/drawing/2014/main" id="{8C33EBDE-5CE1-462E-B9C2-F596FBA42C91}"/>
              </a:ext>
            </a:extLst>
          </p:cNvPr>
          <p:cNvSpPr/>
          <p:nvPr/>
        </p:nvSpPr>
        <p:spPr>
          <a:xfrm>
            <a:off x="4426154" y="1662357"/>
            <a:ext cx="4021200" cy="4021200"/>
          </a:xfrm>
          <a:prstGeom prst="arc">
            <a:avLst>
              <a:gd name="adj1" fmla="val 5403725"/>
              <a:gd name="adj2" fmla="val 10799631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4" name="Connettore diritto 193">
            <a:extLst>
              <a:ext uri="{FF2B5EF4-FFF2-40B4-BE49-F238E27FC236}">
                <a16:creationId xmlns:a16="http://schemas.microsoft.com/office/drawing/2014/main" id="{4F1FD2C5-0D99-4E5E-88C4-C2FD0373B3A0}"/>
              </a:ext>
            </a:extLst>
          </p:cNvPr>
          <p:cNvCxnSpPr/>
          <p:nvPr/>
        </p:nvCxnSpPr>
        <p:spPr>
          <a:xfrm flipH="1" flipV="1">
            <a:off x="4425842" y="841698"/>
            <a:ext cx="15" cy="283244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95" name="CasellaDiTesto 194">
            <a:extLst>
              <a:ext uri="{FF2B5EF4-FFF2-40B4-BE49-F238E27FC236}">
                <a16:creationId xmlns:a16="http://schemas.microsoft.com/office/drawing/2014/main" id="{F205643D-D85D-489D-B22F-B9704F04E890}"/>
              </a:ext>
            </a:extLst>
          </p:cNvPr>
          <p:cNvSpPr txBox="1"/>
          <p:nvPr/>
        </p:nvSpPr>
        <p:spPr>
          <a:xfrm>
            <a:off x="7099236" y="6385674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dirty="0"/>
          </a:p>
        </p:txBody>
      </p:sp>
      <p:cxnSp>
        <p:nvCxnSpPr>
          <p:cNvPr id="197" name="Connettore diritto 196">
            <a:extLst>
              <a:ext uri="{FF2B5EF4-FFF2-40B4-BE49-F238E27FC236}">
                <a16:creationId xmlns:a16="http://schemas.microsoft.com/office/drawing/2014/main" id="{88DC3243-86A9-43A1-B9DC-C362E18B0620}"/>
              </a:ext>
            </a:extLst>
          </p:cNvPr>
          <p:cNvCxnSpPr>
            <a:cxnSpLocks/>
          </p:cNvCxnSpPr>
          <p:nvPr/>
        </p:nvCxnSpPr>
        <p:spPr>
          <a:xfrm>
            <a:off x="6436314" y="861134"/>
            <a:ext cx="0" cy="583200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98" name="CasellaDiTesto 197">
            <a:extLst>
              <a:ext uri="{FF2B5EF4-FFF2-40B4-BE49-F238E27FC236}">
                <a16:creationId xmlns:a16="http://schemas.microsoft.com/office/drawing/2014/main" id="{E4DEA418-9EEF-4A7B-AEF1-57F6806A68B9}"/>
              </a:ext>
            </a:extLst>
          </p:cNvPr>
          <p:cNvSpPr txBox="1"/>
          <p:nvPr/>
        </p:nvSpPr>
        <p:spPr>
          <a:xfrm>
            <a:off x="6401866" y="896407"/>
            <a:ext cx="540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99" name="CasellaDiTesto 198">
            <a:extLst>
              <a:ext uri="{FF2B5EF4-FFF2-40B4-BE49-F238E27FC236}">
                <a16:creationId xmlns:a16="http://schemas.microsoft.com/office/drawing/2014/main" id="{85C94518-F105-40AE-B690-7AEF48F2607B}"/>
              </a:ext>
            </a:extLst>
          </p:cNvPr>
          <p:cNvSpPr txBox="1"/>
          <p:nvPr/>
        </p:nvSpPr>
        <p:spPr>
          <a:xfrm>
            <a:off x="6392100" y="6364338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002060"/>
                </a:solidFill>
                <a:latin typeface="+mj-lt"/>
              </a:rPr>
              <a:t>1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8C5DDA-5BF0-4424-A46B-B39EDEE937FF}"/>
              </a:ext>
            </a:extLst>
          </p:cNvPr>
          <p:cNvSpPr txBox="1"/>
          <p:nvPr/>
        </p:nvSpPr>
        <p:spPr>
          <a:xfrm>
            <a:off x="0" y="727582"/>
            <a:ext cx="3600000" cy="17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Stabilita la posizione del piano 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</a:rPr>
              <a:t>a </a:t>
            </a:r>
            <a:r>
              <a:rPr lang="it-IT" dirty="0">
                <a:solidFill>
                  <a:srgbClr val="00B0F0"/>
                </a:solidFill>
                <a:latin typeface="+mj-lt"/>
              </a:rPr>
              <a:t>e determinata la posizione ribaltata </a:t>
            </a:r>
            <a:r>
              <a:rPr lang="it-IT" dirty="0">
                <a:solidFill>
                  <a:srgbClr val="002060"/>
                </a:solidFill>
                <a:latin typeface="+mj-lt"/>
              </a:rPr>
              <a:t>(t</a:t>
            </a:r>
            <a:r>
              <a:rPr lang="it-IT" baseline="-25000" dirty="0">
                <a:solidFill>
                  <a:srgbClr val="002060"/>
                </a:solidFill>
                <a:latin typeface="+mj-lt"/>
              </a:rPr>
              <a:t>1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002060"/>
                </a:solidFill>
                <a:latin typeface="+mj-lt"/>
              </a:rPr>
              <a:t>) </a:t>
            </a:r>
            <a:r>
              <a:rPr lang="it-IT" dirty="0">
                <a:solidFill>
                  <a:srgbClr val="00B0F0"/>
                </a:solidFill>
                <a:latin typeface="+mj-lt"/>
              </a:rPr>
              <a:t>iniziamo le operazioni di ribaltamento dei punti come nella diapositiva precedente</a:t>
            </a:r>
          </a:p>
        </p:txBody>
      </p: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B4FCF597-C115-4638-B00D-4278C4651F08}"/>
              </a:ext>
            </a:extLst>
          </p:cNvPr>
          <p:cNvCxnSpPr>
            <a:cxnSpLocks/>
          </p:cNvCxnSpPr>
          <p:nvPr/>
        </p:nvCxnSpPr>
        <p:spPr>
          <a:xfrm>
            <a:off x="3648722" y="3675449"/>
            <a:ext cx="2796983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CasellaDiTesto 200">
            <a:extLst>
              <a:ext uri="{FF2B5EF4-FFF2-40B4-BE49-F238E27FC236}">
                <a16:creationId xmlns:a16="http://schemas.microsoft.com/office/drawing/2014/main" id="{065730F6-B534-47F3-94F8-0CC4AE46216C}"/>
              </a:ext>
            </a:extLst>
          </p:cNvPr>
          <p:cNvSpPr txBox="1"/>
          <p:nvPr/>
        </p:nvSpPr>
        <p:spPr>
          <a:xfrm>
            <a:off x="3478217" y="3340852"/>
            <a:ext cx="68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+mj-lt"/>
              </a:rPr>
              <a:t>(t</a:t>
            </a:r>
            <a:r>
              <a:rPr lang="it-IT" sz="1600" baseline="-25000" dirty="0">
                <a:solidFill>
                  <a:srgbClr val="002060"/>
                </a:solidFill>
                <a:latin typeface="+mj-lt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82A2FB-770F-46E8-8638-561446A52127}"/>
              </a:ext>
            </a:extLst>
          </p:cNvPr>
          <p:cNvSpPr txBox="1"/>
          <p:nvPr/>
        </p:nvSpPr>
        <p:spPr>
          <a:xfrm>
            <a:off x="0" y="2390143"/>
            <a:ext cx="3443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Per semplicità e chiarezza grafica si riportano solo le didascalie dei punti relativi al diametro della circonferenza di sezione contenente il centro della sfera</a:t>
            </a:r>
          </a:p>
        </p:txBody>
      </p:sp>
      <p:sp>
        <p:nvSpPr>
          <p:cNvPr id="202" name="CasellaDiTesto 201">
            <a:extLst>
              <a:ext uri="{FF2B5EF4-FFF2-40B4-BE49-F238E27FC236}">
                <a16:creationId xmlns:a16="http://schemas.microsoft.com/office/drawing/2014/main" id="{4424531D-2E34-4F22-8697-A42979F5AFDC}"/>
              </a:ext>
            </a:extLst>
          </p:cNvPr>
          <p:cNvSpPr txBox="1"/>
          <p:nvPr/>
        </p:nvSpPr>
        <p:spPr>
          <a:xfrm>
            <a:off x="5807477" y="2171000"/>
            <a:ext cx="576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(X’’)</a:t>
            </a:r>
          </a:p>
        </p:txBody>
      </p:sp>
      <p:sp>
        <p:nvSpPr>
          <p:cNvPr id="203" name="CasellaDiTesto 202">
            <a:extLst>
              <a:ext uri="{FF2B5EF4-FFF2-40B4-BE49-F238E27FC236}">
                <a16:creationId xmlns:a16="http://schemas.microsoft.com/office/drawing/2014/main" id="{9133818C-85C4-4787-97F5-314D291467F2}"/>
              </a:ext>
            </a:extLst>
          </p:cNvPr>
          <p:cNvSpPr txBox="1"/>
          <p:nvPr/>
        </p:nvSpPr>
        <p:spPr>
          <a:xfrm>
            <a:off x="7034015" y="2170558"/>
            <a:ext cx="3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b="1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8EFBC6C7-2FC4-43FC-B210-FA03BFBDA6BF}"/>
              </a:ext>
            </a:extLst>
          </p:cNvPr>
          <p:cNvSpPr txBox="1"/>
          <p:nvPr/>
        </p:nvSpPr>
        <p:spPr>
          <a:xfrm>
            <a:off x="3676980" y="2186429"/>
            <a:ext cx="540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(Y’’)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AC8D2C-9607-48D9-A466-356A8725B8B6}"/>
              </a:ext>
            </a:extLst>
          </p:cNvPr>
          <p:cNvSpPr txBox="1"/>
          <p:nvPr/>
        </p:nvSpPr>
        <p:spPr>
          <a:xfrm>
            <a:off x="0" y="4059489"/>
            <a:ext cx="3955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Si eseguono, poi, le operazioni di ribaltamento per tutte le altre posizioni della circonferenza generatrice intersecata dal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AFA0519-5BF6-40A7-992E-291443E9B33F}"/>
              </a:ext>
            </a:extLst>
          </p:cNvPr>
          <p:cNvSpPr txBox="1"/>
          <p:nvPr/>
        </p:nvSpPr>
        <p:spPr>
          <a:xfrm>
            <a:off x="-27249" y="5206279"/>
            <a:ext cx="4775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Collegando tutti questi punti si ottiene il ribaltamento della sezione che ne definisce la vera forma e vera dimensione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5F60E1E-1AC9-4F9E-9E6E-6EB7C72BD793}"/>
              </a:ext>
            </a:extLst>
          </p:cNvPr>
          <p:cNvSpPr txBox="1"/>
          <p:nvPr/>
        </p:nvSpPr>
        <p:spPr>
          <a:xfrm>
            <a:off x="0" y="6093517"/>
            <a:ext cx="621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 evidenzia come, anche in questo caso, sezionando la sfera con un piano di profilo si ottiene una circonferenza</a:t>
            </a:r>
          </a:p>
        </p:txBody>
      </p: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B0ACA599-C267-4549-8D05-79561320259F}"/>
              </a:ext>
            </a:extLst>
          </p:cNvPr>
          <p:cNvCxnSpPr>
            <a:cxnSpLocks/>
          </p:cNvCxnSpPr>
          <p:nvPr/>
        </p:nvCxnSpPr>
        <p:spPr>
          <a:xfrm flipV="1">
            <a:off x="4162217" y="2474372"/>
            <a:ext cx="2575612" cy="2768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B3C0C901-BDC1-48E9-BA6A-4FD46C035D16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4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74" grpId="0"/>
      <p:bldP spid="77" grpId="0"/>
      <p:bldP spid="155" grpId="0" animBg="1"/>
      <p:bldP spid="160" grpId="0" animBg="1"/>
      <p:bldP spid="163" grpId="0" animBg="1"/>
      <p:bldP spid="172" grpId="0" animBg="1"/>
      <p:bldP spid="175" grpId="0" animBg="1"/>
      <p:bldP spid="179" grpId="0" animBg="1"/>
      <p:bldP spid="182" grpId="0" animBg="1"/>
      <p:bldP spid="188" grpId="0" animBg="1"/>
      <p:bldP spid="190" grpId="0" animBg="1"/>
      <p:bldP spid="193" grpId="0" animBg="1"/>
      <p:bldP spid="198" grpId="0"/>
      <p:bldP spid="199" grpId="0"/>
      <p:bldP spid="6" grpId="0"/>
      <p:bldP spid="201" grpId="0"/>
      <p:bldP spid="11" grpId="0"/>
      <p:bldP spid="202" grpId="0"/>
      <p:bldP spid="203" grpId="0"/>
      <p:bldP spid="204" grpId="0"/>
      <p:bldP spid="12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13334"/>
            <a:ext cx="9072000" cy="707886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LE CONICHE – LA SFERA (3)</a:t>
            </a:r>
          </a:p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Sezione con piano di profilo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^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^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p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)</a:t>
            </a:r>
            <a:endParaRPr lang="it-IT" sz="20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ED4827C4-301B-4C53-A6AC-C614407673DF}"/>
              </a:ext>
            </a:extLst>
          </p:cNvPr>
          <p:cNvSpPr txBox="1"/>
          <p:nvPr/>
        </p:nvSpPr>
        <p:spPr>
          <a:xfrm>
            <a:off x="7782863" y="4923451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C106FFD0-0D93-4881-B254-EF5A5C9A3F95}"/>
              </a:ext>
            </a:extLst>
          </p:cNvPr>
          <p:cNvSpPr txBox="1"/>
          <p:nvPr/>
        </p:nvSpPr>
        <p:spPr>
          <a:xfrm>
            <a:off x="7109003" y="789728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2DB59E-77DF-44D6-B19C-3C987C638873}"/>
              </a:ext>
            </a:extLst>
          </p:cNvPr>
          <p:cNvSpPr txBox="1"/>
          <p:nvPr/>
        </p:nvSpPr>
        <p:spPr>
          <a:xfrm>
            <a:off x="10489462" y="4761279"/>
            <a:ext cx="45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X’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1F3FD18-CB73-469A-BDEF-A728CBF7FBAF}"/>
              </a:ext>
            </a:extLst>
          </p:cNvPr>
          <p:cNvSpPr txBox="1"/>
          <p:nvPr/>
        </p:nvSpPr>
        <p:spPr>
          <a:xfrm>
            <a:off x="7218292" y="2225742"/>
            <a:ext cx="43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Y’’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01A4CC7F-C893-47AF-B538-DAB03AE344D3}"/>
              </a:ext>
            </a:extLst>
          </p:cNvPr>
          <p:cNvSpPr txBox="1"/>
          <p:nvPr/>
        </p:nvSpPr>
        <p:spPr>
          <a:xfrm>
            <a:off x="6817268" y="2238576"/>
            <a:ext cx="501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X’’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DA92C88A-A234-455E-ABF3-CB81993989AF}"/>
              </a:ext>
            </a:extLst>
          </p:cNvPr>
          <p:cNvSpPr txBox="1"/>
          <p:nvPr/>
        </p:nvSpPr>
        <p:spPr>
          <a:xfrm>
            <a:off x="10490887" y="5395029"/>
            <a:ext cx="4838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Y’</a:t>
            </a: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41AA28E7-2559-4EB1-96F3-57CC9BE19C3A}"/>
              </a:ext>
            </a:extLst>
          </p:cNvPr>
          <p:cNvSpPr/>
          <p:nvPr/>
        </p:nvSpPr>
        <p:spPr>
          <a:xfrm>
            <a:off x="7477544" y="1391124"/>
            <a:ext cx="61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ACEFC82-B175-41EE-824A-D95638FADABE}"/>
              </a:ext>
            </a:extLst>
          </p:cNvPr>
          <p:cNvSpPr/>
          <p:nvPr/>
        </p:nvSpPr>
        <p:spPr>
          <a:xfrm>
            <a:off x="7116991" y="1391601"/>
            <a:ext cx="133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FD469665-B505-43BF-90FA-FD2A07BEF0E8}"/>
              </a:ext>
            </a:extLst>
          </p:cNvPr>
          <p:cNvSpPr/>
          <p:nvPr/>
        </p:nvSpPr>
        <p:spPr>
          <a:xfrm>
            <a:off x="7297272" y="1391933"/>
            <a:ext cx="97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AE97761-B68F-47D7-80DA-3DE44F56D2EA}"/>
              </a:ext>
            </a:extLst>
          </p:cNvPr>
          <p:cNvCxnSpPr>
            <a:cxnSpLocks/>
          </p:cNvCxnSpPr>
          <p:nvPr/>
        </p:nvCxnSpPr>
        <p:spPr>
          <a:xfrm>
            <a:off x="7733775" y="2473506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B80A3257-CF3B-484F-906A-1AF9DAA1EEB9}"/>
              </a:ext>
            </a:extLst>
          </p:cNvPr>
          <p:cNvSpPr txBox="1"/>
          <p:nvPr/>
        </p:nvSpPr>
        <p:spPr>
          <a:xfrm>
            <a:off x="7738899" y="2317124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C’’</a:t>
            </a:r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ED84B15-B085-4094-B8BF-1AED565FEDC2}"/>
              </a:ext>
            </a:extLst>
          </p:cNvPr>
          <p:cNvCxnSpPr>
            <a:cxnSpLocks/>
          </p:cNvCxnSpPr>
          <p:nvPr/>
        </p:nvCxnSpPr>
        <p:spPr>
          <a:xfrm>
            <a:off x="3817397" y="3675451"/>
            <a:ext cx="4953739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894B45D5-0DEE-4EFB-987D-64F2B83BD882}"/>
              </a:ext>
            </a:extLst>
          </p:cNvPr>
          <p:cNvCxnSpPr>
            <a:cxnSpLocks/>
          </p:cNvCxnSpPr>
          <p:nvPr/>
        </p:nvCxnSpPr>
        <p:spPr>
          <a:xfrm>
            <a:off x="7783135" y="1387687"/>
            <a:ext cx="0" cy="4786032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3B04C557-954D-4C5B-BC3A-71647A7498F8}"/>
              </a:ext>
            </a:extLst>
          </p:cNvPr>
          <p:cNvCxnSpPr>
            <a:cxnSpLocks/>
          </p:cNvCxnSpPr>
          <p:nvPr/>
        </p:nvCxnSpPr>
        <p:spPr>
          <a:xfrm>
            <a:off x="7109003" y="5094777"/>
            <a:ext cx="1753020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5A21447C-5250-4CCA-9CB1-00B56C7F3DAA}"/>
              </a:ext>
            </a:extLst>
          </p:cNvPr>
          <p:cNvSpPr txBox="1"/>
          <p:nvPr/>
        </p:nvSpPr>
        <p:spPr>
          <a:xfrm flipH="1">
            <a:off x="8411932" y="3403938"/>
            <a:ext cx="3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Calibri Light" panose="020F0302020204030204"/>
              </a:rPr>
              <a:t>lt</a:t>
            </a:r>
          </a:p>
        </p:txBody>
      </p: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63A8A07D-A3EB-47C4-BDF7-900EB0810628}"/>
              </a:ext>
            </a:extLst>
          </p:cNvPr>
          <p:cNvCxnSpPr>
            <a:cxnSpLocks/>
          </p:cNvCxnSpPr>
          <p:nvPr/>
        </p:nvCxnSpPr>
        <p:spPr>
          <a:xfrm rot="16200000">
            <a:off x="7732694" y="2473504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13" name="Ovale 112">
            <a:extLst>
              <a:ext uri="{FF2B5EF4-FFF2-40B4-BE49-F238E27FC236}">
                <a16:creationId xmlns:a16="http://schemas.microsoft.com/office/drawing/2014/main" id="{78185B5B-CE4A-42EC-BC3A-53853B628F6A}"/>
              </a:ext>
            </a:extLst>
          </p:cNvPr>
          <p:cNvSpPr/>
          <p:nvPr/>
        </p:nvSpPr>
        <p:spPr>
          <a:xfrm>
            <a:off x="7657089" y="1390938"/>
            <a:ext cx="25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A398C01E-5DAA-4DA2-AC90-613299346F8D}"/>
              </a:ext>
            </a:extLst>
          </p:cNvPr>
          <p:cNvCxnSpPr>
            <a:cxnSpLocks/>
          </p:cNvCxnSpPr>
          <p:nvPr/>
        </p:nvCxnSpPr>
        <p:spPr>
          <a:xfrm flipV="1">
            <a:off x="7648829" y="4023206"/>
            <a:ext cx="261706" cy="2152375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8F911C82-A655-4218-B50D-2F2FF0B5B3D8}"/>
              </a:ext>
            </a:extLst>
          </p:cNvPr>
          <p:cNvCxnSpPr>
            <a:cxnSpLocks/>
          </p:cNvCxnSpPr>
          <p:nvPr/>
        </p:nvCxnSpPr>
        <p:spPr>
          <a:xfrm flipV="1">
            <a:off x="7469094" y="4068497"/>
            <a:ext cx="616835" cy="2068688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818D34BB-BFC8-4AC7-87C4-5B242E655A9A}"/>
              </a:ext>
            </a:extLst>
          </p:cNvPr>
          <p:cNvCxnSpPr>
            <a:cxnSpLocks/>
          </p:cNvCxnSpPr>
          <p:nvPr/>
        </p:nvCxnSpPr>
        <p:spPr>
          <a:xfrm flipV="1">
            <a:off x="7290289" y="4132016"/>
            <a:ext cx="981675" cy="1924165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EBAEC608-D504-4736-BB6D-DD0BDFB7AB12}"/>
              </a:ext>
            </a:extLst>
          </p:cNvPr>
          <p:cNvCxnSpPr>
            <a:cxnSpLocks/>
          </p:cNvCxnSpPr>
          <p:nvPr/>
        </p:nvCxnSpPr>
        <p:spPr>
          <a:xfrm flipV="1">
            <a:off x="7112631" y="4247293"/>
            <a:ext cx="1334470" cy="1695426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D5F1B278-F2DA-4A23-99B6-E5638C3F25EC}"/>
              </a:ext>
            </a:extLst>
          </p:cNvPr>
          <p:cNvCxnSpPr>
            <a:cxnSpLocks/>
          </p:cNvCxnSpPr>
          <p:nvPr/>
        </p:nvCxnSpPr>
        <p:spPr>
          <a:xfrm flipV="1">
            <a:off x="7111625" y="4390879"/>
            <a:ext cx="1481142" cy="1292538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05AD9FF4-C7BF-4BF7-8E55-8E1837670FF9}"/>
              </a:ext>
            </a:extLst>
          </p:cNvPr>
          <p:cNvCxnSpPr>
            <a:cxnSpLocks/>
          </p:cNvCxnSpPr>
          <p:nvPr/>
        </p:nvCxnSpPr>
        <p:spPr>
          <a:xfrm flipV="1">
            <a:off x="7110168" y="4596767"/>
            <a:ext cx="1625316" cy="85424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D74ACBB6-310F-42D7-B6A2-8DD53A7ACCA6}"/>
              </a:ext>
            </a:extLst>
          </p:cNvPr>
          <p:cNvCxnSpPr>
            <a:cxnSpLocks/>
          </p:cNvCxnSpPr>
          <p:nvPr/>
        </p:nvCxnSpPr>
        <p:spPr>
          <a:xfrm flipV="1">
            <a:off x="7111301" y="4817464"/>
            <a:ext cx="1714528" cy="452141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A48C50F8-E15E-48EB-947F-D49B53008996}"/>
              </a:ext>
            </a:extLst>
          </p:cNvPr>
          <p:cNvCxnSpPr>
            <a:cxnSpLocks/>
          </p:cNvCxnSpPr>
          <p:nvPr/>
        </p:nvCxnSpPr>
        <p:spPr>
          <a:xfrm flipH="1" flipV="1">
            <a:off x="7109238" y="4914655"/>
            <a:ext cx="1724891" cy="455497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5B1BA243-7ABB-406E-AEA9-B119E7741283}"/>
              </a:ext>
            </a:extLst>
          </p:cNvPr>
          <p:cNvCxnSpPr>
            <a:cxnSpLocks/>
          </p:cNvCxnSpPr>
          <p:nvPr/>
        </p:nvCxnSpPr>
        <p:spPr>
          <a:xfrm flipH="1" flipV="1">
            <a:off x="7108757" y="4741386"/>
            <a:ext cx="1638574" cy="845351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2A330E7E-671E-47B9-A711-5C07C146CD6A}"/>
              </a:ext>
            </a:extLst>
          </p:cNvPr>
          <p:cNvCxnSpPr>
            <a:cxnSpLocks/>
          </p:cNvCxnSpPr>
          <p:nvPr/>
        </p:nvCxnSpPr>
        <p:spPr>
          <a:xfrm flipH="1" flipV="1">
            <a:off x="7111630" y="4506181"/>
            <a:ext cx="1496782" cy="1285368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D22C6FDE-4030-4C6B-8A53-C079267D248E}"/>
              </a:ext>
            </a:extLst>
          </p:cNvPr>
          <p:cNvCxnSpPr>
            <a:cxnSpLocks/>
          </p:cNvCxnSpPr>
          <p:nvPr/>
        </p:nvCxnSpPr>
        <p:spPr>
          <a:xfrm flipH="1" flipV="1">
            <a:off x="7110741" y="4245727"/>
            <a:ext cx="1346306" cy="1696992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CF303794-E50F-483D-A6FE-24706181A47D}"/>
              </a:ext>
            </a:extLst>
          </p:cNvPr>
          <p:cNvCxnSpPr>
            <a:cxnSpLocks/>
          </p:cNvCxnSpPr>
          <p:nvPr/>
        </p:nvCxnSpPr>
        <p:spPr>
          <a:xfrm flipH="1" flipV="1">
            <a:off x="7295983" y="4136672"/>
            <a:ext cx="977391" cy="1928578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4CF9C59-43E7-44E8-8720-D44E8A7B2752}"/>
              </a:ext>
            </a:extLst>
          </p:cNvPr>
          <p:cNvCxnSpPr>
            <a:cxnSpLocks/>
          </p:cNvCxnSpPr>
          <p:nvPr/>
        </p:nvCxnSpPr>
        <p:spPr>
          <a:xfrm flipH="1" flipV="1">
            <a:off x="7475512" y="4064015"/>
            <a:ext cx="614571" cy="2073549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C416A07B-AA4E-4872-9BEA-1C5663FE2D7C}"/>
              </a:ext>
            </a:extLst>
          </p:cNvPr>
          <p:cNvCxnSpPr>
            <a:cxnSpLocks/>
          </p:cNvCxnSpPr>
          <p:nvPr/>
        </p:nvCxnSpPr>
        <p:spPr>
          <a:xfrm flipH="1" flipV="1">
            <a:off x="7654402" y="4026248"/>
            <a:ext cx="254206" cy="2147171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36D88A4C-74BB-4DFB-8516-3CE599632DE8}"/>
              </a:ext>
            </a:extLst>
          </p:cNvPr>
          <p:cNvCxnSpPr>
            <a:cxnSpLocks/>
          </p:cNvCxnSpPr>
          <p:nvPr/>
        </p:nvCxnSpPr>
        <p:spPr>
          <a:xfrm>
            <a:off x="7113841" y="789728"/>
            <a:ext cx="0" cy="5777452"/>
          </a:xfrm>
          <a:prstGeom prst="line">
            <a:avLst/>
          </a:prstGeom>
          <a:noFill/>
          <a:ln w="31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BCE22065-C96E-48EF-B488-969013E4F0C9}"/>
              </a:ext>
            </a:extLst>
          </p:cNvPr>
          <p:cNvCxnSpPr>
            <a:cxnSpLocks/>
          </p:cNvCxnSpPr>
          <p:nvPr/>
        </p:nvCxnSpPr>
        <p:spPr>
          <a:xfrm flipH="1" flipV="1">
            <a:off x="5011675" y="844410"/>
            <a:ext cx="1" cy="283320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2F142A65-C83B-4C7D-B4CD-1503A6D7E5EF}"/>
              </a:ext>
            </a:extLst>
          </p:cNvPr>
          <p:cNvCxnSpPr>
            <a:cxnSpLocks/>
          </p:cNvCxnSpPr>
          <p:nvPr/>
        </p:nvCxnSpPr>
        <p:spPr>
          <a:xfrm>
            <a:off x="5009664" y="1624613"/>
            <a:ext cx="21024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49E5D86B-4FEF-429C-B06F-9E0D542D1269}"/>
              </a:ext>
            </a:extLst>
          </p:cNvPr>
          <p:cNvCxnSpPr>
            <a:cxnSpLocks/>
          </p:cNvCxnSpPr>
          <p:nvPr/>
        </p:nvCxnSpPr>
        <p:spPr>
          <a:xfrm>
            <a:off x="5011541" y="3323002"/>
            <a:ext cx="21024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3" name="Connettore diritto 152">
            <a:extLst>
              <a:ext uri="{FF2B5EF4-FFF2-40B4-BE49-F238E27FC236}">
                <a16:creationId xmlns:a16="http://schemas.microsoft.com/office/drawing/2014/main" id="{CA22F24A-AF83-4767-9D1E-D6782C4EA8A6}"/>
              </a:ext>
            </a:extLst>
          </p:cNvPr>
          <p:cNvCxnSpPr>
            <a:cxnSpLocks/>
          </p:cNvCxnSpPr>
          <p:nvPr/>
        </p:nvCxnSpPr>
        <p:spPr>
          <a:xfrm>
            <a:off x="4039344" y="2473851"/>
            <a:ext cx="38160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id="{07DF1531-6C2D-4597-83A4-83B4ED242203}"/>
              </a:ext>
            </a:extLst>
          </p:cNvPr>
          <p:cNvCxnSpPr>
            <a:cxnSpLocks/>
          </p:cNvCxnSpPr>
          <p:nvPr/>
        </p:nvCxnSpPr>
        <p:spPr>
          <a:xfrm>
            <a:off x="6436314" y="4914655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55" name="Arco 154">
            <a:extLst>
              <a:ext uri="{FF2B5EF4-FFF2-40B4-BE49-F238E27FC236}">
                <a16:creationId xmlns:a16="http://schemas.microsoft.com/office/drawing/2014/main" id="{BEBE2854-C52E-4AF7-9499-0F1BBA6CC5B9}"/>
              </a:ext>
            </a:extLst>
          </p:cNvPr>
          <p:cNvSpPr/>
          <p:nvPr/>
        </p:nvSpPr>
        <p:spPr>
          <a:xfrm>
            <a:off x="5195684" y="2438470"/>
            <a:ext cx="2476800" cy="2476800"/>
          </a:xfrm>
          <a:prstGeom prst="arc">
            <a:avLst>
              <a:gd name="adj1" fmla="val 5405009"/>
              <a:gd name="adj2" fmla="val 10800182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6" name="Connettore diritto 155">
            <a:extLst>
              <a:ext uri="{FF2B5EF4-FFF2-40B4-BE49-F238E27FC236}">
                <a16:creationId xmlns:a16="http://schemas.microsoft.com/office/drawing/2014/main" id="{9648FC25-B752-49D8-88E7-B620514574ED}"/>
              </a:ext>
            </a:extLst>
          </p:cNvPr>
          <p:cNvCxnSpPr/>
          <p:nvPr/>
        </p:nvCxnSpPr>
        <p:spPr>
          <a:xfrm flipH="1" flipV="1">
            <a:off x="5195844" y="843821"/>
            <a:ext cx="15" cy="283320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B59CE012-E851-4C11-96D1-A5D6FB92D25D}"/>
              </a:ext>
            </a:extLst>
          </p:cNvPr>
          <p:cNvCxnSpPr>
            <a:cxnSpLocks/>
          </p:cNvCxnSpPr>
          <p:nvPr/>
        </p:nvCxnSpPr>
        <p:spPr>
          <a:xfrm>
            <a:off x="4835045" y="3300719"/>
            <a:ext cx="22824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E7245E8E-BBE8-4A41-9278-7AC5134AF8ED}"/>
              </a:ext>
            </a:extLst>
          </p:cNvPr>
          <p:cNvCxnSpPr>
            <a:cxnSpLocks/>
          </p:cNvCxnSpPr>
          <p:nvPr/>
        </p:nvCxnSpPr>
        <p:spPr>
          <a:xfrm>
            <a:off x="4835045" y="1648661"/>
            <a:ext cx="22824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CCB39254-9AB0-4743-9AB8-34A5593B38B5}"/>
              </a:ext>
            </a:extLst>
          </p:cNvPr>
          <p:cNvCxnSpPr>
            <a:cxnSpLocks/>
          </p:cNvCxnSpPr>
          <p:nvPr/>
        </p:nvCxnSpPr>
        <p:spPr>
          <a:xfrm>
            <a:off x="6436314" y="5271313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60" name="Arco 159">
            <a:extLst>
              <a:ext uri="{FF2B5EF4-FFF2-40B4-BE49-F238E27FC236}">
                <a16:creationId xmlns:a16="http://schemas.microsoft.com/office/drawing/2014/main" id="{3C0EB206-C1AD-40FD-9193-6F8A9AC62A1C}"/>
              </a:ext>
            </a:extLst>
          </p:cNvPr>
          <p:cNvSpPr/>
          <p:nvPr/>
        </p:nvSpPr>
        <p:spPr>
          <a:xfrm>
            <a:off x="4839053" y="2075048"/>
            <a:ext cx="3196800" cy="3196800"/>
          </a:xfrm>
          <a:prstGeom prst="arc">
            <a:avLst>
              <a:gd name="adj1" fmla="val 5391548"/>
              <a:gd name="adj2" fmla="val 10798270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F4517F6C-BDCF-4237-89E7-738A3C0E72C5}"/>
              </a:ext>
            </a:extLst>
          </p:cNvPr>
          <p:cNvCxnSpPr/>
          <p:nvPr/>
        </p:nvCxnSpPr>
        <p:spPr>
          <a:xfrm flipH="1" flipV="1">
            <a:off x="4836950" y="841698"/>
            <a:ext cx="15" cy="283244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32E096AA-E8C7-4D3B-98A6-ED325DA73597}"/>
              </a:ext>
            </a:extLst>
          </p:cNvPr>
          <p:cNvCxnSpPr>
            <a:cxnSpLocks/>
          </p:cNvCxnSpPr>
          <p:nvPr/>
        </p:nvCxnSpPr>
        <p:spPr>
          <a:xfrm>
            <a:off x="6436314" y="4743011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63" name="Arco 162">
            <a:extLst>
              <a:ext uri="{FF2B5EF4-FFF2-40B4-BE49-F238E27FC236}">
                <a16:creationId xmlns:a16="http://schemas.microsoft.com/office/drawing/2014/main" id="{82370F5E-4C8F-4901-9521-A898F6E309AD}"/>
              </a:ext>
            </a:extLst>
          </p:cNvPr>
          <p:cNvSpPr/>
          <p:nvPr/>
        </p:nvSpPr>
        <p:spPr>
          <a:xfrm>
            <a:off x="5370878" y="2610186"/>
            <a:ext cx="2131200" cy="2131200"/>
          </a:xfrm>
          <a:prstGeom prst="arc">
            <a:avLst>
              <a:gd name="adj1" fmla="val 5411898"/>
              <a:gd name="adj2" fmla="val 10818230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5B2BA2EA-1D69-458E-B368-24F28F4E2FBB}"/>
              </a:ext>
            </a:extLst>
          </p:cNvPr>
          <p:cNvCxnSpPr/>
          <p:nvPr/>
        </p:nvCxnSpPr>
        <p:spPr>
          <a:xfrm flipH="1" flipV="1">
            <a:off x="5370099" y="845476"/>
            <a:ext cx="15" cy="283244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E069055E-6AE1-4E9C-AB93-7E7B25200797}"/>
              </a:ext>
            </a:extLst>
          </p:cNvPr>
          <p:cNvCxnSpPr>
            <a:cxnSpLocks/>
          </p:cNvCxnSpPr>
          <p:nvPr/>
        </p:nvCxnSpPr>
        <p:spPr>
          <a:xfrm>
            <a:off x="4653626" y="3241575"/>
            <a:ext cx="24624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71" name="Connettore diritto 170">
            <a:extLst>
              <a:ext uri="{FF2B5EF4-FFF2-40B4-BE49-F238E27FC236}">
                <a16:creationId xmlns:a16="http://schemas.microsoft.com/office/drawing/2014/main" id="{4F972519-B92B-4FE8-9A11-6A5BCCC51C3A}"/>
              </a:ext>
            </a:extLst>
          </p:cNvPr>
          <p:cNvCxnSpPr>
            <a:cxnSpLocks/>
          </p:cNvCxnSpPr>
          <p:nvPr/>
        </p:nvCxnSpPr>
        <p:spPr>
          <a:xfrm>
            <a:off x="6436313" y="5451007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72" name="Arco 171">
            <a:extLst>
              <a:ext uri="{FF2B5EF4-FFF2-40B4-BE49-F238E27FC236}">
                <a16:creationId xmlns:a16="http://schemas.microsoft.com/office/drawing/2014/main" id="{696632CB-DEF2-4772-BA2D-E27621EC5589}"/>
              </a:ext>
            </a:extLst>
          </p:cNvPr>
          <p:cNvSpPr/>
          <p:nvPr/>
        </p:nvSpPr>
        <p:spPr>
          <a:xfrm>
            <a:off x="4663151" y="1905208"/>
            <a:ext cx="3546000" cy="3546000"/>
          </a:xfrm>
          <a:prstGeom prst="arc">
            <a:avLst>
              <a:gd name="adj1" fmla="val 5388760"/>
              <a:gd name="adj2" fmla="val 10810507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3" name="Connettore diritto 172">
            <a:extLst>
              <a:ext uri="{FF2B5EF4-FFF2-40B4-BE49-F238E27FC236}">
                <a16:creationId xmlns:a16="http://schemas.microsoft.com/office/drawing/2014/main" id="{BF6215F7-284D-4F44-83E0-BE3BD53CB5AC}"/>
              </a:ext>
            </a:extLst>
          </p:cNvPr>
          <p:cNvCxnSpPr/>
          <p:nvPr/>
        </p:nvCxnSpPr>
        <p:spPr>
          <a:xfrm flipH="1" flipV="1">
            <a:off x="4663291" y="843005"/>
            <a:ext cx="15" cy="283244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74" name="Connettore diritto 173">
            <a:extLst>
              <a:ext uri="{FF2B5EF4-FFF2-40B4-BE49-F238E27FC236}">
                <a16:creationId xmlns:a16="http://schemas.microsoft.com/office/drawing/2014/main" id="{28F92A00-2DB0-46F6-B95F-E20F1E707352}"/>
              </a:ext>
            </a:extLst>
          </p:cNvPr>
          <p:cNvCxnSpPr>
            <a:cxnSpLocks/>
          </p:cNvCxnSpPr>
          <p:nvPr/>
        </p:nvCxnSpPr>
        <p:spPr>
          <a:xfrm>
            <a:off x="4659341" y="1705908"/>
            <a:ext cx="24588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id="{1E89F0EE-7819-421F-8C1E-9096565151F6}"/>
              </a:ext>
            </a:extLst>
          </p:cNvPr>
          <p:cNvCxnSpPr>
            <a:cxnSpLocks/>
          </p:cNvCxnSpPr>
          <p:nvPr/>
        </p:nvCxnSpPr>
        <p:spPr>
          <a:xfrm>
            <a:off x="4417128" y="1869673"/>
            <a:ext cx="2700000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77" name="Connettore diritto 176">
            <a:extLst>
              <a:ext uri="{FF2B5EF4-FFF2-40B4-BE49-F238E27FC236}">
                <a16:creationId xmlns:a16="http://schemas.microsoft.com/office/drawing/2014/main" id="{5B856487-B3AE-4BA2-9E9C-A88BE306B1E2}"/>
              </a:ext>
            </a:extLst>
          </p:cNvPr>
          <p:cNvCxnSpPr>
            <a:cxnSpLocks/>
          </p:cNvCxnSpPr>
          <p:nvPr/>
        </p:nvCxnSpPr>
        <p:spPr>
          <a:xfrm>
            <a:off x="4417129" y="3076457"/>
            <a:ext cx="2693611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78" name="Connettore diritto 177">
            <a:extLst>
              <a:ext uri="{FF2B5EF4-FFF2-40B4-BE49-F238E27FC236}">
                <a16:creationId xmlns:a16="http://schemas.microsoft.com/office/drawing/2014/main" id="{0412B028-57A7-4E03-84AA-A59F43FC95BF}"/>
              </a:ext>
            </a:extLst>
          </p:cNvPr>
          <p:cNvCxnSpPr>
            <a:cxnSpLocks/>
          </p:cNvCxnSpPr>
          <p:nvPr/>
        </p:nvCxnSpPr>
        <p:spPr>
          <a:xfrm>
            <a:off x="6436313" y="5942719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79" name="Arco 178">
            <a:extLst>
              <a:ext uri="{FF2B5EF4-FFF2-40B4-BE49-F238E27FC236}">
                <a16:creationId xmlns:a16="http://schemas.microsoft.com/office/drawing/2014/main" id="{4320717D-F8B4-4825-8BE9-7405352962F7}"/>
              </a:ext>
            </a:extLst>
          </p:cNvPr>
          <p:cNvSpPr/>
          <p:nvPr/>
        </p:nvSpPr>
        <p:spPr>
          <a:xfrm>
            <a:off x="4170606" y="1405624"/>
            <a:ext cx="4536000" cy="4536000"/>
          </a:xfrm>
          <a:prstGeom prst="arc">
            <a:avLst>
              <a:gd name="adj1" fmla="val 5394967"/>
              <a:gd name="adj2" fmla="val 10806845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0" name="Connettore diritto 179">
            <a:extLst>
              <a:ext uri="{FF2B5EF4-FFF2-40B4-BE49-F238E27FC236}">
                <a16:creationId xmlns:a16="http://schemas.microsoft.com/office/drawing/2014/main" id="{CB19E3C3-A01E-4C90-81EB-3F9B7DE3AB30}"/>
              </a:ext>
            </a:extLst>
          </p:cNvPr>
          <p:cNvCxnSpPr>
            <a:cxnSpLocks/>
          </p:cNvCxnSpPr>
          <p:nvPr/>
        </p:nvCxnSpPr>
        <p:spPr>
          <a:xfrm flipH="1" flipV="1">
            <a:off x="4166211" y="838227"/>
            <a:ext cx="4808" cy="283320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81" name="Connettore diritto 180">
            <a:extLst>
              <a:ext uri="{FF2B5EF4-FFF2-40B4-BE49-F238E27FC236}">
                <a16:creationId xmlns:a16="http://schemas.microsoft.com/office/drawing/2014/main" id="{E9FF7407-0517-4DAE-9377-5FE8AC018F62}"/>
              </a:ext>
            </a:extLst>
          </p:cNvPr>
          <p:cNvCxnSpPr>
            <a:cxnSpLocks/>
          </p:cNvCxnSpPr>
          <p:nvPr/>
        </p:nvCxnSpPr>
        <p:spPr>
          <a:xfrm>
            <a:off x="6443789" y="4245727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82" name="Arco 181">
            <a:extLst>
              <a:ext uri="{FF2B5EF4-FFF2-40B4-BE49-F238E27FC236}">
                <a16:creationId xmlns:a16="http://schemas.microsoft.com/office/drawing/2014/main" id="{2C2ECB47-29B4-417B-B296-5E5474E21125}"/>
              </a:ext>
            </a:extLst>
          </p:cNvPr>
          <p:cNvSpPr/>
          <p:nvPr/>
        </p:nvSpPr>
        <p:spPr>
          <a:xfrm>
            <a:off x="5861403" y="3099943"/>
            <a:ext cx="1152000" cy="1152000"/>
          </a:xfrm>
          <a:prstGeom prst="arc">
            <a:avLst>
              <a:gd name="adj1" fmla="val 5407840"/>
              <a:gd name="adj2" fmla="val 10801445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3" name="Connettore diritto 182">
            <a:extLst>
              <a:ext uri="{FF2B5EF4-FFF2-40B4-BE49-F238E27FC236}">
                <a16:creationId xmlns:a16="http://schemas.microsoft.com/office/drawing/2014/main" id="{6809A05C-523B-433D-9016-328C7F3466E7}"/>
              </a:ext>
            </a:extLst>
          </p:cNvPr>
          <p:cNvCxnSpPr/>
          <p:nvPr/>
        </p:nvCxnSpPr>
        <p:spPr>
          <a:xfrm flipH="1" flipV="1">
            <a:off x="5859440" y="842425"/>
            <a:ext cx="15" cy="283244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88" name="Arco 187">
            <a:extLst>
              <a:ext uri="{FF2B5EF4-FFF2-40B4-BE49-F238E27FC236}">
                <a16:creationId xmlns:a16="http://schemas.microsoft.com/office/drawing/2014/main" id="{A738B630-9D77-47CF-B489-5CCADE5004F9}"/>
              </a:ext>
            </a:extLst>
          </p:cNvPr>
          <p:cNvSpPr/>
          <p:nvPr/>
        </p:nvSpPr>
        <p:spPr>
          <a:xfrm>
            <a:off x="5012032" y="2254400"/>
            <a:ext cx="2840400" cy="2840400"/>
          </a:xfrm>
          <a:prstGeom prst="arc">
            <a:avLst>
              <a:gd name="adj1" fmla="val 5388681"/>
              <a:gd name="adj2" fmla="val 10806186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F7C5CF75-B722-49E1-B7A8-1AE93BFD2941}"/>
              </a:ext>
            </a:extLst>
          </p:cNvPr>
          <p:cNvCxnSpPr>
            <a:cxnSpLocks/>
          </p:cNvCxnSpPr>
          <p:nvPr/>
        </p:nvCxnSpPr>
        <p:spPr>
          <a:xfrm>
            <a:off x="6434771" y="4506791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90" name="Arco 189">
            <a:extLst>
              <a:ext uri="{FF2B5EF4-FFF2-40B4-BE49-F238E27FC236}">
                <a16:creationId xmlns:a16="http://schemas.microsoft.com/office/drawing/2014/main" id="{1C7B428C-26D7-4ABF-A236-2A43657374AB}"/>
              </a:ext>
            </a:extLst>
          </p:cNvPr>
          <p:cNvSpPr/>
          <p:nvPr/>
        </p:nvSpPr>
        <p:spPr>
          <a:xfrm>
            <a:off x="5608721" y="2850181"/>
            <a:ext cx="1656000" cy="1656000"/>
          </a:xfrm>
          <a:prstGeom prst="arc">
            <a:avLst>
              <a:gd name="adj1" fmla="val 5414525"/>
              <a:gd name="adj2" fmla="val 10814117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E64D06F8-DA02-4C2E-B2EE-01AC59B6A5A3}"/>
              </a:ext>
            </a:extLst>
          </p:cNvPr>
          <p:cNvCxnSpPr/>
          <p:nvPr/>
        </p:nvCxnSpPr>
        <p:spPr>
          <a:xfrm flipH="1" flipV="1">
            <a:off x="5608453" y="843341"/>
            <a:ext cx="15" cy="283244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84B53271-8DCD-4F99-811E-8240C4B7628B}"/>
              </a:ext>
            </a:extLst>
          </p:cNvPr>
          <p:cNvCxnSpPr>
            <a:cxnSpLocks/>
          </p:cNvCxnSpPr>
          <p:nvPr/>
        </p:nvCxnSpPr>
        <p:spPr>
          <a:xfrm>
            <a:off x="6437947" y="5683417"/>
            <a:ext cx="674427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93" name="Arco 192">
            <a:extLst>
              <a:ext uri="{FF2B5EF4-FFF2-40B4-BE49-F238E27FC236}">
                <a16:creationId xmlns:a16="http://schemas.microsoft.com/office/drawing/2014/main" id="{8C33EBDE-5CE1-462E-B9C2-F596FBA42C91}"/>
              </a:ext>
            </a:extLst>
          </p:cNvPr>
          <p:cNvSpPr/>
          <p:nvPr/>
        </p:nvSpPr>
        <p:spPr>
          <a:xfrm>
            <a:off x="4426154" y="1662357"/>
            <a:ext cx="4021200" cy="4021200"/>
          </a:xfrm>
          <a:prstGeom prst="arc">
            <a:avLst>
              <a:gd name="adj1" fmla="val 5403725"/>
              <a:gd name="adj2" fmla="val 10799631"/>
            </a:avLst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4" name="Connettore diritto 193">
            <a:extLst>
              <a:ext uri="{FF2B5EF4-FFF2-40B4-BE49-F238E27FC236}">
                <a16:creationId xmlns:a16="http://schemas.microsoft.com/office/drawing/2014/main" id="{4F1FD2C5-0D99-4E5E-88C4-C2FD0373B3A0}"/>
              </a:ext>
            </a:extLst>
          </p:cNvPr>
          <p:cNvCxnSpPr/>
          <p:nvPr/>
        </p:nvCxnSpPr>
        <p:spPr>
          <a:xfrm flipH="1" flipV="1">
            <a:off x="4425842" y="841698"/>
            <a:ext cx="15" cy="2832445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95" name="CasellaDiTesto 194">
            <a:extLst>
              <a:ext uri="{FF2B5EF4-FFF2-40B4-BE49-F238E27FC236}">
                <a16:creationId xmlns:a16="http://schemas.microsoft.com/office/drawing/2014/main" id="{F205643D-D85D-489D-B22F-B9704F04E890}"/>
              </a:ext>
            </a:extLst>
          </p:cNvPr>
          <p:cNvSpPr txBox="1"/>
          <p:nvPr/>
        </p:nvSpPr>
        <p:spPr>
          <a:xfrm>
            <a:off x="7107383" y="6428711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dirty="0"/>
          </a:p>
        </p:txBody>
      </p:sp>
      <p:cxnSp>
        <p:nvCxnSpPr>
          <p:cNvPr id="197" name="Connettore diritto 196">
            <a:extLst>
              <a:ext uri="{FF2B5EF4-FFF2-40B4-BE49-F238E27FC236}">
                <a16:creationId xmlns:a16="http://schemas.microsoft.com/office/drawing/2014/main" id="{88DC3243-86A9-43A1-B9DC-C362E18B0620}"/>
              </a:ext>
            </a:extLst>
          </p:cNvPr>
          <p:cNvCxnSpPr>
            <a:cxnSpLocks/>
          </p:cNvCxnSpPr>
          <p:nvPr/>
        </p:nvCxnSpPr>
        <p:spPr>
          <a:xfrm>
            <a:off x="6436314" y="861134"/>
            <a:ext cx="0" cy="583200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98" name="CasellaDiTesto 197">
            <a:extLst>
              <a:ext uri="{FF2B5EF4-FFF2-40B4-BE49-F238E27FC236}">
                <a16:creationId xmlns:a16="http://schemas.microsoft.com/office/drawing/2014/main" id="{E4DEA418-9EEF-4A7B-AEF1-57F6806A68B9}"/>
              </a:ext>
            </a:extLst>
          </p:cNvPr>
          <p:cNvSpPr txBox="1"/>
          <p:nvPr/>
        </p:nvSpPr>
        <p:spPr>
          <a:xfrm>
            <a:off x="6401866" y="896407"/>
            <a:ext cx="540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99" name="CasellaDiTesto 198">
            <a:extLst>
              <a:ext uri="{FF2B5EF4-FFF2-40B4-BE49-F238E27FC236}">
                <a16:creationId xmlns:a16="http://schemas.microsoft.com/office/drawing/2014/main" id="{85C94518-F105-40AE-B690-7AEF48F2607B}"/>
              </a:ext>
            </a:extLst>
          </p:cNvPr>
          <p:cNvSpPr txBox="1"/>
          <p:nvPr/>
        </p:nvSpPr>
        <p:spPr>
          <a:xfrm>
            <a:off x="6392100" y="6364338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002060"/>
                </a:solidFill>
                <a:latin typeface="+mj-lt"/>
              </a:rPr>
              <a:t>1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B4FCF597-C115-4638-B00D-4278C4651F08}"/>
              </a:ext>
            </a:extLst>
          </p:cNvPr>
          <p:cNvCxnSpPr>
            <a:cxnSpLocks/>
          </p:cNvCxnSpPr>
          <p:nvPr/>
        </p:nvCxnSpPr>
        <p:spPr>
          <a:xfrm>
            <a:off x="3648722" y="3675449"/>
            <a:ext cx="2796983" cy="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CasellaDiTesto 200">
            <a:extLst>
              <a:ext uri="{FF2B5EF4-FFF2-40B4-BE49-F238E27FC236}">
                <a16:creationId xmlns:a16="http://schemas.microsoft.com/office/drawing/2014/main" id="{065730F6-B534-47F3-94F8-0CC4AE46216C}"/>
              </a:ext>
            </a:extLst>
          </p:cNvPr>
          <p:cNvSpPr txBox="1"/>
          <p:nvPr/>
        </p:nvSpPr>
        <p:spPr>
          <a:xfrm>
            <a:off x="3478217" y="3340852"/>
            <a:ext cx="68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+mj-lt"/>
              </a:rPr>
              <a:t>(t</a:t>
            </a:r>
            <a:r>
              <a:rPr lang="it-IT" sz="1600" baseline="-25000" dirty="0">
                <a:solidFill>
                  <a:srgbClr val="002060"/>
                </a:solidFill>
                <a:latin typeface="+mj-lt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03" name="CasellaDiTesto 202">
            <a:extLst>
              <a:ext uri="{FF2B5EF4-FFF2-40B4-BE49-F238E27FC236}">
                <a16:creationId xmlns:a16="http://schemas.microsoft.com/office/drawing/2014/main" id="{9133818C-85C4-4787-97F5-314D291467F2}"/>
              </a:ext>
            </a:extLst>
          </p:cNvPr>
          <p:cNvSpPr txBox="1"/>
          <p:nvPr/>
        </p:nvSpPr>
        <p:spPr>
          <a:xfrm>
            <a:off x="7054252" y="2182129"/>
            <a:ext cx="3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b="1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34" name="Arco 33">
            <a:extLst>
              <a:ext uri="{FF2B5EF4-FFF2-40B4-BE49-F238E27FC236}">
                <a16:creationId xmlns:a16="http://schemas.microsoft.com/office/drawing/2014/main" id="{3D9DFCC2-857B-4055-AB92-1EC373AB121D}"/>
              </a:ext>
            </a:extLst>
          </p:cNvPr>
          <p:cNvSpPr/>
          <p:nvPr/>
        </p:nvSpPr>
        <p:spPr>
          <a:xfrm>
            <a:off x="6701724" y="4013834"/>
            <a:ext cx="2160000" cy="2160000"/>
          </a:xfrm>
          <a:prstGeom prst="arc">
            <a:avLst>
              <a:gd name="adj1" fmla="val 13890581"/>
              <a:gd name="adj2" fmla="val 7699752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Arco 37">
            <a:extLst>
              <a:ext uri="{FF2B5EF4-FFF2-40B4-BE49-F238E27FC236}">
                <a16:creationId xmlns:a16="http://schemas.microsoft.com/office/drawing/2014/main" id="{82F4F0EC-63A6-458F-95C5-F41482697BB0}"/>
              </a:ext>
            </a:extLst>
          </p:cNvPr>
          <p:cNvSpPr/>
          <p:nvPr/>
        </p:nvSpPr>
        <p:spPr>
          <a:xfrm>
            <a:off x="6702966" y="1390596"/>
            <a:ext cx="2160000" cy="2160000"/>
          </a:xfrm>
          <a:prstGeom prst="arc">
            <a:avLst>
              <a:gd name="adj1" fmla="val 13908022"/>
              <a:gd name="adj2" fmla="val 7702578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Arco 38">
            <a:extLst>
              <a:ext uri="{FF2B5EF4-FFF2-40B4-BE49-F238E27FC236}">
                <a16:creationId xmlns:a16="http://schemas.microsoft.com/office/drawing/2014/main" id="{5B513B50-9310-4B20-A7E6-4234A3E5F4DF}"/>
              </a:ext>
            </a:extLst>
          </p:cNvPr>
          <p:cNvSpPr/>
          <p:nvPr/>
        </p:nvSpPr>
        <p:spPr>
          <a:xfrm>
            <a:off x="6743172" y="1392295"/>
            <a:ext cx="2088000" cy="2160000"/>
          </a:xfrm>
          <a:prstGeom prst="arc">
            <a:avLst>
              <a:gd name="adj1" fmla="val 13857710"/>
              <a:gd name="adj2" fmla="val 7761106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Arco 39">
            <a:extLst>
              <a:ext uri="{FF2B5EF4-FFF2-40B4-BE49-F238E27FC236}">
                <a16:creationId xmlns:a16="http://schemas.microsoft.com/office/drawing/2014/main" id="{0C16021C-9A7D-436F-9664-03E413A7CD70}"/>
              </a:ext>
            </a:extLst>
          </p:cNvPr>
          <p:cNvSpPr/>
          <p:nvPr/>
        </p:nvSpPr>
        <p:spPr>
          <a:xfrm>
            <a:off x="6830495" y="1391726"/>
            <a:ext cx="1908000" cy="2160000"/>
          </a:xfrm>
          <a:prstGeom prst="arc">
            <a:avLst>
              <a:gd name="adj1" fmla="val 13729532"/>
              <a:gd name="adj2" fmla="val 7853916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Arco 40">
            <a:extLst>
              <a:ext uri="{FF2B5EF4-FFF2-40B4-BE49-F238E27FC236}">
                <a16:creationId xmlns:a16="http://schemas.microsoft.com/office/drawing/2014/main" id="{50219A48-D850-45DB-ADA5-A03DA7FB739F}"/>
              </a:ext>
            </a:extLst>
          </p:cNvPr>
          <p:cNvSpPr/>
          <p:nvPr/>
        </p:nvSpPr>
        <p:spPr>
          <a:xfrm>
            <a:off x="6975128" y="1393905"/>
            <a:ext cx="1620000" cy="2160000"/>
          </a:xfrm>
          <a:prstGeom prst="arc">
            <a:avLst>
              <a:gd name="adj1" fmla="val 13344376"/>
              <a:gd name="adj2" fmla="val 8282035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32EE6357-344A-4A14-81F8-1AF2B9F629DB}"/>
              </a:ext>
            </a:extLst>
          </p:cNvPr>
          <p:cNvCxnSpPr>
            <a:cxnSpLocks/>
          </p:cNvCxnSpPr>
          <p:nvPr/>
        </p:nvCxnSpPr>
        <p:spPr>
          <a:xfrm>
            <a:off x="6436314" y="5094777"/>
            <a:ext cx="1212515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210" name="CasellaDiTesto 209">
            <a:extLst>
              <a:ext uri="{FF2B5EF4-FFF2-40B4-BE49-F238E27FC236}">
                <a16:creationId xmlns:a16="http://schemas.microsoft.com/office/drawing/2014/main" id="{F644FA5F-6D60-44B4-AE21-7FECF5473069}"/>
              </a:ext>
            </a:extLst>
          </p:cNvPr>
          <p:cNvSpPr txBox="1"/>
          <p:nvPr/>
        </p:nvSpPr>
        <p:spPr>
          <a:xfrm>
            <a:off x="0" y="736844"/>
            <a:ext cx="288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Completate tutte le operazioni d’intersezione tra il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</a:rPr>
              <a:t> e le differenti posizioni della circonferenza generatrice che intersecano il piano l’immagine si presenta come a fianco</a:t>
            </a:r>
          </a:p>
        </p:txBody>
      </p:sp>
      <p:sp>
        <p:nvSpPr>
          <p:cNvPr id="211" name="CasellaDiTesto 210">
            <a:extLst>
              <a:ext uri="{FF2B5EF4-FFF2-40B4-BE49-F238E27FC236}">
                <a16:creationId xmlns:a16="http://schemas.microsoft.com/office/drawing/2014/main" id="{11EE7DB5-34E4-4458-82E3-01D2AF01DA94}"/>
              </a:ext>
            </a:extLst>
          </p:cNvPr>
          <p:cNvSpPr txBox="1"/>
          <p:nvPr/>
        </p:nvSpPr>
        <p:spPr>
          <a:xfrm>
            <a:off x="-1" y="3279638"/>
            <a:ext cx="3114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Eliminate le tracce del piano le didascalie e le procedure grafiche relative al ribaltamento restano solamente le due sezioni in scorcio totale e il ribaltamento della sezione</a:t>
            </a:r>
            <a:endParaRPr lang="it-IT" baseline="-25000" dirty="0">
              <a:solidFill>
                <a:srgbClr val="FF0000"/>
              </a:solidFill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3272AA4-3B24-4FC4-9EB3-AEC1D27C8510}"/>
              </a:ext>
            </a:extLst>
          </p:cNvPr>
          <p:cNvSpPr txBox="1"/>
          <p:nvPr/>
        </p:nvSpPr>
        <p:spPr>
          <a:xfrm>
            <a:off x="0" y="5350182"/>
            <a:ext cx="48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Se facciamo scorrere la figura ribaltata e la parte di sfera sezionata si isola la calotta sezionata e la relativa conica risultante nella vera forma a vera dimensione: circonferenza di base della calotta sferica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810BCD-368D-4A44-A3FF-CE4F4AB6496D}"/>
              </a:ext>
            </a:extLst>
          </p:cNvPr>
          <p:cNvCxnSpPr/>
          <p:nvPr/>
        </p:nvCxnSpPr>
        <p:spPr>
          <a:xfrm>
            <a:off x="7113060" y="1629080"/>
            <a:ext cx="0" cy="1692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00D6B619-6013-4503-9DEF-76F2D3E4F4D8}"/>
              </a:ext>
            </a:extLst>
          </p:cNvPr>
          <p:cNvCxnSpPr/>
          <p:nvPr/>
        </p:nvCxnSpPr>
        <p:spPr>
          <a:xfrm>
            <a:off x="7114113" y="4240275"/>
            <a:ext cx="0" cy="1702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>
            <a:extLst>
              <a:ext uri="{FF2B5EF4-FFF2-40B4-BE49-F238E27FC236}">
                <a16:creationId xmlns:a16="http://schemas.microsoft.com/office/drawing/2014/main" id="{95534E2A-9586-45BD-8069-CDF3B3773932}"/>
              </a:ext>
            </a:extLst>
          </p:cNvPr>
          <p:cNvGrpSpPr/>
          <p:nvPr/>
        </p:nvGrpSpPr>
        <p:grpSpPr>
          <a:xfrm>
            <a:off x="4166371" y="1387687"/>
            <a:ext cx="4697825" cy="4782702"/>
            <a:chOff x="3757715" y="1390553"/>
            <a:chExt cx="4697825" cy="4782702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7C9D0104-01E2-435F-A240-451375E0BA07}"/>
                </a:ext>
              </a:extLst>
            </p:cNvPr>
            <p:cNvGrpSpPr/>
            <p:nvPr/>
          </p:nvGrpSpPr>
          <p:grpSpPr>
            <a:xfrm>
              <a:off x="3757715" y="1390553"/>
              <a:ext cx="4697825" cy="4782702"/>
              <a:chOff x="4166091" y="1390553"/>
              <a:chExt cx="4697825" cy="4782702"/>
            </a:xfrm>
          </p:grpSpPr>
          <p:sp>
            <p:nvSpPr>
              <p:cNvPr id="175" name="Ovale 174">
                <a:extLst>
                  <a:ext uri="{FF2B5EF4-FFF2-40B4-BE49-F238E27FC236}">
                    <a16:creationId xmlns:a16="http://schemas.microsoft.com/office/drawing/2014/main" id="{98A5A17B-4340-4B7D-96C2-1826BB80AF74}"/>
                  </a:ext>
                </a:extLst>
              </p:cNvPr>
              <p:cNvSpPr/>
              <p:nvPr/>
            </p:nvSpPr>
            <p:spPr>
              <a:xfrm>
                <a:off x="4166091" y="1629164"/>
                <a:ext cx="1692000" cy="1692000"/>
              </a:xfrm>
              <a:prstGeom prst="ellips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4" name="Gruppo 43">
                <a:extLst>
                  <a:ext uri="{FF2B5EF4-FFF2-40B4-BE49-F238E27FC236}">
                    <a16:creationId xmlns:a16="http://schemas.microsoft.com/office/drawing/2014/main" id="{7F880AD3-807D-46D8-B72F-19BB5C1CAB0A}"/>
                  </a:ext>
                </a:extLst>
              </p:cNvPr>
              <p:cNvGrpSpPr/>
              <p:nvPr/>
            </p:nvGrpSpPr>
            <p:grpSpPr>
              <a:xfrm>
                <a:off x="6701061" y="1390553"/>
                <a:ext cx="2162855" cy="4782702"/>
                <a:chOff x="10394180" y="1390553"/>
                <a:chExt cx="2162855" cy="4782702"/>
              </a:xfrm>
            </p:grpSpPr>
            <p:grpSp>
              <p:nvGrpSpPr>
                <p:cNvPr id="43" name="Gruppo 42">
                  <a:extLst>
                    <a:ext uri="{FF2B5EF4-FFF2-40B4-BE49-F238E27FC236}">
                      <a16:creationId xmlns:a16="http://schemas.microsoft.com/office/drawing/2014/main" id="{A0186E40-8F34-4C39-BE69-F87F4C940932}"/>
                    </a:ext>
                  </a:extLst>
                </p:cNvPr>
                <p:cNvGrpSpPr/>
                <p:nvPr/>
              </p:nvGrpSpPr>
              <p:grpSpPr>
                <a:xfrm>
                  <a:off x="10394180" y="1390553"/>
                  <a:ext cx="2162855" cy="4782702"/>
                  <a:chOff x="10394180" y="1390553"/>
                  <a:chExt cx="2162855" cy="4782702"/>
                </a:xfrm>
              </p:grpSpPr>
              <p:grpSp>
                <p:nvGrpSpPr>
                  <p:cNvPr id="36" name="Gruppo 35">
                    <a:extLst>
                      <a:ext uri="{FF2B5EF4-FFF2-40B4-BE49-F238E27FC236}">
                        <a16:creationId xmlns:a16="http://schemas.microsoft.com/office/drawing/2014/main" id="{E4354C6A-CC96-4AAD-BF61-DB56713BC84C}"/>
                      </a:ext>
                    </a:extLst>
                  </p:cNvPr>
                  <p:cNvGrpSpPr/>
                  <p:nvPr/>
                </p:nvGrpSpPr>
                <p:grpSpPr>
                  <a:xfrm>
                    <a:off x="10394180" y="4013255"/>
                    <a:ext cx="2160000" cy="2160000"/>
                    <a:chOff x="10392275" y="4013255"/>
                    <a:chExt cx="2160000" cy="2160000"/>
                  </a:xfrm>
                </p:grpSpPr>
                <p:cxnSp>
                  <p:nvCxnSpPr>
                    <p:cNvPr id="140" name="Connettore diritto 139">
                      <a:extLst>
                        <a:ext uri="{FF2B5EF4-FFF2-40B4-BE49-F238E27FC236}">
                          <a16:creationId xmlns:a16="http://schemas.microsoft.com/office/drawing/2014/main" id="{D3BDDBF6-48E2-4752-846A-C7086B2090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0664305" y="4383650"/>
                      <a:ext cx="144569" cy="124149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48" name="Connettore diritto 147">
                      <a:extLst>
                        <a:ext uri="{FF2B5EF4-FFF2-40B4-BE49-F238E27FC236}">
                          <a16:creationId xmlns:a16="http://schemas.microsoft.com/office/drawing/2014/main" id="{DC74C5B6-91E9-4D7A-BB43-74267739B9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0517426" y="4594770"/>
                      <a:ext cx="284931" cy="146998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65" name="Connettore diritto 164">
                      <a:extLst>
                        <a:ext uri="{FF2B5EF4-FFF2-40B4-BE49-F238E27FC236}">
                          <a16:creationId xmlns:a16="http://schemas.microsoft.com/office/drawing/2014/main" id="{8D88F1D3-0211-4426-918F-60A8DC0636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0430948" y="4816093"/>
                      <a:ext cx="373236" cy="98562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66" name="Connettore diritto 165">
                      <a:extLst>
                        <a:ext uri="{FF2B5EF4-FFF2-40B4-BE49-F238E27FC236}">
                          <a16:creationId xmlns:a16="http://schemas.microsoft.com/office/drawing/2014/main" id="{E14A5B83-61E9-4042-8168-3F876138E0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394352" y="5094905"/>
                      <a:ext cx="414522" cy="0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67" name="Connettore diritto 166">
                      <a:extLst>
                        <a:ext uri="{FF2B5EF4-FFF2-40B4-BE49-F238E27FC236}">
                          <a16:creationId xmlns:a16="http://schemas.microsoft.com/office/drawing/2014/main" id="{463D2FBA-EEE9-446B-BB24-515049B23B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429914" y="5269605"/>
                      <a:ext cx="375935" cy="99139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68" name="Connettore diritto 167">
                      <a:extLst>
                        <a:ext uri="{FF2B5EF4-FFF2-40B4-BE49-F238E27FC236}">
                          <a16:creationId xmlns:a16="http://schemas.microsoft.com/office/drawing/2014/main" id="{4256C4AA-9AE9-449C-B011-7D7955C1BD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517426" y="5449187"/>
                      <a:ext cx="287764" cy="151245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69" name="Connettore diritto 168">
                      <a:extLst>
                        <a:ext uri="{FF2B5EF4-FFF2-40B4-BE49-F238E27FC236}">
                          <a16:creationId xmlns:a16="http://schemas.microsoft.com/office/drawing/2014/main" id="{AEDDF3C1-1505-44C4-A0E8-02002F5ADF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665277" y="5679705"/>
                      <a:ext cx="145494" cy="126967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96" name="Arco 195">
                      <a:extLst>
                        <a:ext uri="{FF2B5EF4-FFF2-40B4-BE49-F238E27FC236}">
                          <a16:creationId xmlns:a16="http://schemas.microsoft.com/office/drawing/2014/main" id="{66D6E05F-98EE-4E28-87F3-DB12908DE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92275" y="4013255"/>
                      <a:ext cx="2160000" cy="2160000"/>
                    </a:xfrm>
                    <a:prstGeom prst="arc">
                      <a:avLst>
                        <a:gd name="adj1" fmla="val 7687215"/>
                        <a:gd name="adj2" fmla="val 13915944"/>
                      </a:avLst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42" name="Gruppo 41">
                    <a:extLst>
                      <a:ext uri="{FF2B5EF4-FFF2-40B4-BE49-F238E27FC236}">
                        <a16:creationId xmlns:a16="http://schemas.microsoft.com/office/drawing/2014/main" id="{F88A4E36-E6F0-4943-85EE-EE1A6552D21B}"/>
                      </a:ext>
                    </a:extLst>
                  </p:cNvPr>
                  <p:cNvGrpSpPr/>
                  <p:nvPr/>
                </p:nvGrpSpPr>
                <p:grpSpPr>
                  <a:xfrm>
                    <a:off x="10397035" y="1390553"/>
                    <a:ext cx="2160000" cy="2165565"/>
                    <a:chOff x="10397035" y="1390553"/>
                    <a:chExt cx="2160000" cy="2165565"/>
                  </a:xfrm>
                </p:grpSpPr>
                <p:sp>
                  <p:nvSpPr>
                    <p:cNvPr id="205" name="Arco 204">
                      <a:extLst>
                        <a:ext uri="{FF2B5EF4-FFF2-40B4-BE49-F238E27FC236}">
                          <a16:creationId xmlns:a16="http://schemas.microsoft.com/office/drawing/2014/main" id="{959525BF-DB83-4C7E-BA14-C5C4D8EC7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97035" y="1394334"/>
                      <a:ext cx="2160000" cy="2160000"/>
                    </a:xfrm>
                    <a:prstGeom prst="arc">
                      <a:avLst>
                        <a:gd name="adj1" fmla="val 7699742"/>
                        <a:gd name="adj2" fmla="val 13940932"/>
                      </a:avLst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06" name="Arco 205">
                      <a:extLst>
                        <a:ext uri="{FF2B5EF4-FFF2-40B4-BE49-F238E27FC236}">
                          <a16:creationId xmlns:a16="http://schemas.microsoft.com/office/drawing/2014/main" id="{99002BA4-B334-4B6A-8289-0DD202C8B6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6143" y="1390553"/>
                      <a:ext cx="2088000" cy="2160000"/>
                    </a:xfrm>
                    <a:prstGeom prst="arc">
                      <a:avLst>
                        <a:gd name="adj1" fmla="val 7726174"/>
                        <a:gd name="adj2" fmla="val 13850318"/>
                      </a:avLst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07" name="Arco 206">
                      <a:extLst>
                        <a:ext uri="{FF2B5EF4-FFF2-40B4-BE49-F238E27FC236}">
                          <a16:creationId xmlns:a16="http://schemas.microsoft.com/office/drawing/2014/main" id="{E2702277-3805-4552-806C-E1D80E6B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23719" y="1391853"/>
                      <a:ext cx="1908000" cy="2160000"/>
                    </a:xfrm>
                    <a:prstGeom prst="arc">
                      <a:avLst>
                        <a:gd name="adj1" fmla="val 7871211"/>
                        <a:gd name="adj2" fmla="val 13743086"/>
                      </a:avLst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08" name="Arco 207">
                      <a:extLst>
                        <a:ext uri="{FF2B5EF4-FFF2-40B4-BE49-F238E27FC236}">
                          <a16:creationId xmlns:a16="http://schemas.microsoft.com/office/drawing/2014/main" id="{C2CF120E-9760-4C88-B985-6B45DA7F2C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68248" y="1396118"/>
                      <a:ext cx="1620000" cy="2160000"/>
                    </a:xfrm>
                    <a:prstGeom prst="arc">
                      <a:avLst>
                        <a:gd name="adj1" fmla="val 8249892"/>
                        <a:gd name="adj2" fmla="val 13359170"/>
                      </a:avLst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</p:grpSp>
            <p:cxnSp>
              <p:nvCxnSpPr>
                <p:cNvPr id="209" name="Connettore diritto 208">
                  <a:extLst>
                    <a:ext uri="{FF2B5EF4-FFF2-40B4-BE49-F238E27FC236}">
                      <a16:creationId xmlns:a16="http://schemas.microsoft.com/office/drawing/2014/main" id="{C90F0F48-8D85-4DB2-96B4-53B7B037AF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5551" y="1629079"/>
                  <a:ext cx="0" cy="16920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cxnSp>
          <p:nvCxnSpPr>
            <p:cNvPr id="114" name="Connettore diritto 113">
              <a:extLst>
                <a:ext uri="{FF2B5EF4-FFF2-40B4-BE49-F238E27FC236}">
                  <a16:creationId xmlns:a16="http://schemas.microsoft.com/office/drawing/2014/main" id="{2DF64056-9669-413C-B758-F0224C6D3E26}"/>
                </a:ext>
              </a:extLst>
            </p:cNvPr>
            <p:cNvCxnSpPr>
              <a:cxnSpLocks/>
            </p:cNvCxnSpPr>
            <p:nvPr/>
          </p:nvCxnSpPr>
          <p:spPr>
            <a:xfrm>
              <a:off x="6705534" y="4247822"/>
              <a:ext cx="0" cy="169200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8CC33707-6D3F-4012-9653-4E3DF99F9354}"/>
              </a:ext>
            </a:extLst>
          </p:cNvPr>
          <p:cNvGrpSpPr/>
          <p:nvPr/>
        </p:nvGrpSpPr>
        <p:grpSpPr>
          <a:xfrm>
            <a:off x="3260647" y="1647135"/>
            <a:ext cx="1692188" cy="1603248"/>
            <a:chOff x="11533322" y="4128854"/>
            <a:chExt cx="2961932" cy="1603248"/>
          </a:xfrm>
        </p:grpSpPr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E4060B38-5FD3-417C-AF8F-D333AFCCF860}"/>
                </a:ext>
              </a:extLst>
            </p:cNvPr>
            <p:cNvGrpSpPr/>
            <p:nvPr/>
          </p:nvGrpSpPr>
          <p:grpSpPr>
            <a:xfrm>
              <a:off x="11533322" y="4128854"/>
              <a:ext cx="2961837" cy="1524000"/>
              <a:chOff x="11533322" y="4128854"/>
              <a:chExt cx="2961837" cy="1524000"/>
            </a:xfrm>
          </p:grpSpPr>
          <p:cxnSp>
            <p:nvCxnSpPr>
              <p:cNvPr id="146" name="Connettore diritto 145">
                <a:extLst>
                  <a:ext uri="{FF2B5EF4-FFF2-40B4-BE49-F238E27FC236}">
                    <a16:creationId xmlns:a16="http://schemas.microsoft.com/office/drawing/2014/main" id="{CF818225-EDF8-46A9-B16F-DFC3A281B74E}"/>
                  </a:ext>
                </a:extLst>
              </p:cNvPr>
              <p:cNvCxnSpPr/>
              <p:nvPr/>
            </p:nvCxnSpPr>
            <p:spPr>
              <a:xfrm>
                <a:off x="12705930" y="4128854"/>
                <a:ext cx="63013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0769D5AA-D9E3-4C1B-A81B-C85B628D26F6}"/>
                  </a:ext>
                </a:extLst>
              </p:cNvPr>
              <p:cNvCxnSpPr/>
              <p:nvPr/>
            </p:nvCxnSpPr>
            <p:spPr>
              <a:xfrm>
                <a:off x="12110741" y="4281254"/>
                <a:ext cx="1808485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Connettore diritto 184">
                <a:extLst>
                  <a:ext uri="{FF2B5EF4-FFF2-40B4-BE49-F238E27FC236}">
                    <a16:creationId xmlns:a16="http://schemas.microsoft.com/office/drawing/2014/main" id="{22CDAE0C-F315-41D6-8490-4559B9A3AD3A}"/>
                  </a:ext>
                </a:extLst>
              </p:cNvPr>
              <p:cNvCxnSpPr/>
              <p:nvPr/>
            </p:nvCxnSpPr>
            <p:spPr>
              <a:xfrm>
                <a:off x="11846862" y="4433654"/>
                <a:ext cx="233149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Connettore diritto 185">
                <a:extLst>
                  <a:ext uri="{FF2B5EF4-FFF2-40B4-BE49-F238E27FC236}">
                    <a16:creationId xmlns:a16="http://schemas.microsoft.com/office/drawing/2014/main" id="{419C43C1-ABFB-4DBD-A53C-4D1A052C6F56}"/>
                  </a:ext>
                </a:extLst>
              </p:cNvPr>
              <p:cNvCxnSpPr/>
              <p:nvPr/>
            </p:nvCxnSpPr>
            <p:spPr>
              <a:xfrm>
                <a:off x="11677142" y="4586054"/>
                <a:ext cx="2678070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7" name="Connettore diritto 186">
                <a:extLst>
                  <a:ext uri="{FF2B5EF4-FFF2-40B4-BE49-F238E27FC236}">
                    <a16:creationId xmlns:a16="http://schemas.microsoft.com/office/drawing/2014/main" id="{54EF7022-96A3-4BD6-A226-9979C6BE394E}"/>
                  </a:ext>
                </a:extLst>
              </p:cNvPr>
              <p:cNvCxnSpPr/>
              <p:nvPr/>
            </p:nvCxnSpPr>
            <p:spPr>
              <a:xfrm>
                <a:off x="11579868" y="4738454"/>
                <a:ext cx="2867108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2" name="Connettore diritto 211">
                <a:extLst>
                  <a:ext uri="{FF2B5EF4-FFF2-40B4-BE49-F238E27FC236}">
                    <a16:creationId xmlns:a16="http://schemas.microsoft.com/office/drawing/2014/main" id="{CF2F0D1B-2525-4E50-AC62-315C9E83E03B}"/>
                  </a:ext>
                </a:extLst>
              </p:cNvPr>
              <p:cNvCxnSpPr/>
              <p:nvPr/>
            </p:nvCxnSpPr>
            <p:spPr>
              <a:xfrm>
                <a:off x="11533322" y="4890854"/>
                <a:ext cx="296162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3" name="Connettore diritto 212">
                <a:extLst>
                  <a:ext uri="{FF2B5EF4-FFF2-40B4-BE49-F238E27FC236}">
                    <a16:creationId xmlns:a16="http://schemas.microsoft.com/office/drawing/2014/main" id="{28C9208F-871E-484E-809C-3676ED1A1670}"/>
                  </a:ext>
                </a:extLst>
              </p:cNvPr>
              <p:cNvCxnSpPr/>
              <p:nvPr/>
            </p:nvCxnSpPr>
            <p:spPr>
              <a:xfrm>
                <a:off x="11533541" y="5043254"/>
                <a:ext cx="2961618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4" name="Connettore diritto 213">
                <a:extLst>
                  <a:ext uri="{FF2B5EF4-FFF2-40B4-BE49-F238E27FC236}">
                    <a16:creationId xmlns:a16="http://schemas.microsoft.com/office/drawing/2014/main" id="{600C0554-7F72-4BBD-9E3F-1FCA8C587741}"/>
                  </a:ext>
                </a:extLst>
              </p:cNvPr>
              <p:cNvCxnSpPr/>
              <p:nvPr/>
            </p:nvCxnSpPr>
            <p:spPr>
              <a:xfrm>
                <a:off x="11588506" y="5195654"/>
                <a:ext cx="284819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5" name="Connettore diritto 214">
                <a:extLst>
                  <a:ext uri="{FF2B5EF4-FFF2-40B4-BE49-F238E27FC236}">
                    <a16:creationId xmlns:a16="http://schemas.microsoft.com/office/drawing/2014/main" id="{1AE235EF-62B0-427E-A6B2-41CB84B011EA}"/>
                  </a:ext>
                </a:extLst>
              </p:cNvPr>
              <p:cNvCxnSpPr/>
              <p:nvPr/>
            </p:nvCxnSpPr>
            <p:spPr>
              <a:xfrm>
                <a:off x="11693723" y="5348054"/>
                <a:ext cx="2633945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6" name="Connettore diritto 215">
                <a:extLst>
                  <a:ext uri="{FF2B5EF4-FFF2-40B4-BE49-F238E27FC236}">
                    <a16:creationId xmlns:a16="http://schemas.microsoft.com/office/drawing/2014/main" id="{595380E0-8CFE-4546-870B-F9BC55868B35}"/>
                  </a:ext>
                </a:extLst>
              </p:cNvPr>
              <p:cNvCxnSpPr/>
              <p:nvPr/>
            </p:nvCxnSpPr>
            <p:spPr>
              <a:xfrm>
                <a:off x="11874820" y="5500454"/>
                <a:ext cx="226846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7" name="Connettore diritto 216">
                <a:extLst>
                  <a:ext uri="{FF2B5EF4-FFF2-40B4-BE49-F238E27FC236}">
                    <a16:creationId xmlns:a16="http://schemas.microsoft.com/office/drawing/2014/main" id="{F779D370-613D-4968-84B3-B44209D54F1D}"/>
                  </a:ext>
                </a:extLst>
              </p:cNvPr>
              <p:cNvCxnSpPr/>
              <p:nvPr/>
            </p:nvCxnSpPr>
            <p:spPr>
              <a:xfrm>
                <a:off x="12168924" y="5652854"/>
                <a:ext cx="167614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DC2BB50D-A179-453C-BA27-9F533AB26EDD}"/>
                </a:ext>
              </a:extLst>
            </p:cNvPr>
            <p:cNvGrpSpPr/>
            <p:nvPr/>
          </p:nvGrpSpPr>
          <p:grpSpPr>
            <a:xfrm>
              <a:off x="11533634" y="4208102"/>
              <a:ext cx="2961620" cy="1524000"/>
              <a:chOff x="11628122" y="4128854"/>
              <a:chExt cx="2961620" cy="1524000"/>
            </a:xfrm>
          </p:grpSpPr>
          <p:cxnSp>
            <p:nvCxnSpPr>
              <p:cNvPr id="118" name="Connettore diritto 117">
                <a:extLst>
                  <a:ext uri="{FF2B5EF4-FFF2-40B4-BE49-F238E27FC236}">
                    <a16:creationId xmlns:a16="http://schemas.microsoft.com/office/drawing/2014/main" id="{78AF379E-B2E1-4D22-B6E7-99FC978A9D45}"/>
                  </a:ext>
                </a:extLst>
              </p:cNvPr>
              <p:cNvCxnSpPr/>
              <p:nvPr/>
            </p:nvCxnSpPr>
            <p:spPr>
              <a:xfrm>
                <a:off x="12409741" y="4128854"/>
                <a:ext cx="1398898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9" name="Connettore diritto 118">
                <a:extLst>
                  <a:ext uri="{FF2B5EF4-FFF2-40B4-BE49-F238E27FC236}">
                    <a16:creationId xmlns:a16="http://schemas.microsoft.com/office/drawing/2014/main" id="{8C07C0C5-436D-49F7-A5EB-09978EA2F92F}"/>
                  </a:ext>
                </a:extLst>
              </p:cNvPr>
              <p:cNvCxnSpPr/>
              <p:nvPr/>
            </p:nvCxnSpPr>
            <p:spPr>
              <a:xfrm>
                <a:off x="12043335" y="4281254"/>
                <a:ext cx="212985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0" name="Connettore diritto 119">
                <a:extLst>
                  <a:ext uri="{FF2B5EF4-FFF2-40B4-BE49-F238E27FC236}">
                    <a16:creationId xmlns:a16="http://schemas.microsoft.com/office/drawing/2014/main" id="{601616A9-7BC8-414F-8114-EF7D35878AEC}"/>
                  </a:ext>
                </a:extLst>
              </p:cNvPr>
              <p:cNvCxnSpPr/>
              <p:nvPr/>
            </p:nvCxnSpPr>
            <p:spPr>
              <a:xfrm>
                <a:off x="11842603" y="4433654"/>
                <a:ext cx="252053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1" name="Connettore diritto 120">
                <a:extLst>
                  <a:ext uri="{FF2B5EF4-FFF2-40B4-BE49-F238E27FC236}">
                    <a16:creationId xmlns:a16="http://schemas.microsoft.com/office/drawing/2014/main" id="{AAF14FAC-A7F0-48F4-B53B-724FA14F883E}"/>
                  </a:ext>
                </a:extLst>
              </p:cNvPr>
              <p:cNvCxnSpPr/>
              <p:nvPr/>
            </p:nvCxnSpPr>
            <p:spPr>
              <a:xfrm>
                <a:off x="11713504" y="4586054"/>
                <a:ext cx="279149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" name="Connettore diritto 121">
                <a:extLst>
                  <a:ext uri="{FF2B5EF4-FFF2-40B4-BE49-F238E27FC236}">
                    <a16:creationId xmlns:a16="http://schemas.microsoft.com/office/drawing/2014/main" id="{05BB569D-0E1E-48CD-A64B-77AA8B1E66FD}"/>
                  </a:ext>
                </a:extLst>
              </p:cNvPr>
              <p:cNvCxnSpPr/>
              <p:nvPr/>
            </p:nvCxnSpPr>
            <p:spPr>
              <a:xfrm>
                <a:off x="11641036" y="4738454"/>
                <a:ext cx="293011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Connettore diritto 136">
                <a:extLst>
                  <a:ext uri="{FF2B5EF4-FFF2-40B4-BE49-F238E27FC236}">
                    <a16:creationId xmlns:a16="http://schemas.microsoft.com/office/drawing/2014/main" id="{28CD6873-3024-4125-9DAC-B78E6EBE521F}"/>
                  </a:ext>
                </a:extLst>
              </p:cNvPr>
              <p:cNvCxnSpPr/>
              <p:nvPr/>
            </p:nvCxnSpPr>
            <p:spPr>
              <a:xfrm>
                <a:off x="11628122" y="4890854"/>
                <a:ext cx="2961620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Connettore diritto 137">
                <a:extLst>
                  <a:ext uri="{FF2B5EF4-FFF2-40B4-BE49-F238E27FC236}">
                    <a16:creationId xmlns:a16="http://schemas.microsoft.com/office/drawing/2014/main" id="{736C0092-0F86-4ECB-BA64-BDD376DBFDD5}"/>
                  </a:ext>
                </a:extLst>
              </p:cNvPr>
              <p:cNvCxnSpPr/>
              <p:nvPr/>
            </p:nvCxnSpPr>
            <p:spPr>
              <a:xfrm>
                <a:off x="11656487" y="5043254"/>
                <a:ext cx="289860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Connettore diritto 138">
                <a:extLst>
                  <a:ext uri="{FF2B5EF4-FFF2-40B4-BE49-F238E27FC236}">
                    <a16:creationId xmlns:a16="http://schemas.microsoft.com/office/drawing/2014/main" id="{465BD257-A4C0-4C31-8E0F-8727013E182E}"/>
                  </a:ext>
                </a:extLst>
              </p:cNvPr>
              <p:cNvCxnSpPr/>
              <p:nvPr/>
            </p:nvCxnSpPr>
            <p:spPr>
              <a:xfrm>
                <a:off x="11729182" y="5195654"/>
                <a:ext cx="275367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Connettore diritto 140">
                <a:extLst>
                  <a:ext uri="{FF2B5EF4-FFF2-40B4-BE49-F238E27FC236}">
                    <a16:creationId xmlns:a16="http://schemas.microsoft.com/office/drawing/2014/main" id="{EDE0D9D5-8070-41EB-99D7-CCDE1D792B42}"/>
                  </a:ext>
                </a:extLst>
              </p:cNvPr>
              <p:cNvCxnSpPr/>
              <p:nvPr/>
            </p:nvCxnSpPr>
            <p:spPr>
              <a:xfrm>
                <a:off x="11878126" y="5348054"/>
                <a:ext cx="245750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Connettore diritto 141">
                <a:extLst>
                  <a:ext uri="{FF2B5EF4-FFF2-40B4-BE49-F238E27FC236}">
                    <a16:creationId xmlns:a16="http://schemas.microsoft.com/office/drawing/2014/main" id="{A7B603B5-5879-43F6-98EF-2BF73B8AA977}"/>
                  </a:ext>
                </a:extLst>
              </p:cNvPr>
              <p:cNvCxnSpPr/>
              <p:nvPr/>
            </p:nvCxnSpPr>
            <p:spPr>
              <a:xfrm>
                <a:off x="12097305" y="5500454"/>
                <a:ext cx="20164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Connettore diritto 143">
                <a:extLst>
                  <a:ext uri="{FF2B5EF4-FFF2-40B4-BE49-F238E27FC236}">
                    <a16:creationId xmlns:a16="http://schemas.microsoft.com/office/drawing/2014/main" id="{8C56536E-5D22-45C6-935F-CD9187941C03}"/>
                  </a:ext>
                </a:extLst>
              </p:cNvPr>
              <p:cNvCxnSpPr/>
              <p:nvPr/>
            </p:nvCxnSpPr>
            <p:spPr>
              <a:xfrm>
                <a:off x="12536266" y="5652854"/>
                <a:ext cx="114683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02" name="CasellaDiTesto 201">
            <a:extLst>
              <a:ext uri="{FF2B5EF4-FFF2-40B4-BE49-F238E27FC236}">
                <a16:creationId xmlns:a16="http://schemas.microsoft.com/office/drawing/2014/main" id="{C2DE1558-D134-48E0-8FB1-F6118D357743}"/>
              </a:ext>
            </a:extLst>
          </p:cNvPr>
          <p:cNvSpPr txBox="1"/>
          <p:nvPr/>
        </p:nvSpPr>
        <p:spPr>
          <a:xfrm>
            <a:off x="7051597" y="3987870"/>
            <a:ext cx="45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X’</a:t>
            </a:r>
          </a:p>
        </p:txBody>
      </p: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98B69FE9-15D7-4662-AFF9-AC3A1994A3D4}"/>
              </a:ext>
            </a:extLst>
          </p:cNvPr>
          <p:cNvSpPr txBox="1"/>
          <p:nvPr/>
        </p:nvSpPr>
        <p:spPr>
          <a:xfrm>
            <a:off x="7115755" y="5741100"/>
            <a:ext cx="4838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Y’</a:t>
            </a:r>
          </a:p>
        </p:txBody>
      </p:sp>
      <p:sp>
        <p:nvSpPr>
          <p:cNvPr id="221" name="CasellaDiTesto 220">
            <a:extLst>
              <a:ext uri="{FF2B5EF4-FFF2-40B4-BE49-F238E27FC236}">
                <a16:creationId xmlns:a16="http://schemas.microsoft.com/office/drawing/2014/main" id="{A09B5BAB-A920-4F8D-8FF5-20FC5E2C3D5A}"/>
              </a:ext>
            </a:extLst>
          </p:cNvPr>
          <p:cNvSpPr txBox="1"/>
          <p:nvPr/>
        </p:nvSpPr>
        <p:spPr>
          <a:xfrm>
            <a:off x="5807477" y="2171000"/>
            <a:ext cx="576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(X’’)</a:t>
            </a:r>
          </a:p>
        </p:txBody>
      </p:sp>
      <p:sp>
        <p:nvSpPr>
          <p:cNvPr id="222" name="CasellaDiTesto 221">
            <a:extLst>
              <a:ext uri="{FF2B5EF4-FFF2-40B4-BE49-F238E27FC236}">
                <a16:creationId xmlns:a16="http://schemas.microsoft.com/office/drawing/2014/main" id="{D103A3EA-C988-4C71-97B0-05AC627AF652}"/>
              </a:ext>
            </a:extLst>
          </p:cNvPr>
          <p:cNvSpPr txBox="1"/>
          <p:nvPr/>
        </p:nvSpPr>
        <p:spPr>
          <a:xfrm>
            <a:off x="3676980" y="2186429"/>
            <a:ext cx="540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(Y’’)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1764C7-54D0-4CD3-BB41-922C1818094E}"/>
              </a:ext>
            </a:extLst>
          </p:cNvPr>
          <p:cNvSpPr txBox="1"/>
          <p:nvPr/>
        </p:nvSpPr>
        <p:spPr>
          <a:xfrm>
            <a:off x="3084108" y="807929"/>
            <a:ext cx="1652645" cy="468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Circonferenza di base della calotta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2054A01-782C-4840-A256-F31264C0777A}"/>
              </a:ext>
            </a:extLst>
          </p:cNvPr>
          <p:cNvCxnSpPr>
            <a:cxnSpLocks/>
          </p:cNvCxnSpPr>
          <p:nvPr/>
        </p:nvCxnSpPr>
        <p:spPr>
          <a:xfrm flipH="1">
            <a:off x="3917403" y="1275929"/>
            <a:ext cx="1906" cy="331163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EFBB7E-475E-4C13-8950-2856035DD20B}"/>
              </a:ext>
            </a:extLst>
          </p:cNvPr>
          <p:cNvSpPr txBox="1"/>
          <p:nvPr/>
        </p:nvSpPr>
        <p:spPr>
          <a:xfrm>
            <a:off x="3196368" y="4182787"/>
            <a:ext cx="2076249" cy="52322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Proiezioni della calotta sferica sezionata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1A3E736-619E-4F7B-AE10-652ACE883455}"/>
              </a:ext>
            </a:extLst>
          </p:cNvPr>
          <p:cNvCxnSpPr>
            <a:stCxn id="7" idx="3"/>
          </p:cNvCxnSpPr>
          <p:nvPr/>
        </p:nvCxnSpPr>
        <p:spPr>
          <a:xfrm flipV="1">
            <a:off x="5272617" y="3018735"/>
            <a:ext cx="623640" cy="1425662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AA3FB0D-1CA9-4459-84A6-98BC1961E018}"/>
              </a:ext>
            </a:extLst>
          </p:cNvPr>
          <p:cNvCxnSpPr>
            <a:stCxn id="7" idx="3"/>
          </p:cNvCxnSpPr>
          <p:nvPr/>
        </p:nvCxnSpPr>
        <p:spPr>
          <a:xfrm>
            <a:off x="5272617" y="4444397"/>
            <a:ext cx="507466" cy="826916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DC718F3-1A76-4410-B63D-A1122A9B4EFD}"/>
              </a:ext>
            </a:extLst>
          </p:cNvPr>
          <p:cNvCxnSpPr/>
          <p:nvPr/>
        </p:nvCxnSpPr>
        <p:spPr>
          <a:xfrm>
            <a:off x="4107414" y="2423869"/>
            <a:ext cx="0" cy="10800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F433B2-2467-4571-AF67-6A948A3136B9}"/>
              </a:ext>
            </a:extLst>
          </p:cNvPr>
          <p:cNvSpPr txBox="1"/>
          <p:nvPr/>
        </p:nvSpPr>
        <p:spPr>
          <a:xfrm>
            <a:off x="4770297" y="6357197"/>
            <a:ext cx="2963478" cy="30777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Scorcio totale della sezione su 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3C8D0DA-DDD2-4E04-81EF-35E9DD9866D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6252036" y="5359377"/>
            <a:ext cx="855347" cy="997820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CasellaDiTesto 217">
            <a:extLst>
              <a:ext uri="{FF2B5EF4-FFF2-40B4-BE49-F238E27FC236}">
                <a16:creationId xmlns:a16="http://schemas.microsoft.com/office/drawing/2014/main" id="{50B2A32E-9D7D-43E7-B95F-59CC1EF3D133}"/>
              </a:ext>
            </a:extLst>
          </p:cNvPr>
          <p:cNvSpPr txBox="1"/>
          <p:nvPr/>
        </p:nvSpPr>
        <p:spPr>
          <a:xfrm>
            <a:off x="6135133" y="792821"/>
            <a:ext cx="2963478" cy="30777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Scorcio totale della sezione su 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1400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9" name="Connettore 2 218">
            <a:extLst>
              <a:ext uri="{FF2B5EF4-FFF2-40B4-BE49-F238E27FC236}">
                <a16:creationId xmlns:a16="http://schemas.microsoft.com/office/drawing/2014/main" id="{1FE584F4-5203-4DBE-AD7B-2EDE2FC53FE6}"/>
              </a:ext>
            </a:extLst>
          </p:cNvPr>
          <p:cNvCxnSpPr>
            <a:cxnSpLocks/>
          </p:cNvCxnSpPr>
          <p:nvPr/>
        </p:nvCxnSpPr>
        <p:spPr>
          <a:xfrm flipH="1">
            <a:off x="7136279" y="1106518"/>
            <a:ext cx="477513" cy="935861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diritto 219">
            <a:extLst>
              <a:ext uri="{FF2B5EF4-FFF2-40B4-BE49-F238E27FC236}">
                <a16:creationId xmlns:a16="http://schemas.microsoft.com/office/drawing/2014/main" id="{11B6758D-07FB-4573-9C1A-263B757D8D3A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9913 4.07407E-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74" grpId="0"/>
      <p:bldP spid="155" grpId="0" animBg="1"/>
      <p:bldP spid="160" grpId="0" animBg="1"/>
      <p:bldP spid="163" grpId="0" animBg="1"/>
      <p:bldP spid="172" grpId="0" animBg="1"/>
      <p:bldP spid="179" grpId="0" animBg="1"/>
      <p:bldP spid="182" grpId="0" animBg="1"/>
      <p:bldP spid="188" grpId="0" animBg="1"/>
      <p:bldP spid="190" grpId="0" animBg="1"/>
      <p:bldP spid="193" grpId="0" animBg="1"/>
      <p:bldP spid="195" grpId="0"/>
      <p:bldP spid="198" grpId="0"/>
      <p:bldP spid="199" grpId="0"/>
      <p:bldP spid="201" grpId="0"/>
      <p:bldP spid="203" grpId="0"/>
      <p:bldP spid="210" grpId="0"/>
      <p:bldP spid="211" grpId="0"/>
      <p:bldP spid="45" grpId="0"/>
      <p:bldP spid="202" grpId="0"/>
      <p:bldP spid="204" grpId="0"/>
      <p:bldP spid="221" grpId="0"/>
      <p:bldP spid="222" grpId="0"/>
      <p:bldP spid="3" grpId="0" animBg="1"/>
      <p:bldP spid="7" grpId="0" animBg="1"/>
      <p:bldP spid="13" grpId="0" animBg="1"/>
      <p:bldP spid="2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62E650F-F3E0-4903-AE45-A86374934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" y="2819400"/>
            <a:ext cx="9072000" cy="158703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maggiore completezza ed approfondimento degli argomenti si può consultare il seguente sito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13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DF9AA39-C8B6-4B44-A9F5-7ABCB929F0AE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42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875</Words>
  <Application>Microsoft Office PowerPoint</Application>
  <PresentationFormat>Presentazione su schermo (4:3)</PresentationFormat>
  <Paragraphs>130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MS Shell Dlg 2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77</cp:revision>
  <dcterms:created xsi:type="dcterms:W3CDTF">2020-07-11T17:26:36Z</dcterms:created>
  <dcterms:modified xsi:type="dcterms:W3CDTF">2020-12-29T19:55:23Z</dcterms:modified>
</cp:coreProperties>
</file>