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74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DD29B39-1CE2-4C1F-866A-59E5654F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14DE-3F60-44DD-9423-DEFC04250351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FC82267-D490-4013-BE6C-C35095E3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5AF939F-A0A9-4F13-9BF0-06A44DF7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5D9D-7BDB-44F6-8FDF-584E217B4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42717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0886A82-3D77-4304-A15D-1CD2CE16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A485-098D-4A5A-9D68-8CC4C26E05AA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64A48DF-E26B-4624-AABE-00EFFB659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3DE0ABD-A28F-4030-9489-06E72263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3764-1C77-4B88-8738-40AF0BC6D7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021606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52BDF8B-C332-4622-93FC-36F53F2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0E71-9635-4756-9EB2-BB8045E66131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8B6989D-FC4E-4AB7-B042-1AA3D8F9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CCF1645-C070-4C08-9B3D-CBDCFDE8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C521-CD3E-41BD-AD6F-1008ED7DC0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497678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6A90873-8DC8-4403-99FA-2C8B343D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C63B-2C19-4507-AC24-072B90448340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5084630-1964-40D6-A542-A67D7AF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5D94288-04F3-4460-A558-23258665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964-AF03-4A49-98F6-2ECC0253D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98742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E07BAE0-B502-403A-8B2A-6744B3DA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E8B3-C242-4180-9527-F98ACB333149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93AC53-4A40-4CCB-BEE1-E36782A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A0937E5-EDA4-458C-BA7A-E11CECC4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B1C7-ADA2-4636-BA98-CC02E8BC60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581994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9D95C966-58D7-4873-B499-96A0F395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2A48-65D4-4511-AD62-45D1CD9F7306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01517524-EDA6-4FD8-AD75-6EF4A96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6DE704AE-E182-4F77-A955-C67AD2A1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3BD7-525F-4E93-AEC9-3D7F05CD8D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79423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A0F242A1-DC2A-4C70-8BE5-F59619D1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22E6-8CF1-4BF8-93AE-7DEBFC78CE52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D9F05560-9E7A-4D66-99D0-53890D0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CD96F39D-98BF-4C4A-9087-474215C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386-CE87-4F9D-BF5F-59402AAC59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645490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A3F401E0-6DF8-44E0-AFB2-E2986D3D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869E-6221-4A3D-9CD7-DB545B0EFB1E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xmlns="" id="{4FDB7A51-9D48-4FA2-9692-55B00C95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4F9AF6A2-EA01-4EE3-8799-049CFBF4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FB98-3D33-454B-A453-A45917DB0B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992935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xmlns="" id="{D51A5517-D393-4685-AD2A-4C331F9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DEB4-15B5-43E8-B445-0C3E6C722FFB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xmlns="" id="{E497048E-3ABD-4DBF-A3BC-8C75C79B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xmlns="" id="{0B064952-2EAD-403D-901D-31DB4BE3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FB84-F20C-4C7A-A885-8EF61B16DC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695509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1BA8E32C-C19B-49D4-93A4-5AE74FD7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B464-EED0-42F3-8101-1DF7C6C62CF7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6282D7B9-5871-4732-803D-80C82E20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19E9189E-873E-4B36-B1B3-F7A74910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726-98A0-48D9-AD5B-A483604390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446485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5DD3D5E1-4582-42D3-8C7F-549467DE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C8D1-D426-401B-8AC5-561DD458DE56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D7C7979D-4589-43DB-8E86-9804ED6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B6037FF1-FAF4-4676-8F11-ABE99125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DC06-99C1-4F29-800D-74D3AABC53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654517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xmlns="" id="{D7E3FDB6-9D39-49D6-B97F-17FEF31BF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xmlns="" id="{BAC60B85-ECB9-4355-B11F-C6EC37178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35809F5-F509-4C5E-A0F6-7747E08F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749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F05B0-857E-435E-AC3F-57369EF2C7A7}" type="datetimeFigureOut">
              <a:rPr lang="it-IT"/>
              <a:pPr>
                <a:defRPr/>
              </a:pPr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B433D7E-CB78-43E3-A29D-AFA8CB8C0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749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B0256F6-C463-4324-8D58-515CA200A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749"/>
            <a:ext cx="2133600" cy="3643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74B5DC-9E80-4404-A2B7-5D8EF28058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6581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1">
            <a:extLst>
              <a:ext uri="{FF2B5EF4-FFF2-40B4-BE49-F238E27FC236}">
                <a16:creationId xmlns:a16="http://schemas.microsoft.com/office/drawing/2014/main" xmlns="" id="{0C4D28F8-CC4C-486B-9603-D4169C5AA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38637"/>
            <a:ext cx="9072000" cy="36000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defTabSz="192877"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24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Geometria descrittiva dinamica</a:t>
            </a:r>
            <a:endParaRPr lang="it-IT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270B3BDF-DE6D-4EDF-B7CB-30EB89C10549}"/>
              </a:ext>
            </a:extLst>
          </p:cNvPr>
          <p:cNvSpPr txBox="1">
            <a:spLocks noChangeArrowheads="1"/>
          </p:cNvSpPr>
          <p:nvPr/>
        </p:nvSpPr>
        <p:spPr>
          <a:xfrm>
            <a:off x="36000" y="452319"/>
            <a:ext cx="9072000" cy="360000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anchor="ctr"/>
          <a:lstStyle/>
          <a:p>
            <a:pPr marL="144658" indent="-144658" algn="ctr" defTabSz="385753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75000"/>
              <a:defRPr/>
            </a:pPr>
            <a:r>
              <a:rPr lang="it-IT" sz="2000" kern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Indagine insiemistica sulla doppia proiezione ortogonale di </a:t>
            </a:r>
            <a:r>
              <a:rPr lang="it-IT" sz="2000" kern="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Arial" panose="020B0604020202020204" pitchFamily="34" charset="0"/>
              </a:rPr>
              <a:t>Monge</a:t>
            </a:r>
            <a:endParaRPr lang="it-IT" sz="2000" kern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4F8E690-6F29-4635-B99E-C4138D2B81E0}"/>
              </a:ext>
            </a:extLst>
          </p:cNvPr>
          <p:cNvSpPr txBox="1"/>
          <p:nvPr/>
        </p:nvSpPr>
        <p:spPr>
          <a:xfrm>
            <a:off x="36000" y="856009"/>
            <a:ext cx="9072000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LE OPERAZIONI GEOMETRICHE </a:t>
            </a:r>
          </a:p>
          <a:p>
            <a:pPr algn="ctr"/>
            <a:r>
              <a:rPr lang="it-IT" sz="16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sezione di solidi di rotazione : LA PARABOLA</a:t>
            </a:r>
          </a:p>
          <a:p>
            <a:pPr algn="ctr"/>
            <a:endParaRPr lang="it-IT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400" cap="all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Sezione  del  cono  con  piano  proiettante  PARALLELO  una  GENERATRICE</a:t>
            </a:r>
            <a:endParaRPr lang="it-IT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224C1DE-0844-47FF-BF1E-44534547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56" y="1934996"/>
            <a:ext cx="3996000" cy="453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algn="ctr">
            <a:solidFill>
              <a:srgbClr val="0070C0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Il disegno è stato eseguito 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nell’a. s. 1992/93 </a:t>
            </a:r>
          </a:p>
          <a:p>
            <a:pPr marL="108000" lvl="0" algn="ctr" defTabSz="457200" eaLnBrk="0" hangingPunct="0">
              <a:defRPr/>
            </a:pP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2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Di Censo Nancy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della classe 5A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dell’Istituto Statale d’arte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‘</a:t>
            </a:r>
            <a:r>
              <a:rPr lang="it-IT" sz="2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’G. Mazara</a:t>
            </a: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’’ di Sulmona</a:t>
            </a:r>
          </a:p>
          <a:p>
            <a:pPr marL="108000" lvl="0" algn="ctr" defTabSz="457200" eaLnBrk="0" hangingPunct="0">
              <a:defRPr/>
            </a:pP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per la materia</a:t>
            </a:r>
          </a:p>
          <a:p>
            <a:pPr marL="108000" lvl="0" algn="ctr" defTabSz="457200" eaLnBrk="0" hangingPunct="0">
              <a:defRPr/>
            </a:pP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“</a:t>
            </a:r>
            <a:r>
              <a:rPr lang="it-IT" sz="2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Teoria e applicazioni di Geometria descrittiva</a:t>
            </a:r>
            <a:r>
              <a:rPr lang="it-IT" sz="2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”</a:t>
            </a:r>
          </a:p>
          <a:p>
            <a:pPr lvl="0" algn="ctr" defTabSz="457200" eaLnBrk="0" hangingPunct="0">
              <a:defRPr/>
            </a:pPr>
            <a:endParaRPr lang="it-IT" sz="20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ctr" defTabSz="457200" eaLnBrk="0" hangingPunct="0">
              <a:defRPr/>
            </a:pPr>
            <a:r>
              <a:rPr lang="it-IT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Insegnante: Prof. Elio </a:t>
            </a:r>
            <a:r>
              <a:rPr lang="it-IT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Fragassi</a:t>
            </a:r>
            <a:endParaRPr lang="it-IT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03CE8816-C88D-48DC-8E6B-60715A05B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600" y="6479080"/>
            <a:ext cx="3996000" cy="315954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687A492E-6FE8-45D0-9DFE-20890B3D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" y="6502166"/>
            <a:ext cx="4932000" cy="269787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altLang="it-IT" sz="1300" b="1" kern="0" dirty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E136F4DC-0E53-4273-A890-BE3513E74F64}"/>
              </a:ext>
            </a:extLst>
          </p:cNvPr>
          <p:cNvCxnSpPr>
            <a:cxnSpLocks/>
          </p:cNvCxnSpPr>
          <p:nvPr/>
        </p:nvCxnSpPr>
        <p:spPr>
          <a:xfrm>
            <a:off x="36000" y="6844352"/>
            <a:ext cx="907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Windows.old.000\Users\UTENTE\Documents\Elio dati\GeometriaDescrittivaDinamica\Le operazioni geometriche\Operazioni geometriche\2 Sezioni\4Sezioni coniche\43 Parabola\Di Censo N 5A 9293v ri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00" y="1938218"/>
            <a:ext cx="4902200" cy="45386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9244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(8)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4232240" y="3972999"/>
            <a:ext cx="486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>
            <a:cxnSpLocks/>
          </p:cNvCxnSpPr>
          <p:nvPr/>
        </p:nvCxnSpPr>
        <p:spPr>
          <a:xfrm>
            <a:off x="6671904" y="3475757"/>
            <a:ext cx="186151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600950" y="1186426"/>
            <a:ext cx="927337" cy="22877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363656" y="5275288"/>
            <a:ext cx="324000" cy="25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289439" y="5102668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/>
          <p:nvPr/>
        </p:nvCxnSpPr>
        <p:spPr>
          <a:xfrm>
            <a:off x="3513817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</p:cNvCxnSpPr>
          <p:nvPr/>
        </p:nvCxnSpPr>
        <p:spPr>
          <a:xfrm>
            <a:off x="6194702" y="5323815"/>
            <a:ext cx="1412046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649" y="6443180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113" name="Arco 112">
            <a:extLst>
              <a:ext uri="{FF2B5EF4-FFF2-40B4-BE49-F238E27FC236}">
                <a16:creationId xmlns:a16="http://schemas.microsoft.com/office/drawing/2014/main" xmlns="" id="{7C89463D-2068-49CD-843D-9AA572DA050B}"/>
              </a:ext>
            </a:extLst>
          </p:cNvPr>
          <p:cNvSpPr/>
          <p:nvPr/>
        </p:nvSpPr>
        <p:spPr>
          <a:xfrm>
            <a:off x="-3609508" y="3611368"/>
            <a:ext cx="11206800" cy="3420000"/>
          </a:xfrm>
          <a:prstGeom prst="arc">
            <a:avLst>
              <a:gd name="adj1" fmla="val 20914149"/>
              <a:gd name="adj2" fmla="val 6852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785D34CC-5F21-43C1-98D2-C56E374988B4}"/>
              </a:ext>
            </a:extLst>
          </p:cNvPr>
          <p:cNvCxnSpPr>
            <a:cxnSpLocks/>
          </p:cNvCxnSpPr>
          <p:nvPr/>
        </p:nvCxnSpPr>
        <p:spPr>
          <a:xfrm>
            <a:off x="3311921" y="5322171"/>
            <a:ext cx="288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sellaDiTesto 145">
            <a:extLst>
              <a:ext uri="{FF2B5EF4-FFF2-40B4-BE49-F238E27FC236}">
                <a16:creationId xmlns:a16="http://schemas.microsoft.com/office/drawing/2014/main" xmlns="" id="{26349DD9-4FD3-45A8-86A8-EF2DF61C08F0}"/>
              </a:ext>
            </a:extLst>
          </p:cNvPr>
          <p:cNvSpPr txBox="1"/>
          <p:nvPr/>
        </p:nvSpPr>
        <p:spPr>
          <a:xfrm>
            <a:off x="0" y="959035"/>
            <a:ext cx="4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Rimosse le didascalie e le procedure grafiche per la ricerca della sezione si ha la seguente immagine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2C7831E-9902-4D6B-B073-1F2918CA52B0}"/>
              </a:ext>
            </a:extLst>
          </p:cNvPr>
          <p:cNvSpPr txBox="1"/>
          <p:nvPr/>
        </p:nvSpPr>
        <p:spPr>
          <a:xfrm>
            <a:off x="38637" y="476518"/>
            <a:ext cx="432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concludere</a:t>
            </a:r>
          </a:p>
        </p:txBody>
      </p:sp>
      <p:sp>
        <p:nvSpPr>
          <p:cNvPr id="3156" name="Arco 3155">
            <a:extLst>
              <a:ext uri="{FF2B5EF4-FFF2-40B4-BE49-F238E27FC236}">
                <a16:creationId xmlns:a16="http://schemas.microsoft.com/office/drawing/2014/main" xmlns="" id="{2F9175EE-69FE-44BD-9AB9-8B8044671C8A}"/>
              </a:ext>
            </a:extLst>
          </p:cNvPr>
          <p:cNvSpPr/>
          <p:nvPr/>
        </p:nvSpPr>
        <p:spPr>
          <a:xfrm>
            <a:off x="6191624" y="4150788"/>
            <a:ext cx="2340000" cy="2340000"/>
          </a:xfrm>
          <a:prstGeom prst="arc">
            <a:avLst>
              <a:gd name="adj1" fmla="val 14022353"/>
              <a:gd name="adj2" fmla="val 7571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4" name="Gruppo 153">
            <a:extLst>
              <a:ext uri="{FF2B5EF4-FFF2-40B4-BE49-F238E27FC236}">
                <a16:creationId xmlns:a16="http://schemas.microsoft.com/office/drawing/2014/main" xmlns="" id="{4606467E-E5C9-4CE7-9F78-0594962448CC}"/>
              </a:ext>
            </a:extLst>
          </p:cNvPr>
          <p:cNvGrpSpPr/>
          <p:nvPr/>
        </p:nvGrpSpPr>
        <p:grpSpPr>
          <a:xfrm rot="5400000">
            <a:off x="6199631" y="4862846"/>
            <a:ext cx="1854000" cy="914403"/>
            <a:chOff x="9463753" y="3173123"/>
            <a:chExt cx="1908000" cy="914403"/>
          </a:xfrm>
        </p:grpSpPr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xmlns="" id="{5C70E731-8094-4A8B-A3C2-A18AB024F9F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04773" y="3117550"/>
              <a:ext cx="0" cy="1111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xmlns="" id="{8A199659-B560-4FCA-AFD8-756D6933B0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690" y="2917992"/>
              <a:ext cx="0" cy="81506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xmlns="" id="{9DADBA57-34E5-4258-904C-1F01BD4DBB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188" y="2902431"/>
              <a:ext cx="0" cy="115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xmlns="" id="{3A273E25-1E2A-46DB-B4B1-EDEA36390C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89" y="2934936"/>
              <a:ext cx="0" cy="13907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xmlns="" id="{523926F1-F57E-43FD-95A4-F3F80DE3236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1787" y="2991420"/>
              <a:ext cx="0" cy="15826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xmlns="" id="{EF19FDA2-79B2-4EFB-B1AB-DA58F6396D4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89" y="3054298"/>
              <a:ext cx="0" cy="176165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xmlns="" id="{0D02B860-91DF-4B08-B2D0-40C5A3CA67F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7753" y="3133526"/>
              <a:ext cx="0" cy="1908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xmlns="" id="{5E1EF679-52C6-42A5-BD5C-16DCD50FD5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5603" y="2948623"/>
              <a:ext cx="0" cy="59277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xmlns="" id="{F18B303C-A052-4567-AE8E-F7540337F7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1584" y="2897256"/>
              <a:ext cx="0" cy="100031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xmlns="" id="{06C4D0D1-F986-4B6F-9EA8-CB1F646074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90" y="2911972"/>
              <a:ext cx="0" cy="12756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xmlns="" id="{4AB297F9-FEDF-4B62-9F31-EF2A24D513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90" y="2955667"/>
              <a:ext cx="0" cy="149309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xmlns="" id="{483C7328-308E-455F-B892-97F0357C0C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89" y="3015348"/>
              <a:ext cx="0" cy="167852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xmlns="" id="{441A84CD-B27B-460F-B166-BEA6E274702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4794" y="3098012"/>
              <a:ext cx="0" cy="1818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66" name="CasellaDiTesto 3165">
            <a:extLst>
              <a:ext uri="{FF2B5EF4-FFF2-40B4-BE49-F238E27FC236}">
                <a16:creationId xmlns:a16="http://schemas.microsoft.com/office/drawing/2014/main" xmlns="" id="{59D6FA02-A7AF-4CF2-B05D-60A7B6A53E6B}"/>
              </a:ext>
            </a:extLst>
          </p:cNvPr>
          <p:cNvSpPr txBox="1"/>
          <p:nvPr/>
        </p:nvSpPr>
        <p:spPr>
          <a:xfrm>
            <a:off x="0" y="2213117"/>
            <a:ext cx="43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Rimuovendo anche le tracce del piano di sezione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risultato dell’operazione di sezione si presenta con la curva in scorcio totale su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la parte di parabola reale su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scorcio parziale</a:t>
            </a:r>
          </a:p>
        </p:txBody>
      </p:sp>
      <p:sp>
        <p:nvSpPr>
          <p:cNvPr id="3167" name="CasellaDiTesto 3166">
            <a:extLst>
              <a:ext uri="{FF2B5EF4-FFF2-40B4-BE49-F238E27FC236}">
                <a16:creationId xmlns:a16="http://schemas.microsoft.com/office/drawing/2014/main" xmlns="" id="{F5987B88-C133-40E7-B341-EA9BBC236632}"/>
              </a:ext>
            </a:extLst>
          </p:cNvPr>
          <p:cNvSpPr txBox="1"/>
          <p:nvPr/>
        </p:nvSpPr>
        <p:spPr>
          <a:xfrm>
            <a:off x="-1" y="4108180"/>
            <a:ext cx="4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Facendo scorrere la parte sezionata del cono si evidenzia,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modo chiaro, il risultato dell’operazione geometrica </a:t>
            </a:r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xmlns="" id="{C1BF1108-9394-469B-9B29-02F40AD07A49}"/>
              </a:ext>
            </a:extLst>
          </p:cNvPr>
          <p:cNvSpPr txBox="1"/>
          <p:nvPr/>
        </p:nvSpPr>
        <p:spPr>
          <a:xfrm>
            <a:off x="0" y="5481724"/>
            <a:ext cx="3960000" cy="1332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 evidenzia, infine, come i due metodi portino alla definizione del medesimo risultato della curva di sezione</a:t>
            </a:r>
          </a:p>
        </p:txBody>
      </p:sp>
      <p:cxnSp>
        <p:nvCxnSpPr>
          <p:cNvPr id="175" name="Connettore 1 23">
            <a:extLst>
              <a:ext uri="{FF2B5EF4-FFF2-40B4-BE49-F238E27FC236}">
                <a16:creationId xmlns:a16="http://schemas.microsoft.com/office/drawing/2014/main" xmlns="" id="{9E196A44-F32B-46F0-843E-BA5F1F354CF4}"/>
              </a:ext>
            </a:extLst>
          </p:cNvPr>
          <p:cNvCxnSpPr>
            <a:cxnSpLocks/>
          </p:cNvCxnSpPr>
          <p:nvPr/>
        </p:nvCxnSpPr>
        <p:spPr>
          <a:xfrm flipH="1">
            <a:off x="6671418" y="1192630"/>
            <a:ext cx="927849" cy="22924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>
            <a:extLst>
              <a:ext uri="{FF2B5EF4-FFF2-40B4-BE49-F238E27FC236}">
                <a16:creationId xmlns:a16="http://schemas.microsoft.com/office/drawing/2014/main" xmlns="" id="{7B129F09-8215-44B8-ABCF-00E6C8DFA429}"/>
              </a:ext>
            </a:extLst>
          </p:cNvPr>
          <p:cNvGrpSpPr/>
          <p:nvPr/>
        </p:nvGrpSpPr>
        <p:grpSpPr>
          <a:xfrm>
            <a:off x="-3610740" y="406800"/>
            <a:ext cx="12103519" cy="6633772"/>
            <a:chOff x="-3610740" y="406800"/>
            <a:chExt cx="12103519" cy="6633772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xmlns="" id="{4B251086-D45B-4C3E-94ED-769491C71C28}"/>
                </a:ext>
              </a:extLst>
            </p:cNvPr>
            <p:cNvGrpSpPr/>
            <p:nvPr/>
          </p:nvGrpSpPr>
          <p:grpSpPr>
            <a:xfrm>
              <a:off x="-3610740" y="406800"/>
              <a:ext cx="12103519" cy="6633772"/>
              <a:chOff x="-3610736" y="406800"/>
              <a:chExt cx="12103519" cy="6633772"/>
            </a:xfrm>
          </p:grpSpPr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xmlns="" id="{B28EAFAD-9021-4A82-9B76-D35825363578}"/>
                  </a:ext>
                </a:extLst>
              </p:cNvPr>
              <p:cNvSpPr txBox="1"/>
              <p:nvPr/>
            </p:nvSpPr>
            <p:spPr>
              <a:xfrm>
                <a:off x="7262935" y="406800"/>
                <a:ext cx="473551" cy="3240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5143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Arial" panose="020B0604020202020204" pitchFamily="34" charset="0"/>
                  </a:rPr>
                  <a:t>V’’</a:t>
                </a:r>
              </a:p>
            </p:txBody>
          </p:sp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xmlns="" id="{2237BBD4-556C-447A-9D17-BD40A873D678}"/>
                  </a:ext>
                </a:extLst>
              </p:cNvPr>
              <p:cNvGrpSpPr/>
              <p:nvPr/>
            </p:nvGrpSpPr>
            <p:grpSpPr>
              <a:xfrm>
                <a:off x="-3610736" y="595313"/>
                <a:ext cx="12103519" cy="6445259"/>
                <a:chOff x="-3607383" y="595313"/>
                <a:chExt cx="12103519" cy="6445259"/>
              </a:xfrm>
            </p:grpSpPr>
            <p:cxnSp>
              <p:nvCxnSpPr>
                <p:cNvPr id="17" name="Connettore 1 16">
                  <a:extLst>
                    <a:ext uri="{FF2B5EF4-FFF2-40B4-BE49-F238E27FC236}">
                      <a16:creationId xmlns:a16="http://schemas.microsoft.com/office/drawing/2014/main" xmlns="" id="{0F3462DA-00C6-46B4-9E19-5938E15FCEF0}"/>
                    </a:ext>
                  </a:extLst>
                </p:cNvPr>
                <p:cNvCxnSpPr/>
                <p:nvPr/>
              </p:nvCxnSpPr>
              <p:spPr>
                <a:xfrm flipV="1">
                  <a:off x="6190850" y="3471960"/>
                  <a:ext cx="0" cy="1843466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6" name="Connettore diritto 3205">
                  <a:extLst>
                    <a:ext uri="{FF2B5EF4-FFF2-40B4-BE49-F238E27FC236}">
                      <a16:creationId xmlns:a16="http://schemas.microsoft.com/office/drawing/2014/main" xmlns="" id="{A1FD9567-6634-478A-97FD-710699B02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69666" y="595313"/>
                  <a:ext cx="0" cy="473760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61" name="Gruppo 3160">
                  <a:extLst>
                    <a:ext uri="{FF2B5EF4-FFF2-40B4-BE49-F238E27FC236}">
                      <a16:creationId xmlns:a16="http://schemas.microsoft.com/office/drawing/2014/main" xmlns="" id="{8786EAAC-3919-4A72-905F-854509FB09C6}"/>
                    </a:ext>
                  </a:extLst>
                </p:cNvPr>
                <p:cNvGrpSpPr/>
                <p:nvPr/>
              </p:nvGrpSpPr>
              <p:grpSpPr>
                <a:xfrm>
                  <a:off x="-3607383" y="597596"/>
                  <a:ext cx="12103519" cy="6442976"/>
                  <a:chOff x="-3617846" y="597596"/>
                  <a:chExt cx="12103519" cy="6442976"/>
                </a:xfrm>
              </p:grpSpPr>
              <p:grpSp>
                <p:nvGrpSpPr>
                  <p:cNvPr id="3151" name="Gruppo 3150">
                    <a:extLst>
                      <a:ext uri="{FF2B5EF4-FFF2-40B4-BE49-F238E27FC236}">
                        <a16:creationId xmlns:a16="http://schemas.microsoft.com/office/drawing/2014/main" xmlns="" id="{71EF93B9-F70C-4171-9B7C-B5C21A99E770}"/>
                      </a:ext>
                    </a:extLst>
                  </p:cNvPr>
                  <p:cNvGrpSpPr/>
                  <p:nvPr/>
                </p:nvGrpSpPr>
                <p:grpSpPr>
                  <a:xfrm>
                    <a:off x="6192766" y="597596"/>
                    <a:ext cx="1406395" cy="2883143"/>
                    <a:chOff x="6192766" y="597596"/>
                    <a:chExt cx="1406395" cy="2883143"/>
                  </a:xfrm>
                </p:grpSpPr>
                <p:cxnSp>
                  <p:nvCxnSpPr>
                    <p:cNvPr id="24" name="Connettore 1 23">
                      <a:extLst>
                        <a:ext uri="{FF2B5EF4-FFF2-40B4-BE49-F238E27FC236}">
                          <a16:creationId xmlns:a16="http://schemas.microsoft.com/office/drawing/2014/main" xmlns="" id="{605186B0-1986-49A9-9099-C3EE068BBD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93418" y="600075"/>
                      <a:ext cx="1169407" cy="2874417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7" name="Connettore diritto 3136">
                      <a:extLst>
                        <a:ext uri="{FF2B5EF4-FFF2-40B4-BE49-F238E27FC236}">
                          <a16:creationId xmlns:a16="http://schemas.microsoft.com/office/drawing/2014/main" xmlns="" id="{D591BBFA-842F-415F-83D0-B9769C3968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192766" y="3476182"/>
                      <a:ext cx="477878" cy="0"/>
                    </a:xfrm>
                    <a:prstGeom prst="line">
                      <a:avLst/>
                    </a:prstGeom>
                    <a:ln w="63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Connettore 1 26">
                      <a:extLst>
                        <a:ext uri="{FF2B5EF4-FFF2-40B4-BE49-F238E27FC236}">
                          <a16:creationId xmlns:a16="http://schemas.microsoft.com/office/drawing/2014/main" xmlns="" id="{22524205-077B-40C7-84FA-31945FBC56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50566" y="597596"/>
                      <a:ext cx="239610" cy="591124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onnettore 1 23">
                      <a:extLst>
                        <a:ext uri="{FF2B5EF4-FFF2-40B4-BE49-F238E27FC236}">
                          <a16:creationId xmlns:a16="http://schemas.microsoft.com/office/drawing/2014/main" xmlns="" id="{3965FCB9-9265-4872-82B7-8FAAA5C108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671312" y="1188244"/>
                      <a:ext cx="927849" cy="2292495"/>
                    </a:xfrm>
                    <a:prstGeom prst="line">
                      <a:avLst/>
                    </a:prstGeom>
                    <a:ln w="31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55" name="Gruppo 3154">
                    <a:extLst>
                      <a:ext uri="{FF2B5EF4-FFF2-40B4-BE49-F238E27FC236}">
                        <a16:creationId xmlns:a16="http://schemas.microsoft.com/office/drawing/2014/main" xmlns="" id="{D72C475B-5E8E-40B3-AA52-0F82B8EAA077}"/>
                      </a:ext>
                    </a:extLst>
                  </p:cNvPr>
                  <p:cNvGrpSpPr/>
                  <p:nvPr/>
                </p:nvGrpSpPr>
                <p:grpSpPr>
                  <a:xfrm>
                    <a:off x="-3617846" y="3620572"/>
                    <a:ext cx="12103519" cy="3420000"/>
                    <a:chOff x="-6811620" y="3607320"/>
                    <a:chExt cx="12103519" cy="3420000"/>
                  </a:xfrm>
                </p:grpSpPr>
                <p:cxnSp>
                  <p:nvCxnSpPr>
                    <p:cNvPr id="151" name="Connettore diritto 150">
                      <a:extLst>
                        <a:ext uri="{FF2B5EF4-FFF2-40B4-BE49-F238E27FC236}">
                          <a16:creationId xmlns:a16="http://schemas.microsoft.com/office/drawing/2014/main" xmlns="" id="{B30FF23A-D491-454F-A6FC-397F1EDE7C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9466" y="4375842"/>
                      <a:ext cx="0" cy="1895192"/>
                    </a:xfrm>
                    <a:prstGeom prst="line">
                      <a:avLst/>
                    </a:prstGeom>
                    <a:ln w="952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52" name="Arco 3151">
                      <a:extLst>
                        <a:ext uri="{FF2B5EF4-FFF2-40B4-BE49-F238E27FC236}">
                          <a16:creationId xmlns:a16="http://schemas.microsoft.com/office/drawing/2014/main" xmlns="" id="{B14B2DB9-818C-4BB3-BDB0-8AC621433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7899" y="4149573"/>
                      <a:ext cx="2304000" cy="2340000"/>
                    </a:xfrm>
                    <a:prstGeom prst="arc">
                      <a:avLst>
                        <a:gd name="adj1" fmla="val 7511932"/>
                        <a:gd name="adj2" fmla="val 14065719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Arco 148">
                      <a:extLst>
                        <a:ext uri="{FF2B5EF4-FFF2-40B4-BE49-F238E27FC236}">
                          <a16:creationId xmlns:a16="http://schemas.microsoft.com/office/drawing/2014/main" xmlns="" id="{48CC795F-B952-421A-9B6D-0B365780F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811620" y="3607320"/>
                      <a:ext cx="11206800" cy="3420000"/>
                    </a:xfrm>
                    <a:prstGeom prst="arc">
                      <a:avLst>
                        <a:gd name="adj1" fmla="val 20914149"/>
                        <a:gd name="adj2" fmla="val 685260"/>
                      </a:avLst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xmlns="" id="{FCF0DC60-88BB-4E27-A0FF-9620A95E4B9A}"/>
                </a:ext>
              </a:extLst>
            </p:cNvPr>
            <p:cNvSpPr txBox="1"/>
            <p:nvPr/>
          </p:nvSpPr>
          <p:spPr>
            <a:xfrm>
              <a:off x="7051992" y="5309266"/>
              <a:ext cx="360000" cy="14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V’</a:t>
              </a:r>
            </a:p>
          </p:txBody>
        </p:sp>
      </p:grpSp>
      <p:sp>
        <p:nvSpPr>
          <p:cNvPr id="181" name="CasellaDiTesto 180">
            <a:extLst>
              <a:ext uri="{FF2B5EF4-FFF2-40B4-BE49-F238E27FC236}">
                <a16:creationId xmlns:a16="http://schemas.microsoft.com/office/drawing/2014/main" xmlns="" id="{02859D71-95BD-4711-8E05-0CDBEA554703}"/>
              </a:ext>
            </a:extLst>
          </p:cNvPr>
          <p:cNvSpPr txBox="1"/>
          <p:nvPr/>
        </p:nvSpPr>
        <p:spPr>
          <a:xfrm>
            <a:off x="3992450" y="6493190"/>
            <a:ext cx="2125015" cy="324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 di simmetria</a:t>
            </a:r>
          </a:p>
        </p:txBody>
      </p:sp>
      <p:cxnSp>
        <p:nvCxnSpPr>
          <p:cNvPr id="182" name="Connettore 2 181">
            <a:extLst>
              <a:ext uri="{FF2B5EF4-FFF2-40B4-BE49-F238E27FC236}">
                <a16:creationId xmlns:a16="http://schemas.microsoft.com/office/drawing/2014/main" xmlns="" id="{04EBAEB6-7B48-4A09-9398-41A14BA40B55}"/>
              </a:ext>
            </a:extLst>
          </p:cNvPr>
          <p:cNvCxnSpPr>
            <a:cxnSpLocks/>
            <a:stCxn id="181" idx="0"/>
          </p:cNvCxnSpPr>
          <p:nvPr/>
        </p:nvCxnSpPr>
        <p:spPr>
          <a:xfrm flipH="1" flipV="1">
            <a:off x="4019433" y="5318106"/>
            <a:ext cx="1035525" cy="117508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CasellaDiTesto 187">
            <a:extLst>
              <a:ext uri="{FF2B5EF4-FFF2-40B4-BE49-F238E27FC236}">
                <a16:creationId xmlns:a16="http://schemas.microsoft.com/office/drawing/2014/main" xmlns="" id="{A24C22BC-3205-4554-85E3-904B0B620BE5}"/>
              </a:ext>
            </a:extLst>
          </p:cNvPr>
          <p:cNvSpPr txBox="1"/>
          <p:nvPr/>
        </p:nvSpPr>
        <p:spPr>
          <a:xfrm>
            <a:off x="8080840" y="928399"/>
            <a:ext cx="1008000" cy="107721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Parabola reale in scorcio totale</a:t>
            </a:r>
          </a:p>
        </p:txBody>
      </p:sp>
      <p:cxnSp>
        <p:nvCxnSpPr>
          <p:cNvPr id="189" name="Connettore 2 188">
            <a:extLst>
              <a:ext uri="{FF2B5EF4-FFF2-40B4-BE49-F238E27FC236}">
                <a16:creationId xmlns:a16="http://schemas.microsoft.com/office/drawing/2014/main" xmlns="" id="{8337F5E3-A458-476E-AE73-2535FE5E6988}"/>
              </a:ext>
            </a:extLst>
          </p:cNvPr>
          <p:cNvCxnSpPr>
            <a:cxnSpLocks/>
            <a:stCxn id="188" idx="2"/>
          </p:cNvCxnSpPr>
          <p:nvPr/>
        </p:nvCxnSpPr>
        <p:spPr>
          <a:xfrm flipH="1">
            <a:off x="7083380" y="2005617"/>
            <a:ext cx="1501460" cy="53913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sellaDiTesto 189">
            <a:extLst>
              <a:ext uri="{FF2B5EF4-FFF2-40B4-BE49-F238E27FC236}">
                <a16:creationId xmlns:a16="http://schemas.microsoft.com/office/drawing/2014/main" xmlns="" id="{6A2A4E21-830D-43F8-8FC4-C3F1CFF77AE3}"/>
              </a:ext>
            </a:extLst>
          </p:cNvPr>
          <p:cNvSpPr txBox="1"/>
          <p:nvPr/>
        </p:nvSpPr>
        <p:spPr>
          <a:xfrm>
            <a:off x="7566606" y="6545010"/>
            <a:ext cx="1548000" cy="288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Parabola reale</a:t>
            </a:r>
          </a:p>
        </p:txBody>
      </p:sp>
      <p:cxnSp>
        <p:nvCxnSpPr>
          <p:cNvPr id="191" name="Connettore 2 190">
            <a:extLst>
              <a:ext uri="{FF2B5EF4-FFF2-40B4-BE49-F238E27FC236}">
                <a16:creationId xmlns:a16="http://schemas.microsoft.com/office/drawing/2014/main" xmlns="" id="{311795EE-42F6-42DD-B3BE-241B00F97F10}"/>
              </a:ext>
            </a:extLst>
          </p:cNvPr>
          <p:cNvCxnSpPr>
            <a:cxnSpLocks/>
            <a:stCxn id="190" idx="0"/>
          </p:cNvCxnSpPr>
          <p:nvPr/>
        </p:nvCxnSpPr>
        <p:spPr>
          <a:xfrm flipH="1" flipV="1">
            <a:off x="7468689" y="5688874"/>
            <a:ext cx="871917" cy="85613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xmlns="" id="{7ACE6650-879E-42CA-8191-1578F3C72FF0}"/>
              </a:ext>
            </a:extLst>
          </p:cNvPr>
          <p:cNvCxnSpPr/>
          <p:nvPr/>
        </p:nvCxnSpPr>
        <p:spPr>
          <a:xfrm>
            <a:off x="7365929" y="3471620"/>
            <a:ext cx="0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>
            <a:extLst>
              <a:ext uri="{FF2B5EF4-FFF2-40B4-BE49-F238E27FC236}">
                <a16:creationId xmlns:a16="http://schemas.microsoft.com/office/drawing/2014/main" xmlns="" id="{3F39BD3F-7B90-4280-AD08-EBFB5E574DFC}"/>
              </a:ext>
            </a:extLst>
          </p:cNvPr>
          <p:cNvSpPr txBox="1"/>
          <p:nvPr/>
        </p:nvSpPr>
        <p:spPr>
          <a:xfrm>
            <a:off x="7217833" y="5308600"/>
            <a:ext cx="216000" cy="144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xmlns="" id="{33D0390A-BC3B-4031-BC97-4B83996C6E25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6281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4.07407E-6 L -0.13958 -0.00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/>
      <p:bldP spid="67" grpId="0"/>
      <p:bldP spid="70" grpId="0"/>
      <p:bldP spid="3166" grpId="0"/>
      <p:bldP spid="3167" grpId="0"/>
      <p:bldP spid="173" grpId="0" animBg="1"/>
      <p:bldP spid="181" grpId="0" animBg="1"/>
      <p:bldP spid="188" grpId="0" animBg="1"/>
      <p:bldP spid="190" grpId="0" animBg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FDF5181-540B-4237-83B8-D1811AFD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" y="2819400"/>
            <a:ext cx="9072000" cy="158703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r>
              <a:rPr lang="it-IT" altLang="it-IT" sz="2100" kern="0" dirty="0">
                <a:solidFill>
                  <a:srgbClr val="0070C0"/>
                </a:solidFill>
                <a:latin typeface="Comic Sans MS" panose="030F0702030302020204" pitchFamily="66" charset="0"/>
              </a:rPr>
              <a:t>Per maggiore completezza ed approfondimento degli argomenti si può consultare il seguente sito</a:t>
            </a:r>
          </a:p>
          <a:p>
            <a:pPr algn="ctr" defTabSz="685800" eaLnBrk="1" hangingPunct="1">
              <a:defRPr/>
            </a:pPr>
            <a:endParaRPr lang="it-IT" altLang="it-IT" sz="2100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r>
              <a:rPr lang="it-IT" sz="24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https://www.eliofragassi.it/</a:t>
            </a:r>
            <a:endParaRPr lang="it-IT" altLang="it-IT" sz="2400" kern="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 defTabSz="685800" eaLnBrk="1" hangingPunct="1">
              <a:defRPr/>
            </a:pPr>
            <a:endParaRPr lang="it-IT" altLang="it-IT" sz="1013" kern="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0EB5E6E0-E964-4C38-BC8F-5DEDC90A4FFA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8695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- Dati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6347460" y="600075"/>
            <a:ext cx="1017746" cy="2882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xmlns="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6538914" y="597694"/>
            <a:ext cx="826292" cy="28789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6784182" y="600075"/>
            <a:ext cx="581024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062788" y="597694"/>
            <a:ext cx="304800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6236495" y="600075"/>
            <a:ext cx="1128711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309563" cy="2871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xmlns="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365206" y="597694"/>
            <a:ext cx="589088" cy="28854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xmlns="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367588" y="604838"/>
            <a:ext cx="8286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365206" y="600075"/>
            <a:ext cx="1014413" cy="28813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xmlns="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365206" y="602456"/>
            <a:ext cx="11334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43457" y="322859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47289" y="5371432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99318" y="413699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A82FC57-B25A-4B39-819E-FE253F97EE13}"/>
              </a:ext>
            </a:extLst>
          </p:cNvPr>
          <p:cNvSpPr txBox="1"/>
          <p:nvPr/>
        </p:nvSpPr>
        <p:spPr>
          <a:xfrm>
            <a:off x="7942599" y="1886605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0C8B7F6-6C83-4DA6-A81A-FD33A5D889E3}"/>
              </a:ext>
            </a:extLst>
          </p:cNvPr>
          <p:cNvSpPr txBox="1"/>
          <p:nvPr/>
        </p:nvSpPr>
        <p:spPr>
          <a:xfrm>
            <a:off x="7975967" y="5287590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693731" y="3457970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923135" y="6261493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xmlns="" id="{E6CF561A-57E4-4755-91F6-8FCA691C99D5}"/>
              </a:ext>
            </a:extLst>
          </p:cNvPr>
          <p:cNvSpPr/>
          <p:nvPr/>
        </p:nvSpPr>
        <p:spPr>
          <a:xfrm rot="10800000">
            <a:off x="7196984" y="878203"/>
            <a:ext cx="648083" cy="573159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05D0698-21E8-4743-AEE8-A507076DD1B6}"/>
              </a:ext>
            </a:extLst>
          </p:cNvPr>
          <p:cNvSpPr txBox="1"/>
          <p:nvPr/>
        </p:nvSpPr>
        <p:spPr>
          <a:xfrm>
            <a:off x="7375366" y="1208435"/>
            <a:ext cx="233568" cy="294802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1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597151" y="5360127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>
            <a:cxnSpLocks/>
          </p:cNvCxnSpPr>
          <p:nvPr/>
        </p:nvCxnSpPr>
        <p:spPr>
          <a:xfrm>
            <a:off x="-37452" y="6858000"/>
            <a:ext cx="918145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3">
            <a:extLst>
              <a:ext uri="{FF2B5EF4-FFF2-40B4-BE49-F238E27FC236}">
                <a16:creationId xmlns:a16="http://schemas.microsoft.com/office/drawing/2014/main" xmlns="" id="{E43B7248-D3DD-452E-96C3-56DF31F0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867"/>
            <a:ext cx="62779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Sia assegnato il cono circolare retto con la base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 (d’; d’’) (circonferenza direttrice) parallela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l’asse a(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’) parallelo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perpendicolare a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3" name="CasellaDiTesto 8">
            <a:extLst>
              <a:ext uri="{FF2B5EF4-FFF2-40B4-BE49-F238E27FC236}">
                <a16:creationId xmlns:a16="http://schemas.microsoft.com/office/drawing/2014/main" xmlns="" id="{309EAE28-3F1A-443A-B36B-E8A91FF9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1263"/>
            <a:ext cx="5962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Essendo il cono retto, su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sarà C’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 mentre saranno distinti su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p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in C’’ (centro della circonferenza direttrice) centro della base e V’’ vertice del cono</a:t>
            </a:r>
          </a:p>
        </p:txBody>
      </p:sp>
      <p:sp>
        <p:nvSpPr>
          <p:cNvPr id="68" name="CasellaDiTesto 22">
            <a:extLst>
              <a:ext uri="{FF2B5EF4-FFF2-40B4-BE49-F238E27FC236}">
                <a16:creationId xmlns:a16="http://schemas.microsoft.com/office/drawing/2014/main" xmlns="" id="{53B789DC-79C8-4CD0-A2DE-9D39E126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50063"/>
            <a:ext cx="6057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Considerando una sola falda le generatrici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 (g’; g’’) sono costituite da segmenti finiti che hanno  un estremo sulla direttrice della base e l’altro estremo coincidente con il vertice V(V’; V’’)</a:t>
            </a:r>
          </a:p>
        </p:txBody>
      </p:sp>
      <p:sp>
        <p:nvSpPr>
          <p:cNvPr id="69" name="CasellaDiTesto 27">
            <a:extLst>
              <a:ext uri="{FF2B5EF4-FFF2-40B4-BE49-F238E27FC236}">
                <a16:creationId xmlns:a16="http://schemas.microsoft.com/office/drawing/2014/main" xmlns="" id="{6E621059-8FC2-4C9B-BE5A-B5991BB9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2337"/>
            <a:ext cx="58727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Date le caratteristiche geometriche descritte l’angolo al vertice (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a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sarà uguale e costante per tutte le infinite posizioni delle generatrici.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30A6DF2-DCCA-47EE-86F6-B74125A00FFD}"/>
              </a:ext>
            </a:extLst>
          </p:cNvPr>
          <p:cNvSpPr txBox="1"/>
          <p:nvPr/>
        </p:nvSpPr>
        <p:spPr>
          <a:xfrm>
            <a:off x="272958" y="3124833"/>
            <a:ext cx="524074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figura posta a fianco rappresenta un cono circolare retto con i relativi elementi geometrici che lo descrivono e definiscono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194702" y="5323815"/>
            <a:ext cx="117180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xmlns="" id="{17730908-C40B-43E8-A6B4-267AB559C9FE}"/>
              </a:ext>
            </a:extLst>
          </p:cNvPr>
          <p:cNvCxnSpPr>
            <a:cxnSpLocks/>
            <a:endCxn id="6" idx="4"/>
          </p:cNvCxnSpPr>
          <p:nvPr/>
        </p:nvCxnSpPr>
        <p:spPr>
          <a:xfrm>
            <a:off x="7364702" y="5323956"/>
            <a:ext cx="0" cy="116985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xmlns="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7360920" y="5306167"/>
            <a:ext cx="594836" cy="103272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xmlns="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7373616" y="5323114"/>
            <a:ext cx="1117922" cy="2995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xmlns="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7369689" y="5324475"/>
            <a:ext cx="1004816" cy="5741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xmlns="" id="{55867AB2-82B9-4529-9CB6-CC01810E192E}"/>
              </a:ext>
            </a:extLst>
          </p:cNvPr>
          <p:cNvCxnSpPr>
            <a:cxnSpLocks/>
            <a:endCxn id="6" idx="5"/>
          </p:cNvCxnSpPr>
          <p:nvPr/>
        </p:nvCxnSpPr>
        <p:spPr>
          <a:xfrm>
            <a:off x="7367743" y="5326856"/>
            <a:ext cx="824274" cy="82427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xmlns="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370233" y="5327739"/>
            <a:ext cx="304536" cy="1125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xmlns="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060408" y="5331619"/>
            <a:ext cx="306725" cy="1133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xmlns="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6782616" y="5313219"/>
            <a:ext cx="596084" cy="10324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xmlns="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537387" y="5321300"/>
            <a:ext cx="835069" cy="8298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xmlns="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6348413" y="5325533"/>
            <a:ext cx="1014886" cy="5775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xmlns="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6226970" y="5325533"/>
            <a:ext cx="1140467" cy="2965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D71DDEB7-15DD-4EDC-9E72-AB640925278C}"/>
              </a:ext>
            </a:extLst>
          </p:cNvPr>
          <p:cNvSpPr txBox="1"/>
          <p:nvPr/>
        </p:nvSpPr>
        <p:spPr>
          <a:xfrm>
            <a:off x="7478671" y="5501429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xmlns="" id="{61F3A0C0-6941-465A-81EF-D4C78D7CE297}"/>
              </a:ext>
            </a:extLst>
          </p:cNvPr>
          <p:cNvCxnSpPr>
            <a:cxnSpLocks/>
          </p:cNvCxnSpPr>
          <p:nvPr/>
        </p:nvCxnSpPr>
        <p:spPr>
          <a:xfrm>
            <a:off x="6236059" y="5018314"/>
            <a:ext cx="1131529" cy="30616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xmlns="" id="{EA635EAF-CF26-40E9-8CF1-EFAD05A0E47D}"/>
              </a:ext>
            </a:extLst>
          </p:cNvPr>
          <p:cNvCxnSpPr>
            <a:cxnSpLocks/>
          </p:cNvCxnSpPr>
          <p:nvPr/>
        </p:nvCxnSpPr>
        <p:spPr>
          <a:xfrm>
            <a:off x="6346500" y="4734197"/>
            <a:ext cx="1018706" cy="59265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xmlns="" id="{895F4EE5-5734-420C-8D4E-ACABA8024AC3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6537387" y="4496500"/>
            <a:ext cx="830201" cy="8303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xmlns="" id="{E0E4FD89-9CBC-4372-9E38-2E279A6B71C4}"/>
              </a:ext>
            </a:extLst>
          </p:cNvPr>
          <p:cNvCxnSpPr>
            <a:cxnSpLocks/>
          </p:cNvCxnSpPr>
          <p:nvPr/>
        </p:nvCxnSpPr>
        <p:spPr>
          <a:xfrm>
            <a:off x="6781799" y="4305770"/>
            <a:ext cx="585789" cy="10210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BEE0E2DD-0098-443E-87E0-E341CA910AEE}"/>
              </a:ext>
            </a:extLst>
          </p:cNvPr>
          <p:cNvCxnSpPr>
            <a:cxnSpLocks/>
          </p:cNvCxnSpPr>
          <p:nvPr/>
        </p:nvCxnSpPr>
        <p:spPr>
          <a:xfrm>
            <a:off x="7061200" y="4176272"/>
            <a:ext cx="306388" cy="11482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xmlns="" id="{F7C625B1-C4E9-4C95-BBB9-A827FD9C70EE}"/>
              </a:ext>
            </a:extLst>
          </p:cNvPr>
          <p:cNvCxnSpPr>
            <a:cxnSpLocks/>
          </p:cNvCxnSpPr>
          <p:nvPr/>
        </p:nvCxnSpPr>
        <p:spPr>
          <a:xfrm flipH="1">
            <a:off x="7365206" y="4201270"/>
            <a:ext cx="305594" cy="112929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xmlns="" id="{B8EDC550-662C-4335-9315-3C6665233155}"/>
              </a:ext>
            </a:extLst>
          </p:cNvPr>
          <p:cNvCxnSpPr>
            <a:cxnSpLocks/>
          </p:cNvCxnSpPr>
          <p:nvPr/>
        </p:nvCxnSpPr>
        <p:spPr>
          <a:xfrm flipH="1">
            <a:off x="7366815" y="4309533"/>
            <a:ext cx="586531" cy="10159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xmlns="" id="{76F67EBB-0260-43A6-84B3-AF09C4592AC6}"/>
              </a:ext>
            </a:extLst>
          </p:cNvPr>
          <p:cNvCxnSpPr>
            <a:cxnSpLocks/>
            <a:stCxn id="6" idx="7"/>
          </p:cNvCxnSpPr>
          <p:nvPr/>
        </p:nvCxnSpPr>
        <p:spPr>
          <a:xfrm flipH="1">
            <a:off x="7362889" y="4496500"/>
            <a:ext cx="829128" cy="83336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xmlns="" id="{8283852D-93DD-4649-9570-C92E06921E5E}"/>
              </a:ext>
            </a:extLst>
          </p:cNvPr>
          <p:cNvCxnSpPr>
            <a:cxnSpLocks/>
          </p:cNvCxnSpPr>
          <p:nvPr/>
        </p:nvCxnSpPr>
        <p:spPr>
          <a:xfrm flipH="1">
            <a:off x="7368646" y="4741333"/>
            <a:ext cx="1014886" cy="5775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xmlns="" id="{9793675D-2D56-4B63-998F-7487658CC392}"/>
              </a:ext>
            </a:extLst>
          </p:cNvPr>
          <p:cNvCxnSpPr>
            <a:cxnSpLocks/>
          </p:cNvCxnSpPr>
          <p:nvPr/>
        </p:nvCxnSpPr>
        <p:spPr>
          <a:xfrm flipH="1">
            <a:off x="7369521" y="5029199"/>
            <a:ext cx="1119750" cy="29423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xmlns="" id="{CDDCCADF-F671-49F9-BD9E-7D0C654C2749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7367126" y="5322306"/>
            <a:ext cx="1167576" cy="150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>
            <a:extLst>
              <a:ext uri="{FF2B5EF4-FFF2-40B4-BE49-F238E27FC236}">
                <a16:creationId xmlns:a16="http://schemas.microsoft.com/office/drawing/2014/main" xmlns="" id="{D402CFE7-542D-4294-AA00-D01DEB038E67}"/>
              </a:ext>
            </a:extLst>
          </p:cNvPr>
          <p:cNvGrpSpPr/>
          <p:nvPr/>
        </p:nvGrpSpPr>
        <p:grpSpPr>
          <a:xfrm>
            <a:off x="7275334" y="5231782"/>
            <a:ext cx="180000" cy="180000"/>
            <a:chOff x="10031104" y="2702257"/>
            <a:chExt cx="180000" cy="180000"/>
          </a:xfrm>
        </p:grpSpPr>
        <p:cxnSp>
          <p:nvCxnSpPr>
            <p:cNvPr id="3164" name="Connettore diritto 3163">
              <a:extLst>
                <a:ext uri="{FF2B5EF4-FFF2-40B4-BE49-F238E27FC236}">
                  <a16:creationId xmlns:a16="http://schemas.microsoft.com/office/drawing/2014/main" xmlns="" id="{C92953CB-EE1B-4C0F-B976-B4BD1351525C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104" y="2702257"/>
              <a:ext cx="0" cy="1800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Connettore diritto 3166">
              <a:extLst>
                <a:ext uri="{FF2B5EF4-FFF2-40B4-BE49-F238E27FC236}">
                  <a16:creationId xmlns:a16="http://schemas.microsoft.com/office/drawing/2014/main" xmlns="" id="{6BF6C37B-FEB8-4BB9-8C0B-1C4711BFE162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104" y="2792257"/>
              <a:ext cx="180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51" grpId="0"/>
      <p:bldP spid="53" grpId="0"/>
      <p:bldP spid="29" grpId="0"/>
      <p:bldP spid="58" grpId="0"/>
      <p:bldP spid="60" grpId="0"/>
      <p:bldP spid="64" grpId="0"/>
      <p:bldP spid="11" grpId="0" animBg="1"/>
      <p:bldP spid="16" grpId="0"/>
      <p:bldP spid="66" grpId="0"/>
      <p:bldP spid="73" grpId="0"/>
      <p:bldP spid="62" grpId="0"/>
      <p:bldP spid="63" grpId="0"/>
      <p:bldP spid="68" grpId="0"/>
      <p:bldP spid="69" grpId="0"/>
      <p:bldP spid="2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(1)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it-IT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6347460" y="600075"/>
            <a:ext cx="1017746" cy="2882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xmlns="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6538914" y="597694"/>
            <a:ext cx="826292" cy="28789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6784182" y="600075"/>
            <a:ext cx="581024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062788" y="597694"/>
            <a:ext cx="304800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6236495" y="600075"/>
            <a:ext cx="1128711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309563" cy="2871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xmlns="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365206" y="597694"/>
            <a:ext cx="589088" cy="28854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xmlns="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367588" y="604838"/>
            <a:ext cx="8286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365206" y="600075"/>
            <a:ext cx="1014413" cy="28813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xmlns="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365206" y="602456"/>
            <a:ext cx="11334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43457" y="322859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082740" y="5314263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</a:t>
            </a:r>
            <a:r>
              <a:rPr lang="it-IT" sz="1200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V’</a:t>
            </a: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76249" y="399263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35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A82FC57-B25A-4B39-819E-FE253F97EE13}"/>
              </a:ext>
            </a:extLst>
          </p:cNvPr>
          <p:cNvSpPr txBox="1"/>
          <p:nvPr/>
        </p:nvSpPr>
        <p:spPr>
          <a:xfrm>
            <a:off x="6474408" y="2002515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0C8B7F6-6C83-4DA6-A81A-FD33A5D889E3}"/>
              </a:ext>
            </a:extLst>
          </p:cNvPr>
          <p:cNvSpPr txBox="1"/>
          <p:nvPr/>
        </p:nvSpPr>
        <p:spPr>
          <a:xfrm>
            <a:off x="6150579" y="5212527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905596" y="3417565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730590" y="6328011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d’</a:t>
            </a: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xmlns="" id="{E6CF561A-57E4-4755-91F6-8FCA691C99D5}"/>
              </a:ext>
            </a:extLst>
          </p:cNvPr>
          <p:cNvSpPr/>
          <p:nvPr/>
        </p:nvSpPr>
        <p:spPr>
          <a:xfrm rot="10800000">
            <a:off x="7196984" y="878203"/>
            <a:ext cx="648083" cy="573159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05D0698-21E8-4743-AEE8-A507076DD1B6}"/>
              </a:ext>
            </a:extLst>
          </p:cNvPr>
          <p:cNvSpPr txBox="1"/>
          <p:nvPr/>
        </p:nvSpPr>
        <p:spPr>
          <a:xfrm>
            <a:off x="7375366" y="1208435"/>
            <a:ext cx="233568" cy="294802"/>
          </a:xfrm>
          <a:prstGeom prst="rect">
            <a:avLst/>
          </a:prstGeom>
          <a:noFill/>
        </p:spPr>
        <p:txBody>
          <a:bodyPr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13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a’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498696" y="5311422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a’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  <a:endCxn id="6" idx="6"/>
          </p:cNvCxnSpPr>
          <p:nvPr/>
        </p:nvCxnSpPr>
        <p:spPr>
          <a:xfrm>
            <a:off x="6194702" y="5323815"/>
            <a:ext cx="234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xmlns="" id="{17730908-C40B-43E8-A6B4-267AB559C9FE}"/>
              </a:ext>
            </a:extLst>
          </p:cNvPr>
          <p:cNvCxnSpPr>
            <a:cxnSpLocks/>
            <a:stCxn id="6" idx="0"/>
            <a:endCxn id="6" idx="4"/>
          </p:cNvCxnSpPr>
          <p:nvPr/>
        </p:nvCxnSpPr>
        <p:spPr>
          <a:xfrm>
            <a:off x="7364702" y="4153815"/>
            <a:ext cx="0" cy="23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xmlns="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6786563" y="4309001"/>
            <a:ext cx="1169193" cy="20298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xmlns="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6231018" y="5016956"/>
            <a:ext cx="2260520" cy="6057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xmlns="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6346031" y="4739553"/>
            <a:ext cx="2028474" cy="11590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xmlns="" id="{55867AB2-82B9-4529-9CB6-CC01810E192E}"/>
              </a:ext>
            </a:extLst>
          </p:cNvPr>
          <p:cNvCxnSpPr>
            <a:cxnSpLocks/>
            <a:stCxn id="6" idx="1"/>
            <a:endCxn id="6" idx="5"/>
          </p:cNvCxnSpPr>
          <p:nvPr/>
        </p:nvCxnSpPr>
        <p:spPr>
          <a:xfrm>
            <a:off x="6537387" y="4496500"/>
            <a:ext cx="1654630" cy="16546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xmlns="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062511" y="4190515"/>
            <a:ext cx="612258" cy="22626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xmlns="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060406" y="4193671"/>
            <a:ext cx="614665" cy="22714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xmlns="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6782616" y="4312444"/>
            <a:ext cx="1173882" cy="203322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xmlns="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537387" y="4500563"/>
            <a:ext cx="1660987" cy="16505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xmlns="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6348413" y="4747131"/>
            <a:ext cx="2031206" cy="11559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xmlns="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6226970" y="5032283"/>
            <a:ext cx="2268418" cy="5897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2238D1F9-0576-4797-AC49-54F9770937F3}"/>
              </a:ext>
            </a:extLst>
          </p:cNvPr>
          <p:cNvSpPr txBox="1"/>
          <p:nvPr/>
        </p:nvSpPr>
        <p:spPr>
          <a:xfrm>
            <a:off x="0" y="540913"/>
            <a:ext cx="592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Si voglia sezionare il cono mediante un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parallelo ad una generatrice 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06CD4A2A-59D8-4CE9-813D-05E73B100DF8}"/>
              </a:ext>
            </a:extLst>
          </p:cNvPr>
          <p:cNvSpPr txBox="1"/>
          <p:nvPr/>
        </p:nvSpPr>
        <p:spPr>
          <a:xfrm>
            <a:off x="0" y="1442434"/>
            <a:ext cx="589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In questo caso assumiamo un 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proiettante in seconda proiezione parallelo alla generatrice g(g’; g’’)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8CD26F8A-A757-44AC-B6A3-77DE3B91EA17}"/>
              </a:ext>
            </a:extLst>
          </p:cNvPr>
          <p:cNvSpPr txBox="1"/>
          <p:nvPr/>
        </p:nvSpPr>
        <p:spPr>
          <a:xfrm>
            <a:off x="0" y="2743201"/>
            <a:ext cx="5756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Poiché il 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si colloca  in rapporto di parallelismo con la generatrice g ci porta a considerare che il piano taglierà tutte le altre generatrice ad eccezione di una.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xmlns="" id="{D84D9027-5B3A-40AA-8DC2-6DB6FC2376AA}"/>
              </a:ext>
            </a:extLst>
          </p:cNvPr>
          <p:cNvSpPr txBox="1"/>
          <p:nvPr/>
        </p:nvSpPr>
        <p:spPr>
          <a:xfrm>
            <a:off x="0" y="4262909"/>
            <a:ext cx="565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In questo caso accade, quindi, che la generatrice g(g’; g’’) non intersecherà mai il piano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di sezione generandosi un punto improprio secondo la seguente operazione (g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Ç 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it-IT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¥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.</a:t>
            </a:r>
            <a:endParaRPr lang="it-IT" sz="2000" dirty="0">
              <a:latin typeface="MS Shell Dlg 2" panose="020B060403050404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xmlns="" id="{FB0C808B-079E-4FAE-813F-8B0999B91938}"/>
              </a:ext>
            </a:extLst>
          </p:cNvPr>
          <p:cNvSpPr txBox="1"/>
          <p:nvPr/>
        </p:nvSpPr>
        <p:spPr>
          <a:xfrm>
            <a:off x="0" y="6053070"/>
            <a:ext cx="614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Per questo motivo il risultato sarà la ricerca di una curva aperta denominata 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parabola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652" y="394160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947" y="643762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5D51384A-C297-459E-AD84-D64F742EA52D}"/>
              </a:ext>
            </a:extLst>
          </p:cNvPr>
          <p:cNvSpPr txBox="1"/>
          <p:nvPr/>
        </p:nvSpPr>
        <p:spPr>
          <a:xfrm>
            <a:off x="7393260" y="5451187"/>
            <a:ext cx="288000" cy="180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85536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9" grpId="0"/>
      <p:bldP spid="6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(2)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it-IT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6347460" y="600075"/>
            <a:ext cx="1017746" cy="2882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xmlns="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6538914" y="597694"/>
            <a:ext cx="826292" cy="28789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6784182" y="600075"/>
            <a:ext cx="581024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062788" y="597694"/>
            <a:ext cx="304800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6236495" y="600075"/>
            <a:ext cx="1128711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309563" cy="2871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xmlns="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365206" y="597694"/>
            <a:ext cx="589088" cy="28854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xmlns="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367588" y="604838"/>
            <a:ext cx="8286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365206" y="600075"/>
            <a:ext cx="1014413" cy="28813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xmlns="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365206" y="602456"/>
            <a:ext cx="11334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13890" y="5271055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</a:t>
            </a:r>
            <a:r>
              <a:rPr lang="it-IT" sz="1200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V’</a:t>
            </a: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62935" y="406800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35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A82FC57-B25A-4B39-819E-FE253F97EE13}"/>
              </a:ext>
            </a:extLst>
          </p:cNvPr>
          <p:cNvSpPr txBox="1"/>
          <p:nvPr/>
        </p:nvSpPr>
        <p:spPr>
          <a:xfrm>
            <a:off x="6577531" y="2484232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0C8B7F6-6C83-4DA6-A81A-FD33A5D889E3}"/>
              </a:ext>
            </a:extLst>
          </p:cNvPr>
          <p:cNvSpPr txBox="1"/>
          <p:nvPr/>
        </p:nvSpPr>
        <p:spPr>
          <a:xfrm>
            <a:off x="6665327" y="4693957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704126" y="3417816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860213" y="6231044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d’</a:t>
            </a: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xmlns="" id="{E6CF561A-57E4-4755-91F6-8FCA691C99D5}"/>
              </a:ext>
            </a:extLst>
          </p:cNvPr>
          <p:cNvSpPr/>
          <p:nvPr/>
        </p:nvSpPr>
        <p:spPr>
          <a:xfrm rot="10800000">
            <a:off x="7170789" y="878203"/>
            <a:ext cx="720000" cy="573159"/>
          </a:xfrm>
          <a:prstGeom prst="arc">
            <a:avLst>
              <a:gd name="adj1" fmla="val 14253083"/>
              <a:gd name="adj2" fmla="val 18199782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505D0698-21E8-4743-AEE8-A507076DD1B6}"/>
              </a:ext>
            </a:extLst>
          </p:cNvPr>
          <p:cNvSpPr txBox="1"/>
          <p:nvPr/>
        </p:nvSpPr>
        <p:spPr>
          <a:xfrm>
            <a:off x="7375366" y="1208435"/>
            <a:ext cx="233568" cy="294802"/>
          </a:xfrm>
          <a:prstGeom prst="rect">
            <a:avLst/>
          </a:prstGeom>
          <a:noFill/>
        </p:spPr>
        <p:txBody>
          <a:bodyPr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13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a’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289439" y="5102668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a’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>
            <a:cxnSpLocks/>
          </p:cNvCxnSpPr>
          <p:nvPr/>
        </p:nvCxnSpPr>
        <p:spPr>
          <a:xfrm>
            <a:off x="0" y="6858000"/>
            <a:ext cx="9144000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  <a:endCxn id="6" idx="6"/>
          </p:cNvCxnSpPr>
          <p:nvPr/>
        </p:nvCxnSpPr>
        <p:spPr>
          <a:xfrm>
            <a:off x="6194702" y="5323815"/>
            <a:ext cx="234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xmlns="" id="{17730908-C40B-43E8-A6B4-267AB559C9FE}"/>
              </a:ext>
            </a:extLst>
          </p:cNvPr>
          <p:cNvCxnSpPr>
            <a:cxnSpLocks/>
            <a:stCxn id="6" idx="0"/>
            <a:endCxn id="6" idx="4"/>
          </p:cNvCxnSpPr>
          <p:nvPr/>
        </p:nvCxnSpPr>
        <p:spPr>
          <a:xfrm>
            <a:off x="7364702" y="4153815"/>
            <a:ext cx="0" cy="23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xmlns="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6786563" y="4309001"/>
            <a:ext cx="1169193" cy="20298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xmlns="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6231018" y="5016956"/>
            <a:ext cx="2260520" cy="6057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xmlns="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6346031" y="4739553"/>
            <a:ext cx="2028474" cy="11590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xmlns="" id="{55867AB2-82B9-4529-9CB6-CC01810E192E}"/>
              </a:ext>
            </a:extLst>
          </p:cNvPr>
          <p:cNvCxnSpPr>
            <a:cxnSpLocks/>
            <a:stCxn id="6" idx="1"/>
            <a:endCxn id="6" idx="5"/>
          </p:cNvCxnSpPr>
          <p:nvPr/>
        </p:nvCxnSpPr>
        <p:spPr>
          <a:xfrm>
            <a:off x="6537387" y="4496500"/>
            <a:ext cx="1654630" cy="16546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xmlns="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062511" y="4190515"/>
            <a:ext cx="612258" cy="22626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xmlns="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060406" y="4193671"/>
            <a:ext cx="614665" cy="22714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xmlns="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6782616" y="4312444"/>
            <a:ext cx="1173882" cy="203322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xmlns="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537387" y="4500563"/>
            <a:ext cx="1660987" cy="16505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xmlns="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6348413" y="4747131"/>
            <a:ext cx="2031206" cy="11559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xmlns="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6226970" y="5032283"/>
            <a:ext cx="2268418" cy="5897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383" y="643762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FBE14D1A-6D46-4CA9-9079-04D75C9AEFE1}"/>
              </a:ext>
            </a:extLst>
          </p:cNvPr>
          <p:cNvSpPr txBox="1"/>
          <p:nvPr/>
        </p:nvSpPr>
        <p:spPr>
          <a:xfrm>
            <a:off x="26999" y="427219"/>
            <a:ext cx="7095017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Sezione con piano proiettante in seconda parallelo ad una generatrice  Primo metodo: intersezione delle generatrici g con il piano </a:t>
            </a:r>
            <a:r>
              <a:rPr lang="it-IT" sz="2000" dirty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xmlns="" id="{5892492B-314A-4980-998F-A10B78E29CA9}"/>
              </a:ext>
            </a:extLst>
          </p:cNvPr>
          <p:cNvGrpSpPr/>
          <p:nvPr/>
        </p:nvGrpSpPr>
        <p:grpSpPr>
          <a:xfrm>
            <a:off x="103032" y="2307437"/>
            <a:ext cx="4726546" cy="2773174"/>
            <a:chOff x="-5543388" y="1903003"/>
            <a:chExt cx="3462742" cy="2773174"/>
          </a:xfrm>
        </p:grpSpPr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xmlns="" id="{79DC2D0E-7FDF-4A4C-ADB8-F3878066386B}"/>
                </a:ext>
              </a:extLst>
            </p:cNvPr>
            <p:cNvSpPr txBox="1"/>
            <p:nvPr/>
          </p:nvSpPr>
          <p:spPr>
            <a:xfrm>
              <a:off x="-5543388" y="3162685"/>
              <a:ext cx="540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b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xmlns="" id="{C8CD8943-4AC7-42D9-B4E1-B3B0A06798D3}"/>
                </a:ext>
              </a:extLst>
            </p:cNvPr>
            <p:cNvSpPr txBox="1"/>
            <p:nvPr/>
          </p:nvSpPr>
          <p:spPr>
            <a:xfrm>
              <a:off x="-4522128" y="2217074"/>
              <a:ext cx="468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aÌ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Symbol" panose="05050102010706020507" pitchFamily="18" charset="2"/>
                </a:rPr>
                <a:t>g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xmlns="" id="{8B4354C6-5D80-4B3C-92F4-9A333DF7F9B3}"/>
                </a:ext>
              </a:extLst>
            </p:cNvPr>
            <p:cNvSpPr txBox="1"/>
            <p:nvPr/>
          </p:nvSpPr>
          <p:spPr>
            <a:xfrm>
              <a:off x="-4522348" y="3155936"/>
              <a:ext cx="468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b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Ça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xmlns="" id="{0B5E933A-0C0A-4184-840E-BE0D803F3E27}"/>
                </a:ext>
              </a:extLst>
            </p:cNvPr>
            <p:cNvSpPr txBox="1"/>
            <p:nvPr/>
          </p:nvSpPr>
          <p:spPr>
            <a:xfrm>
              <a:off x="-4523488" y="4098500"/>
              <a:ext cx="437852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g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Symbol" panose="05050102010706020507" pitchFamily="18" charset="2"/>
                </a:rPr>
                <a:t>x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6" name="Connettore 2 75">
              <a:extLst>
                <a:ext uri="{FF2B5EF4-FFF2-40B4-BE49-F238E27FC236}">
                  <a16:creationId xmlns:a16="http://schemas.microsoft.com/office/drawing/2014/main" xmlns="" id="{F085209E-2BB0-4EDE-8E4B-3BD0B9D8326B}"/>
                </a:ext>
              </a:extLst>
            </p:cNvPr>
            <p:cNvCxnSpPr>
              <a:cxnSpLocks/>
            </p:cNvCxnSpPr>
            <p:nvPr/>
          </p:nvCxnSpPr>
          <p:spPr>
            <a:xfrm>
              <a:off x="-5004635" y="3300570"/>
              <a:ext cx="108000" cy="2588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xmlns="" id="{FAA95E12-2CDC-47D9-A95A-D1B43ED07898}"/>
                </a:ext>
              </a:extLst>
            </p:cNvPr>
            <p:cNvSpPr txBox="1"/>
            <p:nvPr/>
          </p:nvSpPr>
          <p:spPr>
            <a:xfrm>
              <a:off x="-4890510" y="3149865"/>
              <a:ext cx="186817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82" name="Parentesi graffa aperta 55">
              <a:extLst>
                <a:ext uri="{FF2B5EF4-FFF2-40B4-BE49-F238E27FC236}">
                  <a16:creationId xmlns:a16="http://schemas.microsoft.com/office/drawing/2014/main" xmlns="" id="{AE59610C-83B1-414D-95FF-373080BB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00719" y="2112966"/>
              <a:ext cx="108000" cy="2340000"/>
            </a:xfrm>
            <a:prstGeom prst="leftBrace">
              <a:avLst>
                <a:gd name="adj1" fmla="val 56597"/>
                <a:gd name="adj2" fmla="val 50000"/>
              </a:avLst>
            </a:prstGeom>
            <a:noFill/>
            <a:ln w="0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Parentesi graffa aperta 54">
              <a:extLst>
                <a:ext uri="{FF2B5EF4-FFF2-40B4-BE49-F238E27FC236}">
                  <a16:creationId xmlns:a16="http://schemas.microsoft.com/office/drawing/2014/main" xmlns="" id="{AD690E2B-191F-40B8-82A8-5001DF94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2251" y="1903003"/>
              <a:ext cx="108000" cy="900000"/>
            </a:xfrm>
            <a:prstGeom prst="leftBrace">
              <a:avLst>
                <a:gd name="adj1" fmla="val 39683"/>
                <a:gd name="adj2" fmla="val 50000"/>
              </a:avLst>
            </a:prstGeom>
            <a:noFill/>
            <a:ln w="0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Parentesi graffa aperta 54">
              <a:extLst>
                <a:ext uri="{FF2B5EF4-FFF2-40B4-BE49-F238E27FC236}">
                  <a16:creationId xmlns:a16="http://schemas.microsoft.com/office/drawing/2014/main" xmlns="" id="{3A8853D7-2B7B-4C0B-8742-5A536B466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68474" y="2840439"/>
              <a:ext cx="108000" cy="900000"/>
            </a:xfrm>
            <a:prstGeom prst="leftBrace">
              <a:avLst>
                <a:gd name="adj1" fmla="val 39683"/>
                <a:gd name="adj2" fmla="val 50000"/>
              </a:avLst>
            </a:prstGeom>
            <a:noFill/>
            <a:ln w="0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Parentesi graffa aperta 54">
              <a:extLst>
                <a:ext uri="{FF2B5EF4-FFF2-40B4-BE49-F238E27FC236}">
                  <a16:creationId xmlns:a16="http://schemas.microsoft.com/office/drawing/2014/main" xmlns="" id="{5604A507-A3D8-4BA7-96D0-1E86037DC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6175" y="3776177"/>
              <a:ext cx="120611" cy="900000"/>
            </a:xfrm>
            <a:prstGeom prst="leftBrace">
              <a:avLst>
                <a:gd name="adj1" fmla="val 39683"/>
                <a:gd name="adj2" fmla="val 50000"/>
              </a:avLst>
            </a:prstGeom>
            <a:noFill/>
            <a:ln w="0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xmlns="" id="{97EC9924-C10F-42F4-AFD8-9ED468057C79}"/>
                </a:ext>
              </a:extLst>
            </p:cNvPr>
            <p:cNvSpPr txBox="1"/>
            <p:nvPr/>
          </p:nvSpPr>
          <p:spPr>
            <a:xfrm>
              <a:off x="-3992294" y="1942985"/>
              <a:ext cx="747268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a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Ì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1g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xmlns="" id="{4CD1A9D2-155B-40A0-9FD9-98D48BE762ED}"/>
                </a:ext>
              </a:extLst>
            </p:cNvPr>
            <p:cNvSpPr txBox="1"/>
            <p:nvPr/>
          </p:nvSpPr>
          <p:spPr>
            <a:xfrm>
              <a:off x="-3992294" y="2492834"/>
              <a:ext cx="747268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a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Ì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xmlns="" id="{D493F62C-8107-4851-8D5C-437D22A75F14}"/>
                </a:ext>
              </a:extLst>
            </p:cNvPr>
            <p:cNvSpPr txBox="1"/>
            <p:nvPr/>
          </p:nvSpPr>
          <p:spPr>
            <a:xfrm>
              <a:off x="-3992126" y="2911557"/>
              <a:ext cx="747268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b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CasellaDiTesto 89">
              <a:extLst>
                <a:ext uri="{FF2B5EF4-FFF2-40B4-BE49-F238E27FC236}">
                  <a16:creationId xmlns:a16="http://schemas.microsoft.com/office/drawing/2014/main" xmlns="" id="{01278BC5-F445-4EAE-83BC-790EB76FA07D}"/>
                </a:ext>
              </a:extLst>
            </p:cNvPr>
            <p:cNvSpPr txBox="1"/>
            <p:nvPr/>
          </p:nvSpPr>
          <p:spPr>
            <a:xfrm>
              <a:off x="-3982078" y="3436978"/>
              <a:ext cx="747268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b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CasellaDiTesto 90">
              <a:extLst>
                <a:ext uri="{FF2B5EF4-FFF2-40B4-BE49-F238E27FC236}">
                  <a16:creationId xmlns:a16="http://schemas.microsoft.com/office/drawing/2014/main" xmlns="" id="{67C37E49-C57E-4AED-AFE9-22461087EA9B}"/>
                </a:ext>
              </a:extLst>
            </p:cNvPr>
            <p:cNvSpPr txBox="1"/>
            <p:nvPr/>
          </p:nvSpPr>
          <p:spPr>
            <a:xfrm>
              <a:off x="-3990971" y="3845620"/>
              <a:ext cx="747268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g’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 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 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xmlns="" id="{2A49CE23-F0F3-44E4-B7BE-0019F0C72C1A}"/>
                </a:ext>
              </a:extLst>
            </p:cNvPr>
            <p:cNvSpPr txBox="1"/>
            <p:nvPr/>
          </p:nvSpPr>
          <p:spPr>
            <a:xfrm>
              <a:off x="-3988767" y="4364073"/>
              <a:ext cx="747268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g’’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 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Ç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’’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cxnSp>
          <p:nvCxnSpPr>
            <p:cNvPr id="93" name="Connettore 2 92">
              <a:extLst>
                <a:ext uri="{FF2B5EF4-FFF2-40B4-BE49-F238E27FC236}">
                  <a16:creationId xmlns:a16="http://schemas.microsoft.com/office/drawing/2014/main" xmlns="" id="{46843227-1AA7-4F9E-B97E-02CA585FF8FC}"/>
                </a:ext>
              </a:extLst>
            </p:cNvPr>
            <p:cNvCxnSpPr>
              <a:cxnSpLocks/>
            </p:cNvCxnSpPr>
            <p:nvPr/>
          </p:nvCxnSpPr>
          <p:spPr>
            <a:xfrm>
              <a:off x="-3236054" y="3051193"/>
              <a:ext cx="108000" cy="2588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94" name="Connettore 2 93">
              <a:extLst>
                <a:ext uri="{FF2B5EF4-FFF2-40B4-BE49-F238E27FC236}">
                  <a16:creationId xmlns:a16="http://schemas.microsoft.com/office/drawing/2014/main" xmlns="" id="{80A39F83-9FF8-4DC5-B357-E6E137310FFB}"/>
                </a:ext>
              </a:extLst>
            </p:cNvPr>
            <p:cNvCxnSpPr>
              <a:cxnSpLocks/>
            </p:cNvCxnSpPr>
            <p:nvPr/>
          </p:nvCxnSpPr>
          <p:spPr>
            <a:xfrm>
              <a:off x="-3225288" y="3559509"/>
              <a:ext cx="108000" cy="2588"/>
            </a:xfrm>
            <a:prstGeom prst="straightConnector1">
              <a:avLst/>
            </a:prstGeom>
            <a:noFill/>
            <a:ln w="3175" cap="flat" cmpd="sng" algn="ctr">
              <a:solidFill>
                <a:srgbClr val="0070C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xmlns="" id="{5CF6A1E4-D968-41C5-AE18-B5A5A6239465}"/>
                </a:ext>
              </a:extLst>
            </p:cNvPr>
            <p:cNvSpPr txBox="1"/>
            <p:nvPr/>
          </p:nvSpPr>
          <p:spPr>
            <a:xfrm>
              <a:off x="-3113490" y="2912415"/>
              <a:ext cx="756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Î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xmlns="" id="{6885F2B8-AF82-4EB4-ADD5-FC882502EB7C}"/>
                </a:ext>
              </a:extLst>
            </p:cNvPr>
            <p:cNvSpPr txBox="1"/>
            <p:nvPr/>
          </p:nvSpPr>
          <p:spPr>
            <a:xfrm>
              <a:off x="-3110858" y="3436829"/>
              <a:ext cx="756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Î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x’’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Parentesi graffa aperta 54">
              <a:extLst>
                <a:ext uri="{FF2B5EF4-FFF2-40B4-BE49-F238E27FC236}">
                  <a16:creationId xmlns:a16="http://schemas.microsoft.com/office/drawing/2014/main" xmlns="" id="{14002F36-D16B-49D9-A58C-BA64B3709B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396940" y="2844294"/>
              <a:ext cx="121431" cy="900000"/>
            </a:xfrm>
            <a:prstGeom prst="leftBrace">
              <a:avLst>
                <a:gd name="adj1" fmla="val 39683"/>
                <a:gd name="adj2" fmla="val 50000"/>
              </a:avLst>
            </a:prstGeom>
            <a:noFill/>
            <a:ln w="0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xmlns="" id="{A0376D7D-787A-40B2-B86C-8E197A67A85F}"/>
                </a:ext>
              </a:extLst>
            </p:cNvPr>
            <p:cNvSpPr txBox="1"/>
            <p:nvPr/>
          </p:nvSpPr>
          <p:spPr>
            <a:xfrm>
              <a:off x="-2273302" y="3142235"/>
              <a:ext cx="192656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x</a:t>
              </a:r>
            </a:p>
          </p:txBody>
        </p:sp>
        <p:cxnSp>
          <p:nvCxnSpPr>
            <p:cNvPr id="99" name="Connettore 2 98">
              <a:extLst>
                <a:ext uri="{FF2B5EF4-FFF2-40B4-BE49-F238E27FC236}">
                  <a16:creationId xmlns:a16="http://schemas.microsoft.com/office/drawing/2014/main" xmlns="" id="{AE98CC2D-5714-4E0D-B964-17089152D3F2}"/>
                </a:ext>
              </a:extLst>
            </p:cNvPr>
            <p:cNvCxnSpPr>
              <a:cxnSpLocks/>
            </p:cNvCxnSpPr>
            <p:nvPr/>
          </p:nvCxnSpPr>
          <p:spPr>
            <a:xfrm>
              <a:off x="-3249607" y="3984646"/>
              <a:ext cx="108000" cy="2588"/>
            </a:xfrm>
            <a:prstGeom prst="straightConnector1">
              <a:avLst/>
            </a:prstGeom>
            <a:noFill/>
            <a:ln w="3175" cap="flat" cmpd="sng" algn="ctr">
              <a:solidFill>
                <a:srgbClr val="0070C0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100" name="Connettore 2 99">
              <a:extLst>
                <a:ext uri="{FF2B5EF4-FFF2-40B4-BE49-F238E27FC236}">
                  <a16:creationId xmlns:a16="http://schemas.microsoft.com/office/drawing/2014/main" xmlns="" id="{2CE9EA9F-A65D-430A-B9D7-39330389C720}"/>
                </a:ext>
              </a:extLst>
            </p:cNvPr>
            <p:cNvCxnSpPr>
              <a:cxnSpLocks/>
            </p:cNvCxnSpPr>
            <p:nvPr/>
          </p:nvCxnSpPr>
          <p:spPr>
            <a:xfrm>
              <a:off x="-3246915" y="4507662"/>
              <a:ext cx="108000" cy="2588"/>
            </a:xfrm>
            <a:prstGeom prst="straightConnector1">
              <a:avLst/>
            </a:prstGeom>
            <a:noFill/>
            <a:ln w="6350" cap="flat" cmpd="sng" algn="ctr">
              <a:solidFill>
                <a:srgbClr val="0070C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xmlns="" id="{6A1B1DD0-7417-46B4-8C1C-268C37447E7F}"/>
                </a:ext>
              </a:extLst>
            </p:cNvPr>
            <p:cNvSpPr txBox="1"/>
            <p:nvPr/>
          </p:nvSpPr>
          <p:spPr>
            <a:xfrm>
              <a:off x="-3137553" y="3836760"/>
              <a:ext cx="324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P’</a:t>
              </a:r>
            </a:p>
          </p:txBody>
        </p:sp>
        <p:sp>
          <p:nvSpPr>
            <p:cNvPr id="102" name="CasellaDiTesto 101">
              <a:extLst>
                <a:ext uri="{FF2B5EF4-FFF2-40B4-BE49-F238E27FC236}">
                  <a16:creationId xmlns:a16="http://schemas.microsoft.com/office/drawing/2014/main" xmlns="" id="{DD1FC7A4-45AF-46F1-BEA9-548E30D67EE4}"/>
                </a:ext>
              </a:extLst>
            </p:cNvPr>
            <p:cNvSpPr txBox="1"/>
            <p:nvPr/>
          </p:nvSpPr>
          <p:spPr>
            <a:xfrm>
              <a:off x="-3138829" y="4367643"/>
              <a:ext cx="324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P’’</a:t>
              </a:r>
            </a:p>
          </p:txBody>
        </p:sp>
        <p:sp>
          <p:nvSpPr>
            <p:cNvPr id="103" name="Parentesi graffa aperta 54">
              <a:extLst>
                <a:ext uri="{FF2B5EF4-FFF2-40B4-BE49-F238E27FC236}">
                  <a16:creationId xmlns:a16="http://schemas.microsoft.com/office/drawing/2014/main" xmlns="" id="{1728C33C-DF1A-4D4B-BFB9-6541848D42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858067" y="3770324"/>
              <a:ext cx="144000" cy="900000"/>
            </a:xfrm>
            <a:prstGeom prst="leftBrace">
              <a:avLst>
                <a:gd name="adj1" fmla="val 39683"/>
                <a:gd name="adj2" fmla="val 50000"/>
              </a:avLst>
            </a:prstGeom>
            <a:noFill/>
            <a:ln w="0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xmlns="" id="{946386D5-656C-4190-8F90-15F68E3EE726}"/>
                </a:ext>
              </a:extLst>
            </p:cNvPr>
            <p:cNvSpPr txBox="1"/>
            <p:nvPr/>
          </p:nvSpPr>
          <p:spPr>
            <a:xfrm>
              <a:off x="-2690264" y="4110828"/>
              <a:ext cx="175141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</a:t>
              </a:r>
            </a:p>
          </p:txBody>
        </p:sp>
        <p:cxnSp>
          <p:nvCxnSpPr>
            <p:cNvPr id="105" name="Connettore a gomito 104">
              <a:extLst>
                <a:ext uri="{FF2B5EF4-FFF2-40B4-BE49-F238E27FC236}">
                  <a16:creationId xmlns:a16="http://schemas.microsoft.com/office/drawing/2014/main" xmlns="" id="{3F11FD3D-33B5-4E47-92D6-D1FE3336FD32}"/>
                </a:ext>
              </a:extLst>
            </p:cNvPr>
            <p:cNvCxnSpPr>
              <a:cxnSpLocks/>
              <a:stCxn id="104" idx="2"/>
              <a:endCxn id="80" idx="2"/>
            </p:cNvCxnSpPr>
            <p:nvPr/>
          </p:nvCxnSpPr>
          <p:spPr>
            <a:xfrm rot="5400000" flipH="1">
              <a:off x="-4180379" y="2810142"/>
              <a:ext cx="960963" cy="2194408"/>
            </a:xfrm>
            <a:prstGeom prst="bentConnector3">
              <a:avLst>
                <a:gd name="adj1" fmla="val -34146"/>
              </a:avLst>
            </a:prstGeom>
            <a:noFill/>
            <a:ln w="3175" cap="flat" cmpd="sng" algn="ctr">
              <a:solidFill>
                <a:srgbClr val="4472C4"/>
              </a:solidFill>
              <a:prstDash val="solid"/>
              <a:miter lim="800000"/>
              <a:tailEnd type="stealth"/>
            </a:ln>
            <a:effectLst/>
          </p:spPr>
        </p:cxn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xmlns="" id="{2F8F629A-0805-48E8-8CCD-5B4F6CCA6984}"/>
                </a:ext>
              </a:extLst>
            </p:cNvPr>
            <p:cNvGrpSpPr/>
            <p:nvPr/>
          </p:nvGrpSpPr>
          <p:grpSpPr>
            <a:xfrm>
              <a:off x="-4643217" y="2164557"/>
              <a:ext cx="108000" cy="345600"/>
              <a:chOff x="3829938" y="8077199"/>
              <a:chExt cx="460800" cy="460800"/>
            </a:xfrm>
          </p:grpSpPr>
          <p:sp>
            <p:nvSpPr>
              <p:cNvPr id="114" name="Ovale 113">
                <a:extLst>
                  <a:ext uri="{FF2B5EF4-FFF2-40B4-BE49-F238E27FC236}">
                    <a16:creationId xmlns:a16="http://schemas.microsoft.com/office/drawing/2014/main" xmlns="" id="{9C1EA9CD-665A-4F44-89A0-4436A5100CB5}"/>
                  </a:ext>
                </a:extLst>
              </p:cNvPr>
              <p:cNvSpPr/>
              <p:nvPr/>
            </p:nvSpPr>
            <p:spPr>
              <a:xfrm>
                <a:off x="3829938" y="8077199"/>
                <a:ext cx="460800" cy="4608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15" name="CasellaDiTesto 114">
                <a:extLst>
                  <a:ext uri="{FF2B5EF4-FFF2-40B4-BE49-F238E27FC236}">
                    <a16:creationId xmlns:a16="http://schemas.microsoft.com/office/drawing/2014/main" xmlns="" id="{8C0937E4-AF06-4DF0-9D62-122AC772AC10}"/>
                  </a:ext>
                </a:extLst>
              </p:cNvPr>
              <p:cNvSpPr txBox="1"/>
              <p:nvPr/>
            </p:nvSpPr>
            <p:spPr>
              <a:xfrm>
                <a:off x="3829938" y="8128014"/>
                <a:ext cx="4608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  <p:grpSp>
          <p:nvGrpSpPr>
            <p:cNvPr id="107" name="Gruppo 106">
              <a:extLst>
                <a:ext uri="{FF2B5EF4-FFF2-40B4-BE49-F238E27FC236}">
                  <a16:creationId xmlns:a16="http://schemas.microsoft.com/office/drawing/2014/main" xmlns="" id="{C3D97354-503E-4AED-B640-AA0305AB8CD7}"/>
                </a:ext>
              </a:extLst>
            </p:cNvPr>
            <p:cNvGrpSpPr/>
            <p:nvPr/>
          </p:nvGrpSpPr>
          <p:grpSpPr>
            <a:xfrm>
              <a:off x="-4645831" y="3120596"/>
              <a:ext cx="108001" cy="345600"/>
              <a:chOff x="3840221" y="8052320"/>
              <a:chExt cx="460804" cy="460800"/>
            </a:xfrm>
          </p:grpSpPr>
          <p:sp>
            <p:nvSpPr>
              <p:cNvPr id="112" name="Ovale 111">
                <a:extLst>
                  <a:ext uri="{FF2B5EF4-FFF2-40B4-BE49-F238E27FC236}">
                    <a16:creationId xmlns:a16="http://schemas.microsoft.com/office/drawing/2014/main" xmlns="" id="{454453EE-097E-4C14-972E-26943D081DF9}"/>
                  </a:ext>
                </a:extLst>
              </p:cNvPr>
              <p:cNvSpPr/>
              <p:nvPr/>
            </p:nvSpPr>
            <p:spPr>
              <a:xfrm>
                <a:off x="3840221" y="8052320"/>
                <a:ext cx="460800" cy="4608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13" name="CasellaDiTesto 112">
                <a:extLst>
                  <a:ext uri="{FF2B5EF4-FFF2-40B4-BE49-F238E27FC236}">
                    <a16:creationId xmlns:a16="http://schemas.microsoft.com/office/drawing/2014/main" xmlns="" id="{16D7FE42-88D9-4FB6-901D-A72EA4505B1D}"/>
                  </a:ext>
                </a:extLst>
              </p:cNvPr>
              <p:cNvSpPr txBox="1"/>
              <p:nvPr/>
            </p:nvSpPr>
            <p:spPr>
              <a:xfrm>
                <a:off x="3840225" y="8122935"/>
                <a:ext cx="46080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xmlns="" id="{F52FFCE6-8B63-4F34-940F-63F97E8D6287}"/>
                </a:ext>
              </a:extLst>
            </p:cNvPr>
            <p:cNvGrpSpPr/>
            <p:nvPr/>
          </p:nvGrpSpPr>
          <p:grpSpPr>
            <a:xfrm>
              <a:off x="-4638588" y="4062554"/>
              <a:ext cx="108000" cy="345600"/>
              <a:chOff x="3803094" y="8077199"/>
              <a:chExt cx="460803" cy="460800"/>
            </a:xfrm>
          </p:grpSpPr>
          <p:sp>
            <p:nvSpPr>
              <p:cNvPr id="110" name="Ovale 109">
                <a:extLst>
                  <a:ext uri="{FF2B5EF4-FFF2-40B4-BE49-F238E27FC236}">
                    <a16:creationId xmlns:a16="http://schemas.microsoft.com/office/drawing/2014/main" xmlns="" id="{E63D287A-1040-4B44-9E1A-AF186D74F5C3}"/>
                  </a:ext>
                </a:extLst>
              </p:cNvPr>
              <p:cNvSpPr/>
              <p:nvPr/>
            </p:nvSpPr>
            <p:spPr>
              <a:xfrm>
                <a:off x="3803094" y="8077199"/>
                <a:ext cx="460803" cy="460800"/>
              </a:xfrm>
              <a:prstGeom prst="ellipse">
                <a:avLst/>
              </a:prstGeom>
              <a:noFill/>
              <a:ln w="31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11" name="CasellaDiTesto 110">
                <a:extLst>
                  <a:ext uri="{FF2B5EF4-FFF2-40B4-BE49-F238E27FC236}">
                    <a16:creationId xmlns:a16="http://schemas.microsoft.com/office/drawing/2014/main" xmlns="" id="{8FB011AA-457A-40A6-8169-87574AABC859}"/>
                  </a:ext>
                </a:extLst>
              </p:cNvPr>
              <p:cNvSpPr txBox="1"/>
              <p:nvPr/>
            </p:nvSpPr>
            <p:spPr>
              <a:xfrm>
                <a:off x="3803098" y="8122934"/>
                <a:ext cx="46079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  <p:sp>
          <p:nvSpPr>
            <p:cNvPr id="109" name="CasellaDiTesto 108">
              <a:extLst>
                <a:ext uri="{FF2B5EF4-FFF2-40B4-BE49-F238E27FC236}">
                  <a16:creationId xmlns:a16="http://schemas.microsoft.com/office/drawing/2014/main" xmlns="" id="{CFDE4ECC-7839-4E4F-AA78-6B0161EB0C22}"/>
                </a:ext>
              </a:extLst>
            </p:cNvPr>
            <p:cNvSpPr txBox="1"/>
            <p:nvPr/>
          </p:nvSpPr>
          <p:spPr>
            <a:xfrm>
              <a:off x="-4529572" y="2217074"/>
              <a:ext cx="468000" cy="27699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3175">
              <a:solidFill>
                <a:srgbClr val="4472C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aÌ</a:t>
              </a:r>
              <a:r>
                <a:rPr kumimoji="0" lang="it-IT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Symbol" panose="05050102010706020507" pitchFamily="18" charset="2"/>
                </a:rPr>
                <a:t>g</a:t>
              </a:r>
              <a:endPara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6" name="CasellaDiTesto 115">
            <a:extLst>
              <a:ext uri="{FF2B5EF4-FFF2-40B4-BE49-F238E27FC236}">
                <a16:creationId xmlns:a16="http://schemas.microsoft.com/office/drawing/2014/main" xmlns="" id="{6B300123-7DEB-4A34-A642-C984910D0A44}"/>
              </a:ext>
            </a:extLst>
          </p:cNvPr>
          <p:cNvSpPr txBox="1"/>
          <p:nvPr/>
        </p:nvSpPr>
        <p:spPr>
          <a:xfrm>
            <a:off x="0" y="5131526"/>
            <a:ext cx="55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Si tratta di sviluppare, per ogni generatrice, la ricerca  del punto d’intersezione tra una retta g(g’; g’’) ed il piano di sezione 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^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xmlns="" id="{6D9EF593-FADA-4DD7-8409-77FA8E6F0816}"/>
              </a:ext>
            </a:extLst>
          </p:cNvPr>
          <p:cNvSpPr txBox="1"/>
          <p:nvPr/>
        </p:nvSpPr>
        <p:spPr>
          <a:xfrm>
            <a:off x="0" y="6173032"/>
            <a:ext cx="632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Questa procedura applicata ad ogni generatrice consente di determinare i punti P(P’, P’’)della curva sezione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xmlns="" id="{6821088E-9E6A-4454-B832-9D47F427FA75}"/>
              </a:ext>
            </a:extLst>
          </p:cNvPr>
          <p:cNvSpPr txBox="1"/>
          <p:nvPr/>
        </p:nvSpPr>
        <p:spPr>
          <a:xfrm>
            <a:off x="-1" y="1078711"/>
            <a:ext cx="602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Prima di passare alla ricerca della curva della sezione ricordiamo i  tre passaggi relativi alla ricerca del punto d’intersezione tra un piano ed una retta secondo l’algoritmo grafico che segue</a:t>
            </a:r>
          </a:p>
        </p:txBody>
      </p:sp>
      <p:cxnSp>
        <p:nvCxnSpPr>
          <p:cNvPr id="119" name="Connettore 1 7">
            <a:extLst>
              <a:ext uri="{FF2B5EF4-FFF2-40B4-BE49-F238E27FC236}">
                <a16:creationId xmlns:a16="http://schemas.microsoft.com/office/drawing/2014/main" xmlns="" id="{F2C41718-0901-40F0-8310-AC8100906B32}"/>
              </a:ext>
            </a:extLst>
          </p:cNvPr>
          <p:cNvCxnSpPr>
            <a:cxnSpLocks/>
          </p:cNvCxnSpPr>
          <p:nvPr/>
        </p:nvCxnSpPr>
        <p:spPr bwMode="auto">
          <a:xfrm>
            <a:off x="6006512" y="3966693"/>
            <a:ext cx="2846231" cy="28410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ttangolo 119">
            <a:extLst>
              <a:ext uri="{FF2B5EF4-FFF2-40B4-BE49-F238E27FC236}">
                <a16:creationId xmlns:a16="http://schemas.microsoft.com/office/drawing/2014/main" xmlns="" id="{120AAF07-D89F-4877-A0BB-64228590DE38}"/>
              </a:ext>
            </a:extLst>
          </p:cNvPr>
          <p:cNvSpPr/>
          <p:nvPr/>
        </p:nvSpPr>
        <p:spPr>
          <a:xfrm>
            <a:off x="8630614" y="6431807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xmlns="" id="{E8C5E64E-27AE-4458-BD6E-72703E051E48}"/>
              </a:ext>
            </a:extLst>
          </p:cNvPr>
          <p:cNvCxnSpPr>
            <a:cxnSpLocks/>
          </p:cNvCxnSpPr>
          <p:nvPr/>
        </p:nvCxnSpPr>
        <p:spPr>
          <a:xfrm>
            <a:off x="6008694" y="1196699"/>
            <a:ext cx="0" cy="277271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tangolo 121">
            <a:extLst>
              <a:ext uri="{FF2B5EF4-FFF2-40B4-BE49-F238E27FC236}">
                <a16:creationId xmlns:a16="http://schemas.microsoft.com/office/drawing/2014/main" xmlns="" id="{FE16DCEF-E55D-424E-AB1A-778B55D563FD}"/>
              </a:ext>
            </a:extLst>
          </p:cNvPr>
          <p:cNvSpPr/>
          <p:nvPr/>
        </p:nvSpPr>
        <p:spPr>
          <a:xfrm>
            <a:off x="5947824" y="1163121"/>
            <a:ext cx="383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xmlns="" id="{2931DAF0-E6DD-4AAA-9BF1-3B82C5063268}"/>
              </a:ext>
            </a:extLst>
          </p:cNvPr>
          <p:cNvSpPr/>
          <p:nvPr/>
        </p:nvSpPr>
        <p:spPr>
          <a:xfrm>
            <a:off x="6292961" y="4167579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endParaRPr lang="it-IT" dirty="0"/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xmlns="" id="{1662C834-1A8B-47F3-AB87-927F46BCAA89}"/>
              </a:ext>
            </a:extLst>
          </p:cNvPr>
          <p:cNvSpPr/>
          <p:nvPr/>
        </p:nvSpPr>
        <p:spPr>
          <a:xfrm>
            <a:off x="5684630" y="5119206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endParaRPr lang="it-IT" dirty="0"/>
          </a:p>
        </p:txBody>
      </p: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xmlns="" id="{E54207CD-F7A4-4C1A-8092-9D7D87D31592}"/>
              </a:ext>
            </a:extLst>
          </p:cNvPr>
          <p:cNvCxnSpPr>
            <a:cxnSpLocks/>
          </p:cNvCxnSpPr>
          <p:nvPr/>
        </p:nvCxnSpPr>
        <p:spPr>
          <a:xfrm flipH="1">
            <a:off x="6007109" y="3465768"/>
            <a:ext cx="534840" cy="18634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3A30B5C4-A38C-4CD5-88BB-836F7C4D7E7F}"/>
              </a:ext>
            </a:extLst>
          </p:cNvPr>
          <p:cNvCxnSpPr>
            <a:cxnSpLocks/>
          </p:cNvCxnSpPr>
          <p:nvPr/>
        </p:nvCxnSpPr>
        <p:spPr>
          <a:xfrm>
            <a:off x="6397603" y="3977320"/>
            <a:ext cx="0" cy="3868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xmlns="" id="{E96034E1-6743-42D9-8F1A-5309FED3C2A4}"/>
              </a:ext>
            </a:extLst>
          </p:cNvPr>
          <p:cNvCxnSpPr/>
          <p:nvPr/>
        </p:nvCxnSpPr>
        <p:spPr>
          <a:xfrm>
            <a:off x="6008361" y="3968613"/>
            <a:ext cx="0" cy="136200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ttangolo 125">
            <a:extLst>
              <a:ext uri="{FF2B5EF4-FFF2-40B4-BE49-F238E27FC236}">
                <a16:creationId xmlns:a16="http://schemas.microsoft.com/office/drawing/2014/main" xmlns="" id="{3842EE4D-E34B-41B0-B679-AC9EB64D0291}"/>
              </a:ext>
            </a:extLst>
          </p:cNvPr>
          <p:cNvSpPr/>
          <p:nvPr/>
        </p:nvSpPr>
        <p:spPr>
          <a:xfrm>
            <a:off x="6195527" y="4347659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xmlns="" id="{3AFF382F-0697-4CA1-9A5A-0DDA16BBE16E}"/>
              </a:ext>
            </a:extLst>
          </p:cNvPr>
          <p:cNvSpPr/>
          <p:nvPr/>
        </p:nvSpPr>
        <p:spPr>
          <a:xfrm>
            <a:off x="5638249" y="4957570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cxnSp>
        <p:nvCxnSpPr>
          <p:cNvPr id="128" name="Connettore 1 23">
            <a:extLst>
              <a:ext uri="{FF2B5EF4-FFF2-40B4-BE49-F238E27FC236}">
                <a16:creationId xmlns:a16="http://schemas.microsoft.com/office/drawing/2014/main" xmlns="" id="{D66D3691-CBEB-4D49-BBB6-D78599C23D8B}"/>
              </a:ext>
            </a:extLst>
          </p:cNvPr>
          <p:cNvCxnSpPr>
            <a:cxnSpLocks/>
          </p:cNvCxnSpPr>
          <p:nvPr/>
        </p:nvCxnSpPr>
        <p:spPr>
          <a:xfrm flipH="1">
            <a:off x="6004798" y="3474720"/>
            <a:ext cx="668220" cy="16510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tangolo 128">
            <a:extLst>
              <a:ext uri="{FF2B5EF4-FFF2-40B4-BE49-F238E27FC236}">
                <a16:creationId xmlns:a16="http://schemas.microsoft.com/office/drawing/2014/main" xmlns="" id="{448234D6-9BD0-4F0C-9207-293B9B2E5CD3}"/>
              </a:ext>
            </a:extLst>
          </p:cNvPr>
          <p:cNvSpPr/>
          <p:nvPr/>
        </p:nvSpPr>
        <p:spPr>
          <a:xfrm>
            <a:off x="6844119" y="4728539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lang="it-IT" dirty="0"/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xmlns="" id="{0A0FD4E0-9E81-46F2-B44A-3FBDD25C4389}"/>
              </a:ext>
            </a:extLst>
          </p:cNvPr>
          <p:cNvSpPr/>
          <p:nvPr/>
        </p:nvSpPr>
        <p:spPr>
          <a:xfrm>
            <a:off x="6929045" y="2525390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lang="it-IT" dirty="0"/>
          </a:p>
        </p:txBody>
      </p: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xmlns="" id="{69ED98CF-9A81-48F3-AA3F-23B0D946A099}"/>
              </a:ext>
            </a:extLst>
          </p:cNvPr>
          <p:cNvCxnSpPr>
            <a:cxnSpLocks/>
          </p:cNvCxnSpPr>
          <p:nvPr/>
        </p:nvCxnSpPr>
        <p:spPr>
          <a:xfrm>
            <a:off x="6212213" y="3971109"/>
            <a:ext cx="0" cy="6626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ttangolo 131">
            <a:extLst>
              <a:ext uri="{FF2B5EF4-FFF2-40B4-BE49-F238E27FC236}">
                <a16:creationId xmlns:a16="http://schemas.microsoft.com/office/drawing/2014/main" xmlns="" id="{D237DBA0-9618-48A6-9224-075F44B17BED}"/>
              </a:ext>
            </a:extLst>
          </p:cNvPr>
          <p:cNvSpPr/>
          <p:nvPr/>
        </p:nvSpPr>
        <p:spPr>
          <a:xfrm>
            <a:off x="6141770" y="4516233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xmlns="" id="{F0D3B5EC-6900-4F1C-AD8E-CAF1C44CC5E4}"/>
              </a:ext>
            </a:extLst>
          </p:cNvPr>
          <p:cNvSpPr/>
          <p:nvPr/>
        </p:nvSpPr>
        <p:spPr>
          <a:xfrm>
            <a:off x="6129668" y="3979368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cxnSp>
        <p:nvCxnSpPr>
          <p:cNvPr id="3142" name="Connettore diritto 3141">
            <a:extLst>
              <a:ext uri="{FF2B5EF4-FFF2-40B4-BE49-F238E27FC236}">
                <a16:creationId xmlns:a16="http://schemas.microsoft.com/office/drawing/2014/main" xmlns="" id="{9763466A-F77A-4933-ACA5-97B126422E08}"/>
              </a:ext>
            </a:extLst>
          </p:cNvPr>
          <p:cNvCxnSpPr>
            <a:cxnSpLocks/>
          </p:cNvCxnSpPr>
          <p:nvPr/>
        </p:nvCxnSpPr>
        <p:spPr>
          <a:xfrm>
            <a:off x="6541225" y="3468189"/>
            <a:ext cx="0" cy="10319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sellaDiTesto 134">
            <a:extLst>
              <a:ext uri="{FF2B5EF4-FFF2-40B4-BE49-F238E27FC236}">
                <a16:creationId xmlns:a16="http://schemas.microsoft.com/office/drawing/2014/main" xmlns="" id="{918365F4-5EA3-4D61-B05D-30378CFCF8CF}"/>
              </a:ext>
            </a:extLst>
          </p:cNvPr>
          <p:cNvSpPr txBox="1"/>
          <p:nvPr/>
        </p:nvSpPr>
        <p:spPr>
          <a:xfrm>
            <a:off x="6767207" y="4711533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269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20" grpId="0"/>
      <p:bldP spid="122" grpId="0"/>
      <p:bldP spid="123" grpId="0"/>
      <p:bldP spid="124" grpId="0"/>
      <p:bldP spid="126" grpId="0"/>
      <p:bldP spid="127" grpId="0"/>
      <p:bldP spid="129" grpId="0"/>
      <p:bldP spid="130" grpId="0"/>
      <p:bldP spid="132" grpId="0"/>
      <p:bldP spid="133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(3)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it-IT" sz="10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xmlns="" id="{8D37F311-CF2C-4A32-AD98-0F49DFE2D41B}"/>
              </a:ext>
            </a:extLst>
          </p:cNvPr>
          <p:cNvCxnSpPr>
            <a:cxnSpLocks/>
          </p:cNvCxnSpPr>
          <p:nvPr/>
        </p:nvCxnSpPr>
        <p:spPr>
          <a:xfrm flipH="1">
            <a:off x="6347460" y="600075"/>
            <a:ext cx="1017746" cy="2882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xmlns="" id="{396EAC39-8DEA-415F-8F28-D537199AA8CA}"/>
              </a:ext>
            </a:extLst>
          </p:cNvPr>
          <p:cNvCxnSpPr>
            <a:cxnSpLocks/>
          </p:cNvCxnSpPr>
          <p:nvPr/>
        </p:nvCxnSpPr>
        <p:spPr>
          <a:xfrm flipH="1">
            <a:off x="6538914" y="597694"/>
            <a:ext cx="826292" cy="28789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6784182" y="600075"/>
            <a:ext cx="581024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062788" y="597694"/>
            <a:ext cx="304800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xmlns="" id="{632D37B0-756B-4F45-8332-1F90CEEE88C9}"/>
              </a:ext>
            </a:extLst>
          </p:cNvPr>
          <p:cNvCxnSpPr>
            <a:cxnSpLocks/>
          </p:cNvCxnSpPr>
          <p:nvPr/>
        </p:nvCxnSpPr>
        <p:spPr>
          <a:xfrm flipH="1">
            <a:off x="6236495" y="600075"/>
            <a:ext cx="1128711" cy="28741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309563" cy="28717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xmlns="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365206" y="597694"/>
            <a:ext cx="589088" cy="28854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xmlns="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367588" y="604838"/>
            <a:ext cx="8286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365206" y="600075"/>
            <a:ext cx="1014413" cy="288131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xmlns="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365206" y="602456"/>
            <a:ext cx="1133475" cy="28765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13890" y="5271055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</a:t>
            </a:r>
            <a:r>
              <a:rPr lang="it-IT" sz="1200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V’</a:t>
            </a: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62935" y="406800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35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A82FC57-B25A-4B39-819E-FE253F97EE13}"/>
              </a:ext>
            </a:extLst>
          </p:cNvPr>
          <p:cNvSpPr txBox="1"/>
          <p:nvPr/>
        </p:nvSpPr>
        <p:spPr>
          <a:xfrm>
            <a:off x="6577531" y="2484232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0C8B7F6-6C83-4DA6-A81A-FD33A5D889E3}"/>
              </a:ext>
            </a:extLst>
          </p:cNvPr>
          <p:cNvSpPr txBox="1"/>
          <p:nvPr/>
        </p:nvSpPr>
        <p:spPr>
          <a:xfrm>
            <a:off x="7770227" y="5633756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704126" y="3417816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860213" y="6231044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d’</a:t>
            </a:r>
            <a:endParaRPr lang="it-IT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a’</a:t>
            </a: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289439" y="5102668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err="1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a’</a:t>
            </a:r>
            <a:endParaRPr lang="it-IT" sz="1200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  <a:endCxn id="6" idx="6"/>
          </p:cNvCxnSpPr>
          <p:nvPr/>
        </p:nvCxnSpPr>
        <p:spPr>
          <a:xfrm>
            <a:off x="6194702" y="5323815"/>
            <a:ext cx="234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xmlns="" id="{17730908-C40B-43E8-A6B4-267AB559C9FE}"/>
              </a:ext>
            </a:extLst>
          </p:cNvPr>
          <p:cNvCxnSpPr>
            <a:cxnSpLocks/>
            <a:stCxn id="6" idx="0"/>
            <a:endCxn id="6" idx="4"/>
          </p:cNvCxnSpPr>
          <p:nvPr/>
        </p:nvCxnSpPr>
        <p:spPr>
          <a:xfrm>
            <a:off x="7364702" y="4153815"/>
            <a:ext cx="0" cy="23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Connettore diritto 3119">
            <a:extLst>
              <a:ext uri="{FF2B5EF4-FFF2-40B4-BE49-F238E27FC236}">
                <a16:creationId xmlns:a16="http://schemas.microsoft.com/office/drawing/2014/main" xmlns="" id="{B6549A9B-8DAD-4D99-BC54-A2103337DE23}"/>
              </a:ext>
            </a:extLst>
          </p:cNvPr>
          <p:cNvCxnSpPr>
            <a:cxnSpLocks/>
          </p:cNvCxnSpPr>
          <p:nvPr/>
        </p:nvCxnSpPr>
        <p:spPr>
          <a:xfrm>
            <a:off x="6786563" y="4309001"/>
            <a:ext cx="1169193" cy="202988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0" name="Connettore diritto 3129">
            <a:extLst>
              <a:ext uri="{FF2B5EF4-FFF2-40B4-BE49-F238E27FC236}">
                <a16:creationId xmlns:a16="http://schemas.microsoft.com/office/drawing/2014/main" xmlns="" id="{D43D4B59-70AE-4EA8-A66E-0C9BC9C4FBC1}"/>
              </a:ext>
            </a:extLst>
          </p:cNvPr>
          <p:cNvCxnSpPr>
            <a:cxnSpLocks/>
          </p:cNvCxnSpPr>
          <p:nvPr/>
        </p:nvCxnSpPr>
        <p:spPr>
          <a:xfrm>
            <a:off x="6231018" y="5016956"/>
            <a:ext cx="2260520" cy="6057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4" name="Connettore diritto 3133">
            <a:extLst>
              <a:ext uri="{FF2B5EF4-FFF2-40B4-BE49-F238E27FC236}">
                <a16:creationId xmlns:a16="http://schemas.microsoft.com/office/drawing/2014/main" xmlns="" id="{8D6982DD-962B-4537-A31D-1183B9150F96}"/>
              </a:ext>
            </a:extLst>
          </p:cNvPr>
          <p:cNvCxnSpPr>
            <a:cxnSpLocks/>
          </p:cNvCxnSpPr>
          <p:nvPr/>
        </p:nvCxnSpPr>
        <p:spPr>
          <a:xfrm>
            <a:off x="6346031" y="4739553"/>
            <a:ext cx="2028474" cy="11590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diritto 3135">
            <a:extLst>
              <a:ext uri="{FF2B5EF4-FFF2-40B4-BE49-F238E27FC236}">
                <a16:creationId xmlns:a16="http://schemas.microsoft.com/office/drawing/2014/main" xmlns="" id="{55867AB2-82B9-4529-9CB6-CC01810E192E}"/>
              </a:ext>
            </a:extLst>
          </p:cNvPr>
          <p:cNvCxnSpPr>
            <a:cxnSpLocks/>
            <a:stCxn id="6" idx="1"/>
            <a:endCxn id="6" idx="5"/>
          </p:cNvCxnSpPr>
          <p:nvPr/>
        </p:nvCxnSpPr>
        <p:spPr>
          <a:xfrm>
            <a:off x="6537387" y="4496500"/>
            <a:ext cx="1654630" cy="16546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1" name="Connettore diritto 3140">
            <a:extLst>
              <a:ext uri="{FF2B5EF4-FFF2-40B4-BE49-F238E27FC236}">
                <a16:creationId xmlns:a16="http://schemas.microsoft.com/office/drawing/2014/main" xmlns="" id="{FDA1FAF1-FFFE-4E92-BF06-A9D280118286}"/>
              </a:ext>
            </a:extLst>
          </p:cNvPr>
          <p:cNvCxnSpPr>
            <a:cxnSpLocks/>
          </p:cNvCxnSpPr>
          <p:nvPr/>
        </p:nvCxnSpPr>
        <p:spPr>
          <a:xfrm>
            <a:off x="7062511" y="4190515"/>
            <a:ext cx="612258" cy="226267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4" name="Connettore diritto 3153">
            <a:extLst>
              <a:ext uri="{FF2B5EF4-FFF2-40B4-BE49-F238E27FC236}">
                <a16:creationId xmlns:a16="http://schemas.microsoft.com/office/drawing/2014/main" xmlns="" id="{27230609-9D4E-426B-9703-6F4E9AAFD959}"/>
              </a:ext>
            </a:extLst>
          </p:cNvPr>
          <p:cNvCxnSpPr>
            <a:cxnSpLocks/>
          </p:cNvCxnSpPr>
          <p:nvPr/>
        </p:nvCxnSpPr>
        <p:spPr>
          <a:xfrm flipH="1">
            <a:off x="7060406" y="4193671"/>
            <a:ext cx="614665" cy="22714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0" name="Connettore diritto 3159">
            <a:extLst>
              <a:ext uri="{FF2B5EF4-FFF2-40B4-BE49-F238E27FC236}">
                <a16:creationId xmlns:a16="http://schemas.microsoft.com/office/drawing/2014/main" xmlns="" id="{5F5080C4-E8EF-4D08-B5F5-DC4D83CDBE56}"/>
              </a:ext>
            </a:extLst>
          </p:cNvPr>
          <p:cNvCxnSpPr>
            <a:cxnSpLocks/>
          </p:cNvCxnSpPr>
          <p:nvPr/>
        </p:nvCxnSpPr>
        <p:spPr>
          <a:xfrm flipH="1">
            <a:off x="6782616" y="4312444"/>
            <a:ext cx="1173882" cy="203322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2" name="Connettore diritto 3161">
            <a:extLst>
              <a:ext uri="{FF2B5EF4-FFF2-40B4-BE49-F238E27FC236}">
                <a16:creationId xmlns:a16="http://schemas.microsoft.com/office/drawing/2014/main" xmlns="" id="{1693EB76-726C-4127-ACA3-E72DD3DA411A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537387" y="4500563"/>
            <a:ext cx="1660987" cy="165056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5" name="Connettore diritto 3164">
            <a:extLst>
              <a:ext uri="{FF2B5EF4-FFF2-40B4-BE49-F238E27FC236}">
                <a16:creationId xmlns:a16="http://schemas.microsoft.com/office/drawing/2014/main" xmlns="" id="{CBF6BF84-2882-4D24-A237-335FE127F9C5}"/>
              </a:ext>
            </a:extLst>
          </p:cNvPr>
          <p:cNvCxnSpPr>
            <a:cxnSpLocks/>
          </p:cNvCxnSpPr>
          <p:nvPr/>
        </p:nvCxnSpPr>
        <p:spPr>
          <a:xfrm flipH="1">
            <a:off x="6348413" y="4747131"/>
            <a:ext cx="2031206" cy="11559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8" name="Connettore diritto 3167">
            <a:extLst>
              <a:ext uri="{FF2B5EF4-FFF2-40B4-BE49-F238E27FC236}">
                <a16:creationId xmlns:a16="http://schemas.microsoft.com/office/drawing/2014/main" xmlns="" id="{6FB69821-05A3-490A-ACEC-45AE173D943E}"/>
              </a:ext>
            </a:extLst>
          </p:cNvPr>
          <p:cNvCxnSpPr>
            <a:cxnSpLocks/>
          </p:cNvCxnSpPr>
          <p:nvPr/>
        </p:nvCxnSpPr>
        <p:spPr>
          <a:xfrm flipH="1">
            <a:off x="6226970" y="5032283"/>
            <a:ext cx="2268418" cy="58975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181" y="643762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19" name="Connettore 1 7">
            <a:extLst>
              <a:ext uri="{FF2B5EF4-FFF2-40B4-BE49-F238E27FC236}">
                <a16:creationId xmlns:a16="http://schemas.microsoft.com/office/drawing/2014/main" xmlns="" id="{F2C41718-0901-40F0-8310-AC8100906B32}"/>
              </a:ext>
            </a:extLst>
          </p:cNvPr>
          <p:cNvCxnSpPr>
            <a:cxnSpLocks/>
          </p:cNvCxnSpPr>
          <p:nvPr/>
        </p:nvCxnSpPr>
        <p:spPr bwMode="auto">
          <a:xfrm>
            <a:off x="6003433" y="3966693"/>
            <a:ext cx="2846231" cy="2841079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ttangolo 119">
            <a:extLst>
              <a:ext uri="{FF2B5EF4-FFF2-40B4-BE49-F238E27FC236}">
                <a16:creationId xmlns:a16="http://schemas.microsoft.com/office/drawing/2014/main" xmlns="" id="{120AAF07-D89F-4877-A0BB-64228590DE38}"/>
              </a:ext>
            </a:extLst>
          </p:cNvPr>
          <p:cNvSpPr/>
          <p:nvPr/>
        </p:nvSpPr>
        <p:spPr>
          <a:xfrm>
            <a:off x="8630614" y="6431807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xmlns="" id="{E8C5E64E-27AE-4458-BD6E-72703E051E48}"/>
              </a:ext>
            </a:extLst>
          </p:cNvPr>
          <p:cNvCxnSpPr>
            <a:cxnSpLocks/>
          </p:cNvCxnSpPr>
          <p:nvPr/>
        </p:nvCxnSpPr>
        <p:spPr>
          <a:xfrm>
            <a:off x="6008694" y="1196699"/>
            <a:ext cx="0" cy="277271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tangolo 121">
            <a:extLst>
              <a:ext uri="{FF2B5EF4-FFF2-40B4-BE49-F238E27FC236}">
                <a16:creationId xmlns:a16="http://schemas.microsoft.com/office/drawing/2014/main" xmlns="" id="{FE16DCEF-E55D-424E-AB1A-778B55D563FD}"/>
              </a:ext>
            </a:extLst>
          </p:cNvPr>
          <p:cNvSpPr/>
          <p:nvPr/>
        </p:nvSpPr>
        <p:spPr>
          <a:xfrm>
            <a:off x="5712080" y="1113114"/>
            <a:ext cx="383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xmlns="" id="{2931DAF0-E6DD-4AAA-9BF1-3B82C5063268}"/>
              </a:ext>
            </a:extLst>
          </p:cNvPr>
          <p:cNvSpPr/>
          <p:nvPr/>
        </p:nvSpPr>
        <p:spPr>
          <a:xfrm>
            <a:off x="6292961" y="4167579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endParaRPr lang="it-IT" dirty="0"/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xmlns="" id="{1662C834-1A8B-47F3-AB87-927F46BCAA89}"/>
              </a:ext>
            </a:extLst>
          </p:cNvPr>
          <p:cNvSpPr/>
          <p:nvPr/>
        </p:nvSpPr>
        <p:spPr>
          <a:xfrm>
            <a:off x="5684630" y="5119206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endParaRPr lang="it-IT" dirty="0"/>
          </a:p>
        </p:txBody>
      </p: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xmlns="" id="{E54207CD-F7A4-4C1A-8092-9D7D87D31592}"/>
              </a:ext>
            </a:extLst>
          </p:cNvPr>
          <p:cNvCxnSpPr>
            <a:cxnSpLocks/>
          </p:cNvCxnSpPr>
          <p:nvPr/>
        </p:nvCxnSpPr>
        <p:spPr>
          <a:xfrm flipH="1">
            <a:off x="6007109" y="3465768"/>
            <a:ext cx="534840" cy="18634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3A30B5C4-A38C-4CD5-88BB-836F7C4D7E7F}"/>
              </a:ext>
            </a:extLst>
          </p:cNvPr>
          <p:cNvCxnSpPr>
            <a:cxnSpLocks/>
          </p:cNvCxnSpPr>
          <p:nvPr/>
        </p:nvCxnSpPr>
        <p:spPr>
          <a:xfrm>
            <a:off x="6397603" y="3977320"/>
            <a:ext cx="0" cy="3868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xmlns="" id="{E96034E1-6743-42D9-8F1A-5309FED3C2A4}"/>
              </a:ext>
            </a:extLst>
          </p:cNvPr>
          <p:cNvCxnSpPr/>
          <p:nvPr/>
        </p:nvCxnSpPr>
        <p:spPr>
          <a:xfrm>
            <a:off x="6008361" y="3968613"/>
            <a:ext cx="0" cy="1362008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ttangolo 125">
            <a:extLst>
              <a:ext uri="{FF2B5EF4-FFF2-40B4-BE49-F238E27FC236}">
                <a16:creationId xmlns:a16="http://schemas.microsoft.com/office/drawing/2014/main" xmlns="" id="{3842EE4D-E34B-41B0-B679-AC9EB64D0291}"/>
              </a:ext>
            </a:extLst>
          </p:cNvPr>
          <p:cNvSpPr/>
          <p:nvPr/>
        </p:nvSpPr>
        <p:spPr>
          <a:xfrm>
            <a:off x="6195527" y="4347659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xmlns="" id="{3AFF382F-0697-4CA1-9A5A-0DDA16BBE16E}"/>
              </a:ext>
            </a:extLst>
          </p:cNvPr>
          <p:cNvSpPr/>
          <p:nvPr/>
        </p:nvSpPr>
        <p:spPr>
          <a:xfrm>
            <a:off x="5638249" y="4957570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cxnSp>
        <p:nvCxnSpPr>
          <p:cNvPr id="128" name="Connettore 1 23">
            <a:extLst>
              <a:ext uri="{FF2B5EF4-FFF2-40B4-BE49-F238E27FC236}">
                <a16:creationId xmlns:a16="http://schemas.microsoft.com/office/drawing/2014/main" xmlns="" id="{D66D3691-CBEB-4D49-BBB6-D78599C23D8B}"/>
              </a:ext>
            </a:extLst>
          </p:cNvPr>
          <p:cNvCxnSpPr>
            <a:cxnSpLocks/>
          </p:cNvCxnSpPr>
          <p:nvPr/>
        </p:nvCxnSpPr>
        <p:spPr>
          <a:xfrm flipH="1">
            <a:off x="6004798" y="3474720"/>
            <a:ext cx="668220" cy="16510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tangolo 128">
            <a:extLst>
              <a:ext uri="{FF2B5EF4-FFF2-40B4-BE49-F238E27FC236}">
                <a16:creationId xmlns:a16="http://schemas.microsoft.com/office/drawing/2014/main" xmlns="" id="{448234D6-9BD0-4F0C-9207-293B9B2E5CD3}"/>
              </a:ext>
            </a:extLst>
          </p:cNvPr>
          <p:cNvSpPr/>
          <p:nvPr/>
        </p:nvSpPr>
        <p:spPr>
          <a:xfrm>
            <a:off x="6692115" y="4581331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lang="it-IT" dirty="0"/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xmlns="" id="{0A0FD4E0-9E81-46F2-B44A-3FBDD25C4389}"/>
              </a:ext>
            </a:extLst>
          </p:cNvPr>
          <p:cNvSpPr/>
          <p:nvPr/>
        </p:nvSpPr>
        <p:spPr>
          <a:xfrm>
            <a:off x="7021914" y="2268215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lang="it-IT" dirty="0"/>
          </a:p>
        </p:txBody>
      </p: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xmlns="" id="{69ED98CF-9A81-48F3-AA3F-23B0D946A099}"/>
              </a:ext>
            </a:extLst>
          </p:cNvPr>
          <p:cNvCxnSpPr>
            <a:cxnSpLocks/>
          </p:cNvCxnSpPr>
          <p:nvPr/>
        </p:nvCxnSpPr>
        <p:spPr>
          <a:xfrm>
            <a:off x="6238669" y="3968728"/>
            <a:ext cx="0" cy="2512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ttangolo 131">
            <a:extLst>
              <a:ext uri="{FF2B5EF4-FFF2-40B4-BE49-F238E27FC236}">
                <a16:creationId xmlns:a16="http://schemas.microsoft.com/office/drawing/2014/main" xmlns="" id="{D237DBA0-9618-48A6-9224-075F44B17BED}"/>
              </a:ext>
            </a:extLst>
          </p:cNvPr>
          <p:cNvSpPr/>
          <p:nvPr/>
        </p:nvSpPr>
        <p:spPr>
          <a:xfrm>
            <a:off x="6141770" y="4516233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xmlns="" id="{F0D3B5EC-6900-4F1C-AD8E-CAF1C44CC5E4}"/>
              </a:ext>
            </a:extLst>
          </p:cNvPr>
          <p:cNvSpPr/>
          <p:nvPr/>
        </p:nvSpPr>
        <p:spPr>
          <a:xfrm>
            <a:off x="6129668" y="3979368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cxnSp>
        <p:nvCxnSpPr>
          <p:cNvPr id="3142" name="Connettore diritto 3141">
            <a:extLst>
              <a:ext uri="{FF2B5EF4-FFF2-40B4-BE49-F238E27FC236}">
                <a16:creationId xmlns:a16="http://schemas.microsoft.com/office/drawing/2014/main" xmlns="" id="{9763466A-F77A-4933-ACA5-97B126422E08}"/>
              </a:ext>
            </a:extLst>
          </p:cNvPr>
          <p:cNvCxnSpPr>
            <a:cxnSpLocks/>
          </p:cNvCxnSpPr>
          <p:nvPr/>
        </p:nvCxnSpPr>
        <p:spPr>
          <a:xfrm>
            <a:off x="6541225" y="3468189"/>
            <a:ext cx="0" cy="26694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xmlns="" id="{93AADFE3-9F9D-41A9-9576-C87EE16BE3A1}"/>
              </a:ext>
            </a:extLst>
          </p:cNvPr>
          <p:cNvCxnSpPr>
            <a:cxnSpLocks/>
          </p:cNvCxnSpPr>
          <p:nvPr/>
        </p:nvCxnSpPr>
        <p:spPr>
          <a:xfrm>
            <a:off x="6591481" y="3970922"/>
            <a:ext cx="1625118" cy="2821438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ttangolo 134">
            <a:extLst>
              <a:ext uri="{FF2B5EF4-FFF2-40B4-BE49-F238E27FC236}">
                <a16:creationId xmlns:a16="http://schemas.microsoft.com/office/drawing/2014/main" xmlns="" id="{5E119C8E-E463-471E-A587-CE236BBED4B1}"/>
              </a:ext>
            </a:extLst>
          </p:cNvPr>
          <p:cNvSpPr/>
          <p:nvPr/>
        </p:nvSpPr>
        <p:spPr>
          <a:xfrm>
            <a:off x="8111298" y="65810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xmlns="" id="{1131575E-18FF-4A56-82B0-804A125DACF7}"/>
              </a:ext>
            </a:extLst>
          </p:cNvPr>
          <p:cNvCxnSpPr>
            <a:cxnSpLocks/>
          </p:cNvCxnSpPr>
          <p:nvPr/>
        </p:nvCxnSpPr>
        <p:spPr>
          <a:xfrm>
            <a:off x="6594459" y="1201755"/>
            <a:ext cx="0" cy="277271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ttangolo 136">
            <a:extLst>
              <a:ext uri="{FF2B5EF4-FFF2-40B4-BE49-F238E27FC236}">
                <a16:creationId xmlns:a16="http://schemas.microsoft.com/office/drawing/2014/main" xmlns="" id="{B7CC2958-4241-4EEC-B6E5-0D1D05947644}"/>
              </a:ext>
            </a:extLst>
          </p:cNvPr>
          <p:cNvSpPr/>
          <p:nvPr/>
        </p:nvSpPr>
        <p:spPr>
          <a:xfrm>
            <a:off x="6297609" y="1133316"/>
            <a:ext cx="383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xmlns="" id="{A0625D4D-EA53-40BE-80E3-46A91887FC58}"/>
              </a:ext>
            </a:extLst>
          </p:cNvPr>
          <p:cNvCxnSpPr>
            <a:cxnSpLocks/>
          </p:cNvCxnSpPr>
          <p:nvPr/>
        </p:nvCxnSpPr>
        <p:spPr>
          <a:xfrm>
            <a:off x="6474619" y="3769712"/>
            <a:ext cx="310476" cy="539031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xmlns="" id="{7C18F5EC-78B3-4984-9FF9-BAA1A786BBEF}"/>
              </a:ext>
            </a:extLst>
          </p:cNvPr>
          <p:cNvCxnSpPr>
            <a:cxnSpLocks/>
          </p:cNvCxnSpPr>
          <p:nvPr/>
        </p:nvCxnSpPr>
        <p:spPr>
          <a:xfrm>
            <a:off x="6474471" y="3767226"/>
            <a:ext cx="0" cy="21234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ttangolo 138">
            <a:extLst>
              <a:ext uri="{FF2B5EF4-FFF2-40B4-BE49-F238E27FC236}">
                <a16:creationId xmlns:a16="http://schemas.microsoft.com/office/drawing/2014/main" xmlns="" id="{A577521A-2D7B-4AA3-8765-585BFD3AD264}"/>
              </a:ext>
            </a:extLst>
          </p:cNvPr>
          <p:cNvSpPr/>
          <p:nvPr/>
        </p:nvSpPr>
        <p:spPr>
          <a:xfrm>
            <a:off x="6143139" y="3626141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xmlns="" id="{4D4A162C-905F-420F-A23B-901E8060733E}"/>
              </a:ext>
            </a:extLst>
          </p:cNvPr>
          <p:cNvSpPr/>
          <p:nvPr/>
        </p:nvSpPr>
        <p:spPr>
          <a:xfrm>
            <a:off x="6495498" y="3521677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xmlns="" id="{765416BA-AA01-425F-B7D5-BBD3F1BC45C8}"/>
              </a:ext>
            </a:extLst>
          </p:cNvPr>
          <p:cNvCxnSpPr>
            <a:cxnSpLocks/>
          </p:cNvCxnSpPr>
          <p:nvPr/>
        </p:nvCxnSpPr>
        <p:spPr>
          <a:xfrm>
            <a:off x="6784112" y="3477714"/>
            <a:ext cx="0" cy="28651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xmlns="" id="{3731A4EF-38A2-47B1-8B2C-09097C4BBCF2}"/>
              </a:ext>
            </a:extLst>
          </p:cNvPr>
          <p:cNvCxnSpPr>
            <a:cxnSpLocks/>
          </p:cNvCxnSpPr>
          <p:nvPr/>
        </p:nvCxnSpPr>
        <p:spPr>
          <a:xfrm>
            <a:off x="6888956" y="2924175"/>
            <a:ext cx="0" cy="3240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xmlns="" id="{8F734A94-3131-415A-8233-9DB58BC720F3}"/>
              </a:ext>
            </a:extLst>
          </p:cNvPr>
          <p:cNvCxnSpPr>
            <a:cxnSpLocks/>
          </p:cNvCxnSpPr>
          <p:nvPr/>
        </p:nvCxnSpPr>
        <p:spPr>
          <a:xfrm>
            <a:off x="6674643" y="3469482"/>
            <a:ext cx="0" cy="280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xmlns="" id="{CFDFC4F7-2B13-4990-9080-242E4470D774}"/>
              </a:ext>
            </a:extLst>
          </p:cNvPr>
          <p:cNvCxnSpPr>
            <a:cxnSpLocks/>
          </p:cNvCxnSpPr>
          <p:nvPr/>
        </p:nvCxnSpPr>
        <p:spPr>
          <a:xfrm>
            <a:off x="7000599" y="3966678"/>
            <a:ext cx="764323" cy="282464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ttangolo 143">
            <a:extLst>
              <a:ext uri="{FF2B5EF4-FFF2-40B4-BE49-F238E27FC236}">
                <a16:creationId xmlns:a16="http://schemas.microsoft.com/office/drawing/2014/main" xmlns="" id="{50FB4AA9-1595-4C44-87FE-618A0C196D08}"/>
              </a:ext>
            </a:extLst>
          </p:cNvPr>
          <p:cNvSpPr/>
          <p:nvPr/>
        </p:nvSpPr>
        <p:spPr>
          <a:xfrm>
            <a:off x="7663623" y="658100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xmlns="" id="{2D185C31-4FD5-419F-B9BB-4055DBDD34CF}"/>
              </a:ext>
            </a:extLst>
          </p:cNvPr>
          <p:cNvCxnSpPr>
            <a:cxnSpLocks/>
          </p:cNvCxnSpPr>
          <p:nvPr/>
        </p:nvCxnSpPr>
        <p:spPr>
          <a:xfrm>
            <a:off x="7004034" y="1199374"/>
            <a:ext cx="0" cy="2772717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ttangolo 145">
            <a:extLst>
              <a:ext uri="{FF2B5EF4-FFF2-40B4-BE49-F238E27FC236}">
                <a16:creationId xmlns:a16="http://schemas.microsoft.com/office/drawing/2014/main" xmlns="" id="{3E8078C1-106D-42F4-A836-479A09536D8A}"/>
              </a:ext>
            </a:extLst>
          </p:cNvPr>
          <p:cNvSpPr/>
          <p:nvPr/>
        </p:nvSpPr>
        <p:spPr>
          <a:xfrm>
            <a:off x="6707184" y="1130935"/>
            <a:ext cx="383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baseline="-25000" dirty="0">
                <a:solidFill>
                  <a:srgbClr val="00206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lang="it-IT" dirty="0"/>
          </a:p>
        </p:txBody>
      </p: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xmlns="" id="{B9A44308-DA81-4524-9006-260FD7C8DD24}"/>
              </a:ext>
            </a:extLst>
          </p:cNvPr>
          <p:cNvCxnSpPr>
            <a:cxnSpLocks/>
          </p:cNvCxnSpPr>
          <p:nvPr/>
        </p:nvCxnSpPr>
        <p:spPr>
          <a:xfrm>
            <a:off x="6473887" y="2019300"/>
            <a:ext cx="590219" cy="2181225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xmlns="" id="{AE348851-4C32-48DD-AA59-A6AE33858A42}"/>
              </a:ext>
            </a:extLst>
          </p:cNvPr>
          <p:cNvCxnSpPr>
            <a:cxnSpLocks/>
          </p:cNvCxnSpPr>
          <p:nvPr/>
        </p:nvCxnSpPr>
        <p:spPr>
          <a:xfrm>
            <a:off x="6474471" y="2016919"/>
            <a:ext cx="0" cy="194836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tangolo 148">
            <a:extLst>
              <a:ext uri="{FF2B5EF4-FFF2-40B4-BE49-F238E27FC236}">
                <a16:creationId xmlns:a16="http://schemas.microsoft.com/office/drawing/2014/main" xmlns="" id="{C023B77C-F87A-4BC5-9263-184DB020DEAD}"/>
              </a:ext>
            </a:extLst>
          </p:cNvPr>
          <p:cNvSpPr/>
          <p:nvPr/>
        </p:nvSpPr>
        <p:spPr>
          <a:xfrm>
            <a:off x="6135995" y="1883065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sp>
        <p:nvSpPr>
          <p:cNvPr id="150" name="Rettangolo 149">
            <a:extLst>
              <a:ext uri="{FF2B5EF4-FFF2-40B4-BE49-F238E27FC236}">
                <a16:creationId xmlns:a16="http://schemas.microsoft.com/office/drawing/2014/main" xmlns="" id="{E661DA2E-30A1-4F09-8FCD-3BA92EC1B7F2}"/>
              </a:ext>
            </a:extLst>
          </p:cNvPr>
          <p:cNvSpPr/>
          <p:nvPr/>
        </p:nvSpPr>
        <p:spPr>
          <a:xfrm>
            <a:off x="6921742" y="2562033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xmlns="" id="{ABB58E41-C254-42E2-800F-FD3C4FFAAD14}"/>
              </a:ext>
            </a:extLst>
          </p:cNvPr>
          <p:cNvCxnSpPr>
            <a:cxnSpLocks/>
          </p:cNvCxnSpPr>
          <p:nvPr/>
        </p:nvCxnSpPr>
        <p:spPr>
          <a:xfrm>
            <a:off x="7062719" y="3475333"/>
            <a:ext cx="0" cy="29511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xmlns="" id="{69D35AA1-F714-4AA0-98B7-C869AB24704D}"/>
              </a:ext>
            </a:extLst>
          </p:cNvPr>
          <p:cNvCxnSpPr>
            <a:cxnSpLocks/>
          </p:cNvCxnSpPr>
          <p:nvPr/>
        </p:nvCxnSpPr>
        <p:spPr>
          <a:xfrm>
            <a:off x="7198518" y="2174875"/>
            <a:ext cx="0" cy="37908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tangolo 155">
            <a:extLst>
              <a:ext uri="{FF2B5EF4-FFF2-40B4-BE49-F238E27FC236}">
                <a16:creationId xmlns:a16="http://schemas.microsoft.com/office/drawing/2014/main" xmlns="" id="{34B7C62E-6795-49ED-8969-8C3EE1FF41FB}"/>
              </a:ext>
            </a:extLst>
          </p:cNvPr>
          <p:cNvSpPr/>
          <p:nvPr/>
        </p:nvSpPr>
        <p:spPr>
          <a:xfrm>
            <a:off x="6836899" y="4329412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cxnSp>
        <p:nvCxnSpPr>
          <p:cNvPr id="171" name="Connettore diritto 170">
            <a:extLst>
              <a:ext uri="{FF2B5EF4-FFF2-40B4-BE49-F238E27FC236}">
                <a16:creationId xmlns:a16="http://schemas.microsoft.com/office/drawing/2014/main" xmlns="" id="{AEF58E02-6A34-42C9-8735-7B9F99A038F3}"/>
              </a:ext>
            </a:extLst>
          </p:cNvPr>
          <p:cNvCxnSpPr>
            <a:cxnSpLocks/>
          </p:cNvCxnSpPr>
          <p:nvPr/>
        </p:nvCxnSpPr>
        <p:spPr>
          <a:xfrm flipH="1">
            <a:off x="6212681" y="6146006"/>
            <a:ext cx="330726" cy="3286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diritto 174">
            <a:extLst>
              <a:ext uri="{FF2B5EF4-FFF2-40B4-BE49-F238E27FC236}">
                <a16:creationId xmlns:a16="http://schemas.microsoft.com/office/drawing/2014/main" xmlns="" id="{6525C638-9A26-48B2-A5B1-026B00A04916}"/>
              </a:ext>
            </a:extLst>
          </p:cNvPr>
          <p:cNvCxnSpPr>
            <a:cxnSpLocks/>
          </p:cNvCxnSpPr>
          <p:nvPr/>
        </p:nvCxnSpPr>
        <p:spPr>
          <a:xfrm>
            <a:off x="7467598" y="1516855"/>
            <a:ext cx="0" cy="4176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xmlns="" id="{EA7C35B1-E6E8-4404-A1C2-F4331CCC4B77}"/>
              </a:ext>
            </a:extLst>
          </p:cNvPr>
          <p:cNvCxnSpPr>
            <a:cxnSpLocks/>
          </p:cNvCxnSpPr>
          <p:nvPr/>
        </p:nvCxnSpPr>
        <p:spPr>
          <a:xfrm>
            <a:off x="7527129" y="1376362"/>
            <a:ext cx="0" cy="422195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ttore diritto 182">
            <a:extLst>
              <a:ext uri="{FF2B5EF4-FFF2-40B4-BE49-F238E27FC236}">
                <a16:creationId xmlns:a16="http://schemas.microsoft.com/office/drawing/2014/main" xmlns="" id="{4AA34C1E-2865-4E6E-A34D-26AA85D496FB}"/>
              </a:ext>
            </a:extLst>
          </p:cNvPr>
          <p:cNvCxnSpPr>
            <a:cxnSpLocks/>
          </p:cNvCxnSpPr>
          <p:nvPr/>
        </p:nvCxnSpPr>
        <p:spPr>
          <a:xfrm>
            <a:off x="7562848" y="1278730"/>
            <a:ext cx="0" cy="42457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xmlns="" id="{846EA5BF-42C2-40CF-97A8-8C6F6F00C76C}"/>
              </a:ext>
            </a:extLst>
          </p:cNvPr>
          <p:cNvCxnSpPr>
            <a:cxnSpLocks/>
          </p:cNvCxnSpPr>
          <p:nvPr/>
        </p:nvCxnSpPr>
        <p:spPr>
          <a:xfrm>
            <a:off x="7584279" y="1221580"/>
            <a:ext cx="0" cy="422672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diritto 191">
            <a:extLst>
              <a:ext uri="{FF2B5EF4-FFF2-40B4-BE49-F238E27FC236}">
                <a16:creationId xmlns:a16="http://schemas.microsoft.com/office/drawing/2014/main" xmlns="" id="{E9881CEA-6DC4-4D99-8948-67D67A9D7C90}"/>
              </a:ext>
            </a:extLst>
          </p:cNvPr>
          <p:cNvCxnSpPr>
            <a:cxnSpLocks/>
          </p:cNvCxnSpPr>
          <p:nvPr/>
        </p:nvCxnSpPr>
        <p:spPr>
          <a:xfrm>
            <a:off x="7596184" y="1193005"/>
            <a:ext cx="0" cy="41910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xmlns="" id="{6EF9C2AB-391A-4D34-984F-89405CAFE6C2}"/>
              </a:ext>
            </a:extLst>
          </p:cNvPr>
          <p:cNvCxnSpPr>
            <a:cxnSpLocks/>
          </p:cNvCxnSpPr>
          <p:nvPr/>
        </p:nvCxnSpPr>
        <p:spPr>
          <a:xfrm>
            <a:off x="7603327" y="1185861"/>
            <a:ext cx="0" cy="414099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Arco 197">
            <a:extLst>
              <a:ext uri="{FF2B5EF4-FFF2-40B4-BE49-F238E27FC236}">
                <a16:creationId xmlns:a16="http://schemas.microsoft.com/office/drawing/2014/main" xmlns="" id="{DADD0D91-7FDE-479A-B207-BEC0A729E259}"/>
              </a:ext>
            </a:extLst>
          </p:cNvPr>
          <p:cNvSpPr/>
          <p:nvPr/>
        </p:nvSpPr>
        <p:spPr>
          <a:xfrm>
            <a:off x="-3603731" y="3604151"/>
            <a:ext cx="11206800" cy="3438000"/>
          </a:xfrm>
          <a:prstGeom prst="arc">
            <a:avLst>
              <a:gd name="adj1" fmla="val 20410449"/>
              <a:gd name="adj2" fmla="val 11357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9" name="CasellaDiTesto 198">
            <a:extLst>
              <a:ext uri="{FF2B5EF4-FFF2-40B4-BE49-F238E27FC236}">
                <a16:creationId xmlns:a16="http://schemas.microsoft.com/office/drawing/2014/main" xmlns="" id="{1B3C3540-1DCE-4DAD-A34E-EE74581F2864}"/>
              </a:ext>
            </a:extLst>
          </p:cNvPr>
          <p:cNvSpPr txBox="1"/>
          <p:nvPr/>
        </p:nvSpPr>
        <p:spPr>
          <a:xfrm>
            <a:off x="-1" y="399244"/>
            <a:ext cx="70705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Dopo aver impostato i dati e specificato la procedura relativa all’algoritmo grafico, procediamo alla ricerca della curva di sezione immaginando di tagliare il cono con un piano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proiettante in seconda cosi definito (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^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;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0" name="CasellaDiTesto 199">
            <a:extLst>
              <a:ext uri="{FF2B5EF4-FFF2-40B4-BE49-F238E27FC236}">
                <a16:creationId xmlns:a16="http://schemas.microsoft.com/office/drawing/2014/main" xmlns="" id="{D26A2D98-8F5C-4095-B1B9-BFAF664896AE}"/>
              </a:ext>
            </a:extLst>
          </p:cNvPr>
          <p:cNvSpPr txBox="1"/>
          <p:nvPr/>
        </p:nvSpPr>
        <p:spPr>
          <a:xfrm>
            <a:off x="0" y="1661370"/>
            <a:ext cx="5924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Per la sua posizione geometrica nello spazio del diedro il piano taglierà tutte le generatrici tranne quella ad esso parallela che rappresenterà l’asse di simmetria secondo il quale si disporranno i punti che si andranno a ricercare per definire i due rami della curva</a:t>
            </a:r>
          </a:p>
        </p:txBody>
      </p:sp>
      <p:sp>
        <p:nvSpPr>
          <p:cNvPr id="201" name="CasellaDiTesto 200">
            <a:extLst>
              <a:ext uri="{FF2B5EF4-FFF2-40B4-BE49-F238E27FC236}">
                <a16:creationId xmlns:a16="http://schemas.microsoft.com/office/drawing/2014/main" xmlns="" id="{3FD46D54-2BE1-4A9D-97B6-7E96A0C7B9C2}"/>
              </a:ext>
            </a:extLst>
          </p:cNvPr>
          <p:cNvSpPr txBox="1"/>
          <p:nvPr/>
        </p:nvSpPr>
        <p:spPr>
          <a:xfrm>
            <a:off x="-1" y="3181080"/>
            <a:ext cx="5151550" cy="98488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Poiché il piano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è ortogonale a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tutti 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P’’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della sezione saranno coincidenti con la traccia seconda del piano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xmlns="" id="{005153AE-9CD1-4CBA-AB7B-B17D71B547CD}"/>
              </a:ext>
            </a:extLst>
          </p:cNvPr>
          <p:cNvSpPr txBox="1"/>
          <p:nvPr/>
        </p:nvSpPr>
        <p:spPr>
          <a:xfrm>
            <a:off x="-1" y="4262906"/>
            <a:ext cx="47909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 punti proiettati su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saranno, invece, tutti distinti e distribuiti nel piano di sezione in modo simmetrico rispetto all’asse di simmetria in modo da costituire un luogo geometrico chiamato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parabola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così definita: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«luogo geometrico di punti equidistanti da un punto fisso detto fuoco e una retta data detta direttrice»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8473B5E8-D40D-4703-A5E9-40998E1603C1}"/>
              </a:ext>
            </a:extLst>
          </p:cNvPr>
          <p:cNvCxnSpPr>
            <a:cxnSpLocks/>
          </p:cNvCxnSpPr>
          <p:nvPr/>
        </p:nvCxnSpPr>
        <p:spPr>
          <a:xfrm>
            <a:off x="4778062" y="5323438"/>
            <a:ext cx="142054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E6974AF7-2B6F-42A4-8ECE-2845D462D17D}"/>
              </a:ext>
            </a:extLst>
          </p:cNvPr>
          <p:cNvCxnSpPr/>
          <p:nvPr/>
        </p:nvCxnSpPr>
        <p:spPr>
          <a:xfrm>
            <a:off x="6675120" y="4376420"/>
            <a:ext cx="0" cy="189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851ED5CA-3DFC-4C89-8949-1D21837B0BEF}"/>
              </a:ext>
            </a:extLst>
          </p:cNvPr>
          <p:cNvSpPr txBox="1"/>
          <p:nvPr/>
        </p:nvSpPr>
        <p:spPr>
          <a:xfrm>
            <a:off x="4816700" y="5756857"/>
            <a:ext cx="1260000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Asse di simmetria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xmlns="" id="{DAA913ED-7B87-4A38-B356-1D92A3238BF8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5228826" y="5318975"/>
            <a:ext cx="217874" cy="437882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9507EE59-55A0-4E7D-9348-A563055A5C09}"/>
              </a:ext>
            </a:extLst>
          </p:cNvPr>
          <p:cNvSpPr/>
          <p:nvPr/>
        </p:nvSpPr>
        <p:spPr>
          <a:xfrm>
            <a:off x="4661321" y="4993351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it-IT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¥</a:t>
            </a:r>
            <a:endParaRPr lang="it-IT" dirty="0"/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xmlns="" id="{AAEE8B5F-86AE-449F-BB2C-EBAECBE0DB7F}"/>
              </a:ext>
            </a:extLst>
          </p:cNvPr>
          <p:cNvSpPr/>
          <p:nvPr/>
        </p:nvSpPr>
        <p:spPr>
          <a:xfrm>
            <a:off x="6116968" y="6392368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cxnSp>
        <p:nvCxnSpPr>
          <p:cNvPr id="113" name="Connettore diritto 112">
            <a:extLst>
              <a:ext uri="{FF2B5EF4-FFF2-40B4-BE49-F238E27FC236}">
                <a16:creationId xmlns:a16="http://schemas.microsoft.com/office/drawing/2014/main" xmlns="" id="{EE2307A1-4A50-492A-90C3-DA91DFE73B84}"/>
              </a:ext>
            </a:extLst>
          </p:cNvPr>
          <p:cNvCxnSpPr>
            <a:cxnSpLocks/>
          </p:cNvCxnSpPr>
          <p:nvPr/>
        </p:nvCxnSpPr>
        <p:spPr>
          <a:xfrm flipH="1">
            <a:off x="6593681" y="3470260"/>
            <a:ext cx="188590" cy="93290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xmlns="" id="{605B2EA2-5A7D-4420-90A5-183C5EAC9D94}"/>
              </a:ext>
            </a:extLst>
          </p:cNvPr>
          <p:cNvCxnSpPr>
            <a:cxnSpLocks/>
          </p:cNvCxnSpPr>
          <p:nvPr/>
        </p:nvCxnSpPr>
        <p:spPr>
          <a:xfrm>
            <a:off x="6680361" y="3969195"/>
            <a:ext cx="0" cy="16307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ttangolo 151">
            <a:extLst>
              <a:ext uri="{FF2B5EF4-FFF2-40B4-BE49-F238E27FC236}">
                <a16:creationId xmlns:a16="http://schemas.microsoft.com/office/drawing/2014/main" xmlns="" id="{D5FEC801-4F44-4F68-81E4-3D7D40937AA3}"/>
              </a:ext>
            </a:extLst>
          </p:cNvPr>
          <p:cNvSpPr/>
          <p:nvPr/>
        </p:nvSpPr>
        <p:spPr>
          <a:xfrm>
            <a:off x="6590966" y="3967615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1g</a:t>
            </a:r>
            <a:endParaRPr lang="it-IT" dirty="0"/>
          </a:p>
        </p:txBody>
      </p:sp>
      <p:cxnSp>
        <p:nvCxnSpPr>
          <p:cNvPr id="3138" name="Connettore diritto 3137">
            <a:extLst>
              <a:ext uri="{FF2B5EF4-FFF2-40B4-BE49-F238E27FC236}">
                <a16:creationId xmlns:a16="http://schemas.microsoft.com/office/drawing/2014/main" xmlns="" id="{B36E5FC7-B6FC-475A-A56C-3FB636F4879A}"/>
              </a:ext>
            </a:extLst>
          </p:cNvPr>
          <p:cNvCxnSpPr>
            <a:cxnSpLocks/>
          </p:cNvCxnSpPr>
          <p:nvPr/>
        </p:nvCxnSpPr>
        <p:spPr>
          <a:xfrm>
            <a:off x="6595911" y="3972108"/>
            <a:ext cx="0" cy="4236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ttangolo 153">
            <a:extLst>
              <a:ext uri="{FF2B5EF4-FFF2-40B4-BE49-F238E27FC236}">
                <a16:creationId xmlns:a16="http://schemas.microsoft.com/office/drawing/2014/main" xmlns="" id="{CA61ADBA-183F-472B-A559-722A5FC40F3F}"/>
              </a:ext>
            </a:extLst>
          </p:cNvPr>
          <p:cNvSpPr/>
          <p:nvPr/>
        </p:nvSpPr>
        <p:spPr>
          <a:xfrm>
            <a:off x="6503780" y="4314343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kern="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endParaRPr lang="it-IT" dirty="0"/>
          </a:p>
        </p:txBody>
      </p:sp>
      <p:sp>
        <p:nvSpPr>
          <p:cNvPr id="155" name="Rettangolo 154">
            <a:extLst>
              <a:ext uri="{FF2B5EF4-FFF2-40B4-BE49-F238E27FC236}">
                <a16:creationId xmlns:a16="http://schemas.microsoft.com/office/drawing/2014/main" xmlns="" id="{77039635-4CA5-42DB-9850-8EEFBA366646}"/>
              </a:ext>
            </a:extLst>
          </p:cNvPr>
          <p:cNvSpPr/>
          <p:nvPr/>
        </p:nvSpPr>
        <p:spPr>
          <a:xfrm>
            <a:off x="6913642" y="4573476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lang="it-IT" dirty="0"/>
          </a:p>
        </p:txBody>
      </p:sp>
      <p:sp>
        <p:nvSpPr>
          <p:cNvPr id="157" name="Rettangolo 156">
            <a:extLst>
              <a:ext uri="{FF2B5EF4-FFF2-40B4-BE49-F238E27FC236}">
                <a16:creationId xmlns:a16="http://schemas.microsoft.com/office/drawing/2014/main" xmlns="" id="{7A9CCEB3-6623-4B6C-9D1E-CB12B40B9ACD}"/>
              </a:ext>
            </a:extLst>
          </p:cNvPr>
          <p:cNvSpPr/>
          <p:nvPr/>
        </p:nvSpPr>
        <p:spPr>
          <a:xfrm>
            <a:off x="6810705" y="6079631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</a:t>
            </a:r>
          </a:p>
        </p:txBody>
      </p:sp>
      <p:sp>
        <p:nvSpPr>
          <p:cNvPr id="158" name="Rettangolo 157">
            <a:extLst>
              <a:ext uri="{FF2B5EF4-FFF2-40B4-BE49-F238E27FC236}">
                <a16:creationId xmlns:a16="http://schemas.microsoft.com/office/drawing/2014/main" xmlns="" id="{305CA701-EFD5-4114-BCD6-A372B75A2075}"/>
              </a:ext>
            </a:extLst>
          </p:cNvPr>
          <p:cNvSpPr/>
          <p:nvPr/>
        </p:nvSpPr>
        <p:spPr>
          <a:xfrm>
            <a:off x="6687076" y="2811257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it-IT" sz="12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P’’</a:t>
            </a:r>
          </a:p>
        </p:txBody>
      </p:sp>
      <p:cxnSp>
        <p:nvCxnSpPr>
          <p:cNvPr id="3145" name="Connettore 2 3144">
            <a:extLst>
              <a:ext uri="{FF2B5EF4-FFF2-40B4-BE49-F238E27FC236}">
                <a16:creationId xmlns:a16="http://schemas.microsoft.com/office/drawing/2014/main" xmlns="" id="{20EEF8C0-2C70-490D-8B35-68E1FDF06126}"/>
              </a:ext>
            </a:extLst>
          </p:cNvPr>
          <p:cNvCxnSpPr>
            <a:cxnSpLocks/>
            <a:stCxn id="201" idx="3"/>
          </p:cNvCxnSpPr>
          <p:nvPr/>
        </p:nvCxnSpPr>
        <p:spPr>
          <a:xfrm>
            <a:off x="5151549" y="3673523"/>
            <a:ext cx="1072902" cy="93113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8" name="Connettore 2 3147">
            <a:extLst>
              <a:ext uri="{FF2B5EF4-FFF2-40B4-BE49-F238E27FC236}">
                <a16:creationId xmlns:a16="http://schemas.microsoft.com/office/drawing/2014/main" xmlns="" id="{488AE602-12D1-4C3F-B590-B911ACD67E56}"/>
              </a:ext>
            </a:extLst>
          </p:cNvPr>
          <p:cNvCxnSpPr>
            <a:cxnSpLocks/>
            <a:stCxn id="201" idx="3"/>
          </p:cNvCxnSpPr>
          <p:nvPr/>
        </p:nvCxnSpPr>
        <p:spPr>
          <a:xfrm flipV="1">
            <a:off x="5151549" y="2952206"/>
            <a:ext cx="1621542" cy="72131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asellaDiTesto 160">
            <a:extLst>
              <a:ext uri="{FF2B5EF4-FFF2-40B4-BE49-F238E27FC236}">
                <a16:creationId xmlns:a16="http://schemas.microsoft.com/office/drawing/2014/main" xmlns="" id="{7AF3E261-271A-4496-9156-48A41EEFDE2C}"/>
              </a:ext>
            </a:extLst>
          </p:cNvPr>
          <p:cNvSpPr txBox="1"/>
          <p:nvPr/>
        </p:nvSpPr>
        <p:spPr>
          <a:xfrm>
            <a:off x="6505633" y="6175701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xmlns="" id="{1D606AAF-649D-4607-9453-F937C44D15F0}"/>
              </a:ext>
            </a:extLst>
          </p:cNvPr>
          <p:cNvSpPr txBox="1"/>
          <p:nvPr/>
        </p:nvSpPr>
        <p:spPr>
          <a:xfrm>
            <a:off x="6323893" y="3187093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63" name="CasellaDiTesto 162">
            <a:extLst>
              <a:ext uri="{FF2B5EF4-FFF2-40B4-BE49-F238E27FC236}">
                <a16:creationId xmlns:a16="http://schemas.microsoft.com/office/drawing/2014/main" xmlns="" id="{715DDBF4-405B-437E-AD4E-5EAF62A11731}"/>
              </a:ext>
            </a:extLst>
          </p:cNvPr>
          <p:cNvSpPr txBox="1"/>
          <p:nvPr/>
        </p:nvSpPr>
        <p:spPr>
          <a:xfrm>
            <a:off x="6590067" y="4127864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xmlns="" id="{21D581E3-CFB8-497B-A02A-7DE0859706CF}"/>
              </a:ext>
            </a:extLst>
          </p:cNvPr>
          <p:cNvSpPr txBox="1"/>
          <p:nvPr/>
        </p:nvSpPr>
        <p:spPr>
          <a:xfrm>
            <a:off x="6673128" y="3193719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xmlns="" id="{7B3156E8-47C3-4A9D-A68B-2DA44B9A3CCA}"/>
              </a:ext>
            </a:extLst>
          </p:cNvPr>
          <p:cNvSpPr txBox="1"/>
          <p:nvPr/>
        </p:nvSpPr>
        <p:spPr>
          <a:xfrm>
            <a:off x="6561227" y="3251907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158" name="CasellaDiTesto 3157">
            <a:extLst>
              <a:ext uri="{FF2B5EF4-FFF2-40B4-BE49-F238E27FC236}">
                <a16:creationId xmlns:a16="http://schemas.microsoft.com/office/drawing/2014/main" xmlns="" id="{F105A98B-167E-4AFC-B565-21A789A2C3F2}"/>
              </a:ext>
            </a:extLst>
          </p:cNvPr>
          <p:cNvSpPr txBox="1"/>
          <p:nvPr/>
        </p:nvSpPr>
        <p:spPr>
          <a:xfrm>
            <a:off x="0" y="6194740"/>
            <a:ext cx="47265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I punti </a:t>
            </a:r>
            <a:r>
              <a:rPr lang="it-IT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X’; X’’</a:t>
            </a:r>
            <a:r>
              <a:rPr lang="it-IT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) e </a:t>
            </a:r>
            <a:r>
              <a:rPr lang="it-IT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it-IT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it-IT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Y’; Y’’</a:t>
            </a:r>
            <a:r>
              <a:rPr lang="it-IT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it-IT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700" dirty="0">
                <a:solidFill>
                  <a:srgbClr val="0070C0"/>
                </a:solidFill>
                <a:latin typeface="Comic Sans MS" panose="030F0702030302020204" pitchFamily="66" charset="0"/>
              </a:rPr>
              <a:t>sono punti in cui la parabola taglia la direttrice del cono </a:t>
            </a:r>
          </a:p>
        </p:txBody>
      </p:sp>
    </p:spTree>
    <p:extLst>
      <p:ext uri="{BB962C8B-B14F-4D97-AF65-F5344CB8AC3E}">
        <p14:creationId xmlns:p14="http://schemas.microsoft.com/office/powerpoint/2010/main" xmlns="" val="1563189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120" grpId="0"/>
      <p:bldP spid="122" grpId="0"/>
      <p:bldP spid="123" grpId="0"/>
      <p:bldP spid="124" grpId="0"/>
      <p:bldP spid="126" grpId="0"/>
      <p:bldP spid="127" grpId="0"/>
      <p:bldP spid="129" grpId="0"/>
      <p:bldP spid="130" grpId="0"/>
      <p:bldP spid="132" grpId="0"/>
      <p:bldP spid="133" grpId="0"/>
      <p:bldP spid="135" grpId="0"/>
      <p:bldP spid="137" grpId="0"/>
      <p:bldP spid="139" grpId="0"/>
      <p:bldP spid="140" grpId="0"/>
      <p:bldP spid="144" grpId="0"/>
      <p:bldP spid="146" grpId="0"/>
      <p:bldP spid="149" grpId="0"/>
      <p:bldP spid="150" grpId="0"/>
      <p:bldP spid="156" grpId="0"/>
      <p:bldP spid="198" grpId="0" animBg="1"/>
      <p:bldP spid="199" grpId="0"/>
      <p:bldP spid="200" grpId="0"/>
      <p:bldP spid="201" grpId="0" animBg="1"/>
      <p:bldP spid="202" grpId="0"/>
      <p:bldP spid="37" grpId="0" animBg="1"/>
      <p:bldP spid="4" grpId="0"/>
      <p:bldP spid="110" grpId="0"/>
      <p:bldP spid="152" grpId="0"/>
      <p:bldP spid="154" grpId="0"/>
      <p:bldP spid="155" grpId="0"/>
      <p:bldP spid="157" grpId="0"/>
      <p:bldP spid="158" grpId="0"/>
      <p:bldP spid="161" grpId="1"/>
      <p:bldP spid="162" grpId="1"/>
      <p:bldP spid="163" grpId="1"/>
      <p:bldP spid="164" grpId="1"/>
      <p:bldP spid="165" grpId="1"/>
      <p:bldP spid="3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(4)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>
            <a:cxnSpLocks/>
          </p:cNvCxnSpPr>
          <p:nvPr/>
        </p:nvCxnSpPr>
        <p:spPr>
          <a:xfrm>
            <a:off x="6672263" y="3475757"/>
            <a:ext cx="18611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595967" y="1174132"/>
            <a:ext cx="932320" cy="230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13201FAD-D21C-4A46-BF1E-E7A430BD485F}"/>
              </a:ext>
            </a:extLst>
          </p:cNvPr>
          <p:cNvCxnSpPr>
            <a:cxnSpLocks/>
          </p:cNvCxnSpPr>
          <p:nvPr/>
        </p:nvCxnSpPr>
        <p:spPr>
          <a:xfrm flipH="1">
            <a:off x="6784182" y="2899751"/>
            <a:ext cx="116136" cy="5744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4A9767E5-6DF0-4FEF-A474-EF79EDDD95FD}"/>
              </a:ext>
            </a:extLst>
          </p:cNvPr>
          <p:cNvCxnSpPr>
            <a:cxnSpLocks/>
          </p:cNvCxnSpPr>
          <p:nvPr/>
        </p:nvCxnSpPr>
        <p:spPr>
          <a:xfrm flipH="1">
            <a:off x="7062789" y="2184598"/>
            <a:ext cx="136650" cy="12896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xmlns="" id="{B9E8B098-B175-4E6F-AC6D-37944BA7D4FE}"/>
              </a:ext>
            </a:extLst>
          </p:cNvPr>
          <p:cNvCxnSpPr>
            <a:cxnSpLocks/>
          </p:cNvCxnSpPr>
          <p:nvPr/>
        </p:nvCxnSpPr>
        <p:spPr>
          <a:xfrm>
            <a:off x="7463775" y="1519256"/>
            <a:ext cx="210994" cy="195736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xmlns="" id="{C03FB220-D10D-486D-B894-255AA13E0808}"/>
              </a:ext>
            </a:extLst>
          </p:cNvPr>
          <p:cNvCxnSpPr>
            <a:cxnSpLocks/>
          </p:cNvCxnSpPr>
          <p:nvPr/>
        </p:nvCxnSpPr>
        <p:spPr>
          <a:xfrm>
            <a:off x="7518485" y="1348473"/>
            <a:ext cx="435809" cy="213463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xmlns="" id="{6B3EDDA8-FBA4-49D5-ABE3-E14D61DB8B34}"/>
              </a:ext>
            </a:extLst>
          </p:cNvPr>
          <p:cNvCxnSpPr>
            <a:cxnSpLocks/>
          </p:cNvCxnSpPr>
          <p:nvPr/>
        </p:nvCxnSpPr>
        <p:spPr>
          <a:xfrm>
            <a:off x="7559265" y="1270198"/>
            <a:ext cx="636998" cy="221119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xmlns="" id="{BE05959B-AFF7-4B3A-B27D-18F633204016}"/>
              </a:ext>
            </a:extLst>
          </p:cNvPr>
          <p:cNvCxnSpPr>
            <a:cxnSpLocks/>
          </p:cNvCxnSpPr>
          <p:nvPr/>
        </p:nvCxnSpPr>
        <p:spPr>
          <a:xfrm>
            <a:off x="7586102" y="1227502"/>
            <a:ext cx="793517" cy="2253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xmlns="" id="{3426C5C9-200F-43F8-A2F8-19B869551113}"/>
              </a:ext>
            </a:extLst>
          </p:cNvPr>
          <p:cNvCxnSpPr>
            <a:cxnSpLocks/>
          </p:cNvCxnSpPr>
          <p:nvPr/>
        </p:nvCxnSpPr>
        <p:spPr>
          <a:xfrm>
            <a:off x="7592320" y="1184806"/>
            <a:ext cx="897860" cy="230223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13890" y="5271055"/>
            <a:ext cx="39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C’</a:t>
            </a:r>
          </a:p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lt</a:t>
            </a:r>
          </a:p>
        </p:txBody>
      </p: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156" y="643892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it-IT" altLang="it-IT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</a:p>
        </p:txBody>
      </p: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xmlns="" id="{8F734A94-3131-415A-8233-9DB58BC720F3}"/>
              </a:ext>
            </a:extLst>
          </p:cNvPr>
          <p:cNvCxnSpPr>
            <a:cxnSpLocks/>
          </p:cNvCxnSpPr>
          <p:nvPr/>
        </p:nvCxnSpPr>
        <p:spPr>
          <a:xfrm>
            <a:off x="6674643" y="3469482"/>
            <a:ext cx="0" cy="28080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8473B5E8-D40D-4703-A5E9-40998E1603C1}"/>
              </a:ext>
            </a:extLst>
          </p:cNvPr>
          <p:cNvCxnSpPr>
            <a:cxnSpLocks/>
          </p:cNvCxnSpPr>
          <p:nvPr/>
        </p:nvCxnSpPr>
        <p:spPr>
          <a:xfrm>
            <a:off x="4187687" y="5327583"/>
            <a:ext cx="201091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xmlns="" id="{E6974AF7-2B6F-42A4-8ECE-2845D462D17D}"/>
              </a:ext>
            </a:extLst>
          </p:cNvPr>
          <p:cNvCxnSpPr/>
          <p:nvPr/>
        </p:nvCxnSpPr>
        <p:spPr>
          <a:xfrm>
            <a:off x="6675120" y="4376420"/>
            <a:ext cx="0" cy="19080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>
            <a:extLst>
              <a:ext uri="{FF2B5EF4-FFF2-40B4-BE49-F238E27FC236}">
                <a16:creationId xmlns:a16="http://schemas.microsoft.com/office/drawing/2014/main" xmlns="" id="{8D879B64-EFDD-4DF7-A007-29420B2DAA45}"/>
              </a:ext>
            </a:extLst>
          </p:cNvPr>
          <p:cNvSpPr txBox="1"/>
          <p:nvPr/>
        </p:nvSpPr>
        <p:spPr>
          <a:xfrm>
            <a:off x="0" y="3183697"/>
            <a:ext cx="404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Ad operazione conclusa avremo quanto di seguito:</a:t>
            </a:r>
            <a:endParaRPr lang="it-IT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xmlns="" id="{8B6AB5A0-5564-4B0C-A0BC-38194C3E4112}"/>
              </a:ext>
            </a:extLst>
          </p:cNvPr>
          <p:cNvSpPr txBox="1"/>
          <p:nvPr/>
        </p:nvSpPr>
        <p:spPr>
          <a:xfrm>
            <a:off x="0" y="5893621"/>
            <a:ext cx="39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Immaginando di far scorrere la parte sezionata del cono si avranno le due parti così posizionate</a:t>
            </a: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xmlns="" id="{86948B2B-061B-4F04-9AC0-495B8DD0A9D6}"/>
              </a:ext>
            </a:extLst>
          </p:cNvPr>
          <p:cNvCxnSpPr>
            <a:cxnSpLocks/>
          </p:cNvCxnSpPr>
          <p:nvPr/>
        </p:nvCxnSpPr>
        <p:spPr>
          <a:xfrm>
            <a:off x="7530350" y="5596787"/>
            <a:ext cx="427606" cy="74238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xmlns="" id="{F9B269CA-4E32-4C75-88EC-03D37B99A123}"/>
              </a:ext>
            </a:extLst>
          </p:cNvPr>
          <p:cNvCxnSpPr>
            <a:cxnSpLocks/>
          </p:cNvCxnSpPr>
          <p:nvPr/>
        </p:nvCxnSpPr>
        <p:spPr>
          <a:xfrm>
            <a:off x="6780506" y="4304923"/>
            <a:ext cx="98210" cy="17050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xmlns="" id="{C22F42D1-D9A8-4D34-86AF-F01BD3A22D7D}"/>
              </a:ext>
            </a:extLst>
          </p:cNvPr>
          <p:cNvCxnSpPr>
            <a:cxnSpLocks/>
          </p:cNvCxnSpPr>
          <p:nvPr/>
        </p:nvCxnSpPr>
        <p:spPr>
          <a:xfrm>
            <a:off x="7471190" y="5701897"/>
            <a:ext cx="206149" cy="7618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ttore diritto 156">
            <a:extLst>
              <a:ext uri="{FF2B5EF4-FFF2-40B4-BE49-F238E27FC236}">
                <a16:creationId xmlns:a16="http://schemas.microsoft.com/office/drawing/2014/main" xmlns="" id="{667E71F3-FC1B-415E-AA13-C0A536374604}"/>
              </a:ext>
            </a:extLst>
          </p:cNvPr>
          <p:cNvCxnSpPr>
            <a:cxnSpLocks/>
          </p:cNvCxnSpPr>
          <p:nvPr/>
        </p:nvCxnSpPr>
        <p:spPr>
          <a:xfrm>
            <a:off x="7063168" y="4188737"/>
            <a:ext cx="135847" cy="50203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diritto 157">
            <a:extLst>
              <a:ext uri="{FF2B5EF4-FFF2-40B4-BE49-F238E27FC236}">
                <a16:creationId xmlns:a16="http://schemas.microsoft.com/office/drawing/2014/main" xmlns="" id="{C5551382-5F4D-4C3C-B233-E8AE0D09C897}"/>
              </a:ext>
            </a:extLst>
          </p:cNvPr>
          <p:cNvCxnSpPr>
            <a:cxnSpLocks/>
          </p:cNvCxnSpPr>
          <p:nvPr/>
        </p:nvCxnSpPr>
        <p:spPr>
          <a:xfrm flipH="1">
            <a:off x="7061703" y="5967304"/>
            <a:ext cx="133715" cy="49412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xmlns="" id="{7D59CD88-2ED0-4648-BDF8-225A7DA87819}"/>
              </a:ext>
            </a:extLst>
          </p:cNvPr>
          <p:cNvCxnSpPr>
            <a:cxnSpLocks/>
          </p:cNvCxnSpPr>
          <p:nvPr/>
        </p:nvCxnSpPr>
        <p:spPr>
          <a:xfrm flipH="1">
            <a:off x="7467600" y="4191754"/>
            <a:ext cx="210360" cy="7773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xmlns="" id="{53B7836A-7E7E-483A-A4C1-6CA63236968E}"/>
              </a:ext>
            </a:extLst>
          </p:cNvPr>
          <p:cNvCxnSpPr>
            <a:cxnSpLocks/>
          </p:cNvCxnSpPr>
          <p:nvPr/>
        </p:nvCxnSpPr>
        <p:spPr>
          <a:xfrm flipH="1">
            <a:off x="7529663" y="4315153"/>
            <a:ext cx="428333" cy="7418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xmlns="" id="{54184D58-6DC7-4930-AAB2-F77418BC4B96}"/>
              </a:ext>
            </a:extLst>
          </p:cNvPr>
          <p:cNvCxnSpPr>
            <a:cxnSpLocks/>
          </p:cNvCxnSpPr>
          <p:nvPr/>
        </p:nvCxnSpPr>
        <p:spPr>
          <a:xfrm flipH="1">
            <a:off x="6785771" y="6162392"/>
            <a:ext cx="103195" cy="178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xmlns="" id="{169BB674-7E12-4ACD-88BC-7ED9125455DF}"/>
              </a:ext>
            </a:extLst>
          </p:cNvPr>
          <p:cNvCxnSpPr>
            <a:cxnSpLocks/>
          </p:cNvCxnSpPr>
          <p:nvPr/>
        </p:nvCxnSpPr>
        <p:spPr>
          <a:xfrm>
            <a:off x="7363485" y="5818360"/>
            <a:ext cx="0" cy="6759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>
            <a:extLst>
              <a:ext uri="{FF2B5EF4-FFF2-40B4-BE49-F238E27FC236}">
                <a16:creationId xmlns:a16="http://schemas.microsoft.com/office/drawing/2014/main" xmlns="" id="{1DD22C8E-EE81-4803-9268-8A2DE98CA869}"/>
              </a:ext>
            </a:extLst>
          </p:cNvPr>
          <p:cNvCxnSpPr>
            <a:cxnSpLocks/>
          </p:cNvCxnSpPr>
          <p:nvPr/>
        </p:nvCxnSpPr>
        <p:spPr>
          <a:xfrm>
            <a:off x="7604605" y="5324946"/>
            <a:ext cx="939151" cy="188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diritto 168">
            <a:extLst>
              <a:ext uri="{FF2B5EF4-FFF2-40B4-BE49-F238E27FC236}">
                <a16:creationId xmlns:a16="http://schemas.microsoft.com/office/drawing/2014/main" xmlns="" id="{34F918E6-3B18-4CA5-A4E7-C0D25D59F262}"/>
              </a:ext>
            </a:extLst>
          </p:cNvPr>
          <p:cNvCxnSpPr>
            <a:cxnSpLocks/>
          </p:cNvCxnSpPr>
          <p:nvPr/>
        </p:nvCxnSpPr>
        <p:spPr>
          <a:xfrm flipH="1">
            <a:off x="7561938" y="4499572"/>
            <a:ext cx="634001" cy="6300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diritto 171">
            <a:extLst>
              <a:ext uri="{FF2B5EF4-FFF2-40B4-BE49-F238E27FC236}">
                <a16:creationId xmlns:a16="http://schemas.microsoft.com/office/drawing/2014/main" xmlns="" id="{0C644029-31BB-4E7E-B483-6D3487061EF5}"/>
              </a:ext>
            </a:extLst>
          </p:cNvPr>
          <p:cNvCxnSpPr>
            <a:cxnSpLocks/>
          </p:cNvCxnSpPr>
          <p:nvPr/>
        </p:nvCxnSpPr>
        <p:spPr>
          <a:xfrm flipH="1">
            <a:off x="7587230" y="4750051"/>
            <a:ext cx="793204" cy="4514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xmlns="" id="{B3C5F467-CEB8-477E-B20A-47A86E335199}"/>
              </a:ext>
            </a:extLst>
          </p:cNvPr>
          <p:cNvCxnSpPr>
            <a:cxnSpLocks/>
          </p:cNvCxnSpPr>
          <p:nvPr/>
        </p:nvCxnSpPr>
        <p:spPr>
          <a:xfrm flipH="1">
            <a:off x="7595552" y="5030709"/>
            <a:ext cx="898961" cy="2337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diritto 175">
            <a:extLst>
              <a:ext uri="{FF2B5EF4-FFF2-40B4-BE49-F238E27FC236}">
                <a16:creationId xmlns:a16="http://schemas.microsoft.com/office/drawing/2014/main" xmlns="" id="{B55DFB62-8506-4C07-980C-A3CD6C2F4BDF}"/>
              </a:ext>
            </a:extLst>
          </p:cNvPr>
          <p:cNvCxnSpPr>
            <a:cxnSpLocks/>
          </p:cNvCxnSpPr>
          <p:nvPr/>
        </p:nvCxnSpPr>
        <p:spPr>
          <a:xfrm>
            <a:off x="7599600" y="5383622"/>
            <a:ext cx="890394" cy="2385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diritto 176">
            <a:extLst>
              <a:ext uri="{FF2B5EF4-FFF2-40B4-BE49-F238E27FC236}">
                <a16:creationId xmlns:a16="http://schemas.microsoft.com/office/drawing/2014/main" xmlns="" id="{78A8D335-802F-4426-A08E-4B02914786B7}"/>
              </a:ext>
            </a:extLst>
          </p:cNvPr>
          <p:cNvCxnSpPr>
            <a:cxnSpLocks/>
          </p:cNvCxnSpPr>
          <p:nvPr/>
        </p:nvCxnSpPr>
        <p:spPr>
          <a:xfrm>
            <a:off x="7590883" y="5453268"/>
            <a:ext cx="797382" cy="45562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ttore diritto 179">
            <a:extLst>
              <a:ext uri="{FF2B5EF4-FFF2-40B4-BE49-F238E27FC236}">
                <a16:creationId xmlns:a16="http://schemas.microsoft.com/office/drawing/2014/main" xmlns="" id="{39C3BE78-1933-480B-82F4-9C1744C43C2E}"/>
              </a:ext>
            </a:extLst>
          </p:cNvPr>
          <p:cNvCxnSpPr>
            <a:cxnSpLocks/>
          </p:cNvCxnSpPr>
          <p:nvPr/>
        </p:nvCxnSpPr>
        <p:spPr>
          <a:xfrm>
            <a:off x="7565231" y="5524343"/>
            <a:ext cx="628996" cy="6289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rco 136">
            <a:extLst>
              <a:ext uri="{FF2B5EF4-FFF2-40B4-BE49-F238E27FC236}">
                <a16:creationId xmlns:a16="http://schemas.microsoft.com/office/drawing/2014/main" xmlns="" id="{42A1336E-D3BA-4B90-9725-B984A36229DC}"/>
              </a:ext>
            </a:extLst>
          </p:cNvPr>
          <p:cNvSpPr/>
          <p:nvPr/>
        </p:nvSpPr>
        <p:spPr>
          <a:xfrm>
            <a:off x="-3599638" y="3612856"/>
            <a:ext cx="11206800" cy="3438000"/>
          </a:xfrm>
          <a:prstGeom prst="arc">
            <a:avLst>
              <a:gd name="adj1" fmla="val 20910366"/>
              <a:gd name="adj2" fmla="val 69148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xmlns="" id="{D6E09D0F-3CD3-4B7D-9F8E-1F42D9168A57}"/>
              </a:ext>
            </a:extLst>
          </p:cNvPr>
          <p:cNvSpPr/>
          <p:nvPr/>
        </p:nvSpPr>
        <p:spPr>
          <a:xfrm>
            <a:off x="6188765" y="4162145"/>
            <a:ext cx="2340000" cy="2340000"/>
          </a:xfrm>
          <a:prstGeom prst="arc">
            <a:avLst>
              <a:gd name="adj1" fmla="val 14063036"/>
              <a:gd name="adj2" fmla="val 756656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xmlns="" id="{A4841EFE-B2CB-4C12-89EF-3846C8F3EFCF}"/>
              </a:ext>
            </a:extLst>
          </p:cNvPr>
          <p:cNvCxnSpPr>
            <a:cxnSpLocks/>
          </p:cNvCxnSpPr>
          <p:nvPr/>
        </p:nvCxnSpPr>
        <p:spPr>
          <a:xfrm>
            <a:off x="7309823" y="5323997"/>
            <a:ext cx="108000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xmlns="" id="{93841272-15FB-4E79-91A2-EEF1823E89BE}"/>
              </a:ext>
            </a:extLst>
          </p:cNvPr>
          <p:cNvCxnSpPr>
            <a:cxnSpLocks/>
          </p:cNvCxnSpPr>
          <p:nvPr/>
        </p:nvCxnSpPr>
        <p:spPr>
          <a:xfrm>
            <a:off x="7365277" y="4157831"/>
            <a:ext cx="0" cy="67773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xmlns="" id="{B9D3C240-7E73-4E78-B440-1A9F1E59938B}"/>
              </a:ext>
            </a:extLst>
          </p:cNvPr>
          <p:cNvCxnSpPr>
            <a:cxnSpLocks/>
          </p:cNvCxnSpPr>
          <p:nvPr/>
        </p:nvCxnSpPr>
        <p:spPr>
          <a:xfrm>
            <a:off x="7361690" y="5267662"/>
            <a:ext cx="0" cy="108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1 23">
            <a:extLst>
              <a:ext uri="{FF2B5EF4-FFF2-40B4-BE49-F238E27FC236}">
                <a16:creationId xmlns:a16="http://schemas.microsoft.com/office/drawing/2014/main" xmlns="" id="{6D0DE856-2003-4236-B233-8FD5C8E51A47}"/>
              </a:ext>
            </a:extLst>
          </p:cNvPr>
          <p:cNvCxnSpPr>
            <a:cxnSpLocks/>
          </p:cNvCxnSpPr>
          <p:nvPr/>
        </p:nvCxnSpPr>
        <p:spPr>
          <a:xfrm flipH="1">
            <a:off x="6470824" y="3472249"/>
            <a:ext cx="207519" cy="51273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7C664C82-AD70-4075-ADAB-29A9CAF09834}"/>
              </a:ext>
            </a:extLst>
          </p:cNvPr>
          <p:cNvCxnSpPr>
            <a:cxnSpLocks/>
          </p:cNvCxnSpPr>
          <p:nvPr/>
        </p:nvCxnSpPr>
        <p:spPr>
          <a:xfrm>
            <a:off x="6464659" y="4287220"/>
            <a:ext cx="218594" cy="95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xmlns="" id="{A2ECEEE3-4429-46E0-B393-1F34D0FA480F}"/>
              </a:ext>
            </a:extLst>
          </p:cNvPr>
          <p:cNvCxnSpPr>
            <a:cxnSpLocks/>
            <a:endCxn id="3167" idx="0"/>
          </p:cNvCxnSpPr>
          <p:nvPr/>
        </p:nvCxnSpPr>
        <p:spPr>
          <a:xfrm flipV="1">
            <a:off x="6471562" y="6277832"/>
            <a:ext cx="205694" cy="887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7B9AB149-475D-4AD7-B0E5-1932EFC7483C}"/>
              </a:ext>
            </a:extLst>
          </p:cNvPr>
          <p:cNvSpPr txBox="1"/>
          <p:nvPr/>
        </p:nvSpPr>
        <p:spPr>
          <a:xfrm>
            <a:off x="-1" y="1361250"/>
            <a:ext cx="51285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Poiché la direttrice del cono non appartiene al piano di proiezione </a:t>
            </a:r>
            <a:r>
              <a:rPr lang="it-IT" sz="2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it-IT" sz="20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la parabola taglia detta circonferenza nei punti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X(X’; X’’)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Y(Y’; Y’’)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aventi la medesima quota.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8BB1E9FE-D555-47FA-9081-4A01DEDE9906}"/>
              </a:ext>
            </a:extLst>
          </p:cNvPr>
          <p:cNvSpPr txBox="1"/>
          <p:nvPr/>
        </p:nvSpPr>
        <p:spPr>
          <a:xfrm>
            <a:off x="7977808" y="954157"/>
            <a:ext cx="1008000" cy="5847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Parabola reale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9FE2D61B-1C7F-4C49-BFFB-0F77C9ECE380}"/>
              </a:ext>
            </a:extLst>
          </p:cNvPr>
          <p:cNvSpPr txBox="1"/>
          <p:nvPr/>
        </p:nvSpPr>
        <p:spPr>
          <a:xfrm>
            <a:off x="0" y="2564961"/>
            <a:ext cx="485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La curva che continua oltre la direttrice rappresenta la parte virtuale della parabola</a:t>
            </a:r>
          </a:p>
        </p:txBody>
      </p:sp>
      <p:grpSp>
        <p:nvGrpSpPr>
          <p:cNvPr id="3138" name="Gruppo 3137">
            <a:extLst>
              <a:ext uri="{FF2B5EF4-FFF2-40B4-BE49-F238E27FC236}">
                <a16:creationId xmlns:a16="http://schemas.microsoft.com/office/drawing/2014/main" xmlns="" id="{1B6C3867-42D3-4EC1-9DBB-4CF98EEA0021}"/>
              </a:ext>
            </a:extLst>
          </p:cNvPr>
          <p:cNvGrpSpPr/>
          <p:nvPr/>
        </p:nvGrpSpPr>
        <p:grpSpPr>
          <a:xfrm>
            <a:off x="-3596370" y="419176"/>
            <a:ext cx="12535783" cy="6628807"/>
            <a:chOff x="-3597856" y="419176"/>
            <a:chExt cx="12535783" cy="6628807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xmlns="" id="{B28EAFAD-9021-4A82-9B76-D35825363578}"/>
                </a:ext>
              </a:extLst>
            </p:cNvPr>
            <p:cNvSpPr txBox="1"/>
            <p:nvPr/>
          </p:nvSpPr>
          <p:spPr>
            <a:xfrm>
              <a:off x="7317130" y="419176"/>
              <a:ext cx="473551" cy="32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350" dirty="0">
                  <a:solidFill>
                    <a:srgbClr val="0070C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V’’</a:t>
              </a:r>
            </a:p>
          </p:txBody>
        </p:sp>
        <p:grpSp>
          <p:nvGrpSpPr>
            <p:cNvPr id="3169" name="Gruppo 3168">
              <a:extLst>
                <a:ext uri="{FF2B5EF4-FFF2-40B4-BE49-F238E27FC236}">
                  <a16:creationId xmlns:a16="http://schemas.microsoft.com/office/drawing/2014/main" xmlns="" id="{51CEF3C1-C74A-46D7-8D47-9E0541624ECC}"/>
                </a:ext>
              </a:extLst>
            </p:cNvPr>
            <p:cNvGrpSpPr/>
            <p:nvPr/>
          </p:nvGrpSpPr>
          <p:grpSpPr>
            <a:xfrm>
              <a:off x="-3597856" y="590947"/>
              <a:ext cx="12535783" cy="6457036"/>
              <a:chOff x="-3595169" y="590947"/>
              <a:chExt cx="12535783" cy="6457036"/>
            </a:xfrm>
          </p:grpSpPr>
          <p:grpSp>
            <p:nvGrpSpPr>
              <p:cNvPr id="49" name="Gruppo 48">
                <a:extLst>
                  <a:ext uri="{FF2B5EF4-FFF2-40B4-BE49-F238E27FC236}">
                    <a16:creationId xmlns:a16="http://schemas.microsoft.com/office/drawing/2014/main" xmlns="" id="{814E8066-A35F-43C5-93C2-803270BE26CE}"/>
                  </a:ext>
                </a:extLst>
              </p:cNvPr>
              <p:cNvGrpSpPr/>
              <p:nvPr/>
            </p:nvGrpSpPr>
            <p:grpSpPr>
              <a:xfrm>
                <a:off x="-3595169" y="590947"/>
                <a:ext cx="12535783" cy="6457036"/>
                <a:chOff x="-3599174" y="586936"/>
                <a:chExt cx="12535783" cy="6457036"/>
              </a:xfrm>
            </p:grpSpPr>
            <p:grpSp>
              <p:nvGrpSpPr>
                <p:cNvPr id="47" name="Gruppo 46">
                  <a:extLst>
                    <a:ext uri="{FF2B5EF4-FFF2-40B4-BE49-F238E27FC236}">
                      <a16:creationId xmlns:a16="http://schemas.microsoft.com/office/drawing/2014/main" xmlns="" id="{450F7B60-BDE4-4874-8479-50FF2C619E04}"/>
                    </a:ext>
                  </a:extLst>
                </p:cNvPr>
                <p:cNvGrpSpPr/>
                <p:nvPr/>
              </p:nvGrpSpPr>
              <p:grpSpPr>
                <a:xfrm>
                  <a:off x="-3599174" y="586936"/>
                  <a:ext cx="12129885" cy="6457036"/>
                  <a:chOff x="-3599174" y="586936"/>
                  <a:chExt cx="12129885" cy="6457036"/>
                </a:xfrm>
              </p:grpSpPr>
              <p:cxnSp>
                <p:nvCxnSpPr>
                  <p:cNvPr id="17" name="Connettore 1 16">
                    <a:extLst>
                      <a:ext uri="{FF2B5EF4-FFF2-40B4-BE49-F238E27FC236}">
                        <a16:creationId xmlns:a16="http://schemas.microsoft.com/office/drawing/2014/main" xmlns="" id="{0F3462DA-00C6-46B4-9E19-5938E15FCEF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190850" y="3471960"/>
                    <a:ext cx="0" cy="1843466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Gruppo 38">
                    <a:extLst>
                      <a:ext uri="{FF2B5EF4-FFF2-40B4-BE49-F238E27FC236}">
                        <a16:creationId xmlns:a16="http://schemas.microsoft.com/office/drawing/2014/main" xmlns="" id="{7C94350F-9DCD-4E51-8D81-4F40EF7A39B2}"/>
                      </a:ext>
                    </a:extLst>
                  </p:cNvPr>
                  <p:cNvGrpSpPr/>
                  <p:nvPr/>
                </p:nvGrpSpPr>
                <p:grpSpPr>
                  <a:xfrm>
                    <a:off x="-3599174" y="586936"/>
                    <a:ext cx="12129885" cy="6457036"/>
                    <a:chOff x="-3598231" y="597694"/>
                    <a:chExt cx="12129885" cy="6457036"/>
                  </a:xfrm>
                </p:grpSpPr>
                <p:cxnSp>
                  <p:nvCxnSpPr>
                    <p:cNvPr id="3206" name="Connettore diritto 3205">
                      <a:extLst>
                        <a:ext uri="{FF2B5EF4-FFF2-40B4-BE49-F238E27FC236}">
                          <a16:creationId xmlns:a16="http://schemas.microsoft.com/office/drawing/2014/main" xmlns="" id="{A1FD9567-6634-478A-97FD-710699B021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65206" y="1764756"/>
                      <a:ext cx="0" cy="3559719"/>
                    </a:xfrm>
                    <a:prstGeom prst="line">
                      <a:avLst/>
                    </a:prstGeom>
                    <a:ln w="31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66" name="Gruppo 3165">
                      <a:extLst>
                        <a:ext uri="{FF2B5EF4-FFF2-40B4-BE49-F238E27FC236}">
                          <a16:creationId xmlns:a16="http://schemas.microsoft.com/office/drawing/2014/main" xmlns="" id="{A1291116-364E-48BD-9F29-4132BBBF0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86488" y="597694"/>
                      <a:ext cx="1417905" cy="2889597"/>
                      <a:chOff x="6186488" y="597694"/>
                      <a:chExt cx="1417905" cy="2889597"/>
                    </a:xfrm>
                  </p:grpSpPr>
                  <p:cxnSp>
                    <p:nvCxnSpPr>
                      <p:cNvPr id="24" name="Connettore 1 23">
                        <a:extLst>
                          <a:ext uri="{FF2B5EF4-FFF2-40B4-BE49-F238E27FC236}">
                            <a16:creationId xmlns:a16="http://schemas.microsoft.com/office/drawing/2014/main" xmlns="" id="{605186B0-1986-49A9-9099-C3EE068BBD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193418" y="600075"/>
                        <a:ext cx="1169407" cy="2874417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Connettore diritto 44">
                        <a:extLst>
                          <a:ext uri="{FF2B5EF4-FFF2-40B4-BE49-F238E27FC236}">
                            <a16:creationId xmlns:a16="http://schemas.microsoft.com/office/drawing/2014/main" xmlns="" id="{8D37F311-CF2C-4A32-AD98-0F49DFE2D4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347460" y="600075"/>
                        <a:ext cx="1017746" cy="2882265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Connettore diritto 47">
                        <a:extLst>
                          <a:ext uri="{FF2B5EF4-FFF2-40B4-BE49-F238E27FC236}">
                            <a16:creationId xmlns:a16="http://schemas.microsoft.com/office/drawing/2014/main" xmlns="" id="{396EAC39-8DEA-415F-8F28-D537199AA8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538914" y="597694"/>
                        <a:ext cx="826292" cy="2878931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Connettore diritto 25">
                        <a:extLst>
                          <a:ext uri="{FF2B5EF4-FFF2-40B4-BE49-F238E27FC236}">
                            <a16:creationId xmlns:a16="http://schemas.microsoft.com/office/drawing/2014/main" xmlns="" id="{632D37B0-756B-4F45-8332-1F90CEEE88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236495" y="600075"/>
                        <a:ext cx="1128711" cy="2874169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9" name="Connettore diritto 3138">
                        <a:extLst>
                          <a:ext uri="{FF2B5EF4-FFF2-40B4-BE49-F238E27FC236}">
                            <a16:creationId xmlns:a16="http://schemas.microsoft.com/office/drawing/2014/main" xmlns="" id="{A8F380DB-10A0-40E4-A6E0-C87F3E52B4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8570" y="597740"/>
                        <a:ext cx="0" cy="1170467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Connettore diritto 103">
                        <a:extLst>
                          <a:ext uri="{FF2B5EF4-FFF2-40B4-BE49-F238E27FC236}">
                            <a16:creationId xmlns:a16="http://schemas.microsoft.com/office/drawing/2014/main" xmlns="" id="{08A1A59F-9A2D-4879-A24F-53DB79F2786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891051" y="601412"/>
                        <a:ext cx="475684" cy="234560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Connettore diritto 112">
                        <a:extLst>
                          <a:ext uri="{FF2B5EF4-FFF2-40B4-BE49-F238E27FC236}">
                            <a16:creationId xmlns:a16="http://schemas.microsoft.com/office/drawing/2014/main" xmlns="" id="{6BFB7D3B-D0A2-4069-9D48-BC3BBF7130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99523" y="601412"/>
                        <a:ext cx="167213" cy="1571665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Connettore diritto 113">
                        <a:extLst>
                          <a:ext uri="{FF2B5EF4-FFF2-40B4-BE49-F238E27FC236}">
                            <a16:creationId xmlns:a16="http://schemas.microsoft.com/office/drawing/2014/main" xmlns="" id="{75B85C8B-1BE8-481B-ABE7-51482DF5013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4776" y="605928"/>
                        <a:ext cx="99152" cy="919908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Connettore diritto 114">
                        <a:extLst>
                          <a:ext uri="{FF2B5EF4-FFF2-40B4-BE49-F238E27FC236}">
                            <a16:creationId xmlns:a16="http://schemas.microsoft.com/office/drawing/2014/main" xmlns="" id="{C2A0F287-C323-4436-8F62-73709B8C28C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7652" y="602330"/>
                        <a:ext cx="156868" cy="777533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Connettore diritto 115">
                        <a:extLst>
                          <a:ext uri="{FF2B5EF4-FFF2-40B4-BE49-F238E27FC236}">
                            <a16:creationId xmlns:a16="http://schemas.microsoft.com/office/drawing/2014/main" xmlns="" id="{CDAF18E0-CF5E-46D0-94C0-76B08683B8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8570" y="600493"/>
                        <a:ext cx="191755" cy="680218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Connettore diritto 117">
                        <a:extLst>
                          <a:ext uri="{FF2B5EF4-FFF2-40B4-BE49-F238E27FC236}">
                            <a16:creationId xmlns:a16="http://schemas.microsoft.com/office/drawing/2014/main" xmlns="" id="{3B52859B-0FE0-4776-9CD3-F79F4F0801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6735" y="606920"/>
                        <a:ext cx="212870" cy="624215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Connettore diritto 119">
                        <a:extLst>
                          <a:ext uri="{FF2B5EF4-FFF2-40B4-BE49-F238E27FC236}">
                            <a16:creationId xmlns:a16="http://schemas.microsoft.com/office/drawing/2014/main" xmlns="" id="{8FE05AF3-0308-4A3B-9902-8C1B8F2CE9B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7653" y="602330"/>
                        <a:ext cx="225723" cy="587492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Connettore diritto 121">
                        <a:extLst>
                          <a:ext uri="{FF2B5EF4-FFF2-40B4-BE49-F238E27FC236}">
                            <a16:creationId xmlns:a16="http://schemas.microsoft.com/office/drawing/2014/main" xmlns="" id="{384C4589-4DC7-4061-BFC0-5AEC082D1EC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5817" y="597739"/>
                        <a:ext cx="238576" cy="58382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7" name="Connettore diritto 3156">
                        <a:extLst>
                          <a:ext uri="{FF2B5EF4-FFF2-40B4-BE49-F238E27FC236}">
                            <a16:creationId xmlns:a16="http://schemas.microsoft.com/office/drawing/2014/main" xmlns="" id="{9EC03789-AAA0-4A61-AA19-6B4FD51DDE2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186488" y="3480542"/>
                        <a:ext cx="485775" cy="0"/>
                      </a:xfrm>
                      <a:prstGeom prst="line">
                        <a:avLst/>
                      </a:prstGeom>
                      <a:ln w="63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Connettore 1 23">
                        <a:extLst>
                          <a:ext uri="{FF2B5EF4-FFF2-40B4-BE49-F238E27FC236}">
                            <a16:creationId xmlns:a16="http://schemas.microsoft.com/office/drawing/2014/main" xmlns="" id="{B590588C-D88C-427B-AFCB-A138EA2A76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670887" y="1191823"/>
                        <a:ext cx="929055" cy="2295468"/>
                      </a:xfrm>
                      <a:prstGeom prst="line">
                        <a:avLst/>
                      </a:prstGeom>
                      <a:ln w="952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uppo 31">
                      <a:extLst>
                        <a:ext uri="{FF2B5EF4-FFF2-40B4-BE49-F238E27FC236}">
                          <a16:creationId xmlns:a16="http://schemas.microsoft.com/office/drawing/2014/main" xmlns="" id="{27703585-675B-4F6D-831D-F6D75DF3CD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598231" y="3616730"/>
                      <a:ext cx="12129885" cy="3438000"/>
                      <a:chOff x="-3597573" y="3607230"/>
                      <a:chExt cx="12129885" cy="3438000"/>
                    </a:xfrm>
                  </p:grpSpPr>
                  <p:cxnSp>
                    <p:nvCxnSpPr>
                      <p:cNvPr id="78" name="Connettore diritto 77">
                        <a:extLst>
                          <a:ext uri="{FF2B5EF4-FFF2-40B4-BE49-F238E27FC236}">
                            <a16:creationId xmlns:a16="http://schemas.microsoft.com/office/drawing/2014/main" xmlns="" id="{DB632DA8-6C59-4450-B42F-B877B27142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194702" y="5323815"/>
                        <a:ext cx="1409505" cy="0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ttore diritto 82">
                        <a:extLst>
                          <a:ext uri="{FF2B5EF4-FFF2-40B4-BE49-F238E27FC236}">
                            <a16:creationId xmlns:a16="http://schemas.microsoft.com/office/drawing/2014/main" xmlns="" id="{17730908-C40B-43E8-A6B4-267AB559C9F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64702" y="4820194"/>
                        <a:ext cx="0" cy="1002591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20" name="Connettore diritto 3119">
                        <a:extLst>
                          <a:ext uri="{FF2B5EF4-FFF2-40B4-BE49-F238E27FC236}">
                            <a16:creationId xmlns:a16="http://schemas.microsoft.com/office/drawing/2014/main" xmlns="" id="{B6549A9B-8DAD-4D99-BC54-A2103337DE2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887639" y="4484483"/>
                        <a:ext cx="640763" cy="1112457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0" name="Connettore diritto 3129">
                        <a:extLst>
                          <a:ext uri="{FF2B5EF4-FFF2-40B4-BE49-F238E27FC236}">
                            <a16:creationId xmlns:a16="http://schemas.microsoft.com/office/drawing/2014/main" xmlns="" id="{D43D4B59-70AE-4EA8-A66E-0C9BC9C4FB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231018" y="5016956"/>
                        <a:ext cx="1362991" cy="365212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4" name="Connettore diritto 3133">
                        <a:extLst>
                          <a:ext uri="{FF2B5EF4-FFF2-40B4-BE49-F238E27FC236}">
                            <a16:creationId xmlns:a16="http://schemas.microsoft.com/office/drawing/2014/main" xmlns="" id="{8D6982DD-962B-4537-A31D-1183B9150F9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346031" y="4739553"/>
                        <a:ext cx="1248998" cy="713682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6" name="Connettore diritto 3135">
                        <a:extLst>
                          <a:ext uri="{FF2B5EF4-FFF2-40B4-BE49-F238E27FC236}">
                            <a16:creationId xmlns:a16="http://schemas.microsoft.com/office/drawing/2014/main" xmlns="" id="{55867AB2-82B9-4529-9CB6-CC01810E19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537387" y="4496500"/>
                        <a:ext cx="1023238" cy="1023238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1" name="Connettore diritto 3140">
                        <a:extLst>
                          <a:ext uri="{FF2B5EF4-FFF2-40B4-BE49-F238E27FC236}">
                            <a16:creationId xmlns:a16="http://schemas.microsoft.com/office/drawing/2014/main" xmlns="" id="{FDA1FAF1-FFFE-4E92-BF06-A9D28011828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195060" y="4680365"/>
                        <a:ext cx="274514" cy="1014499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4" name="Connettore diritto 3153">
                        <a:extLst>
                          <a:ext uri="{FF2B5EF4-FFF2-40B4-BE49-F238E27FC236}">
                            <a16:creationId xmlns:a16="http://schemas.microsoft.com/office/drawing/2014/main" xmlns="" id="{27230609-9D4E-426B-9703-6F4E9AAFD9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92018" y="4945769"/>
                        <a:ext cx="279530" cy="1032972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0" name="Connettore diritto 3159">
                        <a:extLst>
                          <a:ext uri="{FF2B5EF4-FFF2-40B4-BE49-F238E27FC236}">
                            <a16:creationId xmlns:a16="http://schemas.microsoft.com/office/drawing/2014/main" xmlns="" id="{5F5080C4-E8EF-4D08-B5F5-DC4D83CDBE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879320" y="5045782"/>
                        <a:ext cx="653785" cy="1132388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2" name="Connettore diritto 3161">
                        <a:extLst>
                          <a:ext uri="{FF2B5EF4-FFF2-40B4-BE49-F238E27FC236}">
                            <a16:creationId xmlns:a16="http://schemas.microsoft.com/office/drawing/2014/main" xmlns="" id="{1693EB76-726C-4127-ACA3-E72DD3DA411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537387" y="5121588"/>
                        <a:ext cx="1036041" cy="1029542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5" name="Connettore diritto 3164">
                        <a:extLst>
                          <a:ext uri="{FF2B5EF4-FFF2-40B4-BE49-F238E27FC236}">
                            <a16:creationId xmlns:a16="http://schemas.microsoft.com/office/drawing/2014/main" xmlns="" id="{CBF6BF84-2882-4D24-A237-335FE127F9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348413" y="5197393"/>
                        <a:ext cx="1240043" cy="705726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8" name="Connettore diritto 3167">
                        <a:extLst>
                          <a:ext uri="{FF2B5EF4-FFF2-40B4-BE49-F238E27FC236}">
                            <a16:creationId xmlns:a16="http://schemas.microsoft.com/office/drawing/2014/main" xmlns="" id="{6FB69821-05A3-490A-ACEC-45AE173D9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226970" y="5263722"/>
                        <a:ext cx="1378216" cy="358315"/>
                      </a:xfrm>
                      <a:prstGeom prst="line">
                        <a:avLst/>
                      </a:prstGeom>
                      <a:ln w="31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8" name="Arco 197">
                        <a:extLst>
                          <a:ext uri="{FF2B5EF4-FFF2-40B4-BE49-F238E27FC236}">
                            <a16:creationId xmlns:a16="http://schemas.microsoft.com/office/drawing/2014/main" xmlns="" id="{DADD0D91-7FDE-479A-B207-BEC0A729E2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597573" y="3607230"/>
                        <a:ext cx="11206800" cy="3438000"/>
                      </a:xfrm>
                      <a:prstGeom prst="arc">
                        <a:avLst>
                          <a:gd name="adj1" fmla="val 20910638"/>
                          <a:gd name="adj2" fmla="val 694208"/>
                        </a:avLst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dirty="0"/>
                      </a:p>
                    </p:txBody>
                  </p:sp>
                  <p:sp>
                    <p:nvSpPr>
                      <p:cNvPr id="3167" name="Arco 3166">
                        <a:extLst>
                          <a:ext uri="{FF2B5EF4-FFF2-40B4-BE49-F238E27FC236}">
                            <a16:creationId xmlns:a16="http://schemas.microsoft.com/office/drawing/2014/main" xmlns="" id="{AA0F8D4D-AE97-4E2C-92E3-363D7406B7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2312" y="4157477"/>
                        <a:ext cx="2340000" cy="2340000"/>
                      </a:xfrm>
                      <a:prstGeom prst="arc">
                        <a:avLst>
                          <a:gd name="adj1" fmla="val 7554736"/>
                          <a:gd name="adj2" fmla="val 14031831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</p:grpSp>
            <p:cxnSp>
              <p:nvCxnSpPr>
                <p:cNvPr id="151" name="Connettore 1 4">
                  <a:extLst>
                    <a:ext uri="{FF2B5EF4-FFF2-40B4-BE49-F238E27FC236}">
                      <a16:creationId xmlns:a16="http://schemas.microsoft.com/office/drawing/2014/main" xmlns="" id="{C124713A-7703-4039-8ABD-9F72B2E405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96609" y="3968364"/>
                  <a:ext cx="324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Connettore diritto 61">
                <a:extLst>
                  <a:ext uri="{FF2B5EF4-FFF2-40B4-BE49-F238E27FC236}">
                    <a16:creationId xmlns:a16="http://schemas.microsoft.com/office/drawing/2014/main" xmlns="" id="{69200EFD-F7CD-4611-AF4E-DD4EB6708CEC}"/>
                  </a:ext>
                </a:extLst>
              </p:cNvPr>
              <p:cNvCxnSpPr>
                <a:cxnSpLocks/>
                <a:endCxn id="3167" idx="0"/>
              </p:cNvCxnSpPr>
              <p:nvPr/>
            </p:nvCxnSpPr>
            <p:spPr>
              <a:xfrm>
                <a:off x="6674613" y="4384371"/>
                <a:ext cx="3844" cy="1893461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5DB445E3-F879-421C-A468-1343140E90E3}"/>
                </a:ext>
              </a:extLst>
            </p:cNvPr>
            <p:cNvSpPr txBox="1"/>
            <p:nvPr/>
          </p:nvSpPr>
          <p:spPr>
            <a:xfrm>
              <a:off x="7343975" y="5278582"/>
              <a:ext cx="313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0070C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V’</a:t>
              </a:r>
              <a:endParaRPr lang="it-IT" dirty="0"/>
            </a:p>
          </p:txBody>
        </p:sp>
      </p:grpSp>
      <p:sp>
        <p:nvSpPr>
          <p:cNvPr id="3137" name="CasellaDiTesto 3136">
            <a:extLst>
              <a:ext uri="{FF2B5EF4-FFF2-40B4-BE49-F238E27FC236}">
                <a16:creationId xmlns:a16="http://schemas.microsoft.com/office/drawing/2014/main" xmlns="" id="{7371355C-4678-4359-95C7-C498713474F3}"/>
              </a:ext>
            </a:extLst>
          </p:cNvPr>
          <p:cNvSpPr txBox="1"/>
          <p:nvPr/>
        </p:nvSpPr>
        <p:spPr>
          <a:xfrm>
            <a:off x="7266345" y="5261697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endParaRPr lang="it-IT" dirty="0"/>
          </a:p>
        </p:txBody>
      </p:sp>
      <p:sp>
        <p:nvSpPr>
          <p:cNvPr id="3142" name="CasellaDiTesto 3141">
            <a:extLst>
              <a:ext uri="{FF2B5EF4-FFF2-40B4-BE49-F238E27FC236}">
                <a16:creationId xmlns:a16="http://schemas.microsoft.com/office/drawing/2014/main" xmlns="" id="{97DAE3CB-0286-4CF3-A52B-0E3A85D70218}"/>
              </a:ext>
            </a:extLst>
          </p:cNvPr>
          <p:cNvSpPr txBox="1"/>
          <p:nvPr/>
        </p:nvSpPr>
        <p:spPr>
          <a:xfrm>
            <a:off x="6652591" y="6188765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xmlns="" id="{3D6D815F-0891-434C-B516-82C42612435C}"/>
              </a:ext>
            </a:extLst>
          </p:cNvPr>
          <p:cNvSpPr txBox="1"/>
          <p:nvPr/>
        </p:nvSpPr>
        <p:spPr>
          <a:xfrm>
            <a:off x="6274903" y="3412436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3D8C2F61-E053-4F8D-AC77-8FDC1561FDFA}"/>
              </a:ext>
            </a:extLst>
          </p:cNvPr>
          <p:cNvSpPr txBox="1"/>
          <p:nvPr/>
        </p:nvSpPr>
        <p:spPr>
          <a:xfrm>
            <a:off x="6619461" y="4114800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xmlns="" id="{F91FD3BF-42CF-4211-9C3E-FD2E63E8AED6}"/>
              </a:ext>
            </a:extLst>
          </p:cNvPr>
          <p:cNvSpPr txBox="1"/>
          <p:nvPr/>
        </p:nvSpPr>
        <p:spPr>
          <a:xfrm>
            <a:off x="6718852" y="3419062"/>
            <a:ext cx="4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xmlns="" id="{A6C2B702-8E42-4D7D-B928-460231BC026C}"/>
              </a:ext>
            </a:extLst>
          </p:cNvPr>
          <p:cNvSpPr txBox="1"/>
          <p:nvPr/>
        </p:nvSpPr>
        <p:spPr>
          <a:xfrm>
            <a:off x="6606951" y="3460910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º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xmlns="" id="{E64FCAEF-9D8F-4C40-B4F6-8D84CB67D62E}"/>
              </a:ext>
            </a:extLst>
          </p:cNvPr>
          <p:cNvSpPr txBox="1"/>
          <p:nvPr/>
        </p:nvSpPr>
        <p:spPr>
          <a:xfrm>
            <a:off x="4764067" y="3587189"/>
            <a:ext cx="864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Rami  virtuali</a:t>
            </a:r>
          </a:p>
        </p:txBody>
      </p:sp>
      <p:cxnSp>
        <p:nvCxnSpPr>
          <p:cNvPr id="3144" name="Connettore 2 3143">
            <a:extLst>
              <a:ext uri="{FF2B5EF4-FFF2-40B4-BE49-F238E27FC236}">
                <a16:creationId xmlns:a16="http://schemas.microsoft.com/office/drawing/2014/main" xmlns="" id="{B34135F2-7ADA-4A86-B7D2-B4FCC72CB978}"/>
              </a:ext>
            </a:extLst>
          </p:cNvPr>
          <p:cNvCxnSpPr>
            <a:stCxn id="28" idx="2"/>
          </p:cNvCxnSpPr>
          <p:nvPr/>
        </p:nvCxnSpPr>
        <p:spPr>
          <a:xfrm flipH="1">
            <a:off x="7089914" y="1538932"/>
            <a:ext cx="1391894" cy="992233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0" name="Connettore 2 3149">
            <a:extLst>
              <a:ext uri="{FF2B5EF4-FFF2-40B4-BE49-F238E27FC236}">
                <a16:creationId xmlns:a16="http://schemas.microsoft.com/office/drawing/2014/main" xmlns="" id="{9C1E81EE-931B-44DC-8614-8662B843B521}"/>
              </a:ext>
            </a:extLst>
          </p:cNvPr>
          <p:cNvCxnSpPr>
            <a:cxnSpLocks/>
            <a:stCxn id="124" idx="3"/>
          </p:cNvCxnSpPr>
          <p:nvPr/>
        </p:nvCxnSpPr>
        <p:spPr>
          <a:xfrm flipV="1">
            <a:off x="5628067" y="3786389"/>
            <a:ext cx="888643" cy="9318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4" name="Connettore 2 3163">
            <a:extLst>
              <a:ext uri="{FF2B5EF4-FFF2-40B4-BE49-F238E27FC236}">
                <a16:creationId xmlns:a16="http://schemas.microsoft.com/office/drawing/2014/main" xmlns="" id="{4699319F-91E9-4E00-9EA5-090CF7F26F2D}"/>
              </a:ext>
            </a:extLst>
          </p:cNvPr>
          <p:cNvCxnSpPr>
            <a:stCxn id="124" idx="3"/>
          </p:cNvCxnSpPr>
          <p:nvPr/>
        </p:nvCxnSpPr>
        <p:spPr>
          <a:xfrm>
            <a:off x="5628067" y="3879577"/>
            <a:ext cx="799237" cy="414127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xmlns="" id="{64B32B2A-F8ED-46BD-B352-CC2109A44B8E}"/>
              </a:ext>
            </a:extLst>
          </p:cNvPr>
          <p:cNvCxnSpPr>
            <a:stCxn id="124" idx="3"/>
          </p:cNvCxnSpPr>
          <p:nvPr/>
        </p:nvCxnSpPr>
        <p:spPr>
          <a:xfrm>
            <a:off x="5628067" y="3879577"/>
            <a:ext cx="865498" cy="2415206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o 43">
            <a:extLst>
              <a:ext uri="{FF2B5EF4-FFF2-40B4-BE49-F238E27FC236}">
                <a16:creationId xmlns:a16="http://schemas.microsoft.com/office/drawing/2014/main" xmlns="" id="{3731CC9B-0A94-4287-BDD6-DCC7CF4E5F55}"/>
              </a:ext>
            </a:extLst>
          </p:cNvPr>
          <p:cNvGrpSpPr/>
          <p:nvPr/>
        </p:nvGrpSpPr>
        <p:grpSpPr>
          <a:xfrm rot="5400000">
            <a:off x="6177481" y="4873304"/>
            <a:ext cx="1908000" cy="914401"/>
            <a:chOff x="9463753" y="3173125"/>
            <a:chExt cx="1908000" cy="914401"/>
          </a:xfrm>
        </p:grpSpPr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xmlns="" id="{61200279-2433-4799-AF9D-F49F7F03A64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3385" y="3016464"/>
              <a:ext cx="0" cy="31332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xmlns="" id="{4FDB35F1-5E3C-4E6F-BE3F-1BF291483E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188" y="2903497"/>
              <a:ext cx="0" cy="84405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xmlns="" id="{759F2186-6A30-4356-9048-E5D19A83097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188" y="2902431"/>
              <a:ext cx="0" cy="115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xmlns="" id="{3FA3DD56-69A4-4796-AFDD-D96A84C77D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89" y="2934936"/>
              <a:ext cx="0" cy="13907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xmlns="" id="{DE5712A7-C9BA-4FD7-9B93-F9858E1A00F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1787" y="2991420"/>
              <a:ext cx="0" cy="15826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xmlns="" id="{7CC4C0CA-2545-435B-BBE9-E5A490189D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89" y="3054298"/>
              <a:ext cx="0" cy="176165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diritto 147">
              <a:extLst>
                <a:ext uri="{FF2B5EF4-FFF2-40B4-BE49-F238E27FC236}">
                  <a16:creationId xmlns:a16="http://schemas.microsoft.com/office/drawing/2014/main" xmlns="" id="{EE0D90A1-88FE-4EC2-B571-644B66682C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7753" y="3133526"/>
              <a:ext cx="0" cy="1908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xmlns="" id="{68A16A68-5C8B-43CC-A60E-C852548A2D1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6991" y="2928491"/>
              <a:ext cx="0" cy="63304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xmlns="" id="{28BE09B3-2D38-4F09-BA21-CC403ABE9B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6584" y="2892257"/>
              <a:ext cx="0" cy="101031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xmlns="" id="{066E215B-F24D-442A-8141-CA9D1A1184C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90" y="2911972"/>
              <a:ext cx="0" cy="12756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xmlns="" id="{359328B4-6407-4996-A0C6-51A7105A849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90" y="2955667"/>
              <a:ext cx="0" cy="149309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xmlns="" id="{1A848E59-732F-4CD2-A752-D71F1AD50E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8589" y="3015348"/>
              <a:ext cx="0" cy="167852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xmlns="" id="{996DAA9B-EC5E-4E24-A2DC-42E7469F43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14794" y="3098012"/>
              <a:ext cx="0" cy="181800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88" name="CasellaDiTesto 3187">
            <a:extLst>
              <a:ext uri="{FF2B5EF4-FFF2-40B4-BE49-F238E27FC236}">
                <a16:creationId xmlns:a16="http://schemas.microsoft.com/office/drawing/2014/main" xmlns="" id="{538B745D-B6AC-483B-92CD-55022F0EF682}"/>
              </a:ext>
            </a:extLst>
          </p:cNvPr>
          <p:cNvSpPr txBox="1"/>
          <p:nvPr/>
        </p:nvSpPr>
        <p:spPr>
          <a:xfrm>
            <a:off x="0" y="450761"/>
            <a:ext cx="582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Rimosse tutte le linee di costruzione e le rette di richiamo dei punti della parabola il disegno del cono e del piano di sezione si presenta così</a:t>
            </a:r>
          </a:p>
        </p:txBody>
      </p:sp>
      <p:sp>
        <p:nvSpPr>
          <p:cNvPr id="196" name="CasellaDiTesto 195">
            <a:extLst>
              <a:ext uri="{FF2B5EF4-FFF2-40B4-BE49-F238E27FC236}">
                <a16:creationId xmlns:a16="http://schemas.microsoft.com/office/drawing/2014/main" xmlns="" id="{A05BFF7D-2601-4F5A-B158-70D0E82F541A}"/>
              </a:ext>
            </a:extLst>
          </p:cNvPr>
          <p:cNvSpPr txBox="1"/>
          <p:nvPr/>
        </p:nvSpPr>
        <p:spPr>
          <a:xfrm>
            <a:off x="8104451" y="6247467"/>
            <a:ext cx="1008000" cy="5847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Parabola reale</a:t>
            </a:r>
          </a:p>
        </p:txBody>
      </p:sp>
      <p:cxnSp>
        <p:nvCxnSpPr>
          <p:cNvPr id="3191" name="Connettore 2 3190">
            <a:extLst>
              <a:ext uri="{FF2B5EF4-FFF2-40B4-BE49-F238E27FC236}">
                <a16:creationId xmlns:a16="http://schemas.microsoft.com/office/drawing/2014/main" xmlns="" id="{F1D5376E-0DA0-4DD9-81AC-74318453EF59}"/>
              </a:ext>
            </a:extLst>
          </p:cNvPr>
          <p:cNvCxnSpPr>
            <a:stCxn id="196" idx="0"/>
          </p:cNvCxnSpPr>
          <p:nvPr/>
        </p:nvCxnSpPr>
        <p:spPr>
          <a:xfrm flipH="1" flipV="1">
            <a:off x="7482625" y="5782614"/>
            <a:ext cx="1125826" cy="46485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043F6CE-A259-4A3C-98C4-5F121904DB83}"/>
              </a:ext>
            </a:extLst>
          </p:cNvPr>
          <p:cNvSpPr txBox="1"/>
          <p:nvPr/>
        </p:nvSpPr>
        <p:spPr>
          <a:xfrm>
            <a:off x="38636" y="3806921"/>
            <a:ext cx="37080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a) Parabola reale di sezione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9BDD889-AD72-4A2E-B7BA-E0054B53EBB9}"/>
              </a:ext>
            </a:extLst>
          </p:cNvPr>
          <p:cNvSpPr txBox="1"/>
          <p:nvPr/>
        </p:nvSpPr>
        <p:spPr>
          <a:xfrm>
            <a:off x="38637" y="4244803"/>
            <a:ext cx="37080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b) Rami virtuali della parabola</a:t>
            </a:r>
            <a:endParaRPr lang="it-IT" dirty="0"/>
          </a:p>
        </p:txBody>
      </p:sp>
      <p:cxnSp>
        <p:nvCxnSpPr>
          <p:cNvPr id="126" name="Connettore 1 23">
            <a:extLst>
              <a:ext uri="{FF2B5EF4-FFF2-40B4-BE49-F238E27FC236}">
                <a16:creationId xmlns:a16="http://schemas.microsoft.com/office/drawing/2014/main" xmlns="" id="{15DDA911-0724-4460-B5A3-25DE26A23271}"/>
              </a:ext>
            </a:extLst>
          </p:cNvPr>
          <p:cNvCxnSpPr>
            <a:cxnSpLocks/>
          </p:cNvCxnSpPr>
          <p:nvPr/>
        </p:nvCxnSpPr>
        <p:spPr>
          <a:xfrm flipH="1">
            <a:off x="6674687" y="1177119"/>
            <a:ext cx="931057" cy="230041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Arco 131">
            <a:extLst>
              <a:ext uri="{FF2B5EF4-FFF2-40B4-BE49-F238E27FC236}">
                <a16:creationId xmlns:a16="http://schemas.microsoft.com/office/drawing/2014/main" xmlns="" id="{A949669E-694C-41CD-A91D-DFF6751C1F1D}"/>
              </a:ext>
            </a:extLst>
          </p:cNvPr>
          <p:cNvSpPr/>
          <p:nvPr/>
        </p:nvSpPr>
        <p:spPr>
          <a:xfrm>
            <a:off x="-3595220" y="3613802"/>
            <a:ext cx="11206800" cy="3438000"/>
          </a:xfrm>
          <a:prstGeom prst="arc">
            <a:avLst>
              <a:gd name="adj1" fmla="val 20914149"/>
              <a:gd name="adj2" fmla="val 6942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5DB9571B-A85C-4670-8E2A-57F82BF1E171}"/>
              </a:ext>
            </a:extLst>
          </p:cNvPr>
          <p:cNvSpPr txBox="1"/>
          <p:nvPr/>
        </p:nvSpPr>
        <p:spPr>
          <a:xfrm>
            <a:off x="0" y="4704523"/>
            <a:ext cx="379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Rimuovendo tutte le didascalie di chiarimento e le relative segnature grafiche il problema si presenta così risolto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8857B1BC-0B7F-4FEE-81B6-EBC8823961F0}"/>
              </a:ext>
            </a:extLst>
          </p:cNvPr>
          <p:cNvCxnSpPr>
            <a:cxnSpLocks/>
          </p:cNvCxnSpPr>
          <p:nvPr/>
        </p:nvCxnSpPr>
        <p:spPr>
          <a:xfrm>
            <a:off x="7368727" y="1803042"/>
            <a:ext cx="0" cy="35392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60705A8-F4CC-4CD6-A985-CF030B510596}"/>
              </a:ext>
            </a:extLst>
          </p:cNvPr>
          <p:cNvSpPr txBox="1"/>
          <p:nvPr/>
        </p:nvSpPr>
        <p:spPr>
          <a:xfrm>
            <a:off x="4036192" y="6478788"/>
            <a:ext cx="2772000" cy="338554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Parabola in scorcio parziale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xmlns="" id="{7BCFAFB8-2EE5-4C4F-A183-6CD7316B64C8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5422192" y="5295153"/>
            <a:ext cx="1761510" cy="1183635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7" name="CasellaDiTesto 3146">
            <a:extLst>
              <a:ext uri="{FF2B5EF4-FFF2-40B4-BE49-F238E27FC236}">
                <a16:creationId xmlns:a16="http://schemas.microsoft.com/office/drawing/2014/main" xmlns="" id="{10F5B0FE-CFCD-44D2-A83C-74C090B0976A}"/>
              </a:ext>
            </a:extLst>
          </p:cNvPr>
          <p:cNvSpPr txBox="1"/>
          <p:nvPr/>
        </p:nvSpPr>
        <p:spPr>
          <a:xfrm>
            <a:off x="7850702" y="487530"/>
            <a:ext cx="1236372" cy="92333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Parabola in scorcio totale</a:t>
            </a:r>
          </a:p>
        </p:txBody>
      </p:sp>
      <p:cxnSp>
        <p:nvCxnSpPr>
          <p:cNvPr id="3149" name="Connettore 2 3148">
            <a:extLst>
              <a:ext uri="{FF2B5EF4-FFF2-40B4-BE49-F238E27FC236}">
                <a16:creationId xmlns:a16="http://schemas.microsoft.com/office/drawing/2014/main" xmlns="" id="{F98EFD00-DF30-4B2D-BC08-03700F688D55}"/>
              </a:ext>
            </a:extLst>
          </p:cNvPr>
          <p:cNvCxnSpPr>
            <a:stCxn id="3147" idx="2"/>
          </p:cNvCxnSpPr>
          <p:nvPr/>
        </p:nvCxnSpPr>
        <p:spPr>
          <a:xfrm flipH="1">
            <a:off x="7235687" y="1410860"/>
            <a:ext cx="1233201" cy="749244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xmlns="" id="{FD0B6D7A-FB24-4350-BCB4-3CB7D711D585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3873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011 -4.44444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108" grpId="0"/>
      <p:bldP spid="109" grpId="0"/>
      <p:bldP spid="25" grpId="0"/>
      <p:bldP spid="28" grpId="0" animBg="1"/>
      <p:bldP spid="28" grpId="1" animBg="1"/>
      <p:bldP spid="29" grpId="0"/>
      <p:bldP spid="3137" grpId="0"/>
      <p:bldP spid="3142" grpId="0"/>
      <p:bldP spid="3142" grpId="1"/>
      <p:bldP spid="117" grpId="0"/>
      <p:bldP spid="117" grpId="1"/>
      <p:bldP spid="119" grpId="0"/>
      <p:bldP spid="119" grpId="1"/>
      <p:bldP spid="121" grpId="0"/>
      <p:bldP spid="121" grpId="1"/>
      <p:bldP spid="123" grpId="0"/>
      <p:bldP spid="123" grpId="1"/>
      <p:bldP spid="124" grpId="0" animBg="1"/>
      <p:bldP spid="124" grpId="1" animBg="1"/>
      <p:bldP spid="196" grpId="0" animBg="1"/>
      <p:bldP spid="196" grpId="1" animBg="1"/>
      <p:bldP spid="2" grpId="0" animBg="1"/>
      <p:bldP spid="4" grpId="0" animBg="1"/>
      <p:bldP spid="15" grpId="0"/>
      <p:bldP spid="21" grpId="0" animBg="1"/>
      <p:bldP spid="3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12143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(5)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13890" y="5271055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62935" y="406800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704126" y="3417816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860213" y="6231044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289439" y="5102668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/>
          <p:nvPr/>
        </p:nvCxnSpPr>
        <p:spPr>
          <a:xfrm>
            <a:off x="3513817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  <a:endCxn id="6" idx="6"/>
          </p:cNvCxnSpPr>
          <p:nvPr/>
        </p:nvCxnSpPr>
        <p:spPr>
          <a:xfrm>
            <a:off x="6194702" y="5323815"/>
            <a:ext cx="234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317" y="6377865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FBE14D1A-6D46-4CA9-9079-04D75C9AEFE1}"/>
              </a:ext>
            </a:extLst>
          </p:cNvPr>
          <p:cNvSpPr txBox="1"/>
          <p:nvPr/>
        </p:nvSpPr>
        <p:spPr>
          <a:xfrm>
            <a:off x="26998" y="414340"/>
            <a:ext cx="7164000" cy="576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Sezione con piano proiettante in seconda parallelo ad una generatrice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Secondo metodo: sezione mediante piano ausiliario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orizzontale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xmlns="" id="{6D9EF593-FADA-4DD7-8409-77FA8E6F0816}"/>
              </a:ext>
            </a:extLst>
          </p:cNvPr>
          <p:cNvSpPr txBox="1"/>
          <p:nvPr/>
        </p:nvSpPr>
        <p:spPr>
          <a:xfrm>
            <a:off x="0" y="5529082"/>
            <a:ext cx="57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Questa procedura applicata ad un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quote diverse consente di determinare i punti P(P’, P’’) della curva sezione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xmlns="" id="{6821088E-9E6A-4454-B832-9D47F427FA75}"/>
              </a:ext>
            </a:extLst>
          </p:cNvPr>
          <p:cNvSpPr txBox="1"/>
          <p:nvPr/>
        </p:nvSpPr>
        <p:spPr>
          <a:xfrm>
            <a:off x="0" y="1619623"/>
            <a:ext cx="64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Prima di passare alla ricerca della curva della sezione ricordiamo i  passaggi relativi alla risoluzione dell’algoritmo esposto di seguito</a:t>
            </a:r>
          </a:p>
        </p:txBody>
      </p:sp>
      <p:sp>
        <p:nvSpPr>
          <p:cNvPr id="122" name="Rettangolo 121">
            <a:extLst>
              <a:ext uri="{FF2B5EF4-FFF2-40B4-BE49-F238E27FC236}">
                <a16:creationId xmlns:a16="http://schemas.microsoft.com/office/drawing/2014/main" xmlns="" id="{FE16DCEF-E55D-424E-AB1A-778B55D563FD}"/>
              </a:ext>
            </a:extLst>
          </p:cNvPr>
          <p:cNvSpPr/>
          <p:nvPr/>
        </p:nvSpPr>
        <p:spPr>
          <a:xfrm>
            <a:off x="8575114" y="2244946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ttangolo 128">
            <a:extLst>
              <a:ext uri="{FF2B5EF4-FFF2-40B4-BE49-F238E27FC236}">
                <a16:creationId xmlns:a16="http://schemas.microsoft.com/office/drawing/2014/main" xmlns="" id="{448234D6-9BD0-4F0C-9207-293B9B2E5CD3}"/>
              </a:ext>
            </a:extLst>
          </p:cNvPr>
          <p:cNvSpPr/>
          <p:nvPr/>
        </p:nvSpPr>
        <p:spPr>
          <a:xfrm>
            <a:off x="6811127" y="3953388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xmlns="" id="{F0D3B5EC-6900-4F1C-AD8E-CAF1C44CC5E4}"/>
              </a:ext>
            </a:extLst>
          </p:cNvPr>
          <p:cNvSpPr/>
          <p:nvPr/>
        </p:nvSpPr>
        <p:spPr>
          <a:xfrm>
            <a:off x="7004507" y="4538645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grpSp>
        <p:nvGrpSpPr>
          <p:cNvPr id="134" name="Gruppo 133">
            <a:extLst>
              <a:ext uri="{FF2B5EF4-FFF2-40B4-BE49-F238E27FC236}">
                <a16:creationId xmlns:a16="http://schemas.microsoft.com/office/drawing/2014/main" xmlns="" id="{40A35FFC-DD06-40CA-AE48-B57AB179E382}"/>
              </a:ext>
            </a:extLst>
          </p:cNvPr>
          <p:cNvGrpSpPr/>
          <p:nvPr/>
        </p:nvGrpSpPr>
        <p:grpSpPr>
          <a:xfrm>
            <a:off x="1159100" y="2251561"/>
            <a:ext cx="3791772" cy="1125344"/>
            <a:chOff x="45945" y="938272"/>
            <a:chExt cx="3791772" cy="1339903"/>
          </a:xfrm>
        </p:grpSpPr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xmlns="" id="{E2487519-D93E-45EE-9E8D-63C10651247A}"/>
                </a:ext>
              </a:extLst>
            </p:cNvPr>
            <p:cNvGrpSpPr/>
            <p:nvPr/>
          </p:nvGrpSpPr>
          <p:grpSpPr>
            <a:xfrm>
              <a:off x="45945" y="1014513"/>
              <a:ext cx="3791772" cy="1263662"/>
              <a:chOff x="146304" y="620205"/>
              <a:chExt cx="3791772" cy="1263662"/>
            </a:xfrm>
          </p:grpSpPr>
          <p:sp>
            <p:nvSpPr>
              <p:cNvPr id="137" name="Rectangle 208">
                <a:extLst>
                  <a:ext uri="{FF2B5EF4-FFF2-40B4-BE49-F238E27FC236}">
                    <a16:creationId xmlns:a16="http://schemas.microsoft.com/office/drawing/2014/main" xmlns="" id="{DBC2123F-A52E-4BA6-84EE-C4DEA3ACA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04" y="1058355"/>
                <a:ext cx="64800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Rectangle 209">
                <a:extLst>
                  <a:ext uri="{FF2B5EF4-FFF2-40B4-BE49-F238E27FC236}">
                    <a16:creationId xmlns:a16="http://schemas.microsoft.com/office/drawing/2014/main" xmlns="" id="{BF566AE2-E46E-45C7-BA0B-26F6AC2E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032" y="621715"/>
                <a:ext cx="93614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Rectangle 210">
                <a:extLst>
                  <a:ext uri="{FF2B5EF4-FFF2-40B4-BE49-F238E27FC236}">
                    <a16:creationId xmlns:a16="http://schemas.microsoft.com/office/drawing/2014/main" xmlns="" id="{CA5CB819-6097-40E6-A9ED-066B06A91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45" y="1498093"/>
                <a:ext cx="935002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Symbol" panose="05050102010706020507" pitchFamily="18" charset="2"/>
                  </a:rPr>
                  <a:t>Ç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40" name="Rectangle 211">
                <a:extLst>
                  <a:ext uri="{FF2B5EF4-FFF2-40B4-BE49-F238E27FC236}">
                    <a16:creationId xmlns:a16="http://schemas.microsoft.com/office/drawing/2014/main" xmlns="" id="{5E134E92-E9DA-4353-B407-5F1CB9CA5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1498093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41" name="Rectangle 212">
                <a:extLst>
                  <a:ext uri="{FF2B5EF4-FFF2-40B4-BE49-F238E27FC236}">
                    <a16:creationId xmlns:a16="http://schemas.microsoft.com/office/drawing/2014/main" xmlns="" id="{706C1D7F-10A1-42C2-A965-10C975CD0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033" y="620205"/>
                <a:ext cx="560773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kumimoji="0" lang="it-IT" sz="14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it-IT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2" name="AutoShape 213">
                <a:extLst>
                  <a:ext uri="{FF2B5EF4-FFF2-40B4-BE49-F238E27FC236}">
                    <a16:creationId xmlns:a16="http://schemas.microsoft.com/office/drawing/2014/main" xmlns="" id="{E919368D-A290-49B2-B9A7-C68548E00F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4661" y="764056"/>
                <a:ext cx="228598" cy="360000"/>
              </a:xfrm>
              <a:prstGeom prst="bentConnector2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43" name="AutoShape 214">
                <a:extLst>
                  <a:ext uri="{FF2B5EF4-FFF2-40B4-BE49-F238E27FC236}">
                    <a16:creationId xmlns:a16="http://schemas.microsoft.com/office/drawing/2014/main" xmlns="" id="{7EBADD74-1A5D-4A76-9F17-DF7652BFD548}"/>
                  </a:ext>
                </a:extLst>
              </p:cNvPr>
              <p:cNvCxnSpPr>
                <a:cxnSpLocks noChangeShapeType="1"/>
                <a:stCxn id="137" idx="2"/>
              </p:cNvCxnSpPr>
              <p:nvPr/>
            </p:nvCxnSpPr>
            <p:spPr bwMode="auto">
              <a:xfrm rot="16200000" flipH="1">
                <a:off x="516961" y="1397473"/>
                <a:ext cx="266688" cy="360000"/>
              </a:xfrm>
              <a:prstGeom prst="bentConnector2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44" name="AutoShape 215">
                <a:extLst>
                  <a:ext uri="{FF2B5EF4-FFF2-40B4-BE49-F238E27FC236}">
                    <a16:creationId xmlns:a16="http://schemas.microsoft.com/office/drawing/2014/main" xmlns="" id="{8668C4DD-CC3C-4BF6-9C11-5623280FB9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42121" y="826580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145" name="AutoShape 216">
                <a:extLst>
                  <a:ext uri="{FF2B5EF4-FFF2-40B4-BE49-F238E27FC236}">
                    <a16:creationId xmlns:a16="http://schemas.microsoft.com/office/drawing/2014/main" xmlns="" id="{B4710856-01DE-4A51-A922-DDC5060D62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54633" y="1710817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146" name="Rectangle 217">
                <a:extLst>
                  <a:ext uri="{FF2B5EF4-FFF2-40B4-BE49-F238E27FC236}">
                    <a16:creationId xmlns:a16="http://schemas.microsoft.com/office/drawing/2014/main" xmlns="" id="{5628AD2E-79B6-427B-A917-916BA8B68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648" y="1059227"/>
                <a:ext cx="756000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anchor="ctr"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x'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x"</a:t>
                </a:r>
              </a:p>
            </p:txBody>
          </p:sp>
          <p:cxnSp>
            <p:nvCxnSpPr>
              <p:cNvPr id="147" name="AutoShape 218">
                <a:extLst>
                  <a:ext uri="{FF2B5EF4-FFF2-40B4-BE49-F238E27FC236}">
                    <a16:creationId xmlns:a16="http://schemas.microsoft.com/office/drawing/2014/main" xmlns="" id="{A2FB22F1-8B03-445B-B96D-1CD09B2DFE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72233" y="826580"/>
                <a:ext cx="324000" cy="219075"/>
              </a:xfrm>
              <a:prstGeom prst="bentConnector3">
                <a:avLst>
                  <a:gd name="adj1" fmla="val 100698"/>
                </a:avLst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cxnSp>
            <p:nvCxnSpPr>
              <p:cNvPr id="148" name="AutoShape 219">
                <a:extLst>
                  <a:ext uri="{FF2B5EF4-FFF2-40B4-BE49-F238E27FC236}">
                    <a16:creationId xmlns:a16="http://schemas.microsoft.com/office/drawing/2014/main" xmlns="" id="{BCDDE953-657C-436C-A193-9EB06F67D7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2233" y="1504442"/>
                <a:ext cx="324000" cy="206375"/>
              </a:xfrm>
              <a:prstGeom prst="bentConnector3">
                <a:avLst>
                  <a:gd name="adj1" fmla="val 99760"/>
                </a:avLst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 type="stealth" w="lg" len="lg"/>
              </a:ln>
            </p:spPr>
          </p:cxnSp>
          <p:sp>
            <p:nvSpPr>
              <p:cNvPr id="149" name="Rectangle 220">
                <a:extLst>
                  <a:ext uri="{FF2B5EF4-FFF2-40B4-BE49-F238E27FC236}">
                    <a16:creationId xmlns:a16="http://schemas.microsoft.com/office/drawing/2014/main" xmlns="" id="{104D8D13-CE56-4DA9-A038-DA1F73A5E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47" y="1051966"/>
                <a:ext cx="374229" cy="385774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marL="0" marR="0" lvl="0" indent="0" algn="ctr" defTabSz="457200" rtl="0" eaLnBrk="0" fontAlgn="base" latinLnBrk="0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50" name="AutoShape 221">
                <a:extLst>
                  <a:ext uri="{FF2B5EF4-FFF2-40B4-BE49-F238E27FC236}">
                    <a16:creationId xmlns:a16="http://schemas.microsoft.com/office/drawing/2014/main" xmlns="" id="{129E4606-6AE1-42A2-B625-99B849AF71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04970" y="1261555"/>
                <a:ext cx="252000" cy="0"/>
              </a:xfrm>
              <a:prstGeom prst="straightConnector1">
                <a:avLst/>
              </a:prstGeom>
              <a:noFill/>
              <a:ln w="3175">
                <a:solidFill>
                  <a:srgbClr val="00206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136" name="Rettangolo 135">
              <a:extLst>
                <a:ext uri="{FF2B5EF4-FFF2-40B4-BE49-F238E27FC236}">
                  <a16:creationId xmlns:a16="http://schemas.microsoft.com/office/drawing/2014/main" xmlns="" id="{613C72CA-3125-4E5A-942E-4AE7304EA0CF}"/>
                </a:ext>
              </a:extLst>
            </p:cNvPr>
            <p:cNvSpPr/>
            <p:nvPr/>
          </p:nvSpPr>
          <p:spPr>
            <a:xfrm>
              <a:off x="2113536" y="938272"/>
              <a:ext cx="285656" cy="311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39FED76-2311-4DE0-B9FC-B4A4807337E3}"/>
              </a:ext>
            </a:extLst>
          </p:cNvPr>
          <p:cNvSpPr txBox="1"/>
          <p:nvPr/>
        </p:nvSpPr>
        <p:spPr>
          <a:xfrm>
            <a:off x="0" y="1043188"/>
            <a:ext cx="677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questo caso si vuole utilizzare la procedura relativa alla intersezione tra due piani: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(ausiliario) 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(dato)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BF180DCC-E996-45D0-BBE1-29B23EFCD25F}"/>
              </a:ext>
            </a:extLst>
          </p:cNvPr>
          <p:cNvCxnSpPr/>
          <p:nvPr/>
        </p:nvCxnSpPr>
        <p:spPr>
          <a:xfrm>
            <a:off x="5808371" y="2498502"/>
            <a:ext cx="3142446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52300458-8C89-4103-B8D3-C0EE866E8554}"/>
              </a:ext>
            </a:extLst>
          </p:cNvPr>
          <p:cNvCxnSpPr>
            <a:cxnSpLocks/>
          </p:cNvCxnSpPr>
          <p:nvPr/>
        </p:nvCxnSpPr>
        <p:spPr>
          <a:xfrm>
            <a:off x="8134209" y="2493925"/>
            <a:ext cx="0" cy="28326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7724AD26-7080-4BA8-A297-5AB0E70E90D6}"/>
              </a:ext>
            </a:extLst>
          </p:cNvPr>
          <p:cNvSpPr/>
          <p:nvPr/>
        </p:nvSpPr>
        <p:spPr>
          <a:xfrm>
            <a:off x="6601314" y="4559089"/>
            <a:ext cx="1533600" cy="1533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xmlns="" id="{B30FF23A-D491-454F-A6FC-397F1EDE7CA4}"/>
              </a:ext>
            </a:extLst>
          </p:cNvPr>
          <p:cNvCxnSpPr>
            <a:cxnSpLocks/>
          </p:cNvCxnSpPr>
          <p:nvPr/>
        </p:nvCxnSpPr>
        <p:spPr>
          <a:xfrm>
            <a:off x="7071866" y="3974432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xmlns="" id="{737DF2FF-1310-45E3-9B04-83E42766F8CD}"/>
              </a:ext>
            </a:extLst>
          </p:cNvPr>
          <p:cNvCxnSpPr>
            <a:cxnSpLocks/>
          </p:cNvCxnSpPr>
          <p:nvPr/>
        </p:nvCxnSpPr>
        <p:spPr>
          <a:xfrm>
            <a:off x="7071866" y="2490537"/>
            <a:ext cx="0" cy="1485143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ttangolo 152">
            <a:extLst>
              <a:ext uri="{FF2B5EF4-FFF2-40B4-BE49-F238E27FC236}">
                <a16:creationId xmlns:a16="http://schemas.microsoft.com/office/drawing/2014/main" xmlns="" id="{116A4576-786E-47DB-B4C4-7CA0B3D75375}"/>
              </a:ext>
            </a:extLst>
          </p:cNvPr>
          <p:cNvSpPr/>
          <p:nvPr/>
        </p:nvSpPr>
        <p:spPr>
          <a:xfrm>
            <a:off x="6996486" y="5830034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3139" name="CasellaDiTesto 3138">
            <a:extLst>
              <a:ext uri="{FF2B5EF4-FFF2-40B4-BE49-F238E27FC236}">
                <a16:creationId xmlns:a16="http://schemas.microsoft.com/office/drawing/2014/main" xmlns="" id="{9CF67469-7E1B-4FA2-B266-10DD9E6079A5}"/>
              </a:ext>
            </a:extLst>
          </p:cNvPr>
          <p:cNvSpPr txBox="1"/>
          <p:nvPr/>
        </p:nvSpPr>
        <p:spPr>
          <a:xfrm>
            <a:off x="-1" y="3477293"/>
            <a:ext cx="552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seziona il cono secondo una circonferenza orizzontale che varia di raggio al variare della sua quota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6FBC2C8E-4782-4731-8D99-09B4F960A2AA}"/>
              </a:ext>
            </a:extLst>
          </p:cNvPr>
          <p:cNvGrpSpPr/>
          <p:nvPr/>
        </p:nvGrpSpPr>
        <p:grpSpPr>
          <a:xfrm>
            <a:off x="0" y="4069720"/>
            <a:ext cx="6552000" cy="723081"/>
            <a:chOff x="0" y="4353058"/>
            <a:chExt cx="6552000" cy="723081"/>
          </a:xfrm>
        </p:grpSpPr>
        <p:sp>
          <p:nvSpPr>
            <p:cNvPr id="3140" name="CasellaDiTesto 3139">
              <a:extLst>
                <a:ext uri="{FF2B5EF4-FFF2-40B4-BE49-F238E27FC236}">
                  <a16:creationId xmlns:a16="http://schemas.microsoft.com/office/drawing/2014/main" xmlns="" id="{AA5CC8EE-A8C8-4D5D-A2F7-01332C09728B}"/>
                </a:ext>
              </a:extLst>
            </p:cNvPr>
            <p:cNvSpPr txBox="1"/>
            <p:nvPr/>
          </p:nvSpPr>
          <p:spPr>
            <a:xfrm>
              <a:off x="0" y="4353058"/>
              <a:ext cx="655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L’intersezione di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a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con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b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genera la retta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x(x’; x’’)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ortogonale a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che genera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 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x’’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 e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7D3F59E8-C6B8-4C29-AFFC-060B5948BFFE}"/>
                </a:ext>
              </a:extLst>
            </p:cNvPr>
            <p:cNvSpPr/>
            <p:nvPr/>
          </p:nvSpPr>
          <p:spPr>
            <a:xfrm>
              <a:off x="3300300" y="4676029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º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ttangolo 89">
              <a:extLst>
                <a:ext uri="{FF2B5EF4-FFF2-40B4-BE49-F238E27FC236}">
                  <a16:creationId xmlns:a16="http://schemas.microsoft.com/office/drawing/2014/main" xmlns="" id="{9FDA4970-DFE9-4EBF-B674-D35084908E6D}"/>
                </a:ext>
              </a:extLst>
            </p:cNvPr>
            <p:cNvSpPr/>
            <p:nvPr/>
          </p:nvSpPr>
          <p:spPr>
            <a:xfrm>
              <a:off x="4164700" y="4657766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90B36B36-D580-4D3D-AF68-1CC9AEF39CD6}"/>
              </a:ext>
            </a:extLst>
          </p:cNvPr>
          <p:cNvGrpSpPr/>
          <p:nvPr/>
        </p:nvGrpSpPr>
        <p:grpSpPr>
          <a:xfrm>
            <a:off x="6983943" y="6400536"/>
            <a:ext cx="546945" cy="425096"/>
            <a:chOff x="6951575" y="6432904"/>
            <a:chExt cx="546945" cy="425096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B8492556-BC02-4303-8D69-72E52768AD76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xmlns="" id="{1BA214FE-6D53-4782-BBC0-F4EE7AB750F2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8144EAD-D893-40D1-BD34-5BA45758E074}"/>
              </a:ext>
            </a:extLst>
          </p:cNvPr>
          <p:cNvSpPr txBox="1"/>
          <p:nvPr/>
        </p:nvSpPr>
        <p:spPr>
          <a:xfrm>
            <a:off x="0" y="4726543"/>
            <a:ext cx="607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L’intersezione della retta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con la circonferenza appartenente al piano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determina i punti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P(P’; P’’)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che fissano il luogo geometrico della curva detta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parabola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1B0ECE7-3F1C-4759-8A03-467EC78FAD06}"/>
              </a:ext>
            </a:extLst>
          </p:cNvPr>
          <p:cNvSpPr/>
          <p:nvPr/>
        </p:nvSpPr>
        <p:spPr>
          <a:xfrm>
            <a:off x="0" y="6150114"/>
            <a:ext cx="6439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Per questo secondo metodo, servendosi di un piano ausiliario, possiamo fare a meno delle generatrici del cono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483F7ED7-CABA-4163-BAB0-906D6962BB1C}"/>
              </a:ext>
            </a:extLst>
          </p:cNvPr>
          <p:cNvGrpSpPr/>
          <p:nvPr/>
        </p:nvGrpSpPr>
        <p:grpSpPr>
          <a:xfrm>
            <a:off x="6515927" y="2296343"/>
            <a:ext cx="676326" cy="282756"/>
            <a:chOff x="6515927" y="2296343"/>
            <a:chExt cx="676326" cy="282756"/>
          </a:xfrm>
        </p:grpSpPr>
        <p:sp>
          <p:nvSpPr>
            <p:cNvPr id="127" name="Rettangolo 126">
              <a:extLst>
                <a:ext uri="{FF2B5EF4-FFF2-40B4-BE49-F238E27FC236}">
                  <a16:creationId xmlns:a16="http://schemas.microsoft.com/office/drawing/2014/main" xmlns="" id="{3AFF382F-0697-4CA1-9A5A-0DDA16BBE16E}"/>
                </a:ext>
              </a:extLst>
            </p:cNvPr>
            <p:cNvSpPr/>
            <p:nvPr/>
          </p:nvSpPr>
          <p:spPr>
            <a:xfrm>
              <a:off x="6515927" y="2298051"/>
              <a:ext cx="360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Rettangolo 129">
              <a:extLst>
                <a:ext uri="{FF2B5EF4-FFF2-40B4-BE49-F238E27FC236}">
                  <a16:creationId xmlns:a16="http://schemas.microsoft.com/office/drawing/2014/main" xmlns="" id="{0A0FD4E0-9E81-46F2-B44A-3FBDD25C4389}"/>
                </a:ext>
              </a:extLst>
            </p:cNvPr>
            <p:cNvSpPr/>
            <p:nvPr/>
          </p:nvSpPr>
          <p:spPr>
            <a:xfrm>
              <a:off x="6861713" y="2302100"/>
              <a:ext cx="3305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x’’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xmlns="" id="{06CFE7BD-A3E7-405F-8223-FEAB27883D9B}"/>
                </a:ext>
              </a:extLst>
            </p:cNvPr>
            <p:cNvSpPr/>
            <p:nvPr/>
          </p:nvSpPr>
          <p:spPr>
            <a:xfrm>
              <a:off x="6771241" y="2296343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º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26F82BF1-5791-42DD-AA23-994F1AA32C28}"/>
              </a:ext>
            </a:extLst>
          </p:cNvPr>
          <p:cNvGrpSpPr/>
          <p:nvPr/>
        </p:nvGrpSpPr>
        <p:grpSpPr>
          <a:xfrm>
            <a:off x="6979625" y="2299453"/>
            <a:ext cx="395894" cy="278638"/>
            <a:chOff x="6979625" y="2299453"/>
            <a:chExt cx="395894" cy="278638"/>
          </a:xfrm>
        </p:grpSpPr>
        <p:sp>
          <p:nvSpPr>
            <p:cNvPr id="132" name="Rettangolo 131">
              <a:extLst>
                <a:ext uri="{FF2B5EF4-FFF2-40B4-BE49-F238E27FC236}">
                  <a16:creationId xmlns:a16="http://schemas.microsoft.com/office/drawing/2014/main" xmlns="" id="{D237DBA0-9618-48A6-9224-075F44B17BED}"/>
                </a:ext>
              </a:extLst>
            </p:cNvPr>
            <p:cNvSpPr/>
            <p:nvPr/>
          </p:nvSpPr>
          <p:spPr>
            <a:xfrm>
              <a:off x="7087519" y="2301092"/>
              <a:ext cx="28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P’’</a:t>
              </a:r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xmlns="" id="{DDD3D676-582C-44A8-8533-B4646804BCD1}"/>
                </a:ext>
              </a:extLst>
            </p:cNvPr>
            <p:cNvSpPr/>
            <p:nvPr/>
          </p:nvSpPr>
          <p:spPr>
            <a:xfrm>
              <a:off x="6979625" y="2299453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º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xmlns="" id="{1E0B260B-7DD5-444D-A0DC-BFF51854A9A5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3145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2" grpId="0"/>
      <p:bldP spid="129" grpId="0"/>
      <p:bldP spid="133" grpId="0"/>
      <p:bldP spid="2" grpId="0"/>
      <p:bldP spid="21" grpId="0" animBg="1"/>
      <p:bldP spid="153" grpId="0"/>
      <p:bldP spid="3139" grpId="0"/>
      <p:bldP spid="2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(6)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13890" y="5271055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62935" y="406800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A82FC57-B25A-4B39-819E-FE253F97EE13}"/>
              </a:ext>
            </a:extLst>
          </p:cNvPr>
          <p:cNvSpPr txBox="1"/>
          <p:nvPr/>
        </p:nvSpPr>
        <p:spPr>
          <a:xfrm>
            <a:off x="7989325" y="2077274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0C8B7F6-6C83-4DA6-A81A-FD33A5D889E3}"/>
              </a:ext>
            </a:extLst>
          </p:cNvPr>
          <p:cNvSpPr txBox="1"/>
          <p:nvPr/>
        </p:nvSpPr>
        <p:spPr>
          <a:xfrm>
            <a:off x="7770227" y="5633756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704126" y="3417816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860213" y="6231044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289439" y="5102668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/>
          <p:nvPr/>
        </p:nvCxnSpPr>
        <p:spPr>
          <a:xfrm>
            <a:off x="3513817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  <a:endCxn id="6" idx="6"/>
          </p:cNvCxnSpPr>
          <p:nvPr/>
        </p:nvCxnSpPr>
        <p:spPr>
          <a:xfrm>
            <a:off x="6194702" y="5323815"/>
            <a:ext cx="234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649" y="6443180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122" name="Rettangolo 121">
            <a:extLst>
              <a:ext uri="{FF2B5EF4-FFF2-40B4-BE49-F238E27FC236}">
                <a16:creationId xmlns:a16="http://schemas.microsoft.com/office/drawing/2014/main" xmlns="" id="{FE16DCEF-E55D-424E-AB1A-778B55D563FD}"/>
              </a:ext>
            </a:extLst>
          </p:cNvPr>
          <p:cNvSpPr/>
          <p:nvPr/>
        </p:nvSpPr>
        <p:spPr>
          <a:xfrm>
            <a:off x="8670361" y="2786920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ttangolo 128">
            <a:extLst>
              <a:ext uri="{FF2B5EF4-FFF2-40B4-BE49-F238E27FC236}">
                <a16:creationId xmlns:a16="http://schemas.microsoft.com/office/drawing/2014/main" xmlns="" id="{448234D6-9BD0-4F0C-9207-293B9B2E5CD3}"/>
              </a:ext>
            </a:extLst>
          </p:cNvPr>
          <p:cNvSpPr/>
          <p:nvPr/>
        </p:nvSpPr>
        <p:spPr>
          <a:xfrm>
            <a:off x="6445196" y="6117926"/>
            <a:ext cx="322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xmlns="" id="{0A0FD4E0-9E81-46F2-B44A-3FBDD25C4389}"/>
              </a:ext>
            </a:extLst>
          </p:cNvPr>
          <p:cNvSpPr/>
          <p:nvPr/>
        </p:nvSpPr>
        <p:spPr>
          <a:xfrm>
            <a:off x="6468994" y="3987199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xmlns="" id="{F0D3B5EC-6900-4F1C-AD8E-CAF1C44CC5E4}"/>
              </a:ext>
            </a:extLst>
          </p:cNvPr>
          <p:cNvSpPr/>
          <p:nvPr/>
        </p:nvSpPr>
        <p:spPr>
          <a:xfrm>
            <a:off x="6686513" y="4424160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52300458-8C89-4103-B8D3-C0EE866E8554}"/>
              </a:ext>
            </a:extLst>
          </p:cNvPr>
          <p:cNvCxnSpPr>
            <a:cxnSpLocks/>
          </p:cNvCxnSpPr>
          <p:nvPr/>
        </p:nvCxnSpPr>
        <p:spPr>
          <a:xfrm>
            <a:off x="8134209" y="2490115"/>
            <a:ext cx="0" cy="28326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7724AD26-7080-4BA8-A297-5AB0E70E90D6}"/>
              </a:ext>
            </a:extLst>
          </p:cNvPr>
          <p:cNvSpPr/>
          <p:nvPr/>
        </p:nvSpPr>
        <p:spPr>
          <a:xfrm>
            <a:off x="6596550" y="4554327"/>
            <a:ext cx="1537200" cy="15372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xmlns="" id="{B30FF23A-D491-454F-A6FC-397F1EDE7CA4}"/>
              </a:ext>
            </a:extLst>
          </p:cNvPr>
          <p:cNvCxnSpPr>
            <a:cxnSpLocks/>
          </p:cNvCxnSpPr>
          <p:nvPr/>
        </p:nvCxnSpPr>
        <p:spPr>
          <a:xfrm>
            <a:off x="6674593" y="3978340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xmlns="" id="{737DF2FF-1310-45E3-9B04-83E42766F8CD}"/>
              </a:ext>
            </a:extLst>
          </p:cNvPr>
          <p:cNvCxnSpPr>
            <a:cxnSpLocks/>
          </p:cNvCxnSpPr>
          <p:nvPr/>
        </p:nvCxnSpPr>
        <p:spPr>
          <a:xfrm>
            <a:off x="6674593" y="3465534"/>
            <a:ext cx="0" cy="522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90B36B36-D580-4D3D-AF68-1CC9AEF39CD6}"/>
              </a:ext>
            </a:extLst>
          </p:cNvPr>
          <p:cNvGrpSpPr/>
          <p:nvPr/>
        </p:nvGrpSpPr>
        <p:grpSpPr>
          <a:xfrm>
            <a:off x="6662057" y="6432904"/>
            <a:ext cx="546945" cy="425096"/>
            <a:chOff x="6951575" y="6432904"/>
            <a:chExt cx="546945" cy="425096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B8492556-BC02-4303-8D69-72E52768AD76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xmlns="" id="{1BA214FE-6D53-4782-BBC0-F4EE7AB750F2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0151A4D-9DD6-417D-BCE4-17B6A472D4CC}"/>
              </a:ext>
            </a:extLst>
          </p:cNvPr>
          <p:cNvSpPr txBox="1"/>
          <p:nvPr/>
        </p:nvSpPr>
        <p:spPr>
          <a:xfrm>
            <a:off x="0" y="437882"/>
            <a:ext cx="68513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Applichiamo questo metodo iniziando dalla base del cono e spostando, poi, il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quote superiori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BA90F979-B111-4FDA-B25C-9D445AE95460}"/>
              </a:ext>
            </a:extLst>
          </p:cNvPr>
          <p:cNvSpPr txBox="1"/>
          <p:nvPr/>
        </p:nvSpPr>
        <p:spPr>
          <a:xfrm>
            <a:off x="0" y="1048413"/>
            <a:ext cx="57779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 il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contiene la direttrice del cono individuiamo subito i punti reali estremi dei rami della parabola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X(X’; X’’)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Y(Y’; Y’’)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appartenenti alla base del cono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67957C56-29F3-4EEC-8966-09442C237C5E}"/>
              </a:ext>
            </a:extLst>
          </p:cNvPr>
          <p:cNvCxnSpPr>
            <a:cxnSpLocks/>
          </p:cNvCxnSpPr>
          <p:nvPr/>
        </p:nvCxnSpPr>
        <p:spPr>
          <a:xfrm>
            <a:off x="5960860" y="3474542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xmlns="" id="{9C1E4E20-D2BA-4D84-97C7-750C751F1B84}"/>
              </a:ext>
            </a:extLst>
          </p:cNvPr>
          <p:cNvCxnSpPr>
            <a:cxnSpLocks/>
          </p:cNvCxnSpPr>
          <p:nvPr/>
        </p:nvCxnSpPr>
        <p:spPr>
          <a:xfrm>
            <a:off x="5975445" y="3034514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17987232-04D7-44BA-BA7B-CF3E01FC6785}"/>
              </a:ext>
            </a:extLst>
          </p:cNvPr>
          <p:cNvSpPr txBox="1"/>
          <p:nvPr/>
        </p:nvSpPr>
        <p:spPr>
          <a:xfrm>
            <a:off x="0" y="2186603"/>
            <a:ext cx="596347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Spostando il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ad una quota superiore si genera una circonferenza più piccola che intersecando la retta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x(x’; x’’)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risultante dall’operazione d’intersezione 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Ç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determina la posizione del punto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P(P’; P’’)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come luogo geometrico della curva di sezione</a:t>
            </a:r>
          </a:p>
        </p:txBody>
      </p: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xmlns="" id="{545B99F6-6BD8-4EA9-A838-7E98F469137F}"/>
              </a:ext>
            </a:extLst>
          </p:cNvPr>
          <p:cNvCxnSpPr>
            <a:cxnSpLocks/>
          </p:cNvCxnSpPr>
          <p:nvPr/>
        </p:nvCxnSpPr>
        <p:spPr>
          <a:xfrm>
            <a:off x="8348024" y="3021639"/>
            <a:ext cx="0" cy="23044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e 79">
            <a:extLst>
              <a:ext uri="{FF2B5EF4-FFF2-40B4-BE49-F238E27FC236}">
                <a16:creationId xmlns:a16="http://schemas.microsoft.com/office/drawing/2014/main" xmlns="" id="{6AAE7F21-C3CB-4CD2-8B34-2F370973D4EC}"/>
              </a:ext>
            </a:extLst>
          </p:cNvPr>
          <p:cNvSpPr/>
          <p:nvPr/>
        </p:nvSpPr>
        <p:spPr>
          <a:xfrm>
            <a:off x="6383947" y="4343235"/>
            <a:ext cx="1962000" cy="1962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xmlns="" id="{86EF05B4-D175-4D16-94F4-D10E362CAFDB}"/>
              </a:ext>
            </a:extLst>
          </p:cNvPr>
          <p:cNvCxnSpPr>
            <a:cxnSpLocks/>
          </p:cNvCxnSpPr>
          <p:nvPr/>
        </p:nvCxnSpPr>
        <p:spPr>
          <a:xfrm>
            <a:off x="6857283" y="3031080"/>
            <a:ext cx="0" cy="95065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xmlns="" id="{49965D50-B4BE-45DD-BE13-AF2D10512FC3}"/>
              </a:ext>
            </a:extLst>
          </p:cNvPr>
          <p:cNvCxnSpPr>
            <a:cxnSpLocks/>
          </p:cNvCxnSpPr>
          <p:nvPr/>
        </p:nvCxnSpPr>
        <p:spPr>
          <a:xfrm>
            <a:off x="6857283" y="3973791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xmlns="" id="{3F13C26D-26A0-4DB8-9F8A-D21A955148CA}"/>
              </a:ext>
            </a:extLst>
          </p:cNvPr>
          <p:cNvCxnSpPr>
            <a:cxnSpLocks/>
          </p:cNvCxnSpPr>
          <p:nvPr/>
        </p:nvCxnSpPr>
        <p:spPr>
          <a:xfrm>
            <a:off x="5990133" y="2501114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xmlns="" id="{BD5CF1EB-0C2E-4087-A91A-FB0DDAB09903}"/>
              </a:ext>
            </a:extLst>
          </p:cNvPr>
          <p:cNvCxnSpPr>
            <a:cxnSpLocks/>
          </p:cNvCxnSpPr>
          <p:nvPr/>
        </p:nvCxnSpPr>
        <p:spPr>
          <a:xfrm>
            <a:off x="7072657" y="2498427"/>
            <a:ext cx="0" cy="1473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xmlns="" id="{822F3B1F-F947-4457-B084-29360BF3D2B7}"/>
              </a:ext>
            </a:extLst>
          </p:cNvPr>
          <p:cNvCxnSpPr>
            <a:cxnSpLocks/>
          </p:cNvCxnSpPr>
          <p:nvPr/>
        </p:nvCxnSpPr>
        <p:spPr>
          <a:xfrm>
            <a:off x="7072657" y="3971955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FC166D66-2963-4616-99C8-64D38927472E}"/>
              </a:ext>
            </a:extLst>
          </p:cNvPr>
          <p:cNvCxnSpPr>
            <a:cxnSpLocks/>
          </p:cNvCxnSpPr>
          <p:nvPr/>
        </p:nvCxnSpPr>
        <p:spPr>
          <a:xfrm>
            <a:off x="5962227" y="2035328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xmlns="" id="{94B6220D-9463-4E58-A89D-CF4DBD60D4A3}"/>
              </a:ext>
            </a:extLst>
          </p:cNvPr>
          <p:cNvCxnSpPr>
            <a:cxnSpLocks/>
          </p:cNvCxnSpPr>
          <p:nvPr/>
        </p:nvCxnSpPr>
        <p:spPr>
          <a:xfrm>
            <a:off x="7945588" y="2028139"/>
            <a:ext cx="0" cy="329633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e 95">
            <a:extLst>
              <a:ext uri="{FF2B5EF4-FFF2-40B4-BE49-F238E27FC236}">
                <a16:creationId xmlns:a16="http://schemas.microsoft.com/office/drawing/2014/main" xmlns="" id="{1BCD32D0-F142-4AD9-845A-B29FAEA879A8}"/>
              </a:ext>
            </a:extLst>
          </p:cNvPr>
          <p:cNvSpPr/>
          <p:nvPr/>
        </p:nvSpPr>
        <p:spPr>
          <a:xfrm>
            <a:off x="6758471" y="4732912"/>
            <a:ext cx="1188000" cy="11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xmlns="" id="{5F36FDCE-AE6B-4FF8-9F0E-147D3FCE4138}"/>
              </a:ext>
            </a:extLst>
          </p:cNvPr>
          <p:cNvCxnSpPr>
            <a:cxnSpLocks/>
          </p:cNvCxnSpPr>
          <p:nvPr/>
        </p:nvCxnSpPr>
        <p:spPr>
          <a:xfrm>
            <a:off x="7259347" y="2034083"/>
            <a:ext cx="0" cy="1940223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xmlns="" id="{9FD0D033-18AE-4E09-81DB-2E26CB656F3A}"/>
              </a:ext>
            </a:extLst>
          </p:cNvPr>
          <p:cNvCxnSpPr>
            <a:cxnSpLocks/>
          </p:cNvCxnSpPr>
          <p:nvPr/>
        </p:nvCxnSpPr>
        <p:spPr>
          <a:xfrm>
            <a:off x="7259347" y="3971955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xmlns="" id="{C0B0C25E-42A6-4FFF-95A1-102132F62607}"/>
              </a:ext>
            </a:extLst>
          </p:cNvPr>
          <p:cNvCxnSpPr>
            <a:cxnSpLocks/>
          </p:cNvCxnSpPr>
          <p:nvPr/>
        </p:nvCxnSpPr>
        <p:spPr>
          <a:xfrm>
            <a:off x="5965317" y="1643197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xmlns="" id="{7B4E4291-1DB5-4CCD-B9C3-B48760836E62}"/>
              </a:ext>
            </a:extLst>
          </p:cNvPr>
          <p:cNvCxnSpPr>
            <a:cxnSpLocks/>
          </p:cNvCxnSpPr>
          <p:nvPr/>
        </p:nvCxnSpPr>
        <p:spPr>
          <a:xfrm>
            <a:off x="7783682" y="1636169"/>
            <a:ext cx="0" cy="369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xmlns="" id="{97B464BF-4234-47A9-AB25-9B56DA5D49FC}"/>
              </a:ext>
            </a:extLst>
          </p:cNvPr>
          <p:cNvSpPr/>
          <p:nvPr/>
        </p:nvSpPr>
        <p:spPr>
          <a:xfrm>
            <a:off x="6949701" y="4909428"/>
            <a:ext cx="831600" cy="831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xmlns="" id="{4F84537F-E2D9-4940-B2E3-E75B5E6EFC71}"/>
              </a:ext>
            </a:extLst>
          </p:cNvPr>
          <p:cNvCxnSpPr>
            <a:cxnSpLocks/>
          </p:cNvCxnSpPr>
          <p:nvPr/>
        </p:nvCxnSpPr>
        <p:spPr>
          <a:xfrm>
            <a:off x="7421496" y="3971362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xmlns="" id="{8B45BD97-29A8-4503-85DD-B76D4FEDE3E9}"/>
              </a:ext>
            </a:extLst>
          </p:cNvPr>
          <p:cNvCxnSpPr>
            <a:cxnSpLocks/>
          </p:cNvCxnSpPr>
          <p:nvPr/>
        </p:nvCxnSpPr>
        <p:spPr>
          <a:xfrm>
            <a:off x="5970678" y="1189060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xmlns="" id="{DEF025DE-32C6-42C1-870F-2DB9C2F8B81A}"/>
              </a:ext>
            </a:extLst>
          </p:cNvPr>
          <p:cNvCxnSpPr>
            <a:cxnSpLocks/>
          </p:cNvCxnSpPr>
          <p:nvPr/>
        </p:nvCxnSpPr>
        <p:spPr>
          <a:xfrm>
            <a:off x="7602109" y="1186627"/>
            <a:ext cx="0" cy="414237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xmlns="" id="{A9FC1308-A87B-4F43-8CD3-5BB386489A84}"/>
              </a:ext>
            </a:extLst>
          </p:cNvPr>
          <p:cNvSpPr/>
          <p:nvPr/>
        </p:nvSpPr>
        <p:spPr>
          <a:xfrm>
            <a:off x="7130000" y="5090154"/>
            <a:ext cx="471600" cy="471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Arco 112">
            <a:extLst>
              <a:ext uri="{FF2B5EF4-FFF2-40B4-BE49-F238E27FC236}">
                <a16:creationId xmlns:a16="http://schemas.microsoft.com/office/drawing/2014/main" xmlns="" id="{7C89463D-2068-49CD-843D-9AA572DA050B}"/>
              </a:ext>
            </a:extLst>
          </p:cNvPr>
          <p:cNvSpPr/>
          <p:nvPr/>
        </p:nvSpPr>
        <p:spPr>
          <a:xfrm>
            <a:off x="-3609508" y="3611368"/>
            <a:ext cx="11206800" cy="3420000"/>
          </a:xfrm>
          <a:prstGeom prst="arc">
            <a:avLst>
              <a:gd name="adj1" fmla="val 20914149"/>
              <a:gd name="adj2" fmla="val 6852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3521F1E-2AFA-4FEB-8D4A-AC98763783C4}"/>
              </a:ext>
            </a:extLst>
          </p:cNvPr>
          <p:cNvSpPr txBox="1"/>
          <p:nvPr/>
        </p:nvSpPr>
        <p:spPr>
          <a:xfrm>
            <a:off x="0" y="3737117"/>
            <a:ext cx="61092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Continuando sempre con la stessa procedura si determinano alcune circonferenze che intersecando la relativa retta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Ç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ortogonale 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definiscono i punti del luogo geometrico della parabola di sezione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500B116B-858E-486C-85B8-F0372F85DB3D}"/>
              </a:ext>
            </a:extLst>
          </p:cNvPr>
          <p:cNvSpPr txBox="1"/>
          <p:nvPr/>
        </p:nvSpPr>
        <p:spPr>
          <a:xfrm>
            <a:off x="0" y="4903309"/>
            <a:ext cx="6056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L’ultima posizione del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 colloca alla quota in cui il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taglia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generatrice estrema determinando il punto di inversione della curva punto in cui la parabola diviene tangente alla circonferenza di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B575D12D-E3A0-4E46-8989-1F589D249660}"/>
              </a:ext>
            </a:extLst>
          </p:cNvPr>
          <p:cNvSpPr txBox="1"/>
          <p:nvPr/>
        </p:nvSpPr>
        <p:spPr>
          <a:xfrm>
            <a:off x="0" y="6188765"/>
            <a:ext cx="632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Collegando i punti così trovati si determina la forma della parabola reale appartenente alla superficie del cono</a:t>
            </a: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xmlns="" id="{A30DB33D-EB00-4A08-8D91-D0D2F3D4E852}"/>
              </a:ext>
            </a:extLst>
          </p:cNvPr>
          <p:cNvSpPr/>
          <p:nvPr/>
        </p:nvSpPr>
        <p:spPr>
          <a:xfrm>
            <a:off x="6622717" y="330103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xmlns="" id="{72624FAD-213D-4A03-BD7A-2352130B8426}"/>
              </a:ext>
            </a:extLst>
          </p:cNvPr>
          <p:cNvSpPr/>
          <p:nvPr/>
        </p:nvSpPr>
        <p:spPr>
          <a:xfrm>
            <a:off x="6366484" y="3285967"/>
            <a:ext cx="349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xmlns="" id="{6B17A798-6469-44B4-B2DA-B064D189508C}"/>
              </a:ext>
            </a:extLst>
          </p:cNvPr>
          <p:cNvSpPr/>
          <p:nvPr/>
        </p:nvSpPr>
        <p:spPr>
          <a:xfrm>
            <a:off x="6463618" y="4212087"/>
            <a:ext cx="309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ttangolo 116">
            <a:extLst>
              <a:ext uri="{FF2B5EF4-FFF2-40B4-BE49-F238E27FC236}">
                <a16:creationId xmlns:a16="http://schemas.microsoft.com/office/drawing/2014/main" xmlns="" id="{81B6C0B9-5EEB-4C73-AB5B-D4181CCDC3AB}"/>
              </a:ext>
            </a:extLst>
          </p:cNvPr>
          <p:cNvSpPr/>
          <p:nvPr/>
        </p:nvSpPr>
        <p:spPr>
          <a:xfrm>
            <a:off x="6872410" y="4531342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118" name="Rettangolo 117">
            <a:extLst>
              <a:ext uri="{FF2B5EF4-FFF2-40B4-BE49-F238E27FC236}">
                <a16:creationId xmlns:a16="http://schemas.microsoft.com/office/drawing/2014/main" xmlns="" id="{B00569C6-0A45-4954-B274-AE41A11E3AFF}"/>
              </a:ext>
            </a:extLst>
          </p:cNvPr>
          <p:cNvSpPr/>
          <p:nvPr/>
        </p:nvSpPr>
        <p:spPr>
          <a:xfrm>
            <a:off x="6658045" y="6005101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xmlns="" id="{6B070480-60C5-43B2-9D1A-AC69F9E13283}"/>
              </a:ext>
            </a:extLst>
          </p:cNvPr>
          <p:cNvSpPr/>
          <p:nvPr/>
        </p:nvSpPr>
        <p:spPr>
          <a:xfrm>
            <a:off x="6890831" y="5876147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xmlns="" id="{9374094D-20AC-4AEC-80E1-83B20C3559CC}"/>
              </a:ext>
            </a:extLst>
          </p:cNvPr>
          <p:cNvSpPr txBox="1"/>
          <p:nvPr/>
        </p:nvSpPr>
        <p:spPr>
          <a:xfrm>
            <a:off x="6536613" y="3264967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xmlns="" id="{84E808CB-8AF5-43CB-9346-C3141BD651DE}"/>
              </a:ext>
            </a:extLst>
          </p:cNvPr>
          <p:cNvSpPr/>
          <p:nvPr/>
        </p:nvSpPr>
        <p:spPr>
          <a:xfrm>
            <a:off x="6666611" y="3983849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ttangolo 125">
            <a:extLst>
              <a:ext uri="{FF2B5EF4-FFF2-40B4-BE49-F238E27FC236}">
                <a16:creationId xmlns:a16="http://schemas.microsoft.com/office/drawing/2014/main" xmlns="" id="{C6E42F08-7C75-42F4-A5FB-1AABB230C84A}"/>
              </a:ext>
            </a:extLst>
          </p:cNvPr>
          <p:cNvSpPr/>
          <p:nvPr/>
        </p:nvSpPr>
        <p:spPr>
          <a:xfrm>
            <a:off x="6884326" y="3970452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xmlns="" id="{B7040E5A-9109-4283-B493-51B61FDC6851}"/>
              </a:ext>
            </a:extLst>
          </p:cNvPr>
          <p:cNvGrpSpPr/>
          <p:nvPr/>
        </p:nvGrpSpPr>
        <p:grpSpPr>
          <a:xfrm>
            <a:off x="6527198" y="2280230"/>
            <a:ext cx="662560" cy="284917"/>
            <a:chOff x="6527198" y="2280230"/>
            <a:chExt cx="662560" cy="284917"/>
          </a:xfrm>
        </p:grpSpPr>
        <p:sp>
          <p:nvSpPr>
            <p:cNvPr id="120" name="Rettangolo 119">
              <a:extLst>
                <a:ext uri="{FF2B5EF4-FFF2-40B4-BE49-F238E27FC236}">
                  <a16:creationId xmlns:a16="http://schemas.microsoft.com/office/drawing/2014/main" xmlns="" id="{A3B2F69D-7998-4DED-957A-DA16A87E92C1}"/>
                </a:ext>
              </a:extLst>
            </p:cNvPr>
            <p:cNvSpPr/>
            <p:nvPr/>
          </p:nvSpPr>
          <p:spPr>
            <a:xfrm>
              <a:off x="6527198" y="2281630"/>
              <a:ext cx="4427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CasellaDiTesto 120">
              <a:extLst>
                <a:ext uri="{FF2B5EF4-FFF2-40B4-BE49-F238E27FC236}">
                  <a16:creationId xmlns:a16="http://schemas.microsoft.com/office/drawing/2014/main" xmlns="" id="{E9AE0315-5155-476D-97EA-E491AFFBE536}"/>
                </a:ext>
              </a:extLst>
            </p:cNvPr>
            <p:cNvSpPr txBox="1"/>
            <p:nvPr/>
          </p:nvSpPr>
          <p:spPr>
            <a:xfrm>
              <a:off x="6787822" y="2280230"/>
              <a:ext cx="169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ttangolo 127">
              <a:extLst>
                <a:ext uri="{FF2B5EF4-FFF2-40B4-BE49-F238E27FC236}">
                  <a16:creationId xmlns:a16="http://schemas.microsoft.com/office/drawing/2014/main" xmlns="" id="{2DBC6D0C-C85D-4AAE-A39C-1A4F23F47B2F}"/>
                </a:ext>
              </a:extLst>
            </p:cNvPr>
            <p:cNvSpPr/>
            <p:nvPr/>
          </p:nvSpPr>
          <p:spPr>
            <a:xfrm>
              <a:off x="6859218" y="2288148"/>
              <a:ext cx="3305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x’’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xmlns="" id="{B14F7F9C-A043-40B8-8A51-E6DA093F2DA5}"/>
              </a:ext>
            </a:extLst>
          </p:cNvPr>
          <p:cNvGrpSpPr/>
          <p:nvPr/>
        </p:nvGrpSpPr>
        <p:grpSpPr>
          <a:xfrm>
            <a:off x="6352233" y="6432904"/>
            <a:ext cx="546945" cy="425096"/>
            <a:chOff x="6951575" y="6432904"/>
            <a:chExt cx="546945" cy="425096"/>
          </a:xfrm>
        </p:grpSpPr>
        <p:sp>
          <p:nvSpPr>
            <p:cNvPr id="134" name="Rettangolo 133">
              <a:extLst>
                <a:ext uri="{FF2B5EF4-FFF2-40B4-BE49-F238E27FC236}">
                  <a16:creationId xmlns:a16="http://schemas.microsoft.com/office/drawing/2014/main" xmlns="" id="{AB48F145-394E-48E3-BDAC-7F000C28D242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xmlns="" id="{A51A6D02-C82B-4829-8565-120E9D2DF9CD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6" name="Gruppo 135">
            <a:extLst>
              <a:ext uri="{FF2B5EF4-FFF2-40B4-BE49-F238E27FC236}">
                <a16:creationId xmlns:a16="http://schemas.microsoft.com/office/drawing/2014/main" xmlns="" id="{7E343C73-2883-46DD-99C4-AC881A2ADF82}"/>
              </a:ext>
            </a:extLst>
          </p:cNvPr>
          <p:cNvGrpSpPr/>
          <p:nvPr/>
        </p:nvGrpSpPr>
        <p:grpSpPr>
          <a:xfrm>
            <a:off x="6966858" y="6432904"/>
            <a:ext cx="546945" cy="425096"/>
            <a:chOff x="6951575" y="6432904"/>
            <a:chExt cx="546945" cy="425096"/>
          </a:xfrm>
        </p:grpSpPr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xmlns="" id="{F54971D3-BA22-4469-81E1-337491C1A199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xmlns="" id="{16094BED-25C7-455D-AB08-71777A3E4012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xmlns="" id="{8719497B-F474-437C-8B52-E810C8117275}"/>
              </a:ext>
            </a:extLst>
          </p:cNvPr>
          <p:cNvGrpSpPr/>
          <p:nvPr/>
        </p:nvGrpSpPr>
        <p:grpSpPr>
          <a:xfrm>
            <a:off x="6990464" y="2286929"/>
            <a:ext cx="405761" cy="293020"/>
            <a:chOff x="6990464" y="2286929"/>
            <a:chExt cx="405761" cy="293020"/>
          </a:xfrm>
        </p:grpSpPr>
        <p:sp>
          <p:nvSpPr>
            <p:cNvPr id="132" name="Rettangolo 131">
              <a:extLst>
                <a:ext uri="{FF2B5EF4-FFF2-40B4-BE49-F238E27FC236}">
                  <a16:creationId xmlns:a16="http://schemas.microsoft.com/office/drawing/2014/main" xmlns="" id="{D237DBA0-9618-48A6-9224-075F44B17BED}"/>
                </a:ext>
              </a:extLst>
            </p:cNvPr>
            <p:cNvSpPr/>
            <p:nvPr/>
          </p:nvSpPr>
          <p:spPr>
            <a:xfrm>
              <a:off x="7076907" y="2302950"/>
              <a:ext cx="319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P’’</a:t>
              </a:r>
            </a:p>
          </p:txBody>
        </p:sp>
        <p:sp>
          <p:nvSpPr>
            <p:cNvPr id="140" name="CasellaDiTesto 139">
              <a:extLst>
                <a:ext uri="{FF2B5EF4-FFF2-40B4-BE49-F238E27FC236}">
                  <a16:creationId xmlns:a16="http://schemas.microsoft.com/office/drawing/2014/main" xmlns="" id="{0D7DD9C2-4840-47F2-9196-61885016EC22}"/>
                </a:ext>
              </a:extLst>
            </p:cNvPr>
            <p:cNvSpPr txBox="1"/>
            <p:nvPr/>
          </p:nvSpPr>
          <p:spPr>
            <a:xfrm>
              <a:off x="6990464" y="2286929"/>
              <a:ext cx="169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xmlns="" id="{EB6DF43E-C69A-4D05-9D59-99E047B72E26}"/>
              </a:ext>
            </a:extLst>
          </p:cNvPr>
          <p:cNvGrpSpPr/>
          <p:nvPr/>
        </p:nvGrpSpPr>
        <p:grpSpPr>
          <a:xfrm>
            <a:off x="6283411" y="2819677"/>
            <a:ext cx="675414" cy="286477"/>
            <a:chOff x="6283411" y="2819677"/>
            <a:chExt cx="675414" cy="286477"/>
          </a:xfrm>
        </p:grpSpPr>
        <p:sp>
          <p:nvSpPr>
            <p:cNvPr id="139" name="Rettangolo 138">
              <a:extLst>
                <a:ext uri="{FF2B5EF4-FFF2-40B4-BE49-F238E27FC236}">
                  <a16:creationId xmlns:a16="http://schemas.microsoft.com/office/drawing/2014/main" xmlns="" id="{C9B7119F-2469-4160-831D-E1FE087F23A4}"/>
                </a:ext>
              </a:extLst>
            </p:cNvPr>
            <p:cNvSpPr/>
            <p:nvPr/>
          </p:nvSpPr>
          <p:spPr>
            <a:xfrm>
              <a:off x="6628285" y="2819677"/>
              <a:ext cx="3305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x’’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ttangolo 126">
              <a:extLst>
                <a:ext uri="{FF2B5EF4-FFF2-40B4-BE49-F238E27FC236}">
                  <a16:creationId xmlns:a16="http://schemas.microsoft.com/office/drawing/2014/main" xmlns="" id="{3AFF382F-0697-4CA1-9A5A-0DDA16BBE16E}"/>
                </a:ext>
              </a:extLst>
            </p:cNvPr>
            <p:cNvSpPr/>
            <p:nvPr/>
          </p:nvSpPr>
          <p:spPr>
            <a:xfrm>
              <a:off x="6283411" y="2829155"/>
              <a:ext cx="4427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it-IT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CasellaDiTesto 122">
              <a:extLst>
                <a:ext uri="{FF2B5EF4-FFF2-40B4-BE49-F238E27FC236}">
                  <a16:creationId xmlns:a16="http://schemas.microsoft.com/office/drawing/2014/main" xmlns="" id="{A238DFB7-E166-4737-98D6-FBA458FBCA81}"/>
                </a:ext>
              </a:extLst>
            </p:cNvPr>
            <p:cNvSpPr txBox="1"/>
            <p:nvPr/>
          </p:nvSpPr>
          <p:spPr>
            <a:xfrm>
              <a:off x="6546661" y="2823989"/>
              <a:ext cx="169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xmlns="" id="{043D23C5-71B5-43EB-ACDB-F28B2AB028BA}"/>
              </a:ext>
            </a:extLst>
          </p:cNvPr>
          <p:cNvGrpSpPr/>
          <p:nvPr/>
        </p:nvGrpSpPr>
        <p:grpSpPr>
          <a:xfrm>
            <a:off x="6754712" y="2814993"/>
            <a:ext cx="415793" cy="297503"/>
            <a:chOff x="6754712" y="2814993"/>
            <a:chExt cx="415793" cy="297503"/>
          </a:xfrm>
        </p:grpSpPr>
        <p:sp>
          <p:nvSpPr>
            <p:cNvPr id="153" name="Rettangolo 152">
              <a:extLst>
                <a:ext uri="{FF2B5EF4-FFF2-40B4-BE49-F238E27FC236}">
                  <a16:creationId xmlns:a16="http://schemas.microsoft.com/office/drawing/2014/main" xmlns="" id="{116A4576-786E-47DB-B4C4-7CA0B3D75375}"/>
                </a:ext>
              </a:extLst>
            </p:cNvPr>
            <p:cNvSpPr/>
            <p:nvPr/>
          </p:nvSpPr>
          <p:spPr>
            <a:xfrm>
              <a:off x="6851187" y="2835497"/>
              <a:ext cx="3193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P’’</a:t>
              </a:r>
            </a:p>
          </p:txBody>
        </p:sp>
        <p:sp>
          <p:nvSpPr>
            <p:cNvPr id="141" name="CasellaDiTesto 140">
              <a:extLst>
                <a:ext uri="{FF2B5EF4-FFF2-40B4-BE49-F238E27FC236}">
                  <a16:creationId xmlns:a16="http://schemas.microsoft.com/office/drawing/2014/main" xmlns="" id="{B397AD65-A35C-4B06-A00E-8FFA95F35279}"/>
                </a:ext>
              </a:extLst>
            </p:cNvPr>
            <p:cNvSpPr txBox="1"/>
            <p:nvPr/>
          </p:nvSpPr>
          <p:spPr>
            <a:xfrm>
              <a:off x="6754712" y="2814993"/>
              <a:ext cx="169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Arial" panose="020B0604020202020204" pitchFamily="34" charset="0"/>
                </a:rPr>
                <a:t>º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ttangolo 141">
            <a:extLst>
              <a:ext uri="{FF2B5EF4-FFF2-40B4-BE49-F238E27FC236}">
                <a16:creationId xmlns:a16="http://schemas.microsoft.com/office/drawing/2014/main" xmlns="" id="{0DCB3E6E-2695-4412-A7E0-9F0D3E975E70}"/>
              </a:ext>
            </a:extLst>
          </p:cNvPr>
          <p:cNvSpPr/>
          <p:nvPr/>
        </p:nvSpPr>
        <p:spPr>
          <a:xfrm>
            <a:off x="8717253" y="2261056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xmlns="" id="{1B077449-8DF5-4C67-8F48-FBDC5CD60532}"/>
              </a:ext>
            </a:extLst>
          </p:cNvPr>
          <p:cNvSpPr/>
          <p:nvPr/>
        </p:nvSpPr>
        <p:spPr>
          <a:xfrm>
            <a:off x="8713904" y="1790459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xmlns="" id="{3A3D9E4A-A2F1-449C-B50F-D470CE47A178}"/>
              </a:ext>
            </a:extLst>
          </p:cNvPr>
          <p:cNvSpPr/>
          <p:nvPr/>
        </p:nvSpPr>
        <p:spPr>
          <a:xfrm>
            <a:off x="8706897" y="1400248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ttangolo 144">
            <a:extLst>
              <a:ext uri="{FF2B5EF4-FFF2-40B4-BE49-F238E27FC236}">
                <a16:creationId xmlns:a16="http://schemas.microsoft.com/office/drawing/2014/main" xmlns="" id="{0752C8DC-FB04-41FF-BF5C-82C95C0F6625}"/>
              </a:ext>
            </a:extLst>
          </p:cNvPr>
          <p:cNvSpPr/>
          <p:nvPr/>
        </p:nvSpPr>
        <p:spPr>
          <a:xfrm>
            <a:off x="8713595" y="939698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xmlns="" id="{2DA5A905-4002-4C70-813C-FBE7F02E2B5B}"/>
              </a:ext>
            </a:extLst>
          </p:cNvPr>
          <p:cNvSpPr/>
          <p:nvPr/>
        </p:nvSpPr>
        <p:spPr>
          <a:xfrm>
            <a:off x="8728171" y="3223097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725CEB17-841B-4BC3-BB72-0A716E94025B}"/>
              </a:ext>
            </a:extLst>
          </p:cNvPr>
          <p:cNvGrpSpPr/>
          <p:nvPr/>
        </p:nvGrpSpPr>
        <p:grpSpPr>
          <a:xfrm>
            <a:off x="5780866" y="3261609"/>
            <a:ext cx="690205" cy="280665"/>
            <a:chOff x="8228753" y="4097733"/>
            <a:chExt cx="690205" cy="280665"/>
          </a:xfrm>
        </p:grpSpPr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xmlns="" id="{A080BAF0-53D9-49DC-9DE8-B76CB33526C2}"/>
                </a:ext>
              </a:extLst>
            </p:cNvPr>
            <p:cNvSpPr/>
            <p:nvPr/>
          </p:nvSpPr>
          <p:spPr>
            <a:xfrm>
              <a:off x="8588418" y="4101224"/>
              <a:ext cx="3305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x’’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xmlns="" id="{39683564-B178-4729-985F-ADFD75A982B6}"/>
                </a:ext>
              </a:extLst>
            </p:cNvPr>
            <p:cNvGrpSpPr/>
            <p:nvPr/>
          </p:nvGrpSpPr>
          <p:grpSpPr>
            <a:xfrm>
              <a:off x="8228753" y="4097733"/>
              <a:ext cx="668772" cy="280665"/>
              <a:chOff x="8228753" y="4097733"/>
              <a:chExt cx="668772" cy="280665"/>
            </a:xfrm>
          </p:grpSpPr>
          <p:sp>
            <p:nvSpPr>
              <p:cNvPr id="101" name="CasellaDiTesto 100">
                <a:extLst>
                  <a:ext uri="{FF2B5EF4-FFF2-40B4-BE49-F238E27FC236}">
                    <a16:creationId xmlns:a16="http://schemas.microsoft.com/office/drawing/2014/main" xmlns="" id="{BF160F70-D342-43E5-8244-05414F2B8A6F}"/>
                  </a:ext>
                </a:extLst>
              </p:cNvPr>
              <p:cNvSpPr txBox="1"/>
              <p:nvPr/>
            </p:nvSpPr>
            <p:spPr>
              <a:xfrm>
                <a:off x="8492003" y="4099443"/>
                <a:ext cx="16945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Arial" panose="020B0604020202020204" pitchFamily="34" charset="0"/>
                  </a:rPr>
                  <a:t>º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xmlns="" id="{CA678064-A8F4-4731-8EAD-3857DE2199A4}"/>
                  </a:ext>
                </a:extLst>
              </p:cNvPr>
              <p:cNvGrpSpPr/>
              <p:nvPr/>
            </p:nvGrpSpPr>
            <p:grpSpPr>
              <a:xfrm>
                <a:off x="8228753" y="4097733"/>
                <a:ext cx="668772" cy="280665"/>
                <a:chOff x="8228753" y="4097733"/>
                <a:chExt cx="668772" cy="280665"/>
              </a:xfrm>
            </p:grpSpPr>
            <p:sp>
              <p:nvSpPr>
                <p:cNvPr id="100" name="Rettangolo 99">
                  <a:extLst>
                    <a:ext uri="{FF2B5EF4-FFF2-40B4-BE49-F238E27FC236}">
                      <a16:creationId xmlns:a16="http://schemas.microsoft.com/office/drawing/2014/main" xmlns="" id="{08D11DCC-D032-433F-A3A8-F6C33436D0B9}"/>
                    </a:ext>
                  </a:extLst>
                </p:cNvPr>
                <p:cNvSpPr/>
                <p:nvPr/>
              </p:nvSpPr>
              <p:spPr>
                <a:xfrm>
                  <a:off x="8228753" y="4101399"/>
                  <a:ext cx="44275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kumimoji="0" lang="it-IT" sz="12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kumimoji="0" lang="it-IT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CasellaDiTesto 107">
                  <a:extLst>
                    <a:ext uri="{FF2B5EF4-FFF2-40B4-BE49-F238E27FC236}">
                      <a16:creationId xmlns:a16="http://schemas.microsoft.com/office/drawing/2014/main" xmlns="" id="{92A866A0-6937-435A-8596-D151B3BC911E}"/>
                    </a:ext>
                  </a:extLst>
                </p:cNvPr>
                <p:cNvSpPr txBox="1"/>
                <p:nvPr/>
              </p:nvSpPr>
              <p:spPr>
                <a:xfrm>
                  <a:off x="8728073" y="4097733"/>
                  <a:ext cx="169452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+mn-ea"/>
                      <a:cs typeface="Arial" panose="020B0604020202020204" pitchFamily="34" charset="0"/>
                    </a:rPr>
                    <a:t>º</a:t>
                  </a:r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xmlns="" id="{251D8BB7-3F9E-4FD0-9D4D-F360C95C7372}"/>
              </a:ext>
            </a:extLst>
          </p:cNvPr>
          <p:cNvCxnSpPr/>
          <p:nvPr/>
        </p:nvCxnSpPr>
        <p:spPr>
          <a:xfrm>
            <a:off x="7422204" y="1634246"/>
            <a:ext cx="0" cy="23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xmlns="" id="{EEBE3EB2-2C7D-440F-9E3E-13FABE48DB17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746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9" grpId="0"/>
      <p:bldP spid="130" grpId="0"/>
      <p:bldP spid="133" grpId="0"/>
      <p:bldP spid="21" grpId="0" animBg="1"/>
      <p:bldP spid="9" grpId="0"/>
      <p:bldP spid="23" grpId="0"/>
      <p:bldP spid="25" grpId="0"/>
      <p:bldP spid="80" grpId="0" animBg="1"/>
      <p:bldP spid="96" grpId="0" animBg="1"/>
      <p:bldP spid="105" grpId="0" animBg="1"/>
      <p:bldP spid="111" grpId="0" animBg="1"/>
      <p:bldP spid="113" grpId="0" animBg="1"/>
      <p:bldP spid="8" grpId="0"/>
      <p:bldP spid="20" grpId="0"/>
      <p:bldP spid="22" grpId="0"/>
      <p:bldP spid="114" grpId="0"/>
      <p:bldP spid="115" grpId="0"/>
      <p:bldP spid="116" grpId="0"/>
      <p:bldP spid="117" grpId="0"/>
      <p:bldP spid="118" grpId="0"/>
      <p:bldP spid="119" grpId="0"/>
      <p:bldP spid="124" grpId="0"/>
      <p:bldP spid="125" grpId="0"/>
      <p:bldP spid="126" grpId="0"/>
      <p:bldP spid="142" grpId="0"/>
      <p:bldP spid="143" grpId="0"/>
      <p:bldP spid="144" grpId="0"/>
      <p:bldP spid="145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>
            <a:extLst>
              <a:ext uri="{FF2B5EF4-FFF2-40B4-BE49-F238E27FC236}">
                <a16:creationId xmlns:a16="http://schemas.microsoft.com/office/drawing/2014/main" xmlns="" id="{5B66369B-665F-487E-B08B-AB12149E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" y="25022"/>
            <a:ext cx="9072000" cy="360000"/>
          </a:xfrm>
          <a:ln>
            <a:solidFill>
              <a:schemeClr val="accent1"/>
            </a:solidFill>
          </a:ln>
        </p:spPr>
        <p:txBody>
          <a:bodyPr anchor="t"/>
          <a:lstStyle/>
          <a:p>
            <a:pPr>
              <a:defRPr/>
            </a:pPr>
            <a:r>
              <a:rPr lang="it-IT" altLang="it-IT" sz="200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CONICHE: LA PARABOLA – (7)</a:t>
            </a:r>
            <a: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/>
            </a:r>
            <a:br>
              <a:rPr lang="it-IT" altLang="it-IT" sz="1350" dirty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</a:b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E7ED608F-CA8C-4756-9460-5357535BF69C}"/>
              </a:ext>
            </a:extLst>
          </p:cNvPr>
          <p:cNvCxnSpPr>
            <a:cxnSpLocks/>
          </p:cNvCxnSpPr>
          <p:nvPr/>
        </p:nvCxnSpPr>
        <p:spPr>
          <a:xfrm>
            <a:off x="5796000" y="3972999"/>
            <a:ext cx="32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6A63236-7928-4802-9B0A-13E5815F0C80}"/>
              </a:ext>
            </a:extLst>
          </p:cNvPr>
          <p:cNvSpPr/>
          <p:nvPr/>
        </p:nvSpPr>
        <p:spPr>
          <a:xfrm>
            <a:off x="6194702" y="4153815"/>
            <a:ext cx="2340000" cy="23400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0F3462DA-00C6-46B4-9E19-5938E15FCEF0}"/>
              </a:ext>
            </a:extLst>
          </p:cNvPr>
          <p:cNvCxnSpPr/>
          <p:nvPr/>
        </p:nvCxnSpPr>
        <p:spPr>
          <a:xfrm flipV="1">
            <a:off x="6190850" y="3471960"/>
            <a:ext cx="0" cy="18434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6ADDBA-8A93-43D8-835D-7197EDDD4D87}"/>
              </a:ext>
            </a:extLst>
          </p:cNvPr>
          <p:cNvCxnSpPr/>
          <p:nvPr/>
        </p:nvCxnSpPr>
        <p:spPr>
          <a:xfrm flipH="1" flipV="1">
            <a:off x="8530927" y="3479897"/>
            <a:ext cx="2567" cy="185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xmlns="" id="{83459ABF-7B9B-4109-B4A1-FF184DA523F2}"/>
              </a:ext>
            </a:extLst>
          </p:cNvPr>
          <p:cNvCxnSpPr/>
          <p:nvPr/>
        </p:nvCxnSpPr>
        <p:spPr>
          <a:xfrm>
            <a:off x="6193415" y="3474492"/>
            <a:ext cx="2340000" cy="1265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605186B0-1986-49A9-9099-C3EE068BBD9D}"/>
              </a:ext>
            </a:extLst>
          </p:cNvPr>
          <p:cNvCxnSpPr>
            <a:cxnSpLocks/>
          </p:cNvCxnSpPr>
          <p:nvPr/>
        </p:nvCxnSpPr>
        <p:spPr>
          <a:xfrm flipH="1">
            <a:off x="6193418" y="600075"/>
            <a:ext cx="1169407" cy="287441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xmlns="" id="{F300ADE4-163D-4AFD-B7F7-A0E912396078}"/>
              </a:ext>
            </a:extLst>
          </p:cNvPr>
          <p:cNvCxnSpPr>
            <a:cxnSpLocks/>
          </p:cNvCxnSpPr>
          <p:nvPr/>
        </p:nvCxnSpPr>
        <p:spPr>
          <a:xfrm>
            <a:off x="7365206" y="604838"/>
            <a:ext cx="1163081" cy="28693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453F189-A44F-4AC7-AB29-6A50EA226A77}"/>
              </a:ext>
            </a:extLst>
          </p:cNvPr>
          <p:cNvSpPr txBox="1"/>
          <p:nvPr/>
        </p:nvSpPr>
        <p:spPr>
          <a:xfrm>
            <a:off x="7159787" y="3261256"/>
            <a:ext cx="4735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C’’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C5951899-97EB-4C28-AC0E-C833334D2040}"/>
              </a:ext>
            </a:extLst>
          </p:cNvPr>
          <p:cNvSpPr txBox="1"/>
          <p:nvPr/>
        </p:nvSpPr>
        <p:spPr>
          <a:xfrm>
            <a:off x="7113890" y="5271055"/>
            <a:ext cx="540000" cy="28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</a:t>
            </a: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B28EAFAD-9021-4A82-9B76-D35825363578}"/>
              </a:ext>
            </a:extLst>
          </p:cNvPr>
          <p:cNvSpPr txBox="1"/>
          <p:nvPr/>
        </p:nvSpPr>
        <p:spPr>
          <a:xfrm>
            <a:off x="7262935" y="406800"/>
            <a:ext cx="473551" cy="3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V’’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A82FC57-B25A-4B39-819E-FE253F97EE13}"/>
              </a:ext>
            </a:extLst>
          </p:cNvPr>
          <p:cNvSpPr txBox="1"/>
          <p:nvPr/>
        </p:nvSpPr>
        <p:spPr>
          <a:xfrm>
            <a:off x="7989325" y="2077274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0C8B7F6-6C83-4DA6-A81A-FD33A5D889E3}"/>
              </a:ext>
            </a:extLst>
          </p:cNvPr>
          <p:cNvSpPr txBox="1"/>
          <p:nvPr/>
        </p:nvSpPr>
        <p:spPr>
          <a:xfrm>
            <a:off x="7770227" y="5633756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g’</a:t>
            </a:r>
          </a:p>
        </p:txBody>
      </p:sp>
      <p:sp>
        <p:nvSpPr>
          <p:cNvPr id="3122" name="CasellaDiTesto 1">
            <a:extLst>
              <a:ext uri="{FF2B5EF4-FFF2-40B4-BE49-F238E27FC236}">
                <a16:creationId xmlns:a16="http://schemas.microsoft.com/office/drawing/2014/main" xmlns="" id="{2673B1A0-67AD-4160-AD7F-13814269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49" y="3708563"/>
            <a:ext cx="34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lt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D3E8CE7C-3969-4AE0-85C7-055C1EA37C35}"/>
              </a:ext>
            </a:extLst>
          </p:cNvPr>
          <p:cNvSpPr txBox="1"/>
          <p:nvPr/>
        </p:nvSpPr>
        <p:spPr>
          <a:xfrm>
            <a:off x="7704126" y="3417816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d’’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EDFE0DF8-759D-46E4-BA1E-E5638B343C72}"/>
              </a:ext>
            </a:extLst>
          </p:cNvPr>
          <p:cNvSpPr txBox="1"/>
          <p:nvPr/>
        </p:nvSpPr>
        <p:spPr>
          <a:xfrm>
            <a:off x="7860213" y="6231044"/>
            <a:ext cx="3259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E4BE6685-1BE9-4661-BE9E-E569B2B56882}"/>
              </a:ext>
            </a:extLst>
          </p:cNvPr>
          <p:cNvSpPr txBox="1"/>
          <p:nvPr/>
        </p:nvSpPr>
        <p:spPr>
          <a:xfrm>
            <a:off x="7272616" y="2008069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xmlns="" id="{1E7C119C-767F-4A78-84EF-EC39332568E2}"/>
              </a:ext>
            </a:extLst>
          </p:cNvPr>
          <p:cNvSpPr txBox="1"/>
          <p:nvPr/>
        </p:nvSpPr>
        <p:spPr>
          <a:xfrm>
            <a:off x="7289439" y="5102668"/>
            <a:ext cx="3490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a’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xmlns="" id="{E94754FB-F55D-4369-A71A-DC78E5118E19}"/>
              </a:ext>
            </a:extLst>
          </p:cNvPr>
          <p:cNvCxnSpPr/>
          <p:nvPr/>
        </p:nvCxnSpPr>
        <p:spPr>
          <a:xfrm>
            <a:off x="3513817" y="7002000"/>
            <a:ext cx="5500367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xmlns="" id="{DB632DA8-6C59-4450-B42F-B877B27142E0}"/>
              </a:ext>
            </a:extLst>
          </p:cNvPr>
          <p:cNvCxnSpPr>
            <a:cxnSpLocks/>
            <a:stCxn id="6" idx="2"/>
            <a:endCxn id="6" idx="6"/>
          </p:cNvCxnSpPr>
          <p:nvPr/>
        </p:nvCxnSpPr>
        <p:spPr>
          <a:xfrm>
            <a:off x="6194702" y="5323815"/>
            <a:ext cx="234000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6" name="Connettore diritto 3205">
            <a:extLst>
              <a:ext uri="{FF2B5EF4-FFF2-40B4-BE49-F238E27FC236}">
                <a16:creationId xmlns:a16="http://schemas.microsoft.com/office/drawing/2014/main" xmlns="" id="{A1FD9567-6634-478A-97FD-710699B0210D}"/>
              </a:ext>
            </a:extLst>
          </p:cNvPr>
          <p:cNvCxnSpPr>
            <a:cxnSpLocks/>
          </p:cNvCxnSpPr>
          <p:nvPr/>
        </p:nvCxnSpPr>
        <p:spPr>
          <a:xfrm>
            <a:off x="7365206" y="595313"/>
            <a:ext cx="0" cy="472916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23">
            <a:extLst>
              <a:ext uri="{FF2B5EF4-FFF2-40B4-BE49-F238E27FC236}">
                <a16:creationId xmlns:a16="http://schemas.microsoft.com/office/drawing/2014/main" xmlns="" id="{31125AF6-92B8-4496-8505-A76A96FCDBC3}"/>
              </a:ext>
            </a:extLst>
          </p:cNvPr>
          <p:cNvCxnSpPr>
            <a:cxnSpLocks/>
          </p:cNvCxnSpPr>
          <p:nvPr/>
        </p:nvCxnSpPr>
        <p:spPr>
          <a:xfrm flipH="1">
            <a:off x="6469618" y="502276"/>
            <a:ext cx="1406456" cy="34750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xmlns="" id="{5998A4C4-EFC5-400A-8BA9-6E0D241025C2}"/>
              </a:ext>
            </a:extLst>
          </p:cNvPr>
          <p:cNvCxnSpPr>
            <a:cxnSpLocks/>
          </p:cNvCxnSpPr>
          <p:nvPr/>
        </p:nvCxnSpPr>
        <p:spPr>
          <a:xfrm>
            <a:off x="6472482" y="3970079"/>
            <a:ext cx="0" cy="27784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19">
            <a:extLst>
              <a:ext uri="{FF2B5EF4-FFF2-40B4-BE49-F238E27FC236}">
                <a16:creationId xmlns:a16="http://schemas.microsoft.com/office/drawing/2014/main" xmlns="" id="{615F6ABF-7D36-4126-9EE5-D1107899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823" y="448422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xmlns="" id="{21E80F26-CDF7-4EFB-BA9E-9C0428F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649" y="6443180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it-IT" alt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122" name="Rettangolo 121">
            <a:extLst>
              <a:ext uri="{FF2B5EF4-FFF2-40B4-BE49-F238E27FC236}">
                <a16:creationId xmlns:a16="http://schemas.microsoft.com/office/drawing/2014/main" xmlns="" id="{FE16DCEF-E55D-424E-AB1A-778B55D563FD}"/>
              </a:ext>
            </a:extLst>
          </p:cNvPr>
          <p:cNvSpPr/>
          <p:nvPr/>
        </p:nvSpPr>
        <p:spPr>
          <a:xfrm>
            <a:off x="8670361" y="2786920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xmlns="" id="{3AFF382F-0697-4CA1-9A5A-0DDA16BBE16E}"/>
              </a:ext>
            </a:extLst>
          </p:cNvPr>
          <p:cNvSpPr/>
          <p:nvPr/>
        </p:nvSpPr>
        <p:spPr>
          <a:xfrm>
            <a:off x="6289387" y="2807494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ttangolo 128">
            <a:extLst>
              <a:ext uri="{FF2B5EF4-FFF2-40B4-BE49-F238E27FC236}">
                <a16:creationId xmlns:a16="http://schemas.microsoft.com/office/drawing/2014/main" xmlns="" id="{448234D6-9BD0-4F0C-9207-293B9B2E5CD3}"/>
              </a:ext>
            </a:extLst>
          </p:cNvPr>
          <p:cNvSpPr/>
          <p:nvPr/>
        </p:nvSpPr>
        <p:spPr>
          <a:xfrm>
            <a:off x="6445196" y="6117926"/>
            <a:ext cx="322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xmlns="" id="{0A0FD4E0-9E81-46F2-B44A-3FBDD25C4389}"/>
              </a:ext>
            </a:extLst>
          </p:cNvPr>
          <p:cNvSpPr/>
          <p:nvPr/>
        </p:nvSpPr>
        <p:spPr>
          <a:xfrm>
            <a:off x="6468994" y="3987199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xmlns="" id="{D237DBA0-9618-48A6-9224-075F44B17BED}"/>
              </a:ext>
            </a:extLst>
          </p:cNvPr>
          <p:cNvSpPr/>
          <p:nvPr/>
        </p:nvSpPr>
        <p:spPr>
          <a:xfrm>
            <a:off x="6861968" y="2310236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P’’</a:t>
            </a: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xmlns="" id="{F0D3B5EC-6900-4F1C-AD8E-CAF1C44CC5E4}"/>
              </a:ext>
            </a:extLst>
          </p:cNvPr>
          <p:cNvSpPr/>
          <p:nvPr/>
        </p:nvSpPr>
        <p:spPr>
          <a:xfrm>
            <a:off x="6686513" y="4424160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xmlns="" id="{52300458-8C89-4103-B8D3-C0EE866E8554}"/>
              </a:ext>
            </a:extLst>
          </p:cNvPr>
          <p:cNvCxnSpPr>
            <a:cxnSpLocks/>
          </p:cNvCxnSpPr>
          <p:nvPr/>
        </p:nvCxnSpPr>
        <p:spPr>
          <a:xfrm>
            <a:off x="8134209" y="2490115"/>
            <a:ext cx="0" cy="2832652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7724AD26-7080-4BA8-A297-5AB0E70E90D6}"/>
              </a:ext>
            </a:extLst>
          </p:cNvPr>
          <p:cNvSpPr/>
          <p:nvPr/>
        </p:nvSpPr>
        <p:spPr>
          <a:xfrm>
            <a:off x="6596550" y="4554327"/>
            <a:ext cx="1537200" cy="15372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xmlns="" id="{B30FF23A-D491-454F-A6FC-397F1EDE7CA4}"/>
              </a:ext>
            </a:extLst>
          </p:cNvPr>
          <p:cNvCxnSpPr>
            <a:cxnSpLocks/>
          </p:cNvCxnSpPr>
          <p:nvPr/>
        </p:nvCxnSpPr>
        <p:spPr>
          <a:xfrm>
            <a:off x="6674593" y="3978340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xmlns="" id="{737DF2FF-1310-45E3-9B04-83E42766F8CD}"/>
              </a:ext>
            </a:extLst>
          </p:cNvPr>
          <p:cNvCxnSpPr>
            <a:cxnSpLocks/>
          </p:cNvCxnSpPr>
          <p:nvPr/>
        </p:nvCxnSpPr>
        <p:spPr>
          <a:xfrm>
            <a:off x="6674593" y="3465534"/>
            <a:ext cx="0" cy="5220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ttangolo 152">
            <a:extLst>
              <a:ext uri="{FF2B5EF4-FFF2-40B4-BE49-F238E27FC236}">
                <a16:creationId xmlns:a16="http://schemas.microsoft.com/office/drawing/2014/main" xmlns="" id="{116A4576-786E-47DB-B4C4-7CA0B3D75375}"/>
              </a:ext>
            </a:extLst>
          </p:cNvPr>
          <p:cNvSpPr/>
          <p:nvPr/>
        </p:nvSpPr>
        <p:spPr>
          <a:xfrm>
            <a:off x="6619787" y="2842961"/>
            <a:ext cx="319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P’’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90B36B36-D580-4D3D-AF68-1CC9AEF39CD6}"/>
              </a:ext>
            </a:extLst>
          </p:cNvPr>
          <p:cNvGrpSpPr/>
          <p:nvPr/>
        </p:nvGrpSpPr>
        <p:grpSpPr>
          <a:xfrm>
            <a:off x="6662057" y="6432904"/>
            <a:ext cx="546945" cy="425096"/>
            <a:chOff x="6951575" y="6432904"/>
            <a:chExt cx="546945" cy="425096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B8492556-BC02-4303-8D69-72E52768AD76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xmlns="" id="{1BA214FE-6D53-4782-BBC0-F4EE7AB750F2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67957C56-29F3-4EEC-8966-09442C237C5E}"/>
              </a:ext>
            </a:extLst>
          </p:cNvPr>
          <p:cNvCxnSpPr>
            <a:cxnSpLocks/>
          </p:cNvCxnSpPr>
          <p:nvPr/>
        </p:nvCxnSpPr>
        <p:spPr>
          <a:xfrm>
            <a:off x="5960860" y="3474542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xmlns="" id="{9C1E4E20-D2BA-4D84-97C7-750C751F1B84}"/>
              </a:ext>
            </a:extLst>
          </p:cNvPr>
          <p:cNvCxnSpPr>
            <a:cxnSpLocks/>
          </p:cNvCxnSpPr>
          <p:nvPr/>
        </p:nvCxnSpPr>
        <p:spPr>
          <a:xfrm>
            <a:off x="5975445" y="3034514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xmlns="" id="{545B99F6-6BD8-4EA9-A838-7E98F469137F}"/>
              </a:ext>
            </a:extLst>
          </p:cNvPr>
          <p:cNvCxnSpPr>
            <a:cxnSpLocks/>
          </p:cNvCxnSpPr>
          <p:nvPr/>
        </p:nvCxnSpPr>
        <p:spPr>
          <a:xfrm>
            <a:off x="8348024" y="3021639"/>
            <a:ext cx="0" cy="23044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e 79">
            <a:extLst>
              <a:ext uri="{FF2B5EF4-FFF2-40B4-BE49-F238E27FC236}">
                <a16:creationId xmlns:a16="http://schemas.microsoft.com/office/drawing/2014/main" xmlns="" id="{6AAE7F21-C3CB-4CD2-8B34-2F370973D4EC}"/>
              </a:ext>
            </a:extLst>
          </p:cNvPr>
          <p:cNvSpPr/>
          <p:nvPr/>
        </p:nvSpPr>
        <p:spPr>
          <a:xfrm>
            <a:off x="6383947" y="4343235"/>
            <a:ext cx="1962000" cy="1962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xmlns="" id="{86EF05B4-D175-4D16-94F4-D10E362CAFDB}"/>
              </a:ext>
            </a:extLst>
          </p:cNvPr>
          <p:cNvCxnSpPr>
            <a:cxnSpLocks/>
          </p:cNvCxnSpPr>
          <p:nvPr/>
        </p:nvCxnSpPr>
        <p:spPr>
          <a:xfrm>
            <a:off x="6857283" y="3031080"/>
            <a:ext cx="0" cy="950654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xmlns="" id="{49965D50-B4BE-45DD-BE13-AF2D10512FC3}"/>
              </a:ext>
            </a:extLst>
          </p:cNvPr>
          <p:cNvCxnSpPr>
            <a:cxnSpLocks/>
          </p:cNvCxnSpPr>
          <p:nvPr/>
        </p:nvCxnSpPr>
        <p:spPr>
          <a:xfrm>
            <a:off x="6857283" y="3973791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xmlns="" id="{3F13C26D-26A0-4DB8-9F8A-D21A955148CA}"/>
              </a:ext>
            </a:extLst>
          </p:cNvPr>
          <p:cNvCxnSpPr>
            <a:cxnSpLocks/>
          </p:cNvCxnSpPr>
          <p:nvPr/>
        </p:nvCxnSpPr>
        <p:spPr>
          <a:xfrm>
            <a:off x="5990133" y="2501114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xmlns="" id="{BD5CF1EB-0C2E-4087-A91A-FB0DDAB09903}"/>
              </a:ext>
            </a:extLst>
          </p:cNvPr>
          <p:cNvCxnSpPr>
            <a:cxnSpLocks/>
          </p:cNvCxnSpPr>
          <p:nvPr/>
        </p:nvCxnSpPr>
        <p:spPr>
          <a:xfrm>
            <a:off x="7072657" y="2498427"/>
            <a:ext cx="0" cy="147390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xmlns="" id="{822F3B1F-F947-4457-B084-29360BF3D2B7}"/>
              </a:ext>
            </a:extLst>
          </p:cNvPr>
          <p:cNvCxnSpPr>
            <a:cxnSpLocks/>
          </p:cNvCxnSpPr>
          <p:nvPr/>
        </p:nvCxnSpPr>
        <p:spPr>
          <a:xfrm>
            <a:off x="7072657" y="3971955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FC166D66-2963-4616-99C8-64D38927472E}"/>
              </a:ext>
            </a:extLst>
          </p:cNvPr>
          <p:cNvCxnSpPr>
            <a:cxnSpLocks/>
          </p:cNvCxnSpPr>
          <p:nvPr/>
        </p:nvCxnSpPr>
        <p:spPr>
          <a:xfrm>
            <a:off x="5962227" y="2035328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xmlns="" id="{94B6220D-9463-4E58-A89D-CF4DBD60D4A3}"/>
              </a:ext>
            </a:extLst>
          </p:cNvPr>
          <p:cNvCxnSpPr>
            <a:cxnSpLocks/>
          </p:cNvCxnSpPr>
          <p:nvPr/>
        </p:nvCxnSpPr>
        <p:spPr>
          <a:xfrm>
            <a:off x="7945588" y="2028139"/>
            <a:ext cx="0" cy="329633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e 95">
            <a:extLst>
              <a:ext uri="{FF2B5EF4-FFF2-40B4-BE49-F238E27FC236}">
                <a16:creationId xmlns:a16="http://schemas.microsoft.com/office/drawing/2014/main" xmlns="" id="{1BCD32D0-F142-4AD9-845A-B29FAEA879A8}"/>
              </a:ext>
            </a:extLst>
          </p:cNvPr>
          <p:cNvSpPr/>
          <p:nvPr/>
        </p:nvSpPr>
        <p:spPr>
          <a:xfrm>
            <a:off x="6758471" y="4732912"/>
            <a:ext cx="1188000" cy="11880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xmlns="" id="{5F36FDCE-AE6B-4FF8-9F0E-147D3FCE4138}"/>
              </a:ext>
            </a:extLst>
          </p:cNvPr>
          <p:cNvCxnSpPr>
            <a:cxnSpLocks/>
          </p:cNvCxnSpPr>
          <p:nvPr/>
        </p:nvCxnSpPr>
        <p:spPr>
          <a:xfrm>
            <a:off x="7259347" y="2034083"/>
            <a:ext cx="0" cy="1940223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xmlns="" id="{9FD0D033-18AE-4E09-81DB-2E26CB656F3A}"/>
              </a:ext>
            </a:extLst>
          </p:cNvPr>
          <p:cNvCxnSpPr>
            <a:cxnSpLocks/>
          </p:cNvCxnSpPr>
          <p:nvPr/>
        </p:nvCxnSpPr>
        <p:spPr>
          <a:xfrm>
            <a:off x="7259347" y="3971955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xmlns="" id="{C0B0C25E-42A6-4FFF-95A1-102132F62607}"/>
              </a:ext>
            </a:extLst>
          </p:cNvPr>
          <p:cNvCxnSpPr>
            <a:cxnSpLocks/>
          </p:cNvCxnSpPr>
          <p:nvPr/>
        </p:nvCxnSpPr>
        <p:spPr>
          <a:xfrm>
            <a:off x="5965317" y="1643197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xmlns="" id="{7B4E4291-1DB5-4CCD-B9C3-B48760836E62}"/>
              </a:ext>
            </a:extLst>
          </p:cNvPr>
          <p:cNvCxnSpPr>
            <a:cxnSpLocks/>
          </p:cNvCxnSpPr>
          <p:nvPr/>
        </p:nvCxnSpPr>
        <p:spPr>
          <a:xfrm>
            <a:off x="7783682" y="1636169"/>
            <a:ext cx="0" cy="369000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xmlns="" id="{97B464BF-4234-47A9-AB25-9B56DA5D49FC}"/>
              </a:ext>
            </a:extLst>
          </p:cNvPr>
          <p:cNvSpPr/>
          <p:nvPr/>
        </p:nvSpPr>
        <p:spPr>
          <a:xfrm>
            <a:off x="6949701" y="4909428"/>
            <a:ext cx="831600" cy="831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xmlns="" id="{4F84537F-E2D9-4940-B2E3-E75B5E6EFC71}"/>
              </a:ext>
            </a:extLst>
          </p:cNvPr>
          <p:cNvCxnSpPr>
            <a:cxnSpLocks/>
          </p:cNvCxnSpPr>
          <p:nvPr/>
        </p:nvCxnSpPr>
        <p:spPr>
          <a:xfrm>
            <a:off x="7421496" y="3971362"/>
            <a:ext cx="0" cy="27111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xmlns="" id="{8B45BD97-29A8-4503-85DD-B76D4FEDE3E9}"/>
              </a:ext>
            </a:extLst>
          </p:cNvPr>
          <p:cNvCxnSpPr>
            <a:cxnSpLocks/>
          </p:cNvCxnSpPr>
          <p:nvPr/>
        </p:nvCxnSpPr>
        <p:spPr>
          <a:xfrm>
            <a:off x="5970678" y="1189060"/>
            <a:ext cx="3060000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xmlns="" id="{DEF025DE-32C6-42C1-870F-2DB9C2F8B81A}"/>
              </a:ext>
            </a:extLst>
          </p:cNvPr>
          <p:cNvCxnSpPr>
            <a:cxnSpLocks/>
          </p:cNvCxnSpPr>
          <p:nvPr/>
        </p:nvCxnSpPr>
        <p:spPr>
          <a:xfrm>
            <a:off x="7602109" y="1186627"/>
            <a:ext cx="0" cy="4142376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e 110">
            <a:extLst>
              <a:ext uri="{FF2B5EF4-FFF2-40B4-BE49-F238E27FC236}">
                <a16:creationId xmlns:a16="http://schemas.microsoft.com/office/drawing/2014/main" xmlns="" id="{A9FC1308-A87B-4F43-8CD3-5BB386489A84}"/>
              </a:ext>
            </a:extLst>
          </p:cNvPr>
          <p:cNvSpPr/>
          <p:nvPr/>
        </p:nvSpPr>
        <p:spPr>
          <a:xfrm>
            <a:off x="7130000" y="5090154"/>
            <a:ext cx="471600" cy="471600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Arco 112">
            <a:extLst>
              <a:ext uri="{FF2B5EF4-FFF2-40B4-BE49-F238E27FC236}">
                <a16:creationId xmlns:a16="http://schemas.microsoft.com/office/drawing/2014/main" xmlns="" id="{7C89463D-2068-49CD-843D-9AA572DA050B}"/>
              </a:ext>
            </a:extLst>
          </p:cNvPr>
          <p:cNvSpPr/>
          <p:nvPr/>
        </p:nvSpPr>
        <p:spPr>
          <a:xfrm>
            <a:off x="-3609508" y="3611368"/>
            <a:ext cx="11206800" cy="3420000"/>
          </a:xfrm>
          <a:prstGeom prst="arc">
            <a:avLst>
              <a:gd name="adj1" fmla="val 20914149"/>
              <a:gd name="adj2" fmla="val 6852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xmlns="" id="{A30DB33D-EB00-4A08-8D91-D0D2F3D4E852}"/>
              </a:ext>
            </a:extLst>
          </p:cNvPr>
          <p:cNvSpPr/>
          <p:nvPr/>
        </p:nvSpPr>
        <p:spPr>
          <a:xfrm>
            <a:off x="6622717" y="3301038"/>
            <a:ext cx="336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xmlns="" id="{72624FAD-213D-4A03-BD7A-2352130B8426}"/>
              </a:ext>
            </a:extLst>
          </p:cNvPr>
          <p:cNvSpPr/>
          <p:nvPr/>
        </p:nvSpPr>
        <p:spPr>
          <a:xfrm>
            <a:off x="6366484" y="3285967"/>
            <a:ext cx="349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xmlns="" id="{6B17A798-6469-44B4-B2DA-B064D189508C}"/>
              </a:ext>
            </a:extLst>
          </p:cNvPr>
          <p:cNvSpPr/>
          <p:nvPr/>
        </p:nvSpPr>
        <p:spPr>
          <a:xfrm>
            <a:off x="6463618" y="4212087"/>
            <a:ext cx="309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ttangolo 116">
            <a:extLst>
              <a:ext uri="{FF2B5EF4-FFF2-40B4-BE49-F238E27FC236}">
                <a16:creationId xmlns:a16="http://schemas.microsoft.com/office/drawing/2014/main" xmlns="" id="{81B6C0B9-5EEB-4C73-AB5B-D4181CCDC3AB}"/>
              </a:ext>
            </a:extLst>
          </p:cNvPr>
          <p:cNvSpPr/>
          <p:nvPr/>
        </p:nvSpPr>
        <p:spPr>
          <a:xfrm>
            <a:off x="6872410" y="4531342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118" name="Rettangolo 117">
            <a:extLst>
              <a:ext uri="{FF2B5EF4-FFF2-40B4-BE49-F238E27FC236}">
                <a16:creationId xmlns:a16="http://schemas.microsoft.com/office/drawing/2014/main" xmlns="" id="{B00569C6-0A45-4954-B274-AE41A11E3AFF}"/>
              </a:ext>
            </a:extLst>
          </p:cNvPr>
          <p:cNvSpPr/>
          <p:nvPr/>
        </p:nvSpPr>
        <p:spPr>
          <a:xfrm>
            <a:off x="6658045" y="6005101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xmlns="" id="{6B070480-60C5-43B2-9D1A-AC69F9E13283}"/>
              </a:ext>
            </a:extLst>
          </p:cNvPr>
          <p:cNvSpPr/>
          <p:nvPr/>
        </p:nvSpPr>
        <p:spPr>
          <a:xfrm>
            <a:off x="6890831" y="5876147"/>
            <a:ext cx="292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</a:t>
            </a:r>
          </a:p>
        </p:txBody>
      </p:sp>
      <p:sp>
        <p:nvSpPr>
          <p:cNvPr id="120" name="Rettangolo 119">
            <a:extLst>
              <a:ext uri="{FF2B5EF4-FFF2-40B4-BE49-F238E27FC236}">
                <a16:creationId xmlns:a16="http://schemas.microsoft.com/office/drawing/2014/main" xmlns="" id="{A3B2F69D-7998-4DED-957A-DA16A87E92C1}"/>
              </a:ext>
            </a:extLst>
          </p:cNvPr>
          <p:cNvSpPr/>
          <p:nvPr/>
        </p:nvSpPr>
        <p:spPr>
          <a:xfrm>
            <a:off x="6527198" y="2281630"/>
            <a:ext cx="442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CasellaDiTesto 120">
            <a:extLst>
              <a:ext uri="{FF2B5EF4-FFF2-40B4-BE49-F238E27FC236}">
                <a16:creationId xmlns:a16="http://schemas.microsoft.com/office/drawing/2014/main" xmlns="" id="{E9AE0315-5155-476D-97EA-E491AFFBE536}"/>
              </a:ext>
            </a:extLst>
          </p:cNvPr>
          <p:cNvSpPr txBox="1"/>
          <p:nvPr/>
        </p:nvSpPr>
        <p:spPr>
          <a:xfrm>
            <a:off x="6787822" y="2280230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CasellaDiTesto 122">
            <a:extLst>
              <a:ext uri="{FF2B5EF4-FFF2-40B4-BE49-F238E27FC236}">
                <a16:creationId xmlns:a16="http://schemas.microsoft.com/office/drawing/2014/main" xmlns="" id="{A238DFB7-E166-4737-98D6-FBA458FBCA81}"/>
              </a:ext>
            </a:extLst>
          </p:cNvPr>
          <p:cNvSpPr txBox="1"/>
          <p:nvPr/>
        </p:nvSpPr>
        <p:spPr>
          <a:xfrm>
            <a:off x="6546661" y="2812793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xmlns="" id="{9374094D-20AC-4AEC-80E1-83B20C3559CC}"/>
              </a:ext>
            </a:extLst>
          </p:cNvPr>
          <p:cNvSpPr txBox="1"/>
          <p:nvPr/>
        </p:nvSpPr>
        <p:spPr>
          <a:xfrm>
            <a:off x="6536613" y="3264967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xmlns="" id="{84E808CB-8AF5-43CB-9346-C3141BD651DE}"/>
              </a:ext>
            </a:extLst>
          </p:cNvPr>
          <p:cNvSpPr/>
          <p:nvPr/>
        </p:nvSpPr>
        <p:spPr>
          <a:xfrm>
            <a:off x="6666611" y="3983849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ttangolo 125">
            <a:extLst>
              <a:ext uri="{FF2B5EF4-FFF2-40B4-BE49-F238E27FC236}">
                <a16:creationId xmlns:a16="http://schemas.microsoft.com/office/drawing/2014/main" xmlns="" id="{C6E42F08-7C75-42F4-A5FB-1AABB230C84A}"/>
              </a:ext>
            </a:extLst>
          </p:cNvPr>
          <p:cNvSpPr/>
          <p:nvPr/>
        </p:nvSpPr>
        <p:spPr>
          <a:xfrm>
            <a:off x="6884326" y="3970452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ttangolo 127">
            <a:extLst>
              <a:ext uri="{FF2B5EF4-FFF2-40B4-BE49-F238E27FC236}">
                <a16:creationId xmlns:a16="http://schemas.microsoft.com/office/drawing/2014/main" xmlns="" id="{2DBC6D0C-C85D-4AAE-A39C-1A4F23F47B2F}"/>
              </a:ext>
            </a:extLst>
          </p:cNvPr>
          <p:cNvSpPr/>
          <p:nvPr/>
        </p:nvSpPr>
        <p:spPr>
          <a:xfrm>
            <a:off x="7066871" y="2299077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1" name="Gruppo 130">
            <a:extLst>
              <a:ext uri="{FF2B5EF4-FFF2-40B4-BE49-F238E27FC236}">
                <a16:creationId xmlns:a16="http://schemas.microsoft.com/office/drawing/2014/main" xmlns="" id="{B14F7F9C-A043-40B8-8A51-E6DA093F2DA5}"/>
              </a:ext>
            </a:extLst>
          </p:cNvPr>
          <p:cNvGrpSpPr/>
          <p:nvPr/>
        </p:nvGrpSpPr>
        <p:grpSpPr>
          <a:xfrm>
            <a:off x="6352233" y="6432904"/>
            <a:ext cx="546945" cy="425096"/>
            <a:chOff x="6951575" y="6432904"/>
            <a:chExt cx="546945" cy="425096"/>
          </a:xfrm>
        </p:grpSpPr>
        <p:sp>
          <p:nvSpPr>
            <p:cNvPr id="134" name="Rettangolo 133">
              <a:extLst>
                <a:ext uri="{FF2B5EF4-FFF2-40B4-BE49-F238E27FC236}">
                  <a16:creationId xmlns:a16="http://schemas.microsoft.com/office/drawing/2014/main" xmlns="" id="{AB48F145-394E-48E3-BDAC-7F000C28D242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xmlns="" id="{A51A6D02-C82B-4829-8565-120E9D2DF9CD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6" name="Gruppo 135">
            <a:extLst>
              <a:ext uri="{FF2B5EF4-FFF2-40B4-BE49-F238E27FC236}">
                <a16:creationId xmlns:a16="http://schemas.microsoft.com/office/drawing/2014/main" xmlns="" id="{7E343C73-2883-46DD-99C4-AC881A2ADF82}"/>
              </a:ext>
            </a:extLst>
          </p:cNvPr>
          <p:cNvGrpSpPr/>
          <p:nvPr/>
        </p:nvGrpSpPr>
        <p:grpSpPr>
          <a:xfrm>
            <a:off x="6966858" y="6432904"/>
            <a:ext cx="546945" cy="425096"/>
            <a:chOff x="6951575" y="6432904"/>
            <a:chExt cx="546945" cy="425096"/>
          </a:xfrm>
        </p:grpSpPr>
        <p:sp>
          <p:nvSpPr>
            <p:cNvPr id="137" name="Rettangolo 136">
              <a:extLst>
                <a:ext uri="{FF2B5EF4-FFF2-40B4-BE49-F238E27FC236}">
                  <a16:creationId xmlns:a16="http://schemas.microsoft.com/office/drawing/2014/main" xmlns="" id="{F54971D3-BA22-4469-81E1-337491C1A199}"/>
                </a:ext>
              </a:extLst>
            </p:cNvPr>
            <p:cNvSpPr/>
            <p:nvPr/>
          </p:nvSpPr>
          <p:spPr>
            <a:xfrm>
              <a:off x="6951575" y="6488668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</a:t>
              </a:r>
              <a:r>
                <a:rPr kumimoji="0" lang="it-IT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x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ttangolo 137">
              <a:extLst>
                <a:ext uri="{FF2B5EF4-FFF2-40B4-BE49-F238E27FC236}">
                  <a16:creationId xmlns:a16="http://schemas.microsoft.com/office/drawing/2014/main" xmlns="" id="{16094BED-25C7-455D-AB08-71777A3E4012}"/>
                </a:ext>
              </a:extLst>
            </p:cNvPr>
            <p:cNvSpPr/>
            <p:nvPr/>
          </p:nvSpPr>
          <p:spPr>
            <a:xfrm>
              <a:off x="7150452" y="6432904"/>
              <a:ext cx="2856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¥</a:t>
              </a:r>
              <a:endPara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Shell Dlg 2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9" name="Rettangolo 138">
            <a:extLst>
              <a:ext uri="{FF2B5EF4-FFF2-40B4-BE49-F238E27FC236}">
                <a16:creationId xmlns:a16="http://schemas.microsoft.com/office/drawing/2014/main" xmlns="" id="{C9B7119F-2469-4160-831D-E1FE087F23A4}"/>
              </a:ext>
            </a:extLst>
          </p:cNvPr>
          <p:cNvSpPr/>
          <p:nvPr/>
        </p:nvSpPr>
        <p:spPr>
          <a:xfrm>
            <a:off x="6822361" y="2838338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xmlns="" id="{0D7DD9C2-4840-47F2-9196-61885016EC22}"/>
              </a:ext>
            </a:extLst>
          </p:cNvPr>
          <p:cNvSpPr txBox="1"/>
          <p:nvPr/>
        </p:nvSpPr>
        <p:spPr>
          <a:xfrm>
            <a:off x="6990464" y="2286929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xmlns="" id="{B397AD65-A35C-4B06-A00E-8FFA95F35279}"/>
              </a:ext>
            </a:extLst>
          </p:cNvPr>
          <p:cNvSpPr txBox="1"/>
          <p:nvPr/>
        </p:nvSpPr>
        <p:spPr>
          <a:xfrm>
            <a:off x="6750979" y="2826191"/>
            <a:ext cx="169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º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ttangolo 141">
            <a:extLst>
              <a:ext uri="{FF2B5EF4-FFF2-40B4-BE49-F238E27FC236}">
                <a16:creationId xmlns:a16="http://schemas.microsoft.com/office/drawing/2014/main" xmlns="" id="{0DCB3E6E-2695-4412-A7E0-9F0D3E975E70}"/>
              </a:ext>
            </a:extLst>
          </p:cNvPr>
          <p:cNvSpPr/>
          <p:nvPr/>
        </p:nvSpPr>
        <p:spPr>
          <a:xfrm>
            <a:off x="8717253" y="2261056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xmlns="" id="{1B077449-8DF5-4C67-8F48-FBDC5CD60532}"/>
              </a:ext>
            </a:extLst>
          </p:cNvPr>
          <p:cNvSpPr/>
          <p:nvPr/>
        </p:nvSpPr>
        <p:spPr>
          <a:xfrm>
            <a:off x="8713904" y="1790459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xmlns="" id="{3A3D9E4A-A2F1-449C-B50F-D470CE47A178}"/>
              </a:ext>
            </a:extLst>
          </p:cNvPr>
          <p:cNvSpPr/>
          <p:nvPr/>
        </p:nvSpPr>
        <p:spPr>
          <a:xfrm>
            <a:off x="8706897" y="1400248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ttangolo 144">
            <a:extLst>
              <a:ext uri="{FF2B5EF4-FFF2-40B4-BE49-F238E27FC236}">
                <a16:creationId xmlns:a16="http://schemas.microsoft.com/office/drawing/2014/main" xmlns="" id="{0752C8DC-FB04-41FF-BF5C-82C95C0F6625}"/>
              </a:ext>
            </a:extLst>
          </p:cNvPr>
          <p:cNvSpPr/>
          <p:nvPr/>
        </p:nvSpPr>
        <p:spPr>
          <a:xfrm>
            <a:off x="8713595" y="939698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xmlns="" id="{006C5F6B-6797-455A-A07C-B993230C11DB}"/>
              </a:ext>
            </a:extLst>
          </p:cNvPr>
          <p:cNvSpPr txBox="1"/>
          <p:nvPr/>
        </p:nvSpPr>
        <p:spPr>
          <a:xfrm>
            <a:off x="0" y="406039"/>
            <a:ext cx="6082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Rimuovendo tutte le procedure grafiche legate al piano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e alla retta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x=(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lang="it-IT" sz="2000" b="1" dirty="0">
                <a:solidFill>
                  <a:srgbClr val="0070C0"/>
                </a:solidFill>
                <a:latin typeface="Symbol" panose="05050102010706020507" pitchFamily="18" charset="2"/>
              </a:rPr>
              <a:t> Ç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 riesce a mettere in evidenza la curva della parabola reale appartenete alla superficie laterale del cono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D64C17A-8237-4DA7-9CAF-19BAFD3F0D9B}"/>
              </a:ext>
            </a:extLst>
          </p:cNvPr>
          <p:cNvSpPr txBox="1"/>
          <p:nvPr/>
        </p:nvSpPr>
        <p:spPr>
          <a:xfrm>
            <a:off x="-1" y="1760301"/>
            <a:ext cx="5125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parabola, luogo geometrico dei punti ottenuti applicando l’algoritmo descritto viene descritta come di seguito: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4B45F707-51A7-4AB0-A066-7AA89CE1DF77}"/>
              </a:ext>
            </a:extLst>
          </p:cNvPr>
          <p:cNvSpPr txBox="1"/>
          <p:nvPr/>
        </p:nvSpPr>
        <p:spPr>
          <a:xfrm>
            <a:off x="-1" y="2907833"/>
            <a:ext cx="5009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 parabola è il «luogo geometrico dei punti del piano equidistanti da un punto fisso detto fuoco e da una retta detta direttrice»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727A0D0-7CD5-41EC-9B1D-74E3022682C9}"/>
              </a:ext>
            </a:extLst>
          </p:cNvPr>
          <p:cNvSpPr txBox="1"/>
          <p:nvPr/>
        </p:nvSpPr>
        <p:spPr>
          <a:xfrm>
            <a:off x="0" y="4186563"/>
            <a:ext cx="3631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curva è costituita da due rami, simmetrici rispetto ad un asse appartenenti al piano di sezione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che disponendosi parallelo ad una generatrice, determina il punto improprio secondo la seguente operazione (g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Ç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b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®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¥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xmlns="" id="{785D34CC-5F21-43C1-98D2-C56E374988B4}"/>
              </a:ext>
            </a:extLst>
          </p:cNvPr>
          <p:cNvCxnSpPr>
            <a:cxnSpLocks/>
          </p:cNvCxnSpPr>
          <p:nvPr/>
        </p:nvCxnSpPr>
        <p:spPr>
          <a:xfrm>
            <a:off x="4082603" y="5322171"/>
            <a:ext cx="495836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3CC62EA5-6932-4965-980F-664CD8398A91}"/>
              </a:ext>
            </a:extLst>
          </p:cNvPr>
          <p:cNvSpPr txBox="1"/>
          <p:nvPr/>
        </p:nvSpPr>
        <p:spPr>
          <a:xfrm>
            <a:off x="3786389" y="4456093"/>
            <a:ext cx="2125015" cy="3693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Asse di simmetria</a:t>
            </a:r>
          </a:p>
        </p:txBody>
      </p:sp>
      <p:cxnSp>
        <p:nvCxnSpPr>
          <p:cNvPr id="3138" name="Connettore 2 3137">
            <a:extLst>
              <a:ext uri="{FF2B5EF4-FFF2-40B4-BE49-F238E27FC236}">
                <a16:creationId xmlns:a16="http://schemas.microsoft.com/office/drawing/2014/main" xmlns="" id="{7A45E7AB-E0E0-4D6B-A4F8-2E368E7E1A1B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4848897" y="4825425"/>
            <a:ext cx="0" cy="493550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0" name="Rettangolo 3139">
            <a:extLst>
              <a:ext uri="{FF2B5EF4-FFF2-40B4-BE49-F238E27FC236}">
                <a16:creationId xmlns:a16="http://schemas.microsoft.com/office/drawing/2014/main" xmlns="" id="{B7816242-9424-4767-BB93-922FE20B915F}"/>
              </a:ext>
            </a:extLst>
          </p:cNvPr>
          <p:cNvSpPr/>
          <p:nvPr/>
        </p:nvSpPr>
        <p:spPr>
          <a:xfrm>
            <a:off x="4004498" y="5031989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</a:t>
            </a:r>
            <a:r>
              <a:rPr kumimoji="0" lang="it-IT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¥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CasellaDiTesto 155">
            <a:extLst>
              <a:ext uri="{FF2B5EF4-FFF2-40B4-BE49-F238E27FC236}">
                <a16:creationId xmlns:a16="http://schemas.microsoft.com/office/drawing/2014/main" xmlns="" id="{C2A10EEF-7DE1-416A-875D-3F4DF3114316}"/>
              </a:ext>
            </a:extLst>
          </p:cNvPr>
          <p:cNvSpPr txBox="1"/>
          <p:nvPr/>
        </p:nvSpPr>
        <p:spPr>
          <a:xfrm>
            <a:off x="8080842" y="1044318"/>
            <a:ext cx="1008000" cy="5847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Parabola reale</a:t>
            </a:r>
          </a:p>
        </p:txBody>
      </p:sp>
      <p:cxnSp>
        <p:nvCxnSpPr>
          <p:cNvPr id="157" name="Connettore 2 156">
            <a:extLst>
              <a:ext uri="{FF2B5EF4-FFF2-40B4-BE49-F238E27FC236}">
                <a16:creationId xmlns:a16="http://schemas.microsoft.com/office/drawing/2014/main" xmlns="" id="{C8DC9DA4-2FC3-45C9-8524-441A51EB8B31}"/>
              </a:ext>
            </a:extLst>
          </p:cNvPr>
          <p:cNvCxnSpPr>
            <a:cxnSpLocks/>
            <a:stCxn id="156" idx="2"/>
          </p:cNvCxnSpPr>
          <p:nvPr/>
        </p:nvCxnSpPr>
        <p:spPr>
          <a:xfrm flipH="1">
            <a:off x="6961239" y="1629093"/>
            <a:ext cx="1623603" cy="1157410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asellaDiTesto 157">
            <a:extLst>
              <a:ext uri="{FF2B5EF4-FFF2-40B4-BE49-F238E27FC236}">
                <a16:creationId xmlns:a16="http://schemas.microsoft.com/office/drawing/2014/main" xmlns="" id="{A1B643F2-856F-4E47-96D6-E6D3B030C88F}"/>
              </a:ext>
            </a:extLst>
          </p:cNvPr>
          <p:cNvSpPr txBox="1"/>
          <p:nvPr/>
        </p:nvSpPr>
        <p:spPr>
          <a:xfrm>
            <a:off x="8104451" y="6247467"/>
            <a:ext cx="1008000" cy="5847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Parabola reale</a:t>
            </a:r>
          </a:p>
        </p:txBody>
      </p:sp>
      <p:cxnSp>
        <p:nvCxnSpPr>
          <p:cNvPr id="159" name="Connettore 2 158">
            <a:extLst>
              <a:ext uri="{FF2B5EF4-FFF2-40B4-BE49-F238E27FC236}">
                <a16:creationId xmlns:a16="http://schemas.microsoft.com/office/drawing/2014/main" xmlns="" id="{77425429-EAD6-4ABF-AAF2-CF3BFC66302D}"/>
              </a:ext>
            </a:extLst>
          </p:cNvPr>
          <p:cNvCxnSpPr>
            <a:stCxn id="158" idx="0"/>
          </p:cNvCxnSpPr>
          <p:nvPr/>
        </p:nvCxnSpPr>
        <p:spPr>
          <a:xfrm flipH="1" flipV="1">
            <a:off x="7482625" y="5782614"/>
            <a:ext cx="1125826" cy="46485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ttangolo 100">
            <a:extLst>
              <a:ext uri="{FF2B5EF4-FFF2-40B4-BE49-F238E27FC236}">
                <a16:creationId xmlns:a16="http://schemas.microsoft.com/office/drawing/2014/main" xmlns="" id="{CAD4CB62-5829-4F5C-87D5-73DFD3DCBDDD}"/>
              </a:ext>
            </a:extLst>
          </p:cNvPr>
          <p:cNvSpPr/>
          <p:nvPr/>
        </p:nvSpPr>
        <p:spPr>
          <a:xfrm>
            <a:off x="8683289" y="3222655"/>
            <a:ext cx="38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t-IT" sz="1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Symbol" panose="05050102010706020507" pitchFamily="18" charset="2"/>
              </a:rPr>
              <a:t>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xmlns="" id="{6B24FE3B-A81A-41AC-B246-C12FCAC95FBA}"/>
              </a:ext>
            </a:extLst>
          </p:cNvPr>
          <p:cNvCxnSpPr/>
          <p:nvPr/>
        </p:nvCxnSpPr>
        <p:spPr>
          <a:xfrm>
            <a:off x="7422204" y="1634246"/>
            <a:ext cx="0" cy="2340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xmlns="" id="{E5938744-4F33-4F5C-87F4-7FA9E629225F}"/>
              </a:ext>
            </a:extLst>
          </p:cNvPr>
          <p:cNvCxnSpPr>
            <a:cxnSpLocks/>
          </p:cNvCxnSpPr>
          <p:nvPr/>
        </p:nvCxnSpPr>
        <p:spPr>
          <a:xfrm>
            <a:off x="6674158" y="4373517"/>
            <a:ext cx="0" cy="189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BB7433F-E36B-4754-868B-3D323A1066DB}"/>
              </a:ext>
            </a:extLst>
          </p:cNvPr>
          <p:cNvSpPr txBox="1"/>
          <p:nvPr/>
        </p:nvSpPr>
        <p:spPr>
          <a:xfrm>
            <a:off x="3909391" y="5817704"/>
            <a:ext cx="2226365" cy="3693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Rami della parabola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xmlns="" id="{B67B6F8F-798C-4969-AB31-6F22E37BB27A}"/>
              </a:ext>
            </a:extLst>
          </p:cNvPr>
          <p:cNvCxnSpPr>
            <a:cxnSpLocks/>
            <a:stCxn id="20" idx="3"/>
            <a:endCxn id="117" idx="0"/>
          </p:cNvCxnSpPr>
          <p:nvPr/>
        </p:nvCxnSpPr>
        <p:spPr>
          <a:xfrm flipV="1">
            <a:off x="6135756" y="4531342"/>
            <a:ext cx="882688" cy="1471028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6" name="Connettore 2 3135">
            <a:extLst>
              <a:ext uri="{FF2B5EF4-FFF2-40B4-BE49-F238E27FC236}">
                <a16:creationId xmlns:a16="http://schemas.microsoft.com/office/drawing/2014/main" xmlns="" id="{2E69A1A6-0EBC-4B81-950E-63065D3118A1}"/>
              </a:ext>
            </a:extLst>
          </p:cNvPr>
          <p:cNvCxnSpPr>
            <a:stCxn id="20" idx="3"/>
          </p:cNvCxnSpPr>
          <p:nvPr/>
        </p:nvCxnSpPr>
        <p:spPr>
          <a:xfrm flipV="1">
            <a:off x="6135756" y="5959929"/>
            <a:ext cx="1006361" cy="42441"/>
          </a:xfrm>
          <a:prstGeom prst="straightConnector1">
            <a:avLst/>
          </a:prstGeom>
          <a:ln w="31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diritto 106">
            <a:extLst>
              <a:ext uri="{FF2B5EF4-FFF2-40B4-BE49-F238E27FC236}">
                <a16:creationId xmlns:a16="http://schemas.microsoft.com/office/drawing/2014/main" xmlns="" id="{A617FFFC-3854-4B3B-9076-C50B1DD63B5F}"/>
              </a:ext>
            </a:extLst>
          </p:cNvPr>
          <p:cNvCxnSpPr>
            <a:cxnSpLocks/>
          </p:cNvCxnSpPr>
          <p:nvPr/>
        </p:nvCxnSpPr>
        <p:spPr>
          <a:xfrm>
            <a:off x="-1" y="6858000"/>
            <a:ext cx="9144001" cy="0"/>
          </a:xfrm>
          <a:prstGeom prst="line">
            <a:avLst/>
          </a:prstGeom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3992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7" grpId="0"/>
      <p:bldP spid="129" grpId="0"/>
      <p:bldP spid="130" grpId="0"/>
      <p:bldP spid="132" grpId="0"/>
      <p:bldP spid="133" grpId="0"/>
      <p:bldP spid="21" grpId="0" animBg="1"/>
      <p:bldP spid="153" grpId="0"/>
      <p:bldP spid="80" grpId="0" animBg="1"/>
      <p:bldP spid="96" grpId="0" animBg="1"/>
      <p:bldP spid="105" grpId="0" animBg="1"/>
      <p:bldP spid="111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3" grpId="0"/>
      <p:bldP spid="124" grpId="0"/>
      <p:bldP spid="125" grpId="0"/>
      <p:bldP spid="126" grpId="0"/>
      <p:bldP spid="12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55" grpId="0"/>
      <p:bldP spid="2" grpId="0"/>
      <p:bldP spid="11" grpId="0"/>
      <p:bldP spid="16" grpId="0"/>
      <p:bldP spid="31" grpId="0" animBg="1"/>
      <p:bldP spid="3140" grpId="0"/>
      <p:bldP spid="156" grpId="0" animBg="1"/>
      <p:bldP spid="158" grpId="0" animBg="1"/>
      <p:bldP spid="101" grpId="0"/>
      <p:bldP spid="20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1874</Words>
  <Application>Microsoft Office PowerPoint</Application>
  <PresentationFormat>Presentazione su schermo (4:3)</PresentationFormat>
  <Paragraphs>380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1_Tema di Office</vt:lpstr>
      <vt:lpstr>Geometria descrittiva dinamica</vt:lpstr>
      <vt:lpstr>LE CONICHE: LA PARABOLA - Dati </vt:lpstr>
      <vt:lpstr>LE CONICHE: LA PARABOLA – (1) </vt:lpstr>
      <vt:lpstr>LE CONICHE: LA PARABOLA – (2) </vt:lpstr>
      <vt:lpstr>LE CONICHE: LA PARABOLA – (3) </vt:lpstr>
      <vt:lpstr>LE CONICHE: LA PARABOLA – (4) </vt:lpstr>
      <vt:lpstr>LE CONICHE: LA PARABOLA – (5) </vt:lpstr>
      <vt:lpstr>LE CONICHE: LA PARABOLA – (6) </vt:lpstr>
      <vt:lpstr>LE CONICHE: LA PARABOLA – (7) </vt:lpstr>
      <vt:lpstr>LE CONICHE: LA PARABOLA – (8) 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</dc:creator>
  <cp:lastModifiedBy>Elio Fragassi</cp:lastModifiedBy>
  <cp:revision>180</cp:revision>
  <dcterms:created xsi:type="dcterms:W3CDTF">2019-02-22T19:23:19Z</dcterms:created>
  <dcterms:modified xsi:type="dcterms:W3CDTF">2020-09-27T17:54:39Z</dcterms:modified>
</cp:coreProperties>
</file>