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353" autoAdjust="0"/>
  </p:normalViewPr>
  <p:slideViewPr>
    <p:cSldViewPr snapToGrid="0">
      <p:cViewPr varScale="1">
        <p:scale>
          <a:sx n="86" d="100"/>
          <a:sy n="86" d="100"/>
        </p:scale>
        <p:origin x="160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308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06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32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90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86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020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109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946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331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34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99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15958-7091-498B-9EAC-D750BC9ADB0A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20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81094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it-IT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72F90E-4162-4C50-B9A9-42B0C7527E2E}"/>
              </a:ext>
            </a:extLst>
          </p:cNvPr>
          <p:cNvSpPr txBox="1"/>
          <p:nvPr/>
        </p:nvSpPr>
        <p:spPr>
          <a:xfrm>
            <a:off x="3801293" y="1254037"/>
            <a:ext cx="5303520" cy="22467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LE OPERAZIONI GEOMETRICHE</a:t>
            </a:r>
          </a:p>
          <a:p>
            <a:pPr algn="ctr"/>
            <a:endParaRPr lang="it-IT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86614-83E6-44EC-8144-BA464F16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293" y="3711305"/>
            <a:ext cx="5292000" cy="2739211"/>
          </a:xfrm>
          <a:prstGeom prst="rect">
            <a:avLst/>
          </a:prstGeom>
          <a:solidFill>
            <a:srgbClr val="C5E0B4"/>
          </a:solidFill>
          <a:ln w="317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97" algn="ctr">
              <a:defRPr/>
            </a:pPr>
            <a:r>
              <a:rPr lang="it-IT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Il disegno è stato  eseguito nell’a. s. 2008/09</a:t>
            </a:r>
          </a:p>
          <a:p>
            <a:pPr marL="107997" algn="ctr">
              <a:defRPr/>
            </a:pPr>
            <a:r>
              <a:rPr lang="it-IT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da  </a:t>
            </a:r>
            <a:r>
              <a:rPr lang="it-IT" sz="2000" b="1" kern="0" dirty="0" err="1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Notarandrea</a:t>
            </a:r>
            <a:r>
              <a:rPr lang="it-IT" sz="2000" b="1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 Sirio </a:t>
            </a:r>
            <a:r>
              <a:rPr lang="it-IT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della classe 3°C</a:t>
            </a:r>
          </a:p>
          <a:p>
            <a:pPr marL="107997" algn="ctr">
              <a:defRPr/>
            </a:pPr>
            <a:endParaRPr lang="it-IT" kern="0" dirty="0">
              <a:solidFill>
                <a:srgbClr val="00B050"/>
              </a:solidFill>
              <a:latin typeface="Comic Sans MS"/>
              <a:cs typeface="Times New Roman" pitchFamily="18" charset="0"/>
            </a:endParaRPr>
          </a:p>
          <a:p>
            <a:pPr marL="107997" algn="ctr">
              <a:defRPr/>
            </a:pPr>
            <a:r>
              <a:rPr lang="it-IT" sz="2000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del Liceo artistico “</a:t>
            </a:r>
            <a:r>
              <a:rPr lang="it-IT" sz="2000" b="1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G. </a:t>
            </a:r>
            <a:r>
              <a:rPr lang="it-IT" sz="2000" b="1" kern="0" dirty="0" err="1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Misticoni</a:t>
            </a:r>
            <a:r>
              <a:rPr lang="it-IT" sz="2000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” </a:t>
            </a:r>
          </a:p>
          <a:p>
            <a:pPr marL="107997" algn="ctr">
              <a:defRPr/>
            </a:pPr>
            <a:r>
              <a:rPr lang="it-IT" sz="2000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di Pescara</a:t>
            </a:r>
          </a:p>
          <a:p>
            <a:pPr marL="107997" algn="ctr">
              <a:defRPr/>
            </a:pPr>
            <a:endParaRPr lang="it-IT" sz="2000" kern="0" dirty="0">
              <a:solidFill>
                <a:srgbClr val="C5E0B4"/>
              </a:solidFill>
              <a:latin typeface="Comic Sans MS"/>
              <a:cs typeface="Times New Roman" pitchFamily="18" charset="0"/>
            </a:endParaRPr>
          </a:p>
          <a:p>
            <a:pPr marL="107997" algn="ctr">
              <a:defRPr/>
            </a:pPr>
            <a:r>
              <a:rPr lang="it-IT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per la materia :“</a:t>
            </a:r>
            <a:r>
              <a:rPr lang="it-IT" sz="2000" b="1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Discipline geometriche</a:t>
            </a:r>
            <a:r>
              <a:rPr lang="it-IT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”</a:t>
            </a:r>
          </a:p>
          <a:p>
            <a:pPr marL="107997" algn="ctr">
              <a:defRPr/>
            </a:pPr>
            <a:endParaRPr lang="it-IT" kern="0" dirty="0">
              <a:solidFill>
                <a:srgbClr val="00B050"/>
              </a:solidFill>
              <a:latin typeface="Comic Sans MS"/>
              <a:cs typeface="Times New Roman" pitchFamily="18" charset="0"/>
            </a:endParaRPr>
          </a:p>
          <a:p>
            <a:pPr algn="ctr">
              <a:defRPr/>
            </a:pPr>
            <a:r>
              <a:rPr lang="it-IT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Insegnante: Prof. Elio Fragassi</a:t>
            </a:r>
            <a:endParaRPr lang="it-IT" sz="1600" kern="0" dirty="0">
              <a:solidFill>
                <a:srgbClr val="00B050"/>
              </a:solidFill>
              <a:latin typeface="Comic Sans MS"/>
              <a:cs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E0CE17A-0B2A-4C43-9ECE-C6A7E6F09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693" y="6481038"/>
            <a:ext cx="4319588" cy="288000"/>
          </a:xfrm>
          <a:prstGeom prst="rect">
            <a:avLst/>
          </a:prstGeom>
          <a:solidFill>
            <a:srgbClr val="FFFF0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lIns="92075" tIns="46039" rIns="92075" bIns="46039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600" b="1" kern="0" dirty="0">
                <a:solidFill>
                  <a:srgbClr val="C000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Autore   Prof. Arch. Elio Fragassi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689DC867-7C09-496A-8B04-DABA7C36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9" y="6473100"/>
            <a:ext cx="4679951" cy="288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lIns="92075" tIns="46039" rIns="92075" bIns="46039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it-IT" altLang="it-IT" sz="1400" b="1" kern="0">
                <a:solidFill>
                  <a:prstClr val="black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8D20EE-8824-42E3-98CA-3698019B7BDF}"/>
              </a:ext>
            </a:extLst>
          </p:cNvPr>
          <p:cNvSpPr txBox="1">
            <a:spLocks noChangeArrowheads="1"/>
          </p:cNvSpPr>
          <p:nvPr/>
        </p:nvSpPr>
        <p:spPr>
          <a:xfrm>
            <a:off x="36513" y="872128"/>
            <a:ext cx="9070975" cy="3540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16C16F-AF5E-4067-AC7D-307B8AE89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" y="1268149"/>
            <a:ext cx="3653649" cy="518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34F0EC8-BB9C-468E-9A4F-26AA81A937A0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64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particolari (6-2)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06</a:t>
            </a:r>
            <a:endParaRPr lang="it-IT" sz="2000" dirty="0">
              <a:solidFill>
                <a:srgbClr val="00B05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59DC95-E22A-478D-B28F-950DC99AD4D1}"/>
              </a:ext>
            </a:extLst>
          </p:cNvPr>
          <p:cNvSpPr txBox="1"/>
          <p:nvPr/>
        </p:nvSpPr>
        <p:spPr>
          <a:xfrm>
            <a:off x="36000" y="1110745"/>
            <a:ext cx="9072000" cy="72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Quindi per X=(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b Ç g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) passeranno sia in due piani assegnati sia il terzo piano.</a:t>
            </a:r>
          </a:p>
          <a:p>
            <a:pPr lvl="0" algn="ctr">
              <a:lnSpc>
                <a:spcPct val="115000"/>
              </a:lnSpc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 Dal che si evince che i due piani assegnati non sono paralleli 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FCB63A4-BBC0-4D4D-B646-19D0069B3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610"/>
          <a:stretch/>
        </p:blipFill>
        <p:spPr bwMode="auto">
          <a:xfrm>
            <a:off x="59908" y="1955185"/>
            <a:ext cx="4680000" cy="27787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1ABF738-0549-4106-9329-911C4C153D47}"/>
              </a:ext>
            </a:extLst>
          </p:cNvPr>
          <p:cNvSpPr txBox="1"/>
          <p:nvPr/>
        </p:nvSpPr>
        <p:spPr>
          <a:xfrm>
            <a:off x="4757565" y="1827720"/>
            <a:ext cx="4320000" cy="134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definire il parallelismo tra i due piani e, quindi, la definizione delle tracce improprie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operiamo nel modo seguente (</a:t>
            </a:r>
            <a:r>
              <a:rPr lang="it-IT" dirty="0" err="1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fig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Es.06.2).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7038E7-2686-4236-914A-1F0BAC8D326F}"/>
              </a:ext>
            </a:extLst>
          </p:cNvPr>
          <p:cNvSpPr txBox="1"/>
          <p:nvPr/>
        </p:nvSpPr>
        <p:spPr>
          <a:xfrm>
            <a:off x="4754983" y="3117478"/>
            <a:ext cx="43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Assumendo (s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Î 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)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come retta principale, si disegna la retta r//s.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1829FAC-238C-42B8-8FF6-B08F91BE929E}"/>
              </a:ext>
            </a:extLst>
          </p:cNvPr>
          <p:cNvSpPr/>
          <p:nvPr/>
        </p:nvSpPr>
        <p:spPr>
          <a:xfrm>
            <a:off x="4766017" y="3709913"/>
            <a:ext cx="43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Operando su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costruiamo la proiezione r’//s’  passante per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 quindi per il piede di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 conduciamo r” che ci definisce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 che dovrà appartenere a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essendo la retta r complanare alla retta s.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31" name="AutoShape 14">
            <a:extLst>
              <a:ext uri="{FF2B5EF4-FFF2-40B4-BE49-F238E27FC236}">
                <a16:creationId xmlns:a16="http://schemas.microsoft.com/office/drawing/2014/main" id="{3A7E68B0-5FC7-4CC0-A2B5-3D2667374A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1070" y="5789220"/>
            <a:ext cx="241416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cxnSp>
        <p:nvCxnSpPr>
          <p:cNvPr id="32" name="AutoShape 14">
            <a:extLst>
              <a:ext uri="{FF2B5EF4-FFF2-40B4-BE49-F238E27FC236}">
                <a16:creationId xmlns:a16="http://schemas.microsoft.com/office/drawing/2014/main" id="{D2422FFE-CF0C-4379-8EFC-C0BE061DC1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8295" y="6524021"/>
            <a:ext cx="241416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sp>
        <p:nvSpPr>
          <p:cNvPr id="35" name="Text Box 3">
            <a:extLst>
              <a:ext uri="{FF2B5EF4-FFF2-40B4-BE49-F238E27FC236}">
                <a16:creationId xmlns:a16="http://schemas.microsoft.com/office/drawing/2014/main" id="{18FDB103-F842-42A6-B2CD-FAD9C77D4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049" y="5941248"/>
            <a:ext cx="772533" cy="430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16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16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78FF0C37-FE6D-4D48-907C-8BCC4A8EC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747" y="5561178"/>
            <a:ext cx="1062026" cy="430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16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16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B50A8DB9-3B0A-4823-8916-4478D8213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197" y="6308650"/>
            <a:ext cx="1062026" cy="430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16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16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904A00FC-CA5E-4A09-B45E-EED6A62B6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344" y="5599186"/>
            <a:ext cx="675966" cy="430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 baseline="-25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BE6256B8-9C96-4085-AEC2-3980CA82D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344" y="6295979"/>
            <a:ext cx="724250" cy="430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 baseline="-25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EA54DC53-2380-4538-9946-CC003D0D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215" y="5966587"/>
            <a:ext cx="482834" cy="430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sz="16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AutoShape 11">
            <a:extLst>
              <a:ext uri="{FF2B5EF4-FFF2-40B4-BE49-F238E27FC236}">
                <a16:creationId xmlns:a16="http://schemas.microsoft.com/office/drawing/2014/main" id="{1B820468-7B63-46BB-8030-5BDE092B800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6975" y="5789220"/>
            <a:ext cx="482834" cy="143583"/>
          </a:xfrm>
          <a:prstGeom prst="bentConnector3">
            <a:avLst>
              <a:gd name="adj1" fmla="val 2176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42" name="AutoShape 13">
            <a:extLst>
              <a:ext uri="{FF2B5EF4-FFF2-40B4-BE49-F238E27FC236}">
                <a16:creationId xmlns:a16="http://schemas.microsoft.com/office/drawing/2014/main" id="{616F8140-22AE-498F-B11F-BD111F6768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9750" y="6371994"/>
            <a:ext cx="482834" cy="152027"/>
          </a:xfrm>
          <a:prstGeom prst="bentConnector3">
            <a:avLst>
              <a:gd name="adj1" fmla="val 287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sp>
        <p:nvSpPr>
          <p:cNvPr id="43" name="Rectangle 35">
            <a:extLst>
              <a:ext uri="{FF2B5EF4-FFF2-40B4-BE49-F238E27FC236}">
                <a16:creationId xmlns:a16="http://schemas.microsoft.com/office/drawing/2014/main" id="{59058D5A-8572-4A09-9E8F-D4A54E37A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393" y="5966587"/>
            <a:ext cx="1062234" cy="430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sz="16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;x”</a:t>
            </a:r>
            <a:r>
              <a:rPr lang="it-IT" sz="16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4" name="AutoShape 37">
            <a:extLst>
              <a:ext uri="{FF2B5EF4-FFF2-40B4-BE49-F238E27FC236}">
                <a16:creationId xmlns:a16="http://schemas.microsoft.com/office/drawing/2014/main" id="{376D31A2-9437-4450-B7C5-C96BD49BB44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195870" y="5647861"/>
            <a:ext cx="143583" cy="482043"/>
          </a:xfrm>
          <a:prstGeom prst="bentConnector3">
            <a:avLst>
              <a:gd name="adj1" fmla="val 19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45" name="Connettore a gomito 44">
            <a:extLst>
              <a:ext uri="{FF2B5EF4-FFF2-40B4-BE49-F238E27FC236}">
                <a16:creationId xmlns:a16="http://schemas.microsoft.com/office/drawing/2014/main" id="{C4F22B2B-DD88-4566-8910-C872F25FB70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67521" y="6409998"/>
            <a:ext cx="502483" cy="139358"/>
          </a:xfrm>
          <a:prstGeom prst="bentConnector3">
            <a:avLst>
              <a:gd name="adj1" fmla="val 98306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34" name="AutoShape 14">
            <a:extLst>
              <a:ext uri="{FF2B5EF4-FFF2-40B4-BE49-F238E27FC236}">
                <a16:creationId xmlns:a16="http://schemas.microsoft.com/office/drawing/2014/main" id="{48C1E67D-D380-4D36-A261-978342A78C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1707" y="6218947"/>
            <a:ext cx="241021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CF10CD-6D7D-4579-A1DF-488408F60B8F}"/>
              </a:ext>
            </a:extLst>
          </p:cNvPr>
          <p:cNvSpPr txBox="1"/>
          <p:nvPr/>
        </p:nvSpPr>
        <p:spPr>
          <a:xfrm>
            <a:off x="36000" y="5537448"/>
            <a:ext cx="42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può affermare, ora, che essendo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applicando l’algoritmo grafico relativo siamo in presenza di una retta x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passante per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12ADB3-8F14-430A-8D8A-2FD4EC538351}"/>
              </a:ext>
            </a:extLst>
          </p:cNvPr>
          <p:cNvSpPr txBox="1"/>
          <p:nvPr/>
        </p:nvSpPr>
        <p:spPr>
          <a:xfrm>
            <a:off x="71999" y="4777534"/>
            <a:ext cx="4685565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questa seconda traccia della retta</a:t>
            </a:r>
          </a:p>
          <a:p>
            <a:pPr lvl="0">
              <a:lnSpc>
                <a:spcPct val="115000"/>
              </a:lnSpc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 passerà la traccia seconda del piano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endParaRPr lang="it-IT" dirty="0"/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9B71A7EE-9E46-4F72-B9D3-9D71F4D5FF40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59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/>
      <p:bldP spid="11" grpId="0"/>
      <p:bldP spid="7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particolari (6-3)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06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DBC8DA-EB8D-4DF3-957C-9DD9B06CD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610"/>
          <a:stretch/>
        </p:blipFill>
        <p:spPr bwMode="auto">
          <a:xfrm>
            <a:off x="56597" y="1201495"/>
            <a:ext cx="4680000" cy="277877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A4C19B-83F4-45DD-A842-85F7BD7CD427}"/>
              </a:ext>
            </a:extLst>
          </p:cNvPr>
          <p:cNvSpPr txBox="1"/>
          <p:nvPr/>
        </p:nvSpPr>
        <p:spPr>
          <a:xfrm>
            <a:off x="4738250" y="1146075"/>
            <a:ext cx="43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 stesso modo (Es.06.3) assumendo la retta (r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Î 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come retta di riferimento si disegna la retta s//r.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D29C70-AAB1-4990-8DFF-C8757F734094}"/>
              </a:ext>
            </a:extLst>
          </p:cNvPr>
          <p:cNvSpPr txBox="1"/>
          <p:nvPr/>
        </p:nvSpPr>
        <p:spPr>
          <a:xfrm>
            <a:off x="4752105" y="2124825"/>
            <a:ext cx="4349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Operando su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costruiamo la proiezione s”//r”  passante per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quindi per il piede di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conduciamo s’ che ci definisce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che dovrà appartenere a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essendo la retta s complanare alla retta r.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3C654A-D4B5-4FA6-BCF8-BE800FFF3BEC}"/>
              </a:ext>
            </a:extLst>
          </p:cNvPr>
          <p:cNvSpPr txBox="1"/>
          <p:nvPr/>
        </p:nvSpPr>
        <p:spPr>
          <a:xfrm>
            <a:off x="22832" y="4072341"/>
            <a:ext cx="896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Come mostra il disegno perché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sia parallelo ad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è necessario che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cambi luogo aumentando il valore dell’aggetto passando per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s. </a:t>
            </a:r>
          </a:p>
        </p:txBody>
      </p:sp>
      <p:cxnSp>
        <p:nvCxnSpPr>
          <p:cNvPr id="9" name="AutoShape 14">
            <a:extLst>
              <a:ext uri="{FF2B5EF4-FFF2-40B4-BE49-F238E27FC236}">
                <a16:creationId xmlns:a16="http://schemas.microsoft.com/office/drawing/2014/main" id="{3F729804-5458-4BC0-82C7-0C219A086C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424" y="5526727"/>
            <a:ext cx="277720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cxnSp>
        <p:nvCxnSpPr>
          <p:cNvPr id="10" name="AutoShape 14">
            <a:extLst>
              <a:ext uri="{FF2B5EF4-FFF2-40B4-BE49-F238E27FC236}">
                <a16:creationId xmlns:a16="http://schemas.microsoft.com/office/drawing/2014/main" id="{C92CFE3B-8052-4717-85D7-FDD1D2F562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2728" y="6372028"/>
            <a:ext cx="277720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sp>
        <p:nvSpPr>
          <p:cNvPr id="13" name="Text Box 3">
            <a:extLst>
              <a:ext uri="{FF2B5EF4-FFF2-40B4-BE49-F238E27FC236}">
                <a16:creationId xmlns:a16="http://schemas.microsoft.com/office/drawing/2014/main" id="{3FEB5297-3EC2-4767-9060-E6433EA0E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325" y="5701617"/>
            <a:ext cx="888704" cy="495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1ED6B03-BF2D-409B-8BBA-346DA6EA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655" y="5264392"/>
            <a:ext cx="1221729" cy="495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baseline="-25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FC77B14E-11E2-496E-A91A-43B86292E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263" y="6124268"/>
            <a:ext cx="1221729" cy="495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baseline="-25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05C1D851-BBD1-43B6-8BDE-2390453BC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041" y="5308114"/>
            <a:ext cx="777616" cy="495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B4CC0235-9380-480B-AA18-73C608FE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041" y="6109693"/>
            <a:ext cx="833160" cy="495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DFC95C2C-A8EF-457C-BDDD-05DEDD2C2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885" y="5730765"/>
            <a:ext cx="555440" cy="495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AutoShape 11">
            <a:extLst>
              <a:ext uri="{FF2B5EF4-FFF2-40B4-BE49-F238E27FC236}">
                <a16:creationId xmlns:a16="http://schemas.microsoft.com/office/drawing/2014/main" id="{6418712F-9E29-46C5-AAF4-9A6E9B1843C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15118" y="5526727"/>
            <a:ext cx="555440" cy="165174"/>
          </a:xfrm>
          <a:prstGeom prst="bentConnector3">
            <a:avLst>
              <a:gd name="adj1" fmla="val 2176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20" name="AutoShape 13">
            <a:extLst>
              <a:ext uri="{FF2B5EF4-FFF2-40B4-BE49-F238E27FC236}">
                <a16:creationId xmlns:a16="http://schemas.microsoft.com/office/drawing/2014/main" id="{AEA0955F-957C-4CDF-BBDE-17363297E5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9814" y="6197138"/>
            <a:ext cx="555440" cy="174890"/>
          </a:xfrm>
          <a:prstGeom prst="bentConnector3">
            <a:avLst>
              <a:gd name="adj1" fmla="val 287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sp>
        <p:nvSpPr>
          <p:cNvPr id="21" name="Rectangle 35">
            <a:extLst>
              <a:ext uri="{FF2B5EF4-FFF2-40B4-BE49-F238E27FC236}">
                <a16:creationId xmlns:a16="http://schemas.microsoft.com/office/drawing/2014/main" id="{EE5C9AC3-3C4F-4200-96E0-01CC7E42B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194" y="5730765"/>
            <a:ext cx="1221969" cy="495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;x”</a:t>
            </a:r>
            <a:r>
              <a:rPr lang="it-IT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2" name="AutoShape 37">
            <a:extLst>
              <a:ext uri="{FF2B5EF4-FFF2-40B4-BE49-F238E27FC236}">
                <a16:creationId xmlns:a16="http://schemas.microsoft.com/office/drawing/2014/main" id="{625E3ED9-73DE-4794-88C1-0BFD8EE4C73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931365" y="5364112"/>
            <a:ext cx="165174" cy="554530"/>
          </a:xfrm>
          <a:prstGeom prst="bentConnector3">
            <a:avLst>
              <a:gd name="adj1" fmla="val 19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23" name="Connettore a gomito 22">
            <a:extLst>
              <a:ext uri="{FF2B5EF4-FFF2-40B4-BE49-F238E27FC236}">
                <a16:creationId xmlns:a16="http://schemas.microsoft.com/office/drawing/2014/main" id="{ED3D2D19-6588-4752-BE1D-62524102FFD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83714" y="6240861"/>
            <a:ext cx="578044" cy="160316"/>
          </a:xfrm>
          <a:prstGeom prst="bentConnector3">
            <a:avLst>
              <a:gd name="adj1" fmla="val 98306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12" name="AutoShape 14">
            <a:extLst>
              <a:ext uri="{FF2B5EF4-FFF2-40B4-BE49-F238E27FC236}">
                <a16:creationId xmlns:a16="http://schemas.microsoft.com/office/drawing/2014/main" id="{87432099-4AE0-40CE-968B-09662EC0F0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76964" y="5978526"/>
            <a:ext cx="277265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7CFDA79-C624-4CD7-A19F-3260AD4EC9F4}"/>
              </a:ext>
            </a:extLst>
          </p:cNvPr>
          <p:cNvSpPr txBox="1"/>
          <p:nvPr/>
        </p:nvSpPr>
        <p:spPr>
          <a:xfrm>
            <a:off x="56597" y="4904416"/>
            <a:ext cx="327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può affermare, a questo punto, che essendo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applicando l’algoritmo grafico relativo siamo in presenza di una retta x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passante per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x.</a:t>
            </a:r>
            <a:endParaRPr lang="it-IT" dirty="0">
              <a:solidFill>
                <a:srgbClr val="00B050"/>
              </a:solidFill>
            </a:endParaRPr>
          </a:p>
          <a:p>
            <a:endParaRPr lang="it-IT" dirty="0"/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E6F80F33-97C5-4699-B74D-903999A1C1EB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4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particolari (7)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07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F91D5911-43A4-4FC8-9C0A-30EBDC627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20454"/>
          <a:stretch/>
        </p:blipFill>
        <p:spPr bwMode="auto">
          <a:xfrm>
            <a:off x="35999" y="1160795"/>
            <a:ext cx="4680000" cy="27639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403DAEB-4B2E-4BC7-9F7F-26AC008C4BDD}"/>
              </a:ext>
            </a:extLst>
          </p:cNvPr>
          <p:cNvSpPr txBox="1"/>
          <p:nvPr/>
        </p:nvSpPr>
        <p:spPr>
          <a:xfrm>
            <a:off x="4724396" y="760700"/>
            <a:ext cx="4428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i seguenti piani proiettanti come nell’Es. 07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^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 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 ^p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-)</a:t>
            </a:r>
            <a:endParaRPr lang="it-IT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0B7808D-A1A6-48E1-B2B4-9AE1C5BC1DF8}"/>
              </a:ext>
            </a:extLst>
          </p:cNvPr>
          <p:cNvSpPr txBox="1"/>
          <p:nvPr/>
        </p:nvSpPr>
        <p:spPr>
          <a:xfrm>
            <a:off x="4724395" y="1710829"/>
            <a:ext cx="44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Dato il parallelismo grafico, guardando l’immagine, viene subito da pensare che siamo in presenza di due piani paralleli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E6671B1-8125-475C-B99B-3624B4BA377D}"/>
              </a:ext>
            </a:extLst>
          </p:cNvPr>
          <p:cNvSpPr txBox="1"/>
          <p:nvPr/>
        </p:nvSpPr>
        <p:spPr>
          <a:xfrm>
            <a:off x="4724396" y="2495511"/>
            <a:ext cx="4392000" cy="12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realtà il solo aspetto grafico della rappresentazione inganna perché trattasi di due piani incidenti come viene mostrato nella figura dell’Es.07.1.</a:t>
            </a:r>
            <a:endParaRPr lang="it-IT" sz="1600" dirty="0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91AD41D8-28DF-40BA-8CE2-6DBD8260F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610"/>
          <a:stretch/>
        </p:blipFill>
        <p:spPr bwMode="auto">
          <a:xfrm>
            <a:off x="37662" y="3987059"/>
            <a:ext cx="4680000" cy="277917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6D86B01-305A-4218-B502-F23A9286CE48}"/>
              </a:ext>
            </a:extLst>
          </p:cNvPr>
          <p:cNvSpPr txBox="1"/>
          <p:nvPr/>
        </p:nvSpPr>
        <p:spPr>
          <a:xfrm>
            <a:off x="4724394" y="3704125"/>
            <a:ext cx="4427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Infatti se estendiamo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intersechiamo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determinando la traccia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e, allo stesso modo, estendendo la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intersechiamo la traccia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determinando la traccia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EC54798-5A40-43B6-8EAC-018DC1C8972B}"/>
              </a:ext>
            </a:extLst>
          </p:cNvPr>
          <p:cNvSpPr txBox="1"/>
          <p:nvPr/>
        </p:nvSpPr>
        <p:spPr>
          <a:xfrm>
            <a:off x="4733566" y="4750742"/>
            <a:ext cx="4381944" cy="92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Definite queste tracce possiamo identificare anche la retta x (x’; x”) quale retta dell’intersezione tra i due piani.</a:t>
            </a:r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74DE04B-EF95-4291-A93A-B9EFCE177905}"/>
              </a:ext>
            </a:extLst>
          </p:cNvPr>
          <p:cNvSpPr txBox="1"/>
          <p:nvPr/>
        </p:nvSpPr>
        <p:spPr>
          <a:xfrm>
            <a:off x="4738251" y="5640101"/>
            <a:ext cx="4392000" cy="12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 ciò si evince che l’aspetto, esclusivamente grafico, può ingannare se non si completa con l’analisi delle didascalie che l’accompagnano e lo completano.</a:t>
            </a:r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B10A6E5-2BC0-4140-848F-C42A75E505DA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79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build="p"/>
      <p:bldP spid="26" grpId="0"/>
      <p:bldP spid="27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particolari (8)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08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1F2E76-03DC-4394-A9A8-A53C8CC25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20299"/>
          <a:stretch/>
        </p:blipFill>
        <p:spPr bwMode="auto">
          <a:xfrm>
            <a:off x="35999" y="1119239"/>
            <a:ext cx="3960000" cy="232682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8027F02-0D59-470B-BFF5-78CEB6CCA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2" r="20454"/>
          <a:stretch/>
        </p:blipFill>
        <p:spPr bwMode="auto">
          <a:xfrm>
            <a:off x="35999" y="3565600"/>
            <a:ext cx="3960000" cy="234543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E46FB3-CC67-4FB8-AFFD-B207407D1788}"/>
              </a:ext>
            </a:extLst>
          </p:cNvPr>
          <p:cNvSpPr txBox="1"/>
          <p:nvPr/>
        </p:nvSpPr>
        <p:spPr>
          <a:xfrm>
            <a:off x="4003935" y="732990"/>
            <a:ext cx="5112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i seguenti piani generici come dell’Es. 08, collocati nel secondo diedro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e 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 Ð 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9F5FC4-1AE1-4910-830B-E18973FBAAE9}"/>
              </a:ext>
            </a:extLst>
          </p:cNvPr>
          <p:cNvSpPr txBox="1"/>
          <p:nvPr/>
        </p:nvSpPr>
        <p:spPr>
          <a:xfrm>
            <a:off x="4009393" y="1662541"/>
            <a:ext cx="511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Dato il parallelismo grafico e la collocazione nello stesso diedro, guardando l’immagine, viene subito da pensare che siamo in presenza di due piani paralleli.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D70D35-D849-4AF9-9737-FCB40AFD7E7E}"/>
              </a:ext>
            </a:extLst>
          </p:cNvPr>
          <p:cNvSpPr txBox="1"/>
          <p:nvPr/>
        </p:nvSpPr>
        <p:spPr>
          <a:xfrm>
            <a:off x="4009394" y="2448804"/>
            <a:ext cx="511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realtà il solo aspetto grafico della rappresentazione inganna perché trattasi di due piani incidenti come viene mostrato nella figura dell’Es.08.1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23E923-A7DD-4E67-B4C8-35ACC531B422}"/>
              </a:ext>
            </a:extLst>
          </p:cNvPr>
          <p:cNvSpPr txBox="1"/>
          <p:nvPr/>
        </p:nvSpPr>
        <p:spPr>
          <a:xfrm>
            <a:off x="4003934" y="3442892"/>
            <a:ext cx="511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Completando la lettura dell’immagine, unitamente alle didascalie degli elementi grafici, si evince subito che la traccia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interseca la traccia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determinando la traccia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x. Mentre estendendo la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la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identifica la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x.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884642-679B-469A-83B4-9DA9745CC9EC}"/>
              </a:ext>
            </a:extLst>
          </p:cNvPr>
          <p:cNvSpPr txBox="1"/>
          <p:nvPr/>
        </p:nvSpPr>
        <p:spPr>
          <a:xfrm>
            <a:off x="4003935" y="4735452"/>
            <a:ext cx="5112000" cy="12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Determinate queste due tracce possiamo identificare la retto x(x’; x”) quale retta reale generica collocata nel primo diedro quale retta d’intersezione tra i due piani.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470B1D3-E593-4A55-AC6A-AC166292677F}"/>
              </a:ext>
            </a:extLst>
          </p:cNvPr>
          <p:cNvSpPr txBox="1"/>
          <p:nvPr/>
        </p:nvSpPr>
        <p:spPr>
          <a:xfrm>
            <a:off x="36000" y="5971846"/>
            <a:ext cx="9072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 questi esempi si evince che è assolutamente necessario analizzare in modo completo il disegno, sia esso negli elementi grafici che nelle corrispondenti didascalie per non incorrere né in errori grafici né in errori concettuali</a:t>
            </a:r>
            <a:endParaRPr lang="it-IT" sz="1600" dirty="0">
              <a:solidFill>
                <a:srgbClr val="0070C0"/>
              </a:solidFill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B003AEC-0B1D-4DEF-86F6-162F1154553E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20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7" grpId="0"/>
      <p:bldP spid="8" grpId="0"/>
      <p:bldP spid="9" grpId="0"/>
      <p:bldP spid="10" grpId="0"/>
      <p:bldP spid="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1">
            <a:extLst>
              <a:ext uri="{FF2B5EF4-FFF2-40B4-BE49-F238E27FC236}">
                <a16:creationId xmlns:a16="http://schemas.microsoft.com/office/drawing/2014/main" id="{C2B346DF-B1AE-4491-962A-89E6CEE50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2981960"/>
            <a:ext cx="9070975" cy="1354137"/>
          </a:xfrm>
          <a:prstGeom prst="rect">
            <a:avLst/>
          </a:prstGeom>
          <a:noFill/>
          <a:ln w="31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it-IT" altLang="it-IT" sz="1800" dirty="0">
                <a:solidFill>
                  <a:srgbClr val="0066FF"/>
                </a:solidFill>
                <a:latin typeface="Comic Sans MS" panose="030F0702030302020204" pitchFamily="66" charset="0"/>
              </a:rPr>
              <a:t>Per maggiore completezza ed approfondimento degli argomenti si può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it-IT" altLang="it-IT" sz="1800" dirty="0">
                <a:solidFill>
                  <a:srgbClr val="0066FF"/>
                </a:solidFill>
                <a:latin typeface="Comic Sans MS" panose="030F0702030302020204" pitchFamily="66" charset="0"/>
              </a:rPr>
              <a:t> consultare il seguente sito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it-IT" altLang="it-IT" sz="1800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it-IT" altLang="it-IT" sz="2800" dirty="0">
                <a:solidFill>
                  <a:srgbClr val="0000FF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lang="it-IT" altLang="it-IT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62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Introduzione (1)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A88256-C499-40E8-84FE-0E8AC36056C9}"/>
              </a:ext>
            </a:extLst>
          </p:cNvPr>
          <p:cNvSpPr txBox="1"/>
          <p:nvPr/>
        </p:nvSpPr>
        <p:spPr>
          <a:xfrm>
            <a:off x="36000" y="796833"/>
            <a:ext cx="907200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Stabilito che l’intersezione tra due piani genera una retta secondo la seguente formalizzazione insiemistica</a:t>
            </a:r>
          </a:p>
          <a:p>
            <a:pPr algn="ctr"/>
            <a:endParaRPr lang="it-IT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4" name="Casella di testo 22">
            <a:extLst>
              <a:ext uri="{FF2B5EF4-FFF2-40B4-BE49-F238E27FC236}">
                <a16:creationId xmlns:a16="http://schemas.microsoft.com/office/drawing/2014/main" id="{3CAA12BE-6810-4D9D-83AE-9F4B39D67C21}"/>
              </a:ext>
            </a:extLst>
          </p:cNvPr>
          <p:cNvSpPr txBox="1">
            <a:spLocks/>
          </p:cNvSpPr>
          <p:nvPr/>
        </p:nvSpPr>
        <p:spPr>
          <a:xfrm>
            <a:off x="2952000" y="1464399"/>
            <a:ext cx="3240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®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Î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EDF6EF-A655-43BE-803A-EC8843DC8B58}"/>
              </a:ext>
            </a:extLst>
          </p:cNvPr>
          <p:cNvSpPr txBox="1"/>
          <p:nvPr/>
        </p:nvSpPr>
        <p:spPr>
          <a:xfrm>
            <a:off x="36000" y="2168434"/>
            <a:ext cx="9072000" cy="259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la corrispondente formalizzazione descrittiva</a:t>
            </a:r>
          </a:p>
          <a:p>
            <a:pPr algn="ctr"/>
            <a:endParaRPr lang="it-IT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cxnSp>
        <p:nvCxnSpPr>
          <p:cNvPr id="6" name="AutoShape 14">
            <a:extLst>
              <a:ext uri="{FF2B5EF4-FFF2-40B4-BE49-F238E27FC236}">
                <a16:creationId xmlns:a16="http://schemas.microsoft.com/office/drawing/2014/main" id="{2F2B2EC4-A65C-4681-BE28-C37A89C595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5360" y="3213915"/>
            <a:ext cx="648000" cy="0"/>
          </a:xfrm>
          <a:prstGeom prst="straightConnector1">
            <a:avLst/>
          </a:prstGeom>
          <a:noFill/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5">
            <a:extLst>
              <a:ext uri="{FF2B5EF4-FFF2-40B4-BE49-F238E27FC236}">
                <a16:creationId xmlns:a16="http://schemas.microsoft.com/office/drawing/2014/main" id="{95851A23-6F40-4089-BCE1-1467913830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0286" y="4323626"/>
            <a:ext cx="720000" cy="0"/>
          </a:xfrm>
          <a:prstGeom prst="straightConnector1">
            <a:avLst/>
          </a:prstGeom>
          <a:noFill/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3">
            <a:extLst>
              <a:ext uri="{FF2B5EF4-FFF2-40B4-BE49-F238E27FC236}">
                <a16:creationId xmlns:a16="http://schemas.microsoft.com/office/drawing/2014/main" id="{CCAEF028-EB2E-414B-BABE-2B814F5A0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00" y="3415186"/>
            <a:ext cx="1114315" cy="64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it-IT" sz="28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7B31EE49-606A-45B7-8CF4-593D1F82E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389" y="2886347"/>
            <a:ext cx="1548709" cy="64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8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8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8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83E706F-067C-4DC7-83DD-5DB1CF05B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049" y="3981800"/>
            <a:ext cx="1548709" cy="64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8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8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8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0D3A25F-B5C6-4513-BE16-DD737D5B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020" y="2905234"/>
            <a:ext cx="927967" cy="64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800" baseline="-25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2EDF704A-5A48-4ACC-9DE4-BD02E3830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567" y="3981800"/>
            <a:ext cx="927967" cy="64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800" baseline="-250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333BD439-93FE-4CB8-BB14-5D0A3A14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852" y="3452961"/>
            <a:ext cx="642148" cy="64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5" name="AutoShape 11">
            <a:extLst>
              <a:ext uri="{FF2B5EF4-FFF2-40B4-BE49-F238E27FC236}">
                <a16:creationId xmlns:a16="http://schemas.microsoft.com/office/drawing/2014/main" id="{F0796CBD-A9A6-4066-975D-50A8AD08B7F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47941" y="3188541"/>
            <a:ext cx="925448" cy="214054"/>
          </a:xfrm>
          <a:prstGeom prst="bentConnector3">
            <a:avLst>
              <a:gd name="adj1" fmla="val 2176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</p:spPr>
      </p:cxn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D26E44E9-BC5C-43B6-B958-583D79B499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66828" y="4057348"/>
            <a:ext cx="963222" cy="226645"/>
          </a:xfrm>
          <a:prstGeom prst="bentConnector3">
            <a:avLst>
              <a:gd name="adj1" fmla="val 2875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</p:spPr>
      </p:cxnSp>
      <p:sp>
        <p:nvSpPr>
          <p:cNvPr id="17" name="Rectangle 35">
            <a:extLst>
              <a:ext uri="{FF2B5EF4-FFF2-40B4-BE49-F238E27FC236}">
                <a16:creationId xmlns:a16="http://schemas.microsoft.com/office/drawing/2014/main" id="{E5789FAF-90B8-437B-9193-7D0A69EE6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768" y="3490735"/>
            <a:ext cx="1417762" cy="64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 ; x”)</a:t>
            </a:r>
          </a:p>
        </p:txBody>
      </p:sp>
      <p:cxnSp>
        <p:nvCxnSpPr>
          <p:cNvPr id="18" name="AutoShape 37">
            <a:extLst>
              <a:ext uri="{FF2B5EF4-FFF2-40B4-BE49-F238E27FC236}">
                <a16:creationId xmlns:a16="http://schemas.microsoft.com/office/drawing/2014/main" id="{9E0D67E1-12F9-4AB6-9F05-6D93FF7B220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686312" y="2829697"/>
            <a:ext cx="285825" cy="999736"/>
          </a:xfrm>
          <a:prstGeom prst="bentConnector3">
            <a:avLst>
              <a:gd name="adj1" fmla="val 199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</p:spPr>
      </p:cxnSp>
      <p:cxnSp>
        <p:nvCxnSpPr>
          <p:cNvPr id="19" name="AutoShape 38">
            <a:extLst>
              <a:ext uri="{FF2B5EF4-FFF2-40B4-BE49-F238E27FC236}">
                <a16:creationId xmlns:a16="http://schemas.microsoft.com/office/drawing/2014/main" id="{C0EA7B5A-D78D-426F-B101-17E9007F4CB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761860" y="3762404"/>
            <a:ext cx="214054" cy="927967"/>
          </a:xfrm>
          <a:prstGeom prst="bentConnector3">
            <a:avLst>
              <a:gd name="adj1" fmla="val 153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</p:spPr>
      </p:cxnSp>
      <p:cxnSp>
        <p:nvCxnSpPr>
          <p:cNvPr id="20" name="AutoShape 15">
            <a:extLst>
              <a:ext uri="{FF2B5EF4-FFF2-40B4-BE49-F238E27FC236}">
                <a16:creationId xmlns:a16="http://schemas.microsoft.com/office/drawing/2014/main" id="{5A935586-D166-4047-86B9-122F9A193A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1649" y="3770633"/>
            <a:ext cx="720000" cy="0"/>
          </a:xfrm>
          <a:prstGeom prst="straightConnector1">
            <a:avLst/>
          </a:prstGeom>
          <a:noFill/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D5C08D-D024-4220-8CA2-F6595F7E29C3}"/>
              </a:ext>
            </a:extLst>
          </p:cNvPr>
          <p:cNvSpPr txBox="1"/>
          <p:nvPr/>
        </p:nvSpPr>
        <p:spPr>
          <a:xfrm>
            <a:off x="36000" y="4859383"/>
            <a:ext cx="90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esprime la seguente definizione verbale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9546910-4595-492D-B1BD-F7307FDE60AB}"/>
              </a:ext>
            </a:extLst>
          </p:cNvPr>
          <p:cNvSpPr txBox="1"/>
          <p:nvPr/>
        </p:nvSpPr>
        <p:spPr>
          <a:xfrm>
            <a:off x="36000" y="5249684"/>
            <a:ext cx="9072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L’intersezione tra due piani genera una retta che ha le tracce nel punto d’intersezione delle omonime tracce dei piani e le proiezioni, sui semipiani del diedro, derivanti dalle tipologie geometrico-descrittive dei piani stessi.</a:t>
            </a:r>
            <a:endParaRPr lang="it-IT" sz="2400" dirty="0">
              <a:solidFill>
                <a:srgbClr val="00B050"/>
              </a:solidFill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09500F1-08F4-40C9-A1F4-2C08E4C4C757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55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build="p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1" grpId="0"/>
      <p:bldP spid="2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Introduzione (2)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71A3C8E-07F3-48A8-BE72-F3C556AD7CF7}"/>
              </a:ext>
            </a:extLst>
          </p:cNvPr>
          <p:cNvSpPr txBox="1"/>
          <p:nvPr/>
        </p:nvSpPr>
        <p:spPr>
          <a:xfrm>
            <a:off x="72000" y="734287"/>
            <a:ext cx="9072000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Poiché le tracce delle rette sono punti, si conviene che essi possono essere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reali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impropri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600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C4DCA38-5ACD-4106-9AD8-4942C2E7BD7F}"/>
              </a:ext>
            </a:extLst>
          </p:cNvPr>
          <p:cNvSpPr/>
          <p:nvPr/>
        </p:nvSpPr>
        <p:spPr>
          <a:xfrm>
            <a:off x="0" y="1671669"/>
            <a:ext cx="90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 le tracce sono 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improprie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si genera una retta anch’essa impropria. 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342B2B20-23C8-4936-AA47-7C65DAC38FC0}"/>
              </a:ext>
            </a:extLst>
          </p:cNvPr>
          <p:cNvSpPr/>
          <p:nvPr/>
        </p:nvSpPr>
        <p:spPr>
          <a:xfrm>
            <a:off x="36000" y="1075832"/>
            <a:ext cx="9072000" cy="5847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Pertanto se le tracce sono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punti reali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l’intersezione dei piani genererà una retta reale con le caratteristiche geometrico-descrittive derivanti dai due piani</a:t>
            </a:r>
            <a:r>
              <a:rPr lang="it-IT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B9A1E0F7-46A7-498A-838F-7E56AC303528}"/>
              </a:ext>
            </a:extLst>
          </p:cNvPr>
          <p:cNvSpPr/>
          <p:nvPr/>
        </p:nvSpPr>
        <p:spPr>
          <a:xfrm>
            <a:off x="36000" y="2004227"/>
            <a:ext cx="9072000" cy="22320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Perché ciò si verifichi è necessario che i due piani siano paralleli in quanto alla legge del parallelismo è necessario associare, sempre, il concetto di elemento improprio e, viceversa, al concetto di elemento improprio è necessario associare, sempre, la legge del parallelismo. Si ricorda, sinteticamente, quanto di seguito per le rette e i piani:</a:t>
            </a:r>
          </a:p>
          <a:p>
            <a:pPr algn="ctr"/>
            <a:endParaRPr lang="it-IT" sz="16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it-IT" sz="16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it-IT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4F7E185-9B7D-4EFD-91B3-6CC61C727F5A}"/>
              </a:ext>
            </a:extLst>
          </p:cNvPr>
          <p:cNvSpPr txBox="1"/>
          <p:nvPr/>
        </p:nvSpPr>
        <p:spPr>
          <a:xfrm>
            <a:off x="36000" y="3020284"/>
            <a:ext cx="90720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Due (o più) rette parallele si intersecano in un punto improprio e, viceversa, per un punto improprio passano due (o più) rette parallele.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Due (o più) piani paralleli s’intersecano in una retta impropria e, viceversa, per una retta impropria passano due (o più) piani paralleli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976336B-65A4-474F-B2E6-A92AAA0B18F1}"/>
              </a:ext>
            </a:extLst>
          </p:cNvPr>
          <p:cNvSpPr txBox="1"/>
          <p:nvPr/>
        </p:nvSpPr>
        <p:spPr>
          <a:xfrm>
            <a:off x="36000" y="4336472"/>
            <a:ext cx="9072000" cy="2484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Stabilito ciò per due piani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paralleli la formalizzazione insiemistica sarà la seguente: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1600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1600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593739EC-659A-48E1-89BF-2FDCC27F27D7}"/>
              </a:ext>
            </a:extLst>
          </p:cNvPr>
          <p:cNvGrpSpPr/>
          <p:nvPr/>
        </p:nvGrpSpPr>
        <p:grpSpPr>
          <a:xfrm>
            <a:off x="124695" y="4763361"/>
            <a:ext cx="4248000" cy="432000"/>
            <a:chOff x="0" y="0"/>
            <a:chExt cx="2600325" cy="32385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" name="Casella di testo 16">
              <a:extLst>
                <a:ext uri="{FF2B5EF4-FFF2-40B4-BE49-F238E27FC236}">
                  <a16:creationId xmlns:a16="http://schemas.microsoft.com/office/drawing/2014/main" id="{04F4B2C5-2C4F-49C5-A153-D28A0383992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2600325" cy="323850"/>
            </a:xfrm>
            <a:prstGeom prst="rect">
              <a:avLst/>
            </a:prstGeom>
            <a:grpFill/>
            <a:ln w="6350"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//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kumimoji="0" lang="it-IT" sz="20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it-IT" sz="2000" b="0" i="0" u="none" strike="noStrike" kern="0" cap="none" spc="0" normalizeH="0" baseline="3000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¥</a:t>
              </a:r>
              <a:r>
                <a:rPr kumimoji="0" lang="it-IT" sz="20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Î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 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33" name="AutoShape 14">
              <a:extLst>
                <a:ext uri="{FF2B5EF4-FFF2-40B4-BE49-F238E27FC236}">
                  <a16:creationId xmlns:a16="http://schemas.microsoft.com/office/drawing/2014/main" id="{D2EB3BDF-3AA4-42C3-976E-F5AFCEF13F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2450" y="171450"/>
              <a:ext cx="360045" cy="0"/>
            </a:xfrm>
            <a:prstGeom prst="straightConnector1">
              <a:avLst/>
            </a:prstGeom>
            <a:grpFill/>
            <a:ln w="3175" cmpd="sng">
              <a:solidFill>
                <a:schemeClr val="accent6">
                  <a:lumMod val="75000"/>
                </a:schemeClr>
              </a:solidFill>
              <a:round/>
              <a:headEnd type="none" w="med" len="med"/>
              <a:tailEnd type="stealth" w="med" len="med"/>
            </a:ln>
          </p:spPr>
        </p:cxnSp>
        <p:cxnSp>
          <p:nvCxnSpPr>
            <p:cNvPr id="34" name="AutoShape 14">
              <a:extLst>
                <a:ext uri="{FF2B5EF4-FFF2-40B4-BE49-F238E27FC236}">
                  <a16:creationId xmlns:a16="http://schemas.microsoft.com/office/drawing/2014/main" id="{7A15FFEA-F63E-4F97-80C1-65D69FBC53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09700" y="171450"/>
              <a:ext cx="360045" cy="0"/>
            </a:xfrm>
            <a:prstGeom prst="straightConnector1">
              <a:avLst/>
            </a:prstGeom>
            <a:grpFill/>
            <a:ln w="3175" cmpd="sng">
              <a:solidFill>
                <a:schemeClr val="accent6">
                  <a:lumMod val="75000"/>
                </a:schemeClr>
              </a:solidFill>
              <a:round/>
              <a:headEnd type="none" w="med" len="med"/>
              <a:tailEnd type="stealth" w="med" len="med"/>
            </a:ln>
          </p:spPr>
        </p:cxn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984D5D0-BFFD-432F-8663-F2B9202CFAA9}"/>
              </a:ext>
            </a:extLst>
          </p:cNvPr>
          <p:cNvSpPr txBox="1"/>
          <p:nvPr/>
        </p:nvSpPr>
        <p:spPr>
          <a:xfrm>
            <a:off x="4294910" y="4696693"/>
            <a:ext cx="47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mentre la forma descrittiva si esplicita nel seguente algoritmo</a:t>
            </a:r>
            <a:endParaRPr lang="it-IT" sz="1600" dirty="0">
              <a:solidFill>
                <a:srgbClr val="00B050"/>
              </a:solidFill>
            </a:endParaRPr>
          </a:p>
        </p:txBody>
      </p:sp>
      <p:cxnSp>
        <p:nvCxnSpPr>
          <p:cNvPr id="37" name="AutoShape 14">
            <a:extLst>
              <a:ext uri="{FF2B5EF4-FFF2-40B4-BE49-F238E27FC236}">
                <a16:creationId xmlns:a16="http://schemas.microsoft.com/office/drawing/2014/main" id="{1A2AD3F0-487C-487F-AB95-B5ED43C6B8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2990" y="5598781"/>
            <a:ext cx="504001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stealth" w="med" len="med"/>
          </a:ln>
        </p:spPr>
      </p:cxnSp>
      <p:cxnSp>
        <p:nvCxnSpPr>
          <p:cNvPr id="38" name="AutoShape 14">
            <a:extLst>
              <a:ext uri="{FF2B5EF4-FFF2-40B4-BE49-F238E27FC236}">
                <a16:creationId xmlns:a16="http://schemas.microsoft.com/office/drawing/2014/main" id="{C63E4F55-C2BD-4BCC-96F6-86C00B85D5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1108" y="6442327"/>
            <a:ext cx="531434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stealth" w="med" len="med"/>
          </a:ln>
        </p:spPr>
      </p:cxnSp>
      <p:sp>
        <p:nvSpPr>
          <p:cNvPr id="41" name="Text Box 4">
            <a:extLst>
              <a:ext uri="{FF2B5EF4-FFF2-40B4-BE49-F238E27FC236}">
                <a16:creationId xmlns:a16="http://schemas.microsoft.com/office/drawing/2014/main" id="{7739769B-920E-46F3-9843-DE7628C25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85" y="5373835"/>
            <a:ext cx="1152846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E5BE21F6-5677-4898-8113-97BC8E9F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058" y="5387894"/>
            <a:ext cx="797051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id="{5293DBDE-A940-49E1-963C-94B9B33DB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593" y="5767490"/>
            <a:ext cx="829487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it-IT" sz="20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AACFBFE6-2468-478A-8FE9-95C329DB8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262" y="6189263"/>
            <a:ext cx="1152846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D370C6D6-7761-436B-9751-9217F6EF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295" y="6189263"/>
            <a:ext cx="797051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ADCB4F74-4CE4-466D-AC6F-D50221B8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514" y="5795608"/>
            <a:ext cx="583921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sz="2000" baseline="30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 sz="20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7" name="AutoShape 37">
            <a:extLst>
              <a:ext uri="{FF2B5EF4-FFF2-40B4-BE49-F238E27FC236}">
                <a16:creationId xmlns:a16="http://schemas.microsoft.com/office/drawing/2014/main" id="{07DF2F2C-42E6-4231-B042-464E79E58A7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973550" y="5331658"/>
            <a:ext cx="212761" cy="744195"/>
          </a:xfrm>
          <a:prstGeom prst="bentConnector3">
            <a:avLst>
              <a:gd name="adj1" fmla="val 199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</p:spPr>
      </p:cxnSp>
      <p:sp>
        <p:nvSpPr>
          <p:cNvPr id="48" name="Rectangle 35">
            <a:extLst>
              <a:ext uri="{FF2B5EF4-FFF2-40B4-BE49-F238E27FC236}">
                <a16:creationId xmlns:a16="http://schemas.microsoft.com/office/drawing/2014/main" id="{277A9F02-2368-4693-B802-8CCD0FF81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892" y="5823726"/>
            <a:ext cx="1381556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sz="2000" baseline="30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; x”</a:t>
            </a:r>
            <a:r>
              <a:rPr lang="it-IT" sz="2000" baseline="30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9" name="AutoShape 38">
            <a:extLst>
              <a:ext uri="{FF2B5EF4-FFF2-40B4-BE49-F238E27FC236}">
                <a16:creationId xmlns:a16="http://schemas.microsoft.com/office/drawing/2014/main" id="{E0FDE823-1CF6-4199-8BA8-B64CC73F8A1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6001668" y="6019940"/>
            <a:ext cx="159337" cy="690770"/>
          </a:xfrm>
          <a:prstGeom prst="bentConnector3">
            <a:avLst>
              <a:gd name="adj1" fmla="val 153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</p:spPr>
      </p:cxnSp>
      <p:cxnSp>
        <p:nvCxnSpPr>
          <p:cNvPr id="50" name="AutoShape 11">
            <a:extLst>
              <a:ext uri="{FF2B5EF4-FFF2-40B4-BE49-F238E27FC236}">
                <a16:creationId xmlns:a16="http://schemas.microsoft.com/office/drawing/2014/main" id="{B5CC2636-5CCA-4EC9-8A9D-B3FE59304AB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57189" y="5598781"/>
            <a:ext cx="688896" cy="159337"/>
          </a:xfrm>
          <a:prstGeom prst="bentConnector3">
            <a:avLst>
              <a:gd name="adj1" fmla="val 2176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</p:spPr>
      </p:cxnSp>
      <p:cxnSp>
        <p:nvCxnSpPr>
          <p:cNvPr id="51" name="AutoShape 13">
            <a:extLst>
              <a:ext uri="{FF2B5EF4-FFF2-40B4-BE49-F238E27FC236}">
                <a16:creationId xmlns:a16="http://schemas.microsoft.com/office/drawing/2014/main" id="{D5019A06-8828-42AA-B129-7A435884F5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1248" y="6245500"/>
            <a:ext cx="717014" cy="168709"/>
          </a:xfrm>
          <a:prstGeom prst="bentConnector3">
            <a:avLst>
              <a:gd name="adj1" fmla="val 2875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</p:spPr>
      </p:cxnSp>
      <p:sp>
        <p:nvSpPr>
          <p:cNvPr id="52" name="Text Box 3">
            <a:extLst>
              <a:ext uri="{FF2B5EF4-FFF2-40B4-BE49-F238E27FC236}">
                <a16:creationId xmlns:a16="http://schemas.microsoft.com/office/drawing/2014/main" id="{28155937-981F-498F-BA3C-6B644C74A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65" y="5753431"/>
            <a:ext cx="829487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//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it-IT" sz="20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AutoShape 14">
            <a:extLst>
              <a:ext uri="{FF2B5EF4-FFF2-40B4-BE49-F238E27FC236}">
                <a16:creationId xmlns:a16="http://schemas.microsoft.com/office/drawing/2014/main" id="{9873524F-8FD3-4C4D-B90D-EACEB86BBA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54150" y="6034613"/>
            <a:ext cx="531434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stealth" w="med" len="med"/>
          </a:ln>
        </p:spPr>
      </p:cxnSp>
      <p:cxnSp>
        <p:nvCxnSpPr>
          <p:cNvPr id="53" name="AutoShape 14">
            <a:extLst>
              <a:ext uri="{FF2B5EF4-FFF2-40B4-BE49-F238E27FC236}">
                <a16:creationId xmlns:a16="http://schemas.microsoft.com/office/drawing/2014/main" id="{4F796A43-0795-4275-8364-94A4B8F6BF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2806" y="6000563"/>
            <a:ext cx="57600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stealth" w="med" len="med"/>
          </a:ln>
        </p:spPr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3A49D5AB-5FC4-46C3-A20D-5FE8A2E68BC3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032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build="p" animBg="1"/>
      <p:bldP spid="28" grpId="0" uiExpand="1" build="p"/>
      <p:bldP spid="30" grpId="0" build="p" animBg="1"/>
      <p:bldP spid="35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elementari (1)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01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304B1FAF-8315-4114-AAF5-39C3AAEEC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610"/>
          <a:stretch/>
        </p:blipFill>
        <p:spPr bwMode="auto">
          <a:xfrm>
            <a:off x="98163" y="1182644"/>
            <a:ext cx="4680000" cy="27787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1F5DC9-24A6-4BB9-B49E-16AE2B2C8B99}"/>
              </a:ext>
            </a:extLst>
          </p:cNvPr>
          <p:cNvSpPr txBox="1"/>
          <p:nvPr/>
        </p:nvSpPr>
        <p:spPr>
          <a:xfrm>
            <a:off x="4793667" y="1096236"/>
            <a:ext cx="4140000" cy="23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assegnati, come dal disegno dell’Es.01, i due piani generici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 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nello spazio del 1° diedro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543FFA-DF85-4494-8822-83FCC7D59A88}"/>
              </a:ext>
            </a:extLst>
          </p:cNvPr>
          <p:cNvSpPr txBox="1"/>
          <p:nvPr/>
        </p:nvSpPr>
        <p:spPr>
          <a:xfrm>
            <a:off x="4793668" y="3591798"/>
            <a:ext cx="411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Applicando l’algoritmo grafico si ha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57" name="AutoShape 14">
            <a:extLst>
              <a:ext uri="{FF2B5EF4-FFF2-40B4-BE49-F238E27FC236}">
                <a16:creationId xmlns:a16="http://schemas.microsoft.com/office/drawing/2014/main" id="{F5AC3967-C530-40B1-946B-94A34F96D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42704" y="4402728"/>
            <a:ext cx="32672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cxnSp>
        <p:nvCxnSpPr>
          <p:cNvPr id="58" name="AutoShape 14">
            <a:extLst>
              <a:ext uri="{FF2B5EF4-FFF2-40B4-BE49-F238E27FC236}">
                <a16:creationId xmlns:a16="http://schemas.microsoft.com/office/drawing/2014/main" id="{1E05BAAB-8C00-40FB-8B5F-2B4294CD0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5416" y="5225930"/>
            <a:ext cx="32672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sp>
        <p:nvSpPr>
          <p:cNvPr id="61" name="Text Box 3">
            <a:extLst>
              <a:ext uri="{FF2B5EF4-FFF2-40B4-BE49-F238E27FC236}">
                <a16:creationId xmlns:a16="http://schemas.microsoft.com/office/drawing/2014/main" id="{BF710507-37DC-4927-ABCC-92917042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000" y="4573046"/>
            <a:ext cx="1045534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it-IT" sz="2000" dirty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65C428DD-7AFE-4E74-80A5-5AA1DD5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681" y="4147252"/>
            <a:ext cx="143733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CA6942B6-9D0A-4CF8-BAFF-2B471909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103" y="4984647"/>
            <a:ext cx="143733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B965C02F-44EE-4AEC-ABAE-1186340E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784" y="4189831"/>
            <a:ext cx="90000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3CC0344B-A6FC-4D28-A4B9-088137B8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074" y="4970453"/>
            <a:ext cx="90000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6" name="Text Box 10">
            <a:extLst>
              <a:ext uri="{FF2B5EF4-FFF2-40B4-BE49-F238E27FC236}">
                <a16:creationId xmlns:a16="http://schemas.microsoft.com/office/drawing/2014/main" id="{78B72CD2-4378-46AD-B54A-6ECDA945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541" y="4601432"/>
            <a:ext cx="65345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sz="2000" baseline="300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AutoShape 11">
            <a:extLst>
              <a:ext uri="{FF2B5EF4-FFF2-40B4-BE49-F238E27FC236}">
                <a16:creationId xmlns:a16="http://schemas.microsoft.com/office/drawing/2014/main" id="{E736B23C-BE85-4766-AD8F-DC40C519B8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98816" y="4402728"/>
            <a:ext cx="653460" cy="160855"/>
          </a:xfrm>
          <a:prstGeom prst="bentConnector3">
            <a:avLst>
              <a:gd name="adj1" fmla="val 2176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68" name="AutoShape 13">
            <a:extLst>
              <a:ext uri="{FF2B5EF4-FFF2-40B4-BE49-F238E27FC236}">
                <a16:creationId xmlns:a16="http://schemas.microsoft.com/office/drawing/2014/main" id="{1B53C120-FCBF-48C6-A968-6FD31E9E0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16105" y="5055612"/>
            <a:ext cx="653460" cy="170318"/>
          </a:xfrm>
          <a:prstGeom prst="bentConnector3">
            <a:avLst>
              <a:gd name="adj1" fmla="val 287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sp>
        <p:nvSpPr>
          <p:cNvPr id="69" name="Rectangle 35">
            <a:extLst>
              <a:ext uri="{FF2B5EF4-FFF2-40B4-BE49-F238E27FC236}">
                <a16:creationId xmlns:a16="http://schemas.microsoft.com/office/drawing/2014/main" id="{1CCC5DF2-1264-4105-A4ED-F9F61A7D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730" y="4601432"/>
            <a:ext cx="143761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sz="2000" baseline="300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 x”</a:t>
            </a:r>
            <a:r>
              <a:rPr lang="it-IT" sz="2000" baseline="300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0" name="AutoShape 37">
            <a:extLst>
              <a:ext uri="{FF2B5EF4-FFF2-40B4-BE49-F238E27FC236}">
                <a16:creationId xmlns:a16="http://schemas.microsoft.com/office/drawing/2014/main" id="{0CAAF38D-EC73-4AD9-8FED-6C976C5C306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551530" y="4118381"/>
            <a:ext cx="160855" cy="792000"/>
          </a:xfrm>
          <a:prstGeom prst="bentConnector3">
            <a:avLst>
              <a:gd name="adj1" fmla="val 19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7379CF71-70C1-4E8F-853E-2CA1E66A19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94295" y="5098192"/>
            <a:ext cx="828000" cy="156124"/>
          </a:xfrm>
          <a:prstGeom prst="bentConnector3">
            <a:avLst>
              <a:gd name="adj1" fmla="val 98306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60" name="AutoShape 14">
            <a:extLst>
              <a:ext uri="{FF2B5EF4-FFF2-40B4-BE49-F238E27FC236}">
                <a16:creationId xmlns:a16="http://schemas.microsoft.com/office/drawing/2014/main" id="{F49E259C-394C-4F52-B5E7-DD9BC594FD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12751" y="4842715"/>
            <a:ext cx="326194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CAAE3-7C65-4C73-BD21-1877474C3E40}"/>
              </a:ext>
            </a:extLst>
          </p:cNvPr>
          <p:cNvSpPr txBox="1"/>
          <p:nvPr/>
        </p:nvSpPr>
        <p:spPr>
          <a:xfrm>
            <a:off x="36000" y="5637153"/>
            <a:ext cx="90720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E’ evidente, in modo elementare, che applicando le leggi del parallelismo tra rette</a:t>
            </a:r>
          </a:p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–perché tali sono le tracce dei piani – </a:t>
            </a:r>
          </a:p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determinano due tracce T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improprie per le quali dovrà passare la retta impropria x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d’intersezione tra i due piani.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F84AFFE1-FFD5-4CFD-A7A3-9E38B77C8033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169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5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elementari (2)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02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8E2760A-BB31-4942-80CE-E9ED485FC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610"/>
          <a:stretch/>
        </p:blipFill>
        <p:spPr bwMode="auto">
          <a:xfrm>
            <a:off x="55419" y="1168790"/>
            <a:ext cx="4680000" cy="27787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2EB70A-3AE2-478B-85FD-7DF8A06D3C12}"/>
              </a:ext>
            </a:extLst>
          </p:cNvPr>
          <p:cNvSpPr txBox="1"/>
          <p:nvPr/>
        </p:nvSpPr>
        <p:spPr>
          <a:xfrm>
            <a:off x="4752105" y="761986"/>
            <a:ext cx="4320000" cy="134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i due piani generici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collocato nel 1° diedro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 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-)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collocato nel 4° diedro.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F02746-D7BF-4B6E-8F6E-D650AF0A523C}"/>
              </a:ext>
            </a:extLst>
          </p:cNvPr>
          <p:cNvSpPr txBox="1"/>
          <p:nvPr/>
        </p:nvSpPr>
        <p:spPr>
          <a:xfrm>
            <a:off x="4752104" y="2092021"/>
            <a:ext cx="4320000" cy="189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7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Nel disegno dell’Es.02 si nota che i due piani presentano, graficamente, tracce parallele anche se, in questo caso, la posizione dei piani, nella forma descrittiva, fa in modo che t</a:t>
            </a:r>
            <a:r>
              <a:rPr lang="it-IT" sz="17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7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7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intersechi la traccia t</a:t>
            </a:r>
            <a:r>
              <a:rPr lang="it-IT" sz="17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7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it-IT" sz="17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219B08-282B-4B16-AABA-03044481AF16}"/>
              </a:ext>
            </a:extLst>
          </p:cNvPr>
          <p:cNvSpPr txBox="1"/>
          <p:nvPr/>
        </p:nvSpPr>
        <p:spPr>
          <a:xfrm>
            <a:off x="36000" y="4100940"/>
            <a:ext cx="9072000" cy="270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Applicando l’algoritmo grafico si ha che, anche in questo caso, nonostante l’apparente intersezione grafica evidenziata, i due piani sono paralleli perché tali sono le rispettive omonime tracce.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67E06EB-06D1-43C9-B2BF-2008F2F24E99}"/>
              </a:ext>
            </a:extLst>
          </p:cNvPr>
          <p:cNvSpPr txBox="1"/>
          <p:nvPr/>
        </p:nvSpPr>
        <p:spPr>
          <a:xfrm>
            <a:off x="5666504" y="5043057"/>
            <a:ext cx="3420000" cy="1708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Conseguentemente la retta d’intersezione sarà una retta impropria x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 </a:t>
            </a:r>
            <a:r>
              <a:rPr lang="it-IT" baseline="30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che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passerà per le rispettive tracce improprie T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it-IT" dirty="0"/>
          </a:p>
        </p:txBody>
      </p:sp>
      <p:cxnSp>
        <p:nvCxnSpPr>
          <p:cNvPr id="57" name="AutoShape 14">
            <a:extLst>
              <a:ext uri="{FF2B5EF4-FFF2-40B4-BE49-F238E27FC236}">
                <a16:creationId xmlns:a16="http://schemas.microsoft.com/office/drawing/2014/main" id="{F5AC3967-C530-40B1-946B-94A34F96D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0826" y="5474855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cxnSp>
        <p:nvCxnSpPr>
          <p:cNvPr id="58" name="AutoShape 14">
            <a:extLst>
              <a:ext uri="{FF2B5EF4-FFF2-40B4-BE49-F238E27FC236}">
                <a16:creationId xmlns:a16="http://schemas.microsoft.com/office/drawing/2014/main" id="{1E05BAAB-8C00-40FB-8B5F-2B4294CD0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6514" y="6298057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sp>
        <p:nvSpPr>
          <p:cNvPr id="61" name="Text Box 3">
            <a:extLst>
              <a:ext uri="{FF2B5EF4-FFF2-40B4-BE49-F238E27FC236}">
                <a16:creationId xmlns:a16="http://schemas.microsoft.com/office/drawing/2014/main" id="{BF710507-37DC-4927-ABCC-92917042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42" y="5645173"/>
            <a:ext cx="86547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65C428DD-7AFE-4E74-80A5-5AA1DD5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945" y="5219379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CA6942B6-9D0A-4CF8-BAFF-2B471909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322" y="6056774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B965C02F-44EE-4AEC-ABAE-1186340E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374" y="5261958"/>
            <a:ext cx="757286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3CC0344B-A6FC-4D28-A4B9-088137B8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374" y="6042580"/>
            <a:ext cx="811378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6" name="Text Box 10">
            <a:extLst>
              <a:ext uri="{FF2B5EF4-FFF2-40B4-BE49-F238E27FC236}">
                <a16:creationId xmlns:a16="http://schemas.microsoft.com/office/drawing/2014/main" id="{78B72CD2-4378-46AD-B54A-6ECDA945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23" y="5673559"/>
            <a:ext cx="54091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 sz="20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AutoShape 11">
            <a:extLst>
              <a:ext uri="{FF2B5EF4-FFF2-40B4-BE49-F238E27FC236}">
                <a16:creationId xmlns:a16="http://schemas.microsoft.com/office/drawing/2014/main" id="{E736B23C-BE85-4766-AD8F-DC40C519B8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6161" y="5474855"/>
            <a:ext cx="540919" cy="160855"/>
          </a:xfrm>
          <a:prstGeom prst="bentConnector3">
            <a:avLst>
              <a:gd name="adj1" fmla="val 2176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68" name="AutoShape 13">
            <a:extLst>
              <a:ext uri="{FF2B5EF4-FFF2-40B4-BE49-F238E27FC236}">
                <a16:creationId xmlns:a16="http://schemas.microsoft.com/office/drawing/2014/main" id="{1B53C120-FCBF-48C6-A968-6FD31E9E0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473" y="6127739"/>
            <a:ext cx="540919" cy="170318"/>
          </a:xfrm>
          <a:prstGeom prst="bentConnector3">
            <a:avLst>
              <a:gd name="adj1" fmla="val 287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sp>
        <p:nvSpPr>
          <p:cNvPr id="69" name="Rectangle 35">
            <a:extLst>
              <a:ext uri="{FF2B5EF4-FFF2-40B4-BE49-F238E27FC236}">
                <a16:creationId xmlns:a16="http://schemas.microsoft.com/office/drawing/2014/main" id="{1CCC5DF2-1264-4105-A4ED-F9F61A7D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706" y="5673559"/>
            <a:ext cx="1190022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;x”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0" name="AutoShape 37">
            <a:extLst>
              <a:ext uri="{FF2B5EF4-FFF2-40B4-BE49-F238E27FC236}">
                <a16:creationId xmlns:a16="http://schemas.microsoft.com/office/drawing/2014/main" id="{0CAAF38D-EC73-4AD9-8FED-6C976C5C306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620938" y="5316492"/>
            <a:ext cx="160855" cy="540032"/>
          </a:xfrm>
          <a:prstGeom prst="bentConnector3">
            <a:avLst>
              <a:gd name="adj1" fmla="val 19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7379CF71-70C1-4E8F-853E-2CA1E66A19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77147" y="6170319"/>
            <a:ext cx="562931" cy="156124"/>
          </a:xfrm>
          <a:prstGeom prst="bentConnector3">
            <a:avLst>
              <a:gd name="adj1" fmla="val 98306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60" name="AutoShape 14">
            <a:extLst>
              <a:ext uri="{FF2B5EF4-FFF2-40B4-BE49-F238E27FC236}">
                <a16:creationId xmlns:a16="http://schemas.microsoft.com/office/drawing/2014/main" id="{F49E259C-394C-4F52-B5E7-DD9BC594FD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6587" y="5914842"/>
            <a:ext cx="270016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AA4F2BD-50CD-4F74-9913-7D3DDD5337CF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7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8" grpId="0"/>
      <p:bldP spid="9" grpId="0" build="p" animBg="1"/>
      <p:bldP spid="1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elementari (3)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03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5B59B52F-F3CD-46EE-A4BB-AB4463755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0" r="20458"/>
          <a:stretch/>
        </p:blipFill>
        <p:spPr bwMode="auto">
          <a:xfrm>
            <a:off x="62287" y="1149105"/>
            <a:ext cx="4680000" cy="27746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157B12-BF19-47B9-A277-517DD00E59EE}"/>
              </a:ext>
            </a:extLst>
          </p:cNvPr>
          <p:cNvSpPr txBox="1"/>
          <p:nvPr/>
        </p:nvSpPr>
        <p:spPr>
          <a:xfrm>
            <a:off x="4765959" y="1052950"/>
            <a:ext cx="428400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i due piani generici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collocato nel 2° diedro   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-)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collocato nel 4° diedro.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A4787C-B7AA-43A4-88BC-99D552015E1E}"/>
              </a:ext>
            </a:extLst>
          </p:cNvPr>
          <p:cNvSpPr txBox="1"/>
          <p:nvPr/>
        </p:nvSpPr>
        <p:spPr>
          <a:xfrm>
            <a:off x="4752105" y="2438407"/>
            <a:ext cx="4253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Come si nota nel disegno dell’Es. 03 i due piani, anche se sono collocati su due diedri opposti presentano, graficamente, tracce parallele che, estendendole, si intersecano.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F73786-683A-4511-9C0F-9B15838180D8}"/>
              </a:ext>
            </a:extLst>
          </p:cNvPr>
          <p:cNvSpPr txBox="1"/>
          <p:nvPr/>
        </p:nvSpPr>
        <p:spPr>
          <a:xfrm>
            <a:off x="36000" y="4017818"/>
            <a:ext cx="9072000" cy="277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 l’intersezione che si genera è solo apparente in quanto si intersecherebbero (solo graficamente)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con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con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che sono due coppie di rette sghembe.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7724007-874D-4809-B52D-62EBFD94C54B}"/>
              </a:ext>
            </a:extLst>
          </p:cNvPr>
          <p:cNvSpPr txBox="1"/>
          <p:nvPr/>
        </p:nvSpPr>
        <p:spPr>
          <a:xfrm>
            <a:off x="5569525" y="4724396"/>
            <a:ext cx="3492000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Quindi, anche in questo caso applicando l’algoritmo grafico si dimostra che siamo in presenza di una retta impropria x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dovendo la stessa passare per le sue tracce improprie T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57" name="AutoShape 14">
            <a:extLst>
              <a:ext uri="{FF2B5EF4-FFF2-40B4-BE49-F238E27FC236}">
                <a16:creationId xmlns:a16="http://schemas.microsoft.com/office/drawing/2014/main" id="{F5AC3967-C530-40B1-946B-94A34F96D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91551" y="5474855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cxnSp>
        <p:nvCxnSpPr>
          <p:cNvPr id="58" name="AutoShape 14">
            <a:extLst>
              <a:ext uri="{FF2B5EF4-FFF2-40B4-BE49-F238E27FC236}">
                <a16:creationId xmlns:a16="http://schemas.microsoft.com/office/drawing/2014/main" id="{1E05BAAB-8C00-40FB-8B5F-2B4294CD0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77239" y="6298057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sp>
        <p:nvSpPr>
          <p:cNvPr id="61" name="Text Box 3">
            <a:extLst>
              <a:ext uri="{FF2B5EF4-FFF2-40B4-BE49-F238E27FC236}">
                <a16:creationId xmlns:a16="http://schemas.microsoft.com/office/drawing/2014/main" id="{BF710507-37DC-4927-ABCC-92917042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67" y="5645173"/>
            <a:ext cx="86547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65C428DD-7AFE-4E74-80A5-5AA1DD5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670" y="5219379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CA6942B6-9D0A-4CF8-BAFF-2B471909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7" y="6056774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B965C02F-44EE-4AEC-ABAE-1186340E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99" y="5261958"/>
            <a:ext cx="757286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3CC0344B-A6FC-4D28-A4B9-088137B8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99" y="6042580"/>
            <a:ext cx="811378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6" name="Text Box 10">
            <a:extLst>
              <a:ext uri="{FF2B5EF4-FFF2-40B4-BE49-F238E27FC236}">
                <a16:creationId xmlns:a16="http://schemas.microsoft.com/office/drawing/2014/main" id="{78B72CD2-4378-46AD-B54A-6ECDA945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548" y="5673559"/>
            <a:ext cx="54091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 sz="20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AutoShape 11">
            <a:extLst>
              <a:ext uri="{FF2B5EF4-FFF2-40B4-BE49-F238E27FC236}">
                <a16:creationId xmlns:a16="http://schemas.microsoft.com/office/drawing/2014/main" id="{E736B23C-BE85-4766-AD8F-DC40C519B8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6886" y="5474855"/>
            <a:ext cx="540919" cy="160855"/>
          </a:xfrm>
          <a:prstGeom prst="bentConnector3">
            <a:avLst>
              <a:gd name="adj1" fmla="val 2176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68" name="AutoShape 13">
            <a:extLst>
              <a:ext uri="{FF2B5EF4-FFF2-40B4-BE49-F238E27FC236}">
                <a16:creationId xmlns:a16="http://schemas.microsoft.com/office/drawing/2014/main" id="{1B53C120-FCBF-48C6-A968-6FD31E9E0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198" y="6127739"/>
            <a:ext cx="540919" cy="170318"/>
          </a:xfrm>
          <a:prstGeom prst="bentConnector3">
            <a:avLst>
              <a:gd name="adj1" fmla="val 287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sp>
        <p:nvSpPr>
          <p:cNvPr id="69" name="Rectangle 35">
            <a:extLst>
              <a:ext uri="{FF2B5EF4-FFF2-40B4-BE49-F238E27FC236}">
                <a16:creationId xmlns:a16="http://schemas.microsoft.com/office/drawing/2014/main" id="{1CCC5DF2-1264-4105-A4ED-F9F61A7D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431" y="5673559"/>
            <a:ext cx="1190022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;x”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0" name="AutoShape 37">
            <a:extLst>
              <a:ext uri="{FF2B5EF4-FFF2-40B4-BE49-F238E27FC236}">
                <a16:creationId xmlns:a16="http://schemas.microsoft.com/office/drawing/2014/main" id="{0CAAF38D-EC73-4AD9-8FED-6C976C5C306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51663" y="5316492"/>
            <a:ext cx="160855" cy="540032"/>
          </a:xfrm>
          <a:prstGeom prst="bentConnector3">
            <a:avLst>
              <a:gd name="adj1" fmla="val 19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7379CF71-70C1-4E8F-853E-2CA1E66A19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07872" y="6170319"/>
            <a:ext cx="562931" cy="156124"/>
          </a:xfrm>
          <a:prstGeom prst="bentConnector3">
            <a:avLst>
              <a:gd name="adj1" fmla="val 98306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60" name="AutoShape 14">
            <a:extLst>
              <a:ext uri="{FF2B5EF4-FFF2-40B4-BE49-F238E27FC236}">
                <a16:creationId xmlns:a16="http://schemas.microsoft.com/office/drawing/2014/main" id="{F49E259C-394C-4F52-B5E7-DD9BC594FD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67312" y="5914842"/>
            <a:ext cx="270016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D3383D8-6612-4B2D-875F-DE298223CFFE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425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 build="p" animBg="1"/>
      <p:bldP spid="11" grpId="0" build="p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elementari (4)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04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4FE4BA59-B9EA-454E-B05F-B7CB8F0D7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20454"/>
          <a:stretch/>
        </p:blipFill>
        <p:spPr bwMode="auto">
          <a:xfrm>
            <a:off x="55419" y="1135495"/>
            <a:ext cx="4680000" cy="2757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3D25584-C44B-4015-AE5D-F973E14D6E93}"/>
              </a:ext>
            </a:extLst>
          </p:cNvPr>
          <p:cNvSpPr txBox="1"/>
          <p:nvPr/>
        </p:nvSpPr>
        <p:spPr>
          <a:xfrm>
            <a:off x="4765962" y="983673"/>
            <a:ext cx="4336473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i due piani proiettanti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^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-)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collocato nel 4° diedro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b^p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collocato nel 2° diedro.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833597-6F7C-4FB9-8F70-43B2C1C106A8}"/>
              </a:ext>
            </a:extLst>
          </p:cNvPr>
          <p:cNvSpPr txBox="1"/>
          <p:nvPr/>
        </p:nvSpPr>
        <p:spPr>
          <a:xfrm>
            <a:off x="4765960" y="2285991"/>
            <a:ext cx="4142509" cy="166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Come si nota nel disegno dell’Es. 04 i due piani, anche se sono collocati su due diedri opposti presentano, graficamente, tracce parallele che, estendendole, si intersecano. 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8FBBE4-E817-436D-A833-5533E51A9767}"/>
              </a:ext>
            </a:extLst>
          </p:cNvPr>
          <p:cNvSpPr txBox="1"/>
          <p:nvPr/>
        </p:nvSpPr>
        <p:spPr>
          <a:xfrm>
            <a:off x="36000" y="3934685"/>
            <a:ext cx="9072000" cy="28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 l’intersezione che si genera è solo apparente in quanto si intersecherebbero (solo graficamente)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con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con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Infatti le due coppie di rette (t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(t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sono, nello spazio tridimensionale, due coppie di rette sghembe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57" name="AutoShape 14">
            <a:extLst>
              <a:ext uri="{FF2B5EF4-FFF2-40B4-BE49-F238E27FC236}">
                <a16:creationId xmlns:a16="http://schemas.microsoft.com/office/drawing/2014/main" id="{F5AC3967-C530-40B1-946B-94A34F96D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77696" y="5474855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cxnSp>
        <p:nvCxnSpPr>
          <p:cNvPr id="58" name="AutoShape 14">
            <a:extLst>
              <a:ext uri="{FF2B5EF4-FFF2-40B4-BE49-F238E27FC236}">
                <a16:creationId xmlns:a16="http://schemas.microsoft.com/office/drawing/2014/main" id="{1E05BAAB-8C00-40FB-8B5F-2B4294CD0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3384" y="6298057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sp>
        <p:nvSpPr>
          <p:cNvPr id="61" name="Text Box 3">
            <a:extLst>
              <a:ext uri="{FF2B5EF4-FFF2-40B4-BE49-F238E27FC236}">
                <a16:creationId xmlns:a16="http://schemas.microsoft.com/office/drawing/2014/main" id="{BF710507-37DC-4927-ABCC-92917042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12" y="5645173"/>
            <a:ext cx="86547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65C428DD-7AFE-4E74-80A5-5AA1DD5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15" y="5219379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CA6942B6-9D0A-4CF8-BAFF-2B471909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92" y="6056774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B965C02F-44EE-4AEC-ABAE-1186340E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244" y="5261958"/>
            <a:ext cx="757286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3CC0344B-A6FC-4D28-A4B9-088137B8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244" y="6042580"/>
            <a:ext cx="811378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6" name="Text Box 10">
            <a:extLst>
              <a:ext uri="{FF2B5EF4-FFF2-40B4-BE49-F238E27FC236}">
                <a16:creationId xmlns:a16="http://schemas.microsoft.com/office/drawing/2014/main" id="{78B72CD2-4378-46AD-B54A-6ECDA945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693" y="5673559"/>
            <a:ext cx="54091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 sz="20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AutoShape 11">
            <a:extLst>
              <a:ext uri="{FF2B5EF4-FFF2-40B4-BE49-F238E27FC236}">
                <a16:creationId xmlns:a16="http://schemas.microsoft.com/office/drawing/2014/main" id="{E736B23C-BE85-4766-AD8F-DC40C519B8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3031" y="5474855"/>
            <a:ext cx="540919" cy="160855"/>
          </a:xfrm>
          <a:prstGeom prst="bentConnector3">
            <a:avLst>
              <a:gd name="adj1" fmla="val 2176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68" name="AutoShape 13">
            <a:extLst>
              <a:ext uri="{FF2B5EF4-FFF2-40B4-BE49-F238E27FC236}">
                <a16:creationId xmlns:a16="http://schemas.microsoft.com/office/drawing/2014/main" id="{1B53C120-FCBF-48C6-A968-6FD31E9E0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7343" y="6127739"/>
            <a:ext cx="540919" cy="170318"/>
          </a:xfrm>
          <a:prstGeom prst="bentConnector3">
            <a:avLst>
              <a:gd name="adj1" fmla="val 287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sp>
        <p:nvSpPr>
          <p:cNvPr id="69" name="Rectangle 35">
            <a:extLst>
              <a:ext uri="{FF2B5EF4-FFF2-40B4-BE49-F238E27FC236}">
                <a16:creationId xmlns:a16="http://schemas.microsoft.com/office/drawing/2014/main" id="{1CCC5DF2-1264-4105-A4ED-F9F61A7D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76" y="5673559"/>
            <a:ext cx="1190022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;x”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0" name="AutoShape 37">
            <a:extLst>
              <a:ext uri="{FF2B5EF4-FFF2-40B4-BE49-F238E27FC236}">
                <a16:creationId xmlns:a16="http://schemas.microsoft.com/office/drawing/2014/main" id="{0CAAF38D-EC73-4AD9-8FED-6C976C5C306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7808" y="5316492"/>
            <a:ext cx="160855" cy="540032"/>
          </a:xfrm>
          <a:prstGeom prst="bentConnector3">
            <a:avLst>
              <a:gd name="adj1" fmla="val 19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7379CF71-70C1-4E8F-853E-2CA1E66A19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94017" y="6170319"/>
            <a:ext cx="562931" cy="156124"/>
          </a:xfrm>
          <a:prstGeom prst="bentConnector3">
            <a:avLst>
              <a:gd name="adj1" fmla="val 98306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60" name="AutoShape 14">
            <a:extLst>
              <a:ext uri="{FF2B5EF4-FFF2-40B4-BE49-F238E27FC236}">
                <a16:creationId xmlns:a16="http://schemas.microsoft.com/office/drawing/2014/main" id="{F49E259C-394C-4F52-B5E7-DD9BC594FD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53457" y="5914842"/>
            <a:ext cx="270016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64EB44-52F2-46A3-AD6F-D332E8722F6D}"/>
              </a:ext>
            </a:extLst>
          </p:cNvPr>
          <p:cNvSpPr txBox="1"/>
          <p:nvPr/>
        </p:nvSpPr>
        <p:spPr>
          <a:xfrm>
            <a:off x="5541809" y="4807523"/>
            <a:ext cx="356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Pertanto, anche in questo caso, applicando l’algoritmo grafico si evidenzia come siamo in presenza di una retta impropria x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dovendo essa passare per le corrispondenti tracce improprie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B039E0D8-4B34-4F8C-A6B2-A13C5D1D416B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719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8" grpId="0"/>
      <p:bldP spid="9" grpId="0" build="p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particolari (5)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05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61645ABB-77EC-4BFB-A7BC-71ECAD334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20454"/>
          <a:stretch/>
        </p:blipFill>
        <p:spPr bwMode="auto">
          <a:xfrm>
            <a:off x="55420" y="1184981"/>
            <a:ext cx="4680000" cy="276446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27B2FB-3745-4EBA-A576-229F041482EB}"/>
              </a:ext>
            </a:extLst>
          </p:cNvPr>
          <p:cNvSpPr txBox="1"/>
          <p:nvPr/>
        </p:nvSpPr>
        <p:spPr>
          <a:xfrm>
            <a:off x="4765960" y="775855"/>
            <a:ext cx="426720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i due piani proiettanti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^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collocato nel 1° diedro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^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-)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collocato nel 3° diedro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DD45A9-1AB3-4FA4-B4AF-CF68517F3593}"/>
              </a:ext>
            </a:extLst>
          </p:cNvPr>
          <p:cNvSpPr txBox="1"/>
          <p:nvPr/>
        </p:nvSpPr>
        <p:spPr>
          <a:xfrm>
            <a:off x="4765959" y="1939630"/>
            <a:ext cx="43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Come mostra il disegno dell’Es. 05 i due piani, anche se sono collocati su due diedri opposti presentano, graficamente, tracce parallele che si intersecano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FA9307-4F17-4884-ABFC-CD2E099BDD55}"/>
              </a:ext>
            </a:extLst>
          </p:cNvPr>
          <p:cNvSpPr txBox="1"/>
          <p:nvPr/>
        </p:nvSpPr>
        <p:spPr>
          <a:xfrm>
            <a:off x="4752109" y="2964857"/>
            <a:ext cx="44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Anche in questo caso è bene non farsi ingannare dall’aspetto grafico che indurrebbe a pensare alla presenza di una retta reale d’intersezione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7A2B218-1CA1-44D8-A689-1FECF270F90F}"/>
              </a:ext>
            </a:extLst>
          </p:cNvPr>
          <p:cNvSpPr txBox="1"/>
          <p:nvPr/>
        </p:nvSpPr>
        <p:spPr>
          <a:xfrm>
            <a:off x="36000" y="4031665"/>
            <a:ext cx="9072000" cy="277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 l’intersezione che si genera è solo apparente in quanto si intersecherebbero (solo graficamente)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con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con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Infatti le due coppie di rette (t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(t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sono, nello spazio tridimensionale, due coppie di rette sghembe.</a:t>
            </a:r>
          </a:p>
          <a:p>
            <a:endParaRPr lang="it-IT" dirty="0"/>
          </a:p>
        </p:txBody>
      </p:sp>
      <p:cxnSp>
        <p:nvCxnSpPr>
          <p:cNvPr id="57" name="AutoShape 14">
            <a:extLst>
              <a:ext uri="{FF2B5EF4-FFF2-40B4-BE49-F238E27FC236}">
                <a16:creationId xmlns:a16="http://schemas.microsoft.com/office/drawing/2014/main" id="{F5AC3967-C530-40B1-946B-94A34F96D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3116" y="5474855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cxnSp>
        <p:nvCxnSpPr>
          <p:cNvPr id="58" name="AutoShape 14">
            <a:extLst>
              <a:ext uri="{FF2B5EF4-FFF2-40B4-BE49-F238E27FC236}">
                <a16:creationId xmlns:a16="http://schemas.microsoft.com/office/drawing/2014/main" id="{1E05BAAB-8C00-40FB-8B5F-2B4294CD0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18804" y="6298057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sp>
        <p:nvSpPr>
          <p:cNvPr id="61" name="Text Box 3">
            <a:extLst>
              <a:ext uri="{FF2B5EF4-FFF2-40B4-BE49-F238E27FC236}">
                <a16:creationId xmlns:a16="http://schemas.microsoft.com/office/drawing/2014/main" id="{BF710507-37DC-4927-ABCC-92917042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32" y="5645173"/>
            <a:ext cx="86547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65C428DD-7AFE-4E74-80A5-5AA1DD5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235" y="5219379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CA6942B6-9D0A-4CF8-BAFF-2B471909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612" y="6056774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0000FF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B965C02F-44EE-4AEC-ABAE-1186340E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4" y="5261958"/>
            <a:ext cx="757286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3CC0344B-A6FC-4D28-A4B9-088137B8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4" y="6042580"/>
            <a:ext cx="811378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6" name="Text Box 10">
            <a:extLst>
              <a:ext uri="{FF2B5EF4-FFF2-40B4-BE49-F238E27FC236}">
                <a16:creationId xmlns:a16="http://schemas.microsoft.com/office/drawing/2014/main" id="{78B72CD2-4378-46AD-B54A-6ECDA945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113" y="5673559"/>
            <a:ext cx="54091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 sz="20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AutoShape 11">
            <a:extLst>
              <a:ext uri="{FF2B5EF4-FFF2-40B4-BE49-F238E27FC236}">
                <a16:creationId xmlns:a16="http://schemas.microsoft.com/office/drawing/2014/main" id="{E736B23C-BE85-4766-AD8F-DC40C519B8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8451" y="5474855"/>
            <a:ext cx="540919" cy="160855"/>
          </a:xfrm>
          <a:prstGeom prst="bentConnector3">
            <a:avLst>
              <a:gd name="adj1" fmla="val 2176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68" name="AutoShape 13">
            <a:extLst>
              <a:ext uri="{FF2B5EF4-FFF2-40B4-BE49-F238E27FC236}">
                <a16:creationId xmlns:a16="http://schemas.microsoft.com/office/drawing/2014/main" id="{1B53C120-FCBF-48C6-A968-6FD31E9E0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2763" y="6127739"/>
            <a:ext cx="540919" cy="170318"/>
          </a:xfrm>
          <a:prstGeom prst="bentConnector3">
            <a:avLst>
              <a:gd name="adj1" fmla="val 287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sp>
        <p:nvSpPr>
          <p:cNvPr id="69" name="Rectangle 35">
            <a:extLst>
              <a:ext uri="{FF2B5EF4-FFF2-40B4-BE49-F238E27FC236}">
                <a16:creationId xmlns:a16="http://schemas.microsoft.com/office/drawing/2014/main" id="{1CCC5DF2-1264-4105-A4ED-F9F61A7D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996" y="5673559"/>
            <a:ext cx="1190022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;x”</a:t>
            </a:r>
            <a:r>
              <a:rPr lang="it-IT" sz="2000" baseline="3000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20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0" name="AutoShape 37">
            <a:extLst>
              <a:ext uri="{FF2B5EF4-FFF2-40B4-BE49-F238E27FC236}">
                <a16:creationId xmlns:a16="http://schemas.microsoft.com/office/drawing/2014/main" id="{0CAAF38D-EC73-4AD9-8FED-6C976C5C306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93228" y="5316492"/>
            <a:ext cx="160855" cy="540032"/>
          </a:xfrm>
          <a:prstGeom prst="bentConnector3">
            <a:avLst>
              <a:gd name="adj1" fmla="val 19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7379CF71-70C1-4E8F-853E-2CA1E66A19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49437" y="6170319"/>
            <a:ext cx="562931" cy="156124"/>
          </a:xfrm>
          <a:prstGeom prst="bentConnector3">
            <a:avLst>
              <a:gd name="adj1" fmla="val 98306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</p:spPr>
      </p:cxnSp>
      <p:cxnSp>
        <p:nvCxnSpPr>
          <p:cNvPr id="60" name="AutoShape 14">
            <a:extLst>
              <a:ext uri="{FF2B5EF4-FFF2-40B4-BE49-F238E27FC236}">
                <a16:creationId xmlns:a16="http://schemas.microsoft.com/office/drawing/2014/main" id="{F49E259C-394C-4F52-B5E7-DD9BC594FD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08877" y="5914842"/>
            <a:ext cx="270016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</p:spPr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0A09A4-95E1-4049-870F-B8134306A9E2}"/>
              </a:ext>
            </a:extLst>
          </p:cNvPr>
          <p:cNvSpPr txBox="1"/>
          <p:nvPr/>
        </p:nvSpPr>
        <p:spPr>
          <a:xfrm>
            <a:off x="5721926" y="4987638"/>
            <a:ext cx="338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Pertanto, anche in questo caso applicando l’algoritmo grafico si evidenzia come siamo in presenza di una retta impropria x</a:t>
            </a:r>
            <a:r>
              <a:rPr lang="it-IT" sz="16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dovendo essa passare per le corrispettive tracce improprie T</a:t>
            </a:r>
            <a:r>
              <a:rPr lang="it-IT" sz="16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sz="16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x.</a:t>
            </a:r>
            <a:endParaRPr lang="it-IT" sz="1600" dirty="0">
              <a:solidFill>
                <a:srgbClr val="00B050"/>
              </a:solidFill>
            </a:endParaRP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8F3F8B60-8D63-4E09-B5A9-47098F983E37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75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  <p:bldP spid="11" grpId="0" build="p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particolari (6-1)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06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32824F0B-8FFE-4544-815B-90858DF94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610"/>
          <a:stretch/>
        </p:blipFill>
        <p:spPr bwMode="auto">
          <a:xfrm>
            <a:off x="42742" y="1127223"/>
            <a:ext cx="4680000" cy="27787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2E424451-F1E8-435A-82E5-680747932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20454"/>
          <a:stretch/>
        </p:blipFill>
        <p:spPr bwMode="auto">
          <a:xfrm>
            <a:off x="41564" y="4000829"/>
            <a:ext cx="4680000" cy="27639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6EA8D2-F772-4D85-9A74-519628291B61}"/>
              </a:ext>
            </a:extLst>
          </p:cNvPr>
          <p:cNvSpPr txBox="1"/>
          <p:nvPr/>
        </p:nvSpPr>
        <p:spPr>
          <a:xfrm>
            <a:off x="4738249" y="734287"/>
            <a:ext cx="4356000" cy="120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i due piani generici paralleli alla linea di terra (Es.06) entrambi collocati nello spazio del 1° diedro</a:t>
            </a:r>
            <a:r>
              <a:rPr lang="it-IT" sz="16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aÐp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//lt)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16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bÐp</a:t>
            </a:r>
            <a:r>
              <a:rPr lang="it-IT" sz="16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6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+,//lt) </a:t>
            </a:r>
            <a:endParaRPr lang="it-IT" sz="1600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22444F3-780C-4937-8ED6-BFF59278F04A}"/>
              </a:ext>
            </a:extLst>
          </p:cNvPr>
          <p:cNvSpPr txBox="1"/>
          <p:nvPr/>
        </p:nvSpPr>
        <p:spPr>
          <a:xfrm>
            <a:off x="4732689" y="1899736"/>
            <a:ext cx="442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Date le caratteristiche grafico-geometriche delle tracce, (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e (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), e la collocazione nel medesimo diedro viene, immediatamente, da pensare a due piani paralleli la cui retta impropria x</a:t>
            </a:r>
            <a:r>
              <a:rPr lang="it-IT" sz="16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passerà per le due tracce improprie T</a:t>
            </a:r>
            <a:r>
              <a:rPr lang="it-IT" sz="16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x=(t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T</a:t>
            </a:r>
            <a:r>
              <a:rPr lang="it-IT" sz="16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x=(t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AC8491-1EC3-4988-AD90-AACA98AD19EB}"/>
              </a:ext>
            </a:extLst>
          </p:cNvPr>
          <p:cNvSpPr txBox="1"/>
          <p:nvPr/>
        </p:nvSpPr>
        <p:spPr>
          <a:xfrm>
            <a:off x="4704979" y="3656603"/>
            <a:ext cx="45000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realtà (Es.06.1) intersecando i due piani con un terzo piano generico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g(Ðp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 si ottengono due rette distinte come di seguito:</a:t>
            </a:r>
          </a:p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r(r’; r”)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(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s(s’ ;s”)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17CD893-4457-419B-BF23-15ED8712CDFB}"/>
              </a:ext>
            </a:extLst>
          </p:cNvPr>
          <p:cNvSpPr/>
          <p:nvPr/>
        </p:nvSpPr>
        <p:spPr>
          <a:xfrm>
            <a:off x="4711964" y="4781418"/>
            <a:ext cx="4500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Queste due rette, che non sono parallele, si intersecano in un punto reale X(X’=-x; X”=y) (-x e y esprimono i valori numerici di aggetto e quota del punto reale X) dello spazio del 2° diedro. Per questo punto passerà, quindi la retta orizzontale x(x’; x”) mentre il punto reale X rappresenta il luogo d’intersezione dei tre piani.</a:t>
            </a:r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2608CDA-1147-4D0F-9BB3-239EBC987967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989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8" grpId="0"/>
      <p:bldP spid="9" grpId="0"/>
      <p:bldP spid="4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2323</Words>
  <Application>Microsoft Office PowerPoint</Application>
  <PresentationFormat>Presentazione su schermo (4:3)</PresentationFormat>
  <Paragraphs>201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Symbol</vt:lpstr>
      <vt:lpstr>Tema di Office</vt:lpstr>
      <vt:lpstr>Geometria descrittiva dinamica</vt:lpstr>
      <vt:lpstr>Geometria descrittiva dinamica Intersezione tra piani paralleli – Introduzione (1)</vt:lpstr>
      <vt:lpstr>Geometria descrittiva dinamica Intersezione tra piani paralleli – Introduzione (2)</vt:lpstr>
      <vt:lpstr>Geometria descrittiva dinamica Intersezione tra piani paralleli – Casi elementari (1)</vt:lpstr>
      <vt:lpstr>Geometria descrittiva dinamica Intersezione tra piani paralleli – Casi elementari (2)</vt:lpstr>
      <vt:lpstr>Geometria descrittiva dinamica Intersezione tra piani paralleli – Casi elementari (3)</vt:lpstr>
      <vt:lpstr>Geometria descrittiva dinamica Intersezione tra piani paralleli – Casi elementari (4)</vt:lpstr>
      <vt:lpstr>Geometria descrittiva dinamica Intersezione tra piani paralleli – Casi particolari (5)</vt:lpstr>
      <vt:lpstr>Geometria descrittiva dinamica Intersezione tra piani paralleli – Casi particolari (6-1)</vt:lpstr>
      <vt:lpstr>Geometria descrittiva dinamica Intersezione tra piani paralleli – Casi particolari (6-2)</vt:lpstr>
      <vt:lpstr>Geometria descrittiva dinamica Intersezione tra piani paralleli – Casi particolari (6-3)</vt:lpstr>
      <vt:lpstr>Geometria descrittiva dinamica Intersezione tra piani paralleli – Casi particolari (7)</vt:lpstr>
      <vt:lpstr>Geometria descrittiva dinamica Intersezione tra piani paralleli – Casi particolari (8)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Geometria descrittiva dinamica</dc:title>
  <dc:creator>Elio Fragassi</dc:creator>
  <cp:lastModifiedBy>Elio Fragassi</cp:lastModifiedBy>
  <cp:revision>78</cp:revision>
  <dcterms:created xsi:type="dcterms:W3CDTF">2017-11-20T10:41:27Z</dcterms:created>
  <dcterms:modified xsi:type="dcterms:W3CDTF">2020-04-18T21:19:24Z</dcterms:modified>
</cp:coreProperties>
</file>