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5" r:id="rId1"/>
  </p:sldMasterIdLst>
  <p:sldIdLst>
    <p:sldId id="259" r:id="rId2"/>
    <p:sldId id="256" r:id="rId3"/>
    <p:sldId id="257" r:id="rId4"/>
    <p:sldId id="261" r:id="rId5"/>
  </p:sldIdLst>
  <p:sldSz cx="6858000" cy="9144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08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D7454"/>
    <a:srgbClr val="CC8963"/>
    <a:srgbClr val="A77051"/>
    <a:srgbClr val="B93D5C"/>
    <a:srgbClr val="9D694C"/>
    <a:srgbClr val="C4627A"/>
    <a:srgbClr val="F2F2F2"/>
    <a:srgbClr val="A7DD90"/>
    <a:srgbClr val="A1D58B"/>
    <a:srgbClr val="5DBA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32" autoAdjust="0"/>
    <p:restoredTop sz="94384" autoAdjust="0"/>
  </p:normalViewPr>
  <p:slideViewPr>
    <p:cSldViewPr snapToGrid="0">
      <p:cViewPr varScale="1">
        <p:scale>
          <a:sx n="61" d="100"/>
          <a:sy n="61" d="100"/>
        </p:scale>
        <p:origin x="2899" y="62"/>
      </p:cViewPr>
      <p:guideLst>
        <p:guide orient="horz" pos="2608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2/21/2020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2014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2/21/2020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7337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4907756" y="486834"/>
            <a:ext cx="1478756" cy="7749117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71487" y="486834"/>
            <a:ext cx="4350544" cy="7749117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2/21/2020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386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2/21/2020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319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2/21/2020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8348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2/21/2020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1848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2/21/2020</a:t>
            </a:fld>
            <a:endParaRPr lang="en-US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4214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2/21/2020</a:t>
            </a:fld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0062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2/21/2020</a:t>
            </a:fld>
            <a:endParaRPr lang="en-US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2589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2/21/2020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8257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2/21/2020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1608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2/21/2020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8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liofragassi.it/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6"/>
          <p:cNvSpPr txBox="1">
            <a:spLocks/>
          </p:cNvSpPr>
          <p:nvPr/>
        </p:nvSpPr>
        <p:spPr bwMode="auto">
          <a:xfrm>
            <a:off x="45000" y="23232"/>
            <a:ext cx="6768000" cy="360000"/>
          </a:xfrm>
          <a:prstGeom prst="rect">
            <a:avLst/>
          </a:prstGeom>
          <a:noFill/>
          <a:ln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  <a:noAutofit/>
          </a:bodyPr>
          <a:lstStyle>
            <a:lvl1pPr algn="l" defTabSz="4572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altLang="it-IT" sz="2400" cap="none" dirty="0">
                <a:ln>
                  <a:noFill/>
                </a:ln>
                <a:solidFill>
                  <a:srgbClr val="002060"/>
                </a:solidFill>
                <a:latin typeface="Comic Sans MS" panose="030F0702030302020204" pitchFamily="66" charset="0"/>
              </a:rPr>
              <a:t>Geometria descrittiva dinamica</a:t>
            </a:r>
          </a:p>
        </p:txBody>
      </p:sp>
      <p:sp>
        <p:nvSpPr>
          <p:cNvPr id="11" name="Rectangle 6"/>
          <p:cNvSpPr txBox="1">
            <a:spLocks noChangeArrowheads="1"/>
          </p:cNvSpPr>
          <p:nvPr/>
        </p:nvSpPr>
        <p:spPr>
          <a:xfrm>
            <a:off x="45000" y="431917"/>
            <a:ext cx="6768000" cy="2655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/>
          <a:lstStyle/>
          <a:p>
            <a:pPr marL="257175" marR="0" lvl="0" indent="-257175" algn="ctr" defTabSz="6858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1F497D"/>
              </a:buClr>
              <a:buSzPct val="75000"/>
              <a:buFontTx/>
              <a:buNone/>
              <a:tabLst/>
              <a:defRPr/>
            </a:pPr>
            <a:r>
              <a:rPr kumimoji="0" lang="it-IT" sz="15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cs typeface="Arial" panose="020B0604020202020204" pitchFamily="34" charset="0"/>
              </a:rPr>
              <a:t>Indagine insiemistica sulla doppia proiezione ortogonale di </a:t>
            </a:r>
            <a:r>
              <a:rPr kumimoji="0" lang="it-IT" sz="15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cs typeface="Arial" panose="020B0604020202020204" pitchFamily="34" charset="0"/>
              </a:rPr>
              <a:t>Monge</a:t>
            </a:r>
            <a:endParaRPr kumimoji="0" lang="it-IT" sz="15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cs typeface="Arial" panose="020B0604020202020204" pitchFamily="34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45000" y="746448"/>
            <a:ext cx="6768000" cy="76944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400" dirty="0">
                <a:latin typeface="Comic Sans MS" panose="030F0702030302020204" pitchFamily="66" charset="0"/>
              </a:rPr>
              <a:t>LE OPERAZIONI GEOMETRICHE</a:t>
            </a:r>
          </a:p>
          <a:p>
            <a:pPr algn="ctr"/>
            <a:r>
              <a:rPr lang="it-IT" sz="2000" dirty="0">
                <a:latin typeface="Comic Sans MS" panose="030F0702030302020204" pitchFamily="66" charset="0"/>
              </a:rPr>
              <a:t>INTERSEZIONE TRA PIANI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4161452" y="1586204"/>
            <a:ext cx="2628000" cy="29160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it-IT" sz="2000" dirty="0">
              <a:latin typeface="Comic Sans MS" panose="030F0702030302020204" pitchFamily="66" charset="0"/>
            </a:endParaRPr>
          </a:p>
          <a:p>
            <a:pPr algn="ctr"/>
            <a:endParaRPr lang="it-IT" sz="2000" dirty="0">
              <a:latin typeface="Comic Sans MS" panose="030F0702030302020204" pitchFamily="66" charset="0"/>
            </a:endParaRPr>
          </a:p>
          <a:p>
            <a:pPr algn="ctr"/>
            <a:r>
              <a:rPr lang="it-IT" dirty="0">
                <a:latin typeface="Comic Sans MS" panose="030F0702030302020204" pitchFamily="66" charset="0"/>
              </a:rPr>
              <a:t>ANALISI GEOMETRICO- DESCRITTIVA DELLE INTERSEZIONI TRA</a:t>
            </a:r>
          </a:p>
          <a:p>
            <a:pPr algn="ctr"/>
            <a:r>
              <a:rPr lang="it-IT" dirty="0">
                <a:latin typeface="Comic Sans MS" panose="030F0702030302020204" pitchFamily="66" charset="0"/>
              </a:rPr>
              <a:t>IL </a:t>
            </a:r>
            <a:r>
              <a:rPr lang="it-IT" dirty="0">
                <a:solidFill>
                  <a:srgbClr val="B93D5C"/>
                </a:solidFill>
                <a:latin typeface="Comic Sans MS" panose="030F0702030302020204" pitchFamily="66" charset="0"/>
              </a:rPr>
              <a:t>PIANO ORIZZONTALE </a:t>
            </a:r>
          </a:p>
          <a:p>
            <a:pPr algn="ctr"/>
            <a:r>
              <a:rPr lang="it-IT" dirty="0">
                <a:latin typeface="Comic Sans MS" panose="030F0702030302020204" pitchFamily="66" charset="0"/>
              </a:rPr>
              <a:t>ED I PIANI RIMANENTI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37810" y="8215668"/>
            <a:ext cx="3996000" cy="369974"/>
          </a:xfrm>
          <a:prstGeom prst="rect">
            <a:avLst/>
          </a:prstGeom>
          <a:solidFill>
            <a:srgbClr val="FFFF00"/>
          </a:solidFill>
          <a:ln w="9525">
            <a:solidFill>
              <a:srgbClr val="4F81BD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it-IT" altLang="it-IT" sz="1800" b="1" kern="0" dirty="0">
                <a:solidFill>
                  <a:srgbClr val="C00000"/>
                </a:solidFill>
                <a:latin typeface="Comic Sans MS" panose="030F0702030302020204" pitchFamily="66" charset="0"/>
                <a:cs typeface="Courier New" panose="02070309020205020404" pitchFamily="49" charset="0"/>
              </a:rPr>
              <a:t>Autore Prof. Arch. Elio Fragassi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37322" y="8764167"/>
            <a:ext cx="3996000" cy="277641"/>
          </a:xfrm>
          <a:prstGeom prst="rect">
            <a:avLst/>
          </a:prstGeom>
          <a:solidFill>
            <a:srgbClr val="FFFF00"/>
          </a:solidFill>
          <a:ln w="12700">
            <a:solidFill>
              <a:srgbClr val="0070C0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it-IT" altLang="it-IT" sz="1200" b="1" kern="0" dirty="0">
                <a:solidFill>
                  <a:prstClr val="black"/>
                </a:solidFill>
                <a:latin typeface="Comic Sans MS" panose="030F0702030302020204" pitchFamily="66" charset="0"/>
                <a:cs typeface="Courier New" panose="02070309020205020404" pitchFamily="49" charset="0"/>
              </a:rPr>
              <a:t>Il materiale può essere riprodotto citando la fonte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170687" y="4529453"/>
            <a:ext cx="2628000" cy="4524315"/>
          </a:xfrm>
          <a:prstGeom prst="rect">
            <a:avLst/>
          </a:prstGeom>
          <a:solidFill>
            <a:srgbClr val="CC8963"/>
          </a:solidFill>
          <a:ln w="3175" algn="ctr">
            <a:solidFill>
              <a:srgbClr val="0070C0"/>
            </a:solidFill>
            <a:miter lim="800000"/>
            <a:headEnd/>
            <a:tailEnd/>
          </a:ln>
        </p:spPr>
        <p:txBody>
          <a:bodyPr lIns="0" anchor="ctr">
            <a:spAutoFit/>
          </a:bodyPr>
          <a:lstStyle/>
          <a:p>
            <a:pPr marL="108000" algn="ctr" eaLnBrk="0" hangingPunct="0">
              <a:spcBef>
                <a:spcPts val="0"/>
              </a:spcBef>
              <a:defRPr/>
            </a:pPr>
            <a:r>
              <a:rPr lang="it-IT" dirty="0">
                <a:latin typeface="Comic Sans MS" pitchFamily="66" charset="0"/>
                <a:cs typeface="Times New Roman" pitchFamily="18" charset="0"/>
              </a:rPr>
              <a:t>Il disegno a fianco è stato eseguito </a:t>
            </a:r>
          </a:p>
          <a:p>
            <a:pPr marL="108000" algn="ctr" eaLnBrk="0" hangingPunct="0">
              <a:spcBef>
                <a:spcPts val="0"/>
              </a:spcBef>
              <a:defRPr/>
            </a:pPr>
            <a:r>
              <a:rPr lang="it-IT" dirty="0">
                <a:latin typeface="Comic Sans MS" pitchFamily="66" charset="0"/>
                <a:cs typeface="Times New Roman" pitchFamily="18" charset="0"/>
              </a:rPr>
              <a:t>nell’a. s. 2008/09 </a:t>
            </a:r>
          </a:p>
          <a:p>
            <a:pPr marL="108000" algn="ctr" eaLnBrk="0" hangingPunct="0">
              <a:spcBef>
                <a:spcPts val="0"/>
              </a:spcBef>
              <a:defRPr/>
            </a:pPr>
            <a:endParaRPr lang="it-IT" dirty="0">
              <a:latin typeface="Comic Sans MS" pitchFamily="66" charset="0"/>
              <a:cs typeface="Times New Roman" pitchFamily="18" charset="0"/>
            </a:endParaRPr>
          </a:p>
          <a:p>
            <a:pPr marL="108000" algn="ctr" eaLnBrk="0" hangingPunct="0">
              <a:spcBef>
                <a:spcPts val="0"/>
              </a:spcBef>
              <a:defRPr/>
            </a:pPr>
            <a:r>
              <a:rPr lang="it-IT" dirty="0">
                <a:latin typeface="Comic Sans MS" pitchFamily="66" charset="0"/>
                <a:cs typeface="Times New Roman" pitchFamily="18" charset="0"/>
              </a:rPr>
              <a:t>da </a:t>
            </a:r>
            <a:r>
              <a:rPr lang="it-IT" b="1" dirty="0" err="1">
                <a:latin typeface="Comic Sans MS" pitchFamily="66" charset="0"/>
                <a:cs typeface="Times New Roman" pitchFamily="18" charset="0"/>
              </a:rPr>
              <a:t>Duregon</a:t>
            </a:r>
            <a:r>
              <a:rPr lang="it-IT" b="1" dirty="0">
                <a:latin typeface="Comic Sans MS" pitchFamily="66" charset="0"/>
                <a:cs typeface="Times New Roman" pitchFamily="18" charset="0"/>
              </a:rPr>
              <a:t> Serena </a:t>
            </a:r>
            <a:r>
              <a:rPr lang="it-IT" dirty="0">
                <a:latin typeface="Comic Sans MS" pitchFamily="66" charset="0"/>
                <a:cs typeface="Times New Roman" pitchFamily="18" charset="0"/>
              </a:rPr>
              <a:t>della classe 1C</a:t>
            </a:r>
          </a:p>
          <a:p>
            <a:pPr marL="108000" algn="ctr" eaLnBrk="0" hangingPunct="0">
              <a:spcBef>
                <a:spcPts val="0"/>
              </a:spcBef>
              <a:defRPr/>
            </a:pPr>
            <a:r>
              <a:rPr lang="it-IT" dirty="0">
                <a:latin typeface="Comic Sans MS" pitchFamily="66" charset="0"/>
                <a:cs typeface="Times New Roman" pitchFamily="18" charset="0"/>
              </a:rPr>
              <a:t> </a:t>
            </a:r>
          </a:p>
          <a:p>
            <a:pPr marL="108000" algn="ctr" eaLnBrk="0" hangingPunct="0">
              <a:spcBef>
                <a:spcPts val="0"/>
              </a:spcBef>
              <a:defRPr/>
            </a:pPr>
            <a:r>
              <a:rPr lang="it-IT" dirty="0">
                <a:latin typeface="Comic Sans MS" pitchFamily="66" charset="0"/>
                <a:cs typeface="Times New Roman" pitchFamily="18" charset="0"/>
              </a:rPr>
              <a:t>del Liceo Artistico «</a:t>
            </a:r>
            <a:r>
              <a:rPr lang="it-IT" b="1" dirty="0">
                <a:latin typeface="Comic Sans MS" pitchFamily="66" charset="0"/>
                <a:cs typeface="Times New Roman" pitchFamily="18" charset="0"/>
              </a:rPr>
              <a:t>G. </a:t>
            </a:r>
            <a:r>
              <a:rPr lang="it-IT" b="1" dirty="0" err="1">
                <a:latin typeface="Comic Sans MS" pitchFamily="66" charset="0"/>
                <a:cs typeface="Times New Roman" pitchFamily="18" charset="0"/>
              </a:rPr>
              <a:t>Misticoni</a:t>
            </a:r>
            <a:r>
              <a:rPr lang="it-IT" dirty="0">
                <a:latin typeface="Comic Sans MS" pitchFamily="66" charset="0"/>
                <a:cs typeface="Times New Roman" pitchFamily="18" charset="0"/>
              </a:rPr>
              <a:t>» di Pescara </a:t>
            </a:r>
          </a:p>
          <a:p>
            <a:pPr marL="108000" algn="ctr" eaLnBrk="0" hangingPunct="0">
              <a:spcBef>
                <a:spcPts val="0"/>
              </a:spcBef>
              <a:defRPr/>
            </a:pPr>
            <a:r>
              <a:rPr lang="it-IT" dirty="0">
                <a:latin typeface="Comic Sans MS" pitchFamily="66" charset="0"/>
                <a:cs typeface="Times New Roman" pitchFamily="18" charset="0"/>
              </a:rPr>
              <a:t>per la materia «</a:t>
            </a:r>
            <a:r>
              <a:rPr lang="it-IT" b="1" dirty="0">
                <a:latin typeface="Comic Sans MS" pitchFamily="66" charset="0"/>
                <a:cs typeface="Times New Roman" pitchFamily="18" charset="0"/>
              </a:rPr>
              <a:t>Discipline geometriche</a:t>
            </a:r>
            <a:r>
              <a:rPr lang="it-IT" dirty="0">
                <a:latin typeface="Comic Sans MS" pitchFamily="66" charset="0"/>
                <a:cs typeface="Times New Roman" pitchFamily="18" charset="0"/>
              </a:rPr>
              <a:t>»</a:t>
            </a:r>
          </a:p>
          <a:p>
            <a:pPr algn="ctr" eaLnBrk="0" hangingPunct="0">
              <a:defRPr/>
            </a:pPr>
            <a:endParaRPr lang="it-IT" dirty="0">
              <a:latin typeface="Comic Sans MS" pitchFamily="66" charset="0"/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it-IT" dirty="0">
                <a:latin typeface="Comic Sans MS" pitchFamily="66" charset="0"/>
                <a:cs typeface="Times New Roman" pitchFamily="18" charset="0"/>
              </a:rPr>
              <a:t>Insegnante: </a:t>
            </a:r>
          </a:p>
          <a:p>
            <a:pPr algn="ctr" eaLnBrk="0" hangingPunct="0">
              <a:defRPr/>
            </a:pPr>
            <a:r>
              <a:rPr lang="it-IT" dirty="0">
                <a:latin typeface="Comic Sans MS" pitchFamily="66" charset="0"/>
                <a:cs typeface="Times New Roman" pitchFamily="18" charset="0"/>
              </a:rPr>
              <a:t>Prof. Elio Fragassi</a:t>
            </a:r>
            <a:endParaRPr lang="it-IT" dirty="0">
              <a:latin typeface="Comic Sans MS" pitchFamily="66" charset="0"/>
              <a:cs typeface="Arial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4180114" y="1604866"/>
            <a:ext cx="2592000" cy="540000"/>
          </a:xfrm>
          <a:prstGeom prst="rect">
            <a:avLst/>
          </a:prstGeom>
          <a:solidFill>
            <a:srgbClr val="AD7454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SCHEDA 3</a:t>
            </a:r>
          </a:p>
          <a:p>
            <a:pPr algn="ctr"/>
            <a:endParaRPr lang="it-IT" dirty="0"/>
          </a:p>
        </p:txBody>
      </p:sp>
      <p:pic>
        <p:nvPicPr>
          <p:cNvPr id="12" name="Immagine 11">
            <a:extLst>
              <a:ext uri="{FF2B5EF4-FFF2-40B4-BE49-F238E27FC236}">
                <a16:creationId xmlns:a16="http://schemas.microsoft.com/office/drawing/2014/main" id="{FE361458-88E7-438E-A5BA-F579D35FA29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4999" y="1627540"/>
            <a:ext cx="4036468" cy="6480000"/>
          </a:xfrm>
          <a:prstGeom prst="rect">
            <a:avLst/>
          </a:prstGeom>
          <a:solidFill>
            <a:srgbClr val="A77051"/>
          </a:solidFill>
        </p:spPr>
      </p:pic>
    </p:spTree>
    <p:extLst>
      <p:ext uri="{BB962C8B-B14F-4D97-AF65-F5344CB8AC3E}">
        <p14:creationId xmlns:p14="http://schemas.microsoft.com/office/powerpoint/2010/main" val="34638635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 txBox="1">
            <a:spLocks noChangeArrowheads="1"/>
          </p:cNvSpPr>
          <p:nvPr/>
        </p:nvSpPr>
        <p:spPr>
          <a:xfrm>
            <a:off x="45000" y="412409"/>
            <a:ext cx="6768000" cy="2655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/>
          <a:lstStyle/>
          <a:p>
            <a:pPr marL="257175" indent="-257175" algn="ctr" defTabSz="685800">
              <a:lnSpc>
                <a:spcPct val="90000"/>
              </a:lnSpc>
              <a:spcBef>
                <a:spcPct val="20000"/>
              </a:spcBef>
              <a:buClr>
                <a:srgbClr val="1F497D"/>
              </a:buClr>
              <a:buSzPct val="75000"/>
              <a:defRPr/>
            </a:pPr>
            <a:r>
              <a:rPr lang="it-IT" sz="1500" kern="0" dirty="0">
                <a:solidFill>
                  <a:srgbClr val="002060"/>
                </a:solidFill>
                <a:latin typeface="Comic Sans MS" pitchFamily="66" charset="0"/>
                <a:cs typeface="Arial" panose="020B0604020202020204" pitchFamily="34" charset="0"/>
              </a:rPr>
              <a:t>Indagine insiemistica sulla doppia proiezione ortogonale di </a:t>
            </a:r>
            <a:r>
              <a:rPr lang="it-IT" sz="1500" kern="0" dirty="0" err="1">
                <a:solidFill>
                  <a:srgbClr val="002060"/>
                </a:solidFill>
                <a:latin typeface="Comic Sans MS" pitchFamily="66" charset="0"/>
                <a:cs typeface="Arial" panose="020B0604020202020204" pitchFamily="34" charset="0"/>
              </a:rPr>
              <a:t>Monge</a:t>
            </a:r>
            <a:endParaRPr lang="it-IT" sz="1500" kern="0" dirty="0">
              <a:solidFill>
                <a:srgbClr val="002060"/>
              </a:solidFill>
              <a:latin typeface="Comic Sans MS" pitchFamily="66" charset="0"/>
              <a:cs typeface="Arial" panose="020B0604020202020204" pitchFamily="34" charset="0"/>
            </a:endParaRPr>
          </a:p>
        </p:txBody>
      </p:sp>
      <p:sp>
        <p:nvSpPr>
          <p:cNvPr id="6" name="Titolo 6"/>
          <p:cNvSpPr txBox="1">
            <a:spLocks noGrp="1"/>
          </p:cNvSpPr>
          <p:nvPr>
            <p:ph type="title"/>
          </p:nvPr>
        </p:nvSpPr>
        <p:spPr bwMode="auto">
          <a:xfrm>
            <a:off x="45000" y="23232"/>
            <a:ext cx="6768000" cy="360000"/>
          </a:xfrm>
          <a:prstGeom prst="rect">
            <a:avLst/>
          </a:prstGeom>
          <a:noFill/>
          <a:ln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  <a:normAutofit fontScale="9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altLang="it-IT" sz="2400" cap="none" dirty="0">
                <a:ln>
                  <a:noFill/>
                </a:ln>
                <a:solidFill>
                  <a:srgbClr val="002060"/>
                </a:solidFill>
                <a:latin typeface="Comic Sans MS" panose="030F0702030302020204" pitchFamily="66" charset="0"/>
              </a:rPr>
              <a:t>Geometria descrittiva dinamica</a:t>
            </a:r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7806407"/>
              </p:ext>
            </p:extLst>
          </p:nvPr>
        </p:nvGraphicFramePr>
        <p:xfrm>
          <a:off x="45001" y="709127"/>
          <a:ext cx="6767999" cy="8432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6943">
                  <a:extLst>
                    <a:ext uri="{9D8B030D-6E8A-4147-A177-3AD203B41FA5}">
                      <a16:colId xmlns:a16="http://schemas.microsoft.com/office/drawing/2014/main" val="3286302815"/>
                    </a:ext>
                  </a:extLst>
                </a:gridCol>
                <a:gridCol w="1400264">
                  <a:extLst>
                    <a:ext uri="{9D8B030D-6E8A-4147-A177-3AD203B41FA5}">
                      <a16:colId xmlns:a16="http://schemas.microsoft.com/office/drawing/2014/main" val="1531621198"/>
                    </a:ext>
                  </a:extLst>
                </a:gridCol>
                <a:gridCol w="1400264">
                  <a:extLst>
                    <a:ext uri="{9D8B030D-6E8A-4147-A177-3AD203B41FA5}">
                      <a16:colId xmlns:a16="http://schemas.microsoft.com/office/drawing/2014/main" val="2606743172"/>
                    </a:ext>
                  </a:extLst>
                </a:gridCol>
                <a:gridCol w="1400264">
                  <a:extLst>
                    <a:ext uri="{9D8B030D-6E8A-4147-A177-3AD203B41FA5}">
                      <a16:colId xmlns:a16="http://schemas.microsoft.com/office/drawing/2014/main" val="1337491094"/>
                    </a:ext>
                  </a:extLst>
                </a:gridCol>
                <a:gridCol w="1400264">
                  <a:extLst>
                    <a:ext uri="{9D8B030D-6E8A-4147-A177-3AD203B41FA5}">
                      <a16:colId xmlns:a16="http://schemas.microsoft.com/office/drawing/2014/main" val="2209362558"/>
                    </a:ext>
                  </a:extLst>
                </a:gridCol>
              </a:tblGrid>
              <a:tr h="462529">
                <a:tc gridSpan="5">
                  <a:txBody>
                    <a:bodyPr/>
                    <a:lstStyle/>
                    <a:p>
                      <a:pPr algn="ctr"/>
                      <a:r>
                        <a:rPr lang="it-IT" sz="280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Scheda 3/a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3D5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9109826"/>
                  </a:ext>
                </a:extLst>
              </a:tr>
              <a:tr h="349219">
                <a:tc rowSpan="2">
                  <a:txBody>
                    <a:bodyPr/>
                    <a:lstStyle/>
                    <a:p>
                      <a:endParaRPr lang="it-IT" sz="14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1856070"/>
                  </a:ext>
                </a:extLst>
              </a:tr>
              <a:tr h="349219">
                <a:tc vMerge="1">
                  <a:txBody>
                    <a:bodyPr/>
                    <a:lstStyle/>
                    <a:p>
                      <a:endParaRPr lang="it-IT" sz="14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2984154"/>
                  </a:ext>
                </a:extLst>
              </a:tr>
              <a:tr h="349219">
                <a:tc rowSpan="2"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 sz="1400" dirty="0"/>
                    </a:p>
                  </a:txBody>
                  <a:tcPr marL="68580" marR="68580" marT="34290" marB="3429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 sz="1400" dirty="0"/>
                    </a:p>
                  </a:txBody>
                  <a:tcPr marL="68580" marR="68580" marT="34290" marB="3429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 sz="1400" dirty="0"/>
                    </a:p>
                  </a:txBody>
                  <a:tcPr marL="68580" marR="68580" marT="34290" marB="3429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5863037"/>
                  </a:ext>
                </a:extLst>
              </a:tr>
              <a:tr h="349219">
                <a:tc vMerge="1">
                  <a:txBody>
                    <a:bodyPr/>
                    <a:lstStyle/>
                    <a:p>
                      <a:endParaRPr lang="it-IT" sz="1400" dirty="0"/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0709967"/>
                  </a:ext>
                </a:extLst>
              </a:tr>
              <a:tr h="1396874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04986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0849520"/>
                  </a:ext>
                </a:extLst>
              </a:tr>
              <a:tr h="972705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2417328"/>
                  </a:ext>
                </a:extLst>
              </a:tr>
              <a:tr h="361561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038583"/>
                  </a:ext>
                </a:extLst>
              </a:tr>
              <a:tr h="638175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9146462"/>
                  </a:ext>
                </a:extLst>
              </a:tr>
              <a:tr h="404812"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3977803"/>
                  </a:ext>
                </a:extLst>
              </a:tr>
              <a:tr h="909638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9288868"/>
                  </a:ext>
                </a:extLst>
              </a:tr>
              <a:tr h="1158240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  <a:p>
                      <a:endParaRPr lang="it-IT" sz="1400" dirty="0"/>
                    </a:p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  <a:p>
                      <a:endParaRPr lang="it-IT" sz="1400" dirty="0"/>
                    </a:p>
                    <a:p>
                      <a:endParaRPr lang="it-IT" sz="1400" dirty="0"/>
                    </a:p>
                    <a:p>
                      <a:endParaRPr lang="it-IT" sz="1400" dirty="0"/>
                    </a:p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3080058"/>
                  </a:ext>
                </a:extLst>
              </a:tr>
            </a:tbl>
          </a:graphicData>
        </a:graphic>
      </p:graphicFrame>
      <p:sp>
        <p:nvSpPr>
          <p:cNvPr id="2" name="CasellaDiTesto 1"/>
          <p:cNvSpPr txBox="1"/>
          <p:nvPr/>
        </p:nvSpPr>
        <p:spPr>
          <a:xfrm>
            <a:off x="46619" y="1266345"/>
            <a:ext cx="11569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Descrizione dei piani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1239253" y="1171641"/>
            <a:ext cx="55224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latin typeface="Comic Sans MS" panose="030F0702030302020204" pitchFamily="66" charset="0"/>
              </a:rPr>
              <a:t>Intersezione tra </a:t>
            </a:r>
            <a:r>
              <a:rPr lang="it-IT" sz="1600" dirty="0">
                <a:solidFill>
                  <a:srgbClr val="C4627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piano orizzontale</a:t>
            </a:r>
            <a:r>
              <a:rPr lang="it-IT" sz="1600" dirty="0">
                <a:solidFill>
                  <a:srgbClr val="5DBA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 </a:t>
            </a:r>
            <a:r>
              <a:rPr lang="it-IT" sz="1600" dirty="0"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1209175" y="1536743"/>
            <a:ext cx="140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B93D5C"/>
                </a:solidFill>
                <a:latin typeface="Comic Sans MS" panose="030F0702030302020204" pitchFamily="66" charset="0"/>
              </a:rPr>
              <a:t>Piano orizzontale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2623014" y="1481734"/>
            <a:ext cx="140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solidFill>
                  <a:srgbClr val="08C1FF"/>
                </a:solidFill>
                <a:latin typeface="Comic Sans MS" panose="030F0702030302020204" pitchFamily="66" charset="0"/>
              </a:rPr>
              <a:t>Piano proiettante</a:t>
            </a:r>
          </a:p>
          <a:p>
            <a:r>
              <a:rPr lang="it-IT" sz="1100" dirty="0">
                <a:solidFill>
                  <a:srgbClr val="08C1FF"/>
                </a:solidFill>
                <a:latin typeface="Comic Sans MS" panose="030F0702030302020204" pitchFamily="66" charset="0"/>
              </a:rPr>
              <a:t> in 1</a:t>
            </a:r>
            <a:r>
              <a:rPr lang="it-IT" sz="1100" baseline="30000" dirty="0">
                <a:solidFill>
                  <a:srgbClr val="08C1FF"/>
                </a:solidFill>
                <a:latin typeface="Comic Sans MS" panose="030F0702030302020204" pitchFamily="66" charset="0"/>
              </a:rPr>
              <a:t>a</a:t>
            </a:r>
            <a:r>
              <a:rPr lang="it-IT" sz="1100" dirty="0">
                <a:solidFill>
                  <a:srgbClr val="08C1FF"/>
                </a:solidFill>
                <a:latin typeface="Comic Sans MS" panose="030F0702030302020204" pitchFamily="66" charset="0"/>
              </a:rPr>
              <a:t> proiezione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36526" y="1916396"/>
            <a:ext cx="126186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latin typeface="Comic Sans MS" panose="030F0702030302020204" pitchFamily="66" charset="0"/>
              </a:rPr>
              <a:t>Formalizzazione geometrico-descrittiva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47625" y="2906479"/>
            <a:ext cx="1257300" cy="76944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it-IT" sz="1100" dirty="0">
                <a:latin typeface="Comic Sans MS" panose="030F0702030302020204" pitchFamily="66" charset="0"/>
              </a:rPr>
              <a:t>Graficizzazione descrittiva dell’operazione</a:t>
            </a:r>
          </a:p>
          <a:p>
            <a:r>
              <a:rPr lang="it-IT" sz="1100" dirty="0">
                <a:latin typeface="Comic Sans MS" panose="030F0702030302020204" pitchFamily="66" charset="0"/>
              </a:rPr>
              <a:t>d’intersezione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47625" y="4017476"/>
            <a:ext cx="120178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latin typeface="Comic Sans MS" panose="030F0702030302020204" pitchFamily="66" charset="0"/>
              </a:rPr>
              <a:t>Caratteri geometrici</a:t>
            </a:r>
          </a:p>
          <a:p>
            <a:r>
              <a:rPr lang="it-IT" sz="1100" dirty="0">
                <a:latin typeface="Comic Sans MS" panose="030F0702030302020204" pitchFamily="66" charset="0"/>
              </a:rPr>
              <a:t> dei piani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23020" y="4798588"/>
            <a:ext cx="122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latin typeface="Comic Sans MS" panose="030F0702030302020204" pitchFamily="66" charset="0"/>
              </a:rPr>
              <a:t>Formalizzazione geometrico-descrittiva dell’operazione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10341" y="5705508"/>
            <a:ext cx="133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latin typeface="Comic Sans MS" panose="030F0702030302020204" pitchFamily="66" charset="0"/>
              </a:rPr>
              <a:t>Retta risultante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28575" y="6050576"/>
            <a:ext cx="1224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latin typeface="Comic Sans MS" panose="030F0702030302020204" pitchFamily="66" charset="0"/>
              </a:rPr>
              <a:t>Caratteri geometrici della</a:t>
            </a:r>
          </a:p>
          <a:p>
            <a:r>
              <a:rPr lang="it-IT" sz="1100" dirty="0">
                <a:latin typeface="Comic Sans MS" panose="030F0702030302020204" pitchFamily="66" charset="0"/>
              </a:rPr>
              <a:t>retta risultante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19050" y="7115276"/>
            <a:ext cx="12858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Caratteri </a:t>
            </a:r>
          </a:p>
          <a:p>
            <a:r>
              <a:rPr lang="it-IT" sz="1200" dirty="0">
                <a:latin typeface="Comic Sans MS" panose="030F0702030302020204" pitchFamily="66" charset="0"/>
              </a:rPr>
              <a:t>degli enti rappresentativi della retta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47625" y="6659228"/>
            <a:ext cx="1152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latin typeface="Comic Sans MS" panose="030F0702030302020204" pitchFamily="66" charset="0"/>
              </a:rPr>
              <a:t>Nome retta risultante</a:t>
            </a:r>
            <a:endParaRPr lang="it-IT" sz="1100" dirty="0"/>
          </a:p>
        </p:txBody>
      </p:sp>
      <p:sp>
        <p:nvSpPr>
          <p:cNvPr id="27" name="Parentesi graffa aperta 26"/>
          <p:cNvSpPr/>
          <p:nvPr/>
        </p:nvSpPr>
        <p:spPr>
          <a:xfrm>
            <a:off x="1229536" y="4759236"/>
            <a:ext cx="180000" cy="720000"/>
          </a:xfrm>
          <a:prstGeom prst="leftBrace">
            <a:avLst>
              <a:gd name="adj1" fmla="val 17307"/>
              <a:gd name="adj2" fmla="val 51210"/>
            </a:avLst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31" name="Connettore 2 30"/>
          <p:cNvCxnSpPr/>
          <p:nvPr/>
        </p:nvCxnSpPr>
        <p:spPr>
          <a:xfrm>
            <a:off x="1647825" y="5467350"/>
            <a:ext cx="0" cy="18000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2 31"/>
          <p:cNvCxnSpPr/>
          <p:nvPr/>
        </p:nvCxnSpPr>
        <p:spPr>
          <a:xfrm>
            <a:off x="2124075" y="5467350"/>
            <a:ext cx="0" cy="18000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asellaDiTesto 34"/>
          <p:cNvSpPr txBox="1"/>
          <p:nvPr/>
        </p:nvSpPr>
        <p:spPr>
          <a:xfrm>
            <a:off x="2607020" y="2202569"/>
            <a:ext cx="144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8C1FF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it-IT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baseline="300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baseline="300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dirty="0">
              <a:solidFill>
                <a:srgbClr val="08C1FF"/>
              </a:solidFill>
            </a:endParaRPr>
          </a:p>
        </p:txBody>
      </p:sp>
      <p:sp>
        <p:nvSpPr>
          <p:cNvPr id="38" name="CasellaDiTesto 37"/>
          <p:cNvSpPr txBox="1"/>
          <p:nvPr/>
        </p:nvSpPr>
        <p:spPr>
          <a:xfrm>
            <a:off x="1219200" y="6724650"/>
            <a:ext cx="140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Retta impropria</a:t>
            </a:r>
          </a:p>
        </p:txBody>
      </p:sp>
      <p:sp>
        <p:nvSpPr>
          <p:cNvPr id="39" name="CasellaDiTesto 38"/>
          <p:cNvSpPr txBox="1"/>
          <p:nvPr/>
        </p:nvSpPr>
        <p:spPr>
          <a:xfrm>
            <a:off x="1228725" y="7114397"/>
            <a:ext cx="13620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T</a:t>
            </a:r>
            <a:r>
              <a:rPr lang="it-IT" sz="1200" baseline="30000" dirty="0">
                <a:solidFill>
                  <a:prstClr val="black"/>
                </a:solidFill>
                <a:latin typeface="Symbol" panose="05050102010706020507" pitchFamily="18" charset="2"/>
              </a:rPr>
              <a:t> ¥</a:t>
            </a:r>
            <a:r>
              <a:rPr lang="it-IT" sz="1200" baseline="-25000" dirty="0">
                <a:solidFill>
                  <a:prstClr val="black"/>
                </a:solidFill>
                <a:latin typeface="Symbol" panose="05050102010706020507" pitchFamily="18" charset="2"/>
              </a:rPr>
              <a:t>1</a:t>
            </a:r>
            <a:r>
              <a:rPr lang="it-IT" sz="1200" dirty="0">
                <a:latin typeface="Comic Sans MS" panose="030F0702030302020204" pitchFamily="66" charset="0"/>
              </a:rPr>
              <a:t>r = impropria</a:t>
            </a:r>
          </a:p>
          <a:p>
            <a:r>
              <a:rPr lang="it-IT" sz="1200" dirty="0">
                <a:latin typeface="Comic Sans MS" panose="030F0702030302020204" pitchFamily="66" charset="0"/>
              </a:rPr>
              <a:t>T</a:t>
            </a:r>
            <a:r>
              <a:rPr lang="it-IT" sz="1200" baseline="30000" dirty="0">
                <a:solidFill>
                  <a:prstClr val="black"/>
                </a:solidFill>
                <a:latin typeface="Symbol" panose="05050102010706020507" pitchFamily="18" charset="2"/>
              </a:rPr>
              <a:t> ¥</a:t>
            </a:r>
            <a:r>
              <a:rPr lang="it-IT" sz="1200" baseline="-25000" dirty="0">
                <a:latin typeface="Comic Sans MS" panose="030F0702030302020204" pitchFamily="66" charset="0"/>
              </a:rPr>
              <a:t>2</a:t>
            </a:r>
            <a:r>
              <a:rPr lang="it-IT" sz="1200" dirty="0">
                <a:latin typeface="Comic Sans MS" panose="030F0702030302020204" pitchFamily="66" charset="0"/>
              </a:rPr>
              <a:t>r = </a:t>
            </a:r>
            <a:r>
              <a:rPr lang="it-IT" sz="1200" dirty="0">
                <a:solidFill>
                  <a:prstClr val="black"/>
                </a:solidFill>
                <a:latin typeface="Comic Sans MS" panose="030F0702030302020204" pitchFamily="66" charset="0"/>
              </a:rPr>
              <a:t>impropria</a:t>
            </a:r>
            <a:endParaRPr lang="it-IT" sz="1200" dirty="0">
              <a:latin typeface="Comic Sans MS" panose="030F0702030302020204" pitchFamily="66" charset="0"/>
            </a:endParaRPr>
          </a:p>
          <a:p>
            <a:r>
              <a:rPr lang="it-IT" sz="1200" dirty="0">
                <a:latin typeface="Comic Sans MS" panose="030F0702030302020204" pitchFamily="66" charset="0"/>
              </a:rPr>
              <a:t>r’ = </a:t>
            </a:r>
            <a:r>
              <a:rPr lang="it-IT" sz="1200" dirty="0">
                <a:solidFill>
                  <a:prstClr val="black"/>
                </a:solidFill>
                <a:latin typeface="Comic Sans MS" panose="030F0702030302020204" pitchFamily="66" charset="0"/>
              </a:rPr>
              <a:t>impropria </a:t>
            </a:r>
          </a:p>
          <a:p>
            <a:r>
              <a:rPr lang="it-IT" sz="1200" dirty="0">
                <a:latin typeface="Comic Sans MS" panose="030F0702030302020204" pitchFamily="66" charset="0"/>
              </a:rPr>
              <a:t>r’’ = </a:t>
            </a:r>
            <a:r>
              <a:rPr lang="it-IT" sz="1200" dirty="0">
                <a:solidFill>
                  <a:prstClr val="black"/>
                </a:solidFill>
                <a:latin typeface="Comic Sans MS" panose="030F0702030302020204" pitchFamily="66" charset="0"/>
              </a:rPr>
              <a:t>impropria</a:t>
            </a:r>
            <a:endParaRPr lang="it-IT" sz="1200" dirty="0">
              <a:latin typeface="Comic Sans MS" panose="030F0702030302020204" pitchFamily="66" charset="0"/>
            </a:endParaRPr>
          </a:p>
        </p:txBody>
      </p:sp>
      <p:sp>
        <p:nvSpPr>
          <p:cNvPr id="40" name="CasellaDiTesto 39"/>
          <p:cNvSpPr txBox="1"/>
          <p:nvPr/>
        </p:nvSpPr>
        <p:spPr>
          <a:xfrm>
            <a:off x="47625" y="8372475"/>
            <a:ext cx="115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Note</a:t>
            </a:r>
          </a:p>
        </p:txBody>
      </p:sp>
      <p:sp>
        <p:nvSpPr>
          <p:cNvPr id="42" name="CasellaDiTesto 41"/>
          <p:cNvSpPr txBox="1"/>
          <p:nvPr/>
        </p:nvSpPr>
        <p:spPr>
          <a:xfrm>
            <a:off x="4010841" y="4042682"/>
            <a:ext cx="139065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dirty="0">
                <a:latin typeface="Comic Sans MS" panose="030F0702030302020204" pitchFamily="66" charset="0"/>
              </a:rPr>
              <a:t>2 car. ortogonalità</a:t>
            </a:r>
          </a:p>
          <a:p>
            <a:r>
              <a:rPr lang="it-IT" sz="1050" dirty="0">
                <a:latin typeface="Comic Sans MS" panose="030F0702030302020204" pitchFamily="66" charset="0"/>
              </a:rPr>
              <a:t>1 car.  parallelismo</a:t>
            </a:r>
          </a:p>
          <a:p>
            <a:r>
              <a:rPr lang="it-IT" sz="1050" dirty="0">
                <a:latin typeface="Comic Sans MS" panose="030F0702030302020204" pitchFamily="66" charset="0"/>
              </a:rPr>
              <a:t>1 car. obliquità</a:t>
            </a:r>
          </a:p>
        </p:txBody>
      </p:sp>
      <p:sp>
        <p:nvSpPr>
          <p:cNvPr id="44" name="Parentesi graffa aperta 43"/>
          <p:cNvSpPr/>
          <p:nvPr/>
        </p:nvSpPr>
        <p:spPr>
          <a:xfrm>
            <a:off x="2629711" y="4749711"/>
            <a:ext cx="180000" cy="720000"/>
          </a:xfrm>
          <a:prstGeom prst="leftBrace">
            <a:avLst>
              <a:gd name="adj1" fmla="val 17307"/>
              <a:gd name="adj2" fmla="val 51210"/>
            </a:avLst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47" name="Connettore 2 46"/>
          <p:cNvCxnSpPr/>
          <p:nvPr/>
        </p:nvCxnSpPr>
        <p:spPr>
          <a:xfrm>
            <a:off x="3038475" y="5457825"/>
            <a:ext cx="0" cy="18000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2 47"/>
          <p:cNvCxnSpPr/>
          <p:nvPr/>
        </p:nvCxnSpPr>
        <p:spPr>
          <a:xfrm>
            <a:off x="3501646" y="5476875"/>
            <a:ext cx="0" cy="18000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CasellaDiTesto 48"/>
          <p:cNvSpPr txBox="1"/>
          <p:nvPr/>
        </p:nvSpPr>
        <p:spPr>
          <a:xfrm>
            <a:off x="2571749" y="5657850"/>
            <a:ext cx="1457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</a:rPr>
              <a:t>r</a:t>
            </a:r>
            <a:r>
              <a:rPr lang="it-IT" dirty="0"/>
              <a:t>(</a:t>
            </a:r>
            <a:r>
              <a:rPr lang="it-IT" dirty="0">
                <a:sym typeface="Symbol" panose="05050102010706020507" pitchFamily="18" charset="2"/>
              </a:rPr>
              <a:t>//</a:t>
            </a:r>
            <a:r>
              <a:rPr lang="it-IT" baseline="30000" dirty="0"/>
              <a:t>+</a:t>
            </a:r>
            <a:r>
              <a:rPr lang="it-IT" baseline="-25000" dirty="0">
                <a:latin typeface="Comic Sans MS" panose="030F0702030302020204" pitchFamily="66" charset="0"/>
              </a:rPr>
              <a:t>1</a:t>
            </a:r>
            <a:r>
              <a:rPr lang="it-IT" dirty="0"/>
              <a:t>;</a:t>
            </a:r>
            <a:r>
              <a:rPr lang="it-IT" dirty="0">
                <a:solidFill>
                  <a:prstClr val="black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it-IT" dirty="0">
                <a:sym typeface="Symbol" panose="05050102010706020507" pitchFamily="18" charset="2"/>
              </a:rPr>
              <a:t></a:t>
            </a:r>
            <a:r>
              <a:rPr lang="it-IT" baseline="30000" dirty="0"/>
              <a:t>+</a:t>
            </a:r>
            <a:r>
              <a:rPr lang="it-IT" baseline="-25000" dirty="0">
                <a:latin typeface="Comic Sans MS" panose="030F0702030302020204" pitchFamily="66" charset="0"/>
              </a:rPr>
              <a:t>2</a:t>
            </a:r>
            <a:r>
              <a:rPr lang="it-IT" dirty="0"/>
              <a:t>)</a:t>
            </a:r>
          </a:p>
        </p:txBody>
      </p:sp>
      <p:sp>
        <p:nvSpPr>
          <p:cNvPr id="50" name="CasellaDiTesto 49"/>
          <p:cNvSpPr txBox="1"/>
          <p:nvPr/>
        </p:nvSpPr>
        <p:spPr>
          <a:xfrm>
            <a:off x="2616308" y="6143504"/>
            <a:ext cx="1368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514350"/>
            <a:r>
              <a:rPr lang="it-IT" sz="1100" dirty="0">
                <a:solidFill>
                  <a:prstClr val="black"/>
                </a:solidFill>
                <a:latin typeface="Comic Sans MS" panose="030F0702030302020204" pitchFamily="66" charset="0"/>
              </a:rPr>
              <a:t>1 car. parallelismo</a:t>
            </a:r>
          </a:p>
          <a:p>
            <a:pPr lvl="0" defTabSz="514350"/>
            <a:r>
              <a:rPr lang="it-IT" sz="1100" dirty="0">
                <a:solidFill>
                  <a:prstClr val="black"/>
                </a:solidFill>
                <a:latin typeface="Comic Sans MS" panose="030F0702030302020204" pitchFamily="66" charset="0"/>
              </a:rPr>
              <a:t>1 car. obliquità</a:t>
            </a:r>
            <a:endParaRPr lang="it-IT" sz="1100" dirty="0"/>
          </a:p>
        </p:txBody>
      </p:sp>
      <p:sp>
        <p:nvSpPr>
          <p:cNvPr id="51" name="CasellaDiTesto 50"/>
          <p:cNvSpPr txBox="1"/>
          <p:nvPr/>
        </p:nvSpPr>
        <p:spPr>
          <a:xfrm>
            <a:off x="2619374" y="6734175"/>
            <a:ext cx="144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Retta orizzontale</a:t>
            </a:r>
          </a:p>
        </p:txBody>
      </p:sp>
      <p:sp>
        <p:nvSpPr>
          <p:cNvPr id="52" name="CasellaDiTesto 51"/>
          <p:cNvSpPr txBox="1"/>
          <p:nvPr/>
        </p:nvSpPr>
        <p:spPr>
          <a:xfrm>
            <a:off x="2619374" y="7114397"/>
            <a:ext cx="144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T</a:t>
            </a:r>
            <a:r>
              <a:rPr lang="it-IT" sz="1200" baseline="30000" dirty="0">
                <a:solidFill>
                  <a:prstClr val="black"/>
                </a:solidFill>
                <a:latin typeface="Symbol" panose="05050102010706020507" pitchFamily="18" charset="2"/>
              </a:rPr>
              <a:t> ¥</a:t>
            </a:r>
            <a:r>
              <a:rPr lang="it-IT" sz="1200" baseline="-25000" dirty="0">
                <a:latin typeface="Comic Sans MS" panose="030F0702030302020204" pitchFamily="66" charset="0"/>
              </a:rPr>
              <a:t>1</a:t>
            </a:r>
            <a:r>
              <a:rPr lang="it-IT" sz="1200" dirty="0">
                <a:latin typeface="Comic Sans MS" panose="030F0702030302020204" pitchFamily="66" charset="0"/>
              </a:rPr>
              <a:t>r = impropria</a:t>
            </a:r>
          </a:p>
          <a:p>
            <a:r>
              <a:rPr lang="it-IT" sz="1200" dirty="0">
                <a:latin typeface="Comic Sans MS" panose="030F0702030302020204" pitchFamily="66" charset="0"/>
              </a:rPr>
              <a:t>T</a:t>
            </a:r>
            <a:r>
              <a:rPr lang="it-IT" sz="1200" baseline="-25000" dirty="0">
                <a:latin typeface="Comic Sans MS" panose="030F0702030302020204" pitchFamily="66" charset="0"/>
              </a:rPr>
              <a:t>2</a:t>
            </a:r>
            <a:r>
              <a:rPr lang="it-IT" sz="1200" dirty="0">
                <a:latin typeface="Comic Sans MS" panose="030F0702030302020204" pitchFamily="66" charset="0"/>
              </a:rPr>
              <a:t>r = reale</a:t>
            </a:r>
          </a:p>
          <a:p>
            <a:r>
              <a:rPr lang="it-IT" sz="1200" dirty="0">
                <a:latin typeface="Comic Sans MS" panose="030F0702030302020204" pitchFamily="66" charset="0"/>
              </a:rPr>
              <a:t>r’ = virtuale</a:t>
            </a:r>
          </a:p>
          <a:p>
            <a:r>
              <a:rPr lang="it-IT" sz="1200" dirty="0">
                <a:latin typeface="Comic Sans MS" panose="030F0702030302020204" pitchFamily="66" charset="0"/>
              </a:rPr>
              <a:t>r’’ = virtuale</a:t>
            </a:r>
          </a:p>
        </p:txBody>
      </p:sp>
      <p:sp>
        <p:nvSpPr>
          <p:cNvPr id="53" name="Parentesi graffa aperta 52"/>
          <p:cNvSpPr/>
          <p:nvPr/>
        </p:nvSpPr>
        <p:spPr>
          <a:xfrm>
            <a:off x="4029886" y="4749711"/>
            <a:ext cx="180000" cy="720000"/>
          </a:xfrm>
          <a:prstGeom prst="leftBrace">
            <a:avLst>
              <a:gd name="adj1" fmla="val 17307"/>
              <a:gd name="adj2" fmla="val 51210"/>
            </a:avLst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55" name="Connettore 2 54"/>
          <p:cNvCxnSpPr/>
          <p:nvPr/>
        </p:nvCxnSpPr>
        <p:spPr>
          <a:xfrm>
            <a:off x="4467225" y="5476875"/>
            <a:ext cx="0" cy="18000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2 55"/>
          <p:cNvCxnSpPr/>
          <p:nvPr/>
        </p:nvCxnSpPr>
        <p:spPr>
          <a:xfrm>
            <a:off x="4886325" y="5476875"/>
            <a:ext cx="0" cy="18000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CasellaDiTesto 57"/>
          <p:cNvSpPr txBox="1"/>
          <p:nvPr/>
        </p:nvSpPr>
        <p:spPr>
          <a:xfrm>
            <a:off x="3990975" y="5657850"/>
            <a:ext cx="147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r(//</a:t>
            </a:r>
            <a:r>
              <a:rPr lang="it-IT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it-IT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dirty="0">
                <a:solidFill>
                  <a:prstClr val="black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</a:t>
            </a:r>
            <a:r>
              <a:rPr lang="it-IT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it-IT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dirty="0"/>
          </a:p>
        </p:txBody>
      </p:sp>
      <p:sp>
        <p:nvSpPr>
          <p:cNvPr id="59" name="CasellaDiTesto 58"/>
          <p:cNvSpPr txBox="1"/>
          <p:nvPr/>
        </p:nvSpPr>
        <p:spPr>
          <a:xfrm>
            <a:off x="3971925" y="6136940"/>
            <a:ext cx="1476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14350"/>
            <a:r>
              <a:rPr lang="it-IT" sz="1100" dirty="0">
                <a:solidFill>
                  <a:prstClr val="black"/>
                </a:solidFill>
                <a:latin typeface="Comic Sans MS" panose="030F0702030302020204" pitchFamily="66" charset="0"/>
              </a:rPr>
              <a:t>1 car. parallelismo</a:t>
            </a:r>
            <a:endParaRPr lang="it-IT" sz="1100" dirty="0"/>
          </a:p>
          <a:p>
            <a:pPr lvl="0" defTabSz="514350"/>
            <a:r>
              <a:rPr lang="it-IT" sz="1100" dirty="0">
                <a:solidFill>
                  <a:prstClr val="black"/>
                </a:solidFill>
                <a:latin typeface="Comic Sans MS" panose="030F0702030302020204" pitchFamily="66" charset="0"/>
              </a:rPr>
              <a:t>1 car. ortogonalità</a:t>
            </a:r>
          </a:p>
        </p:txBody>
      </p:sp>
      <p:sp>
        <p:nvSpPr>
          <p:cNvPr id="60" name="CasellaDiTesto 59"/>
          <p:cNvSpPr txBox="1"/>
          <p:nvPr/>
        </p:nvSpPr>
        <p:spPr>
          <a:xfrm>
            <a:off x="4000500" y="66294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Retta proiettante in 2</a:t>
            </a:r>
            <a:r>
              <a:rPr lang="it-IT" sz="1200" baseline="30000" dirty="0">
                <a:latin typeface="Comic Sans MS" panose="030F0702030302020204" pitchFamily="66" charset="0"/>
              </a:rPr>
              <a:t>a</a:t>
            </a:r>
            <a:r>
              <a:rPr lang="it-IT" sz="1200" dirty="0">
                <a:latin typeface="Comic Sans MS" panose="030F0702030302020204" pitchFamily="66" charset="0"/>
              </a:rPr>
              <a:t> proiezione</a:t>
            </a:r>
          </a:p>
        </p:txBody>
      </p:sp>
      <p:sp>
        <p:nvSpPr>
          <p:cNvPr id="61" name="CasellaDiTesto 60"/>
          <p:cNvSpPr txBox="1"/>
          <p:nvPr/>
        </p:nvSpPr>
        <p:spPr>
          <a:xfrm>
            <a:off x="4010024" y="7095736"/>
            <a:ext cx="144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T</a:t>
            </a:r>
            <a:r>
              <a:rPr lang="it-IT" sz="1200" baseline="30000" dirty="0">
                <a:solidFill>
                  <a:prstClr val="black"/>
                </a:solidFill>
                <a:latin typeface="Symbol" panose="05050102010706020507" pitchFamily="18" charset="2"/>
              </a:rPr>
              <a:t> ¥</a:t>
            </a:r>
            <a:r>
              <a:rPr lang="it-IT" sz="1200" baseline="-25000" dirty="0">
                <a:latin typeface="Comic Sans MS" panose="030F0702030302020204" pitchFamily="66" charset="0"/>
              </a:rPr>
              <a:t>1</a:t>
            </a:r>
            <a:r>
              <a:rPr lang="it-IT" sz="1200" dirty="0">
                <a:latin typeface="Comic Sans MS" panose="030F0702030302020204" pitchFamily="66" charset="0"/>
              </a:rPr>
              <a:t>r = impropria</a:t>
            </a:r>
          </a:p>
          <a:p>
            <a:r>
              <a:rPr lang="it-IT" sz="1200" dirty="0">
                <a:latin typeface="Comic Sans MS" panose="030F0702030302020204" pitchFamily="66" charset="0"/>
              </a:rPr>
              <a:t>T</a:t>
            </a:r>
            <a:r>
              <a:rPr lang="it-IT" sz="1200" baseline="-25000" dirty="0">
                <a:latin typeface="Comic Sans MS" panose="030F0702030302020204" pitchFamily="66" charset="0"/>
              </a:rPr>
              <a:t>2</a:t>
            </a:r>
            <a:r>
              <a:rPr lang="it-IT" sz="1200" dirty="0">
                <a:latin typeface="Comic Sans MS" panose="030F0702030302020204" pitchFamily="66" charset="0"/>
              </a:rPr>
              <a:t>r = reale</a:t>
            </a:r>
          </a:p>
          <a:p>
            <a:r>
              <a:rPr lang="it-IT" sz="1200" dirty="0">
                <a:latin typeface="Comic Sans MS" panose="030F0702030302020204" pitchFamily="66" charset="0"/>
              </a:rPr>
              <a:t>r’ = virtuale</a:t>
            </a:r>
          </a:p>
          <a:p>
            <a:r>
              <a:rPr lang="it-IT" sz="1200" dirty="0">
                <a:latin typeface="Comic Sans MS" panose="030F0702030302020204" pitchFamily="66" charset="0"/>
              </a:rPr>
              <a:t>r’’ = punto reale</a:t>
            </a:r>
          </a:p>
        </p:txBody>
      </p:sp>
      <p:sp>
        <p:nvSpPr>
          <p:cNvPr id="62" name="Parentesi graffa aperta 61"/>
          <p:cNvSpPr/>
          <p:nvPr/>
        </p:nvSpPr>
        <p:spPr>
          <a:xfrm>
            <a:off x="5430062" y="4759236"/>
            <a:ext cx="180000" cy="720000"/>
          </a:xfrm>
          <a:prstGeom prst="leftBrace">
            <a:avLst>
              <a:gd name="adj1" fmla="val 17307"/>
              <a:gd name="adj2" fmla="val 51210"/>
            </a:avLst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64" name="Connettore 2 63"/>
          <p:cNvCxnSpPr/>
          <p:nvPr/>
        </p:nvCxnSpPr>
        <p:spPr>
          <a:xfrm>
            <a:off x="5848351" y="5476875"/>
            <a:ext cx="0" cy="18000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2 64"/>
          <p:cNvCxnSpPr/>
          <p:nvPr/>
        </p:nvCxnSpPr>
        <p:spPr>
          <a:xfrm>
            <a:off x="6286501" y="5486400"/>
            <a:ext cx="0" cy="18000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CasellaDiTesto 67"/>
          <p:cNvSpPr txBox="1"/>
          <p:nvPr/>
        </p:nvSpPr>
        <p:spPr>
          <a:xfrm>
            <a:off x="5400172" y="6133711"/>
            <a:ext cx="1476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14350"/>
            <a:r>
              <a:rPr lang="it-IT" sz="1100" dirty="0">
                <a:solidFill>
                  <a:prstClr val="black"/>
                </a:solidFill>
                <a:latin typeface="Comic Sans MS" panose="030F0702030302020204" pitchFamily="66" charset="0"/>
              </a:rPr>
              <a:t>1 car. parallelismo</a:t>
            </a:r>
            <a:endParaRPr lang="it-IT" sz="1100" dirty="0"/>
          </a:p>
          <a:p>
            <a:pPr lvl="0" defTabSz="514350"/>
            <a:r>
              <a:rPr lang="it-IT" sz="1100" dirty="0">
                <a:solidFill>
                  <a:prstClr val="black"/>
                </a:solidFill>
                <a:latin typeface="Comic Sans MS" panose="030F0702030302020204" pitchFamily="66" charset="0"/>
              </a:rPr>
              <a:t>1 car. ortogonalità</a:t>
            </a:r>
          </a:p>
        </p:txBody>
      </p:sp>
      <p:sp>
        <p:nvSpPr>
          <p:cNvPr id="70" name="CasellaDiTesto 69"/>
          <p:cNvSpPr txBox="1"/>
          <p:nvPr/>
        </p:nvSpPr>
        <p:spPr>
          <a:xfrm>
            <a:off x="5419724" y="7095736"/>
            <a:ext cx="140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T</a:t>
            </a:r>
            <a:r>
              <a:rPr lang="it-IT" sz="1200" baseline="30000" dirty="0">
                <a:solidFill>
                  <a:prstClr val="black"/>
                </a:solidFill>
                <a:latin typeface="Symbol" panose="05050102010706020507" pitchFamily="18" charset="2"/>
              </a:rPr>
              <a:t>¥</a:t>
            </a:r>
            <a:r>
              <a:rPr lang="it-IT" sz="1200" baseline="-25000" dirty="0">
                <a:latin typeface="Comic Sans MS" panose="030F0702030302020204" pitchFamily="66" charset="0"/>
              </a:rPr>
              <a:t>1</a:t>
            </a:r>
            <a:r>
              <a:rPr lang="it-IT" sz="1200" dirty="0">
                <a:latin typeface="Comic Sans MS" panose="030F0702030302020204" pitchFamily="66" charset="0"/>
              </a:rPr>
              <a:t>r = impropria</a:t>
            </a:r>
          </a:p>
          <a:p>
            <a:r>
              <a:rPr lang="it-IT" sz="1200" dirty="0">
                <a:latin typeface="Comic Sans MS" panose="030F0702030302020204" pitchFamily="66" charset="0"/>
              </a:rPr>
              <a:t>T</a:t>
            </a:r>
            <a:r>
              <a:rPr lang="it-IT" sz="1200" baseline="30000" dirty="0">
                <a:solidFill>
                  <a:prstClr val="black"/>
                </a:solidFill>
                <a:latin typeface="Symbol" panose="05050102010706020507" pitchFamily="18" charset="2"/>
              </a:rPr>
              <a:t> </a:t>
            </a:r>
            <a:r>
              <a:rPr lang="it-IT" sz="1200" baseline="-25000" dirty="0">
                <a:latin typeface="Comic Sans MS" panose="030F0702030302020204" pitchFamily="66" charset="0"/>
              </a:rPr>
              <a:t>2</a:t>
            </a:r>
            <a:r>
              <a:rPr lang="it-IT" sz="1200" dirty="0">
                <a:latin typeface="Comic Sans MS" panose="030F0702030302020204" pitchFamily="66" charset="0"/>
              </a:rPr>
              <a:t>r = reale</a:t>
            </a:r>
          </a:p>
          <a:p>
            <a:r>
              <a:rPr lang="it-IT" sz="1200" dirty="0">
                <a:latin typeface="Comic Sans MS" panose="030F0702030302020204" pitchFamily="66" charset="0"/>
              </a:rPr>
              <a:t>r’ = virtuale</a:t>
            </a:r>
          </a:p>
          <a:p>
            <a:r>
              <a:rPr lang="it-IT" sz="1200" dirty="0">
                <a:latin typeface="Comic Sans MS" panose="030F0702030302020204" pitchFamily="66" charset="0"/>
              </a:rPr>
              <a:t>r’’ = punto reale</a:t>
            </a:r>
          </a:p>
        </p:txBody>
      </p:sp>
      <p:sp>
        <p:nvSpPr>
          <p:cNvPr id="71" name="CasellaDiTesto 70"/>
          <p:cNvSpPr txBox="1"/>
          <p:nvPr/>
        </p:nvSpPr>
        <p:spPr>
          <a:xfrm>
            <a:off x="1323473" y="4884821"/>
            <a:ext cx="445169" cy="43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2000" b="1" dirty="0"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endParaRPr lang="it-IT" sz="2000" b="1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  <p:sp>
        <p:nvSpPr>
          <p:cNvPr id="72" name="CasellaDiTesto 71"/>
          <p:cNvSpPr txBox="1"/>
          <p:nvPr/>
        </p:nvSpPr>
        <p:spPr>
          <a:xfrm>
            <a:off x="2717633" y="4892341"/>
            <a:ext cx="445169" cy="43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2000" b="1" dirty="0"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endParaRPr lang="it-IT" sz="2000" b="1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  <p:sp>
        <p:nvSpPr>
          <p:cNvPr id="73" name="CasellaDiTesto 72"/>
          <p:cNvSpPr txBox="1"/>
          <p:nvPr/>
        </p:nvSpPr>
        <p:spPr>
          <a:xfrm>
            <a:off x="4119313" y="4881313"/>
            <a:ext cx="396000" cy="36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2000" b="1" dirty="0"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endParaRPr lang="it-IT" sz="2000" b="1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  <p:sp>
        <p:nvSpPr>
          <p:cNvPr id="74" name="CasellaDiTesto 73"/>
          <p:cNvSpPr txBox="1"/>
          <p:nvPr/>
        </p:nvSpPr>
        <p:spPr>
          <a:xfrm>
            <a:off x="5549568" y="4889335"/>
            <a:ext cx="445169" cy="43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2000" b="1" dirty="0"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endParaRPr lang="it-IT" sz="2000" b="1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2850046" y="1832942"/>
            <a:ext cx="147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B93D5C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it-IT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(//</a:t>
            </a:r>
            <a:r>
              <a:rPr lang="it-IT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it-IT" baseline="300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baseline="300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dirty="0">
              <a:solidFill>
                <a:srgbClr val="B93D5C"/>
              </a:solidFill>
            </a:endParaRPr>
          </a:p>
        </p:txBody>
      </p:sp>
      <p:sp>
        <p:nvSpPr>
          <p:cNvPr id="85" name="CasellaDiTesto 84"/>
          <p:cNvSpPr txBox="1"/>
          <p:nvPr/>
        </p:nvSpPr>
        <p:spPr>
          <a:xfrm>
            <a:off x="5372916" y="4089140"/>
            <a:ext cx="139065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dirty="0">
                <a:latin typeface="Comic Sans MS" panose="030F0702030302020204" pitchFamily="66" charset="0"/>
              </a:rPr>
              <a:t>3 car. ortogonalità</a:t>
            </a:r>
          </a:p>
          <a:p>
            <a:r>
              <a:rPr lang="it-IT" sz="1050" dirty="0">
                <a:latin typeface="Comic Sans MS" panose="030F0702030302020204" pitchFamily="66" charset="0"/>
              </a:rPr>
              <a:t>1 car.  parallelismo</a:t>
            </a:r>
          </a:p>
        </p:txBody>
      </p:sp>
      <p:sp>
        <p:nvSpPr>
          <p:cNvPr id="86" name="CasellaDiTesto 85"/>
          <p:cNvSpPr txBox="1"/>
          <p:nvPr/>
        </p:nvSpPr>
        <p:spPr>
          <a:xfrm>
            <a:off x="4026841" y="1472566"/>
            <a:ext cx="13687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0" i="0" u="none" strike="noStrike" kern="0" cap="none" spc="0" normalizeH="0" baseline="0" noProof="0" dirty="0">
                <a:ln>
                  <a:noFill/>
                </a:ln>
                <a:solidFill>
                  <a:srgbClr val="3D549C"/>
                </a:solidFill>
                <a:effectLst/>
                <a:uLnTx/>
                <a:uFillTx/>
                <a:latin typeface="Comic Sans MS" panose="030F0702030302020204" pitchFamily="66" charset="0"/>
              </a:rPr>
              <a:t>Piano proiettante in 2</a:t>
            </a:r>
            <a:r>
              <a:rPr kumimoji="0" lang="it-IT" sz="1100" b="0" i="0" u="none" strike="noStrike" kern="0" cap="none" spc="0" normalizeH="0" baseline="30000" noProof="0" dirty="0">
                <a:ln>
                  <a:noFill/>
                </a:ln>
                <a:solidFill>
                  <a:srgbClr val="3D549C"/>
                </a:solidFill>
                <a:effectLst/>
                <a:uLnTx/>
                <a:uFillTx/>
                <a:latin typeface="Comic Sans MS" panose="030F0702030302020204" pitchFamily="66" charset="0"/>
              </a:rPr>
              <a:t>a</a:t>
            </a:r>
            <a:r>
              <a:rPr kumimoji="0" lang="it-IT" sz="1100" b="0" i="0" u="none" strike="noStrike" kern="0" cap="none" spc="0" normalizeH="0" baseline="0" noProof="0" dirty="0">
                <a:ln>
                  <a:noFill/>
                </a:ln>
                <a:solidFill>
                  <a:srgbClr val="3D549C"/>
                </a:solidFill>
                <a:effectLst/>
                <a:uLnTx/>
                <a:uFillTx/>
                <a:latin typeface="Comic Sans MS" panose="030F0702030302020204" pitchFamily="66" charset="0"/>
              </a:rPr>
              <a:t> proiezione</a:t>
            </a:r>
          </a:p>
        </p:txBody>
      </p:sp>
      <p:sp>
        <p:nvSpPr>
          <p:cNvPr id="89" name="CasellaDiTesto 88"/>
          <p:cNvSpPr txBox="1"/>
          <p:nvPr/>
        </p:nvSpPr>
        <p:spPr>
          <a:xfrm>
            <a:off x="4007780" y="2198490"/>
            <a:ext cx="140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3D549C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it-IT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baseline="300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baseline="300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dirty="0">
              <a:solidFill>
                <a:srgbClr val="3D549C"/>
              </a:solidFill>
            </a:endParaRPr>
          </a:p>
        </p:txBody>
      </p:sp>
      <p:sp>
        <p:nvSpPr>
          <p:cNvPr id="91" name="CasellaDiTesto 90"/>
          <p:cNvSpPr txBox="1"/>
          <p:nvPr/>
        </p:nvSpPr>
        <p:spPr>
          <a:xfrm>
            <a:off x="1223554" y="6226395"/>
            <a:ext cx="140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Retta impropria</a:t>
            </a:r>
          </a:p>
        </p:txBody>
      </p:sp>
      <p:sp>
        <p:nvSpPr>
          <p:cNvPr id="75" name="CasellaDiTesto 74"/>
          <p:cNvSpPr txBox="1"/>
          <p:nvPr/>
        </p:nvSpPr>
        <p:spPr>
          <a:xfrm>
            <a:off x="1149792" y="2192076"/>
            <a:ext cx="147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B93D5C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it-IT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(//</a:t>
            </a:r>
            <a:r>
              <a:rPr lang="it-IT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it-IT" baseline="300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baseline="300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dirty="0">
              <a:solidFill>
                <a:srgbClr val="B93D5C"/>
              </a:solidFill>
            </a:endParaRPr>
          </a:p>
        </p:txBody>
      </p:sp>
      <p:pic>
        <p:nvPicPr>
          <p:cNvPr id="20" name="Immagine 19"/>
          <p:cNvPicPr>
            <a:picLocks noChangeAspect="1"/>
          </p:cNvPicPr>
          <p:nvPr/>
        </p:nvPicPr>
        <p:blipFill rotWithShape="1">
          <a:blip r:embed="rId2"/>
          <a:srcRect l="25855" t="8117" r="53624" b="12105"/>
          <a:stretch/>
        </p:blipFill>
        <p:spPr>
          <a:xfrm>
            <a:off x="1216548" y="2595275"/>
            <a:ext cx="1404389" cy="1357600"/>
          </a:xfrm>
          <a:prstGeom prst="rect">
            <a:avLst/>
          </a:prstGeom>
        </p:spPr>
      </p:pic>
      <p:sp>
        <p:nvSpPr>
          <p:cNvPr id="76" name="CasellaDiTesto 75"/>
          <p:cNvSpPr txBox="1"/>
          <p:nvPr/>
        </p:nvSpPr>
        <p:spPr>
          <a:xfrm>
            <a:off x="1161706" y="4123198"/>
            <a:ext cx="13680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dirty="0">
                <a:latin typeface="Comic Sans MS" panose="030F0702030302020204" pitchFamily="66" charset="0"/>
              </a:rPr>
              <a:t>2 car. parallelismo</a:t>
            </a:r>
          </a:p>
          <a:p>
            <a:r>
              <a:rPr lang="it-IT" sz="1050" dirty="0">
                <a:latin typeface="Comic Sans MS" panose="030F0702030302020204" pitchFamily="66" charset="0"/>
              </a:rPr>
              <a:t>2 car. ortogonalità</a:t>
            </a:r>
          </a:p>
        </p:txBody>
      </p:sp>
      <p:sp>
        <p:nvSpPr>
          <p:cNvPr id="88" name="CasellaDiTesto 87"/>
          <p:cNvSpPr txBox="1"/>
          <p:nvPr/>
        </p:nvSpPr>
        <p:spPr>
          <a:xfrm>
            <a:off x="1287615" y="4643728"/>
            <a:ext cx="147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B93D5C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it-IT" sz="16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(//</a:t>
            </a:r>
            <a:r>
              <a:rPr lang="it-IT" sz="16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it-IT" sz="1600" baseline="300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6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6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sz="1600" baseline="300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6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sz="1600" dirty="0">
              <a:solidFill>
                <a:srgbClr val="B93D5C"/>
              </a:solidFill>
            </a:endParaRPr>
          </a:p>
        </p:txBody>
      </p:sp>
      <p:sp>
        <p:nvSpPr>
          <p:cNvPr id="92" name="CasellaDiTesto 91"/>
          <p:cNvSpPr txBox="1"/>
          <p:nvPr/>
        </p:nvSpPr>
        <p:spPr>
          <a:xfrm>
            <a:off x="1293744" y="5225498"/>
            <a:ext cx="147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B93D5C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it-IT" sz="16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(//</a:t>
            </a:r>
            <a:r>
              <a:rPr lang="it-IT" sz="16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it-IT" sz="1600" baseline="300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6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6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sz="1600" baseline="300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6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sz="1600" dirty="0">
              <a:solidFill>
                <a:srgbClr val="B93D5C"/>
              </a:solidFill>
            </a:endParaRPr>
          </a:p>
        </p:txBody>
      </p:sp>
      <p:sp>
        <p:nvSpPr>
          <p:cNvPr id="93" name="CasellaDiTesto 92"/>
          <p:cNvSpPr txBox="1"/>
          <p:nvPr/>
        </p:nvSpPr>
        <p:spPr>
          <a:xfrm>
            <a:off x="2720175" y="4676858"/>
            <a:ext cx="147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B93D5C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it-IT" sz="16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(//</a:t>
            </a:r>
            <a:r>
              <a:rPr lang="it-IT" sz="16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it-IT" sz="1600" baseline="300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6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6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sz="1600" baseline="300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6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sz="1600" dirty="0">
              <a:solidFill>
                <a:srgbClr val="B93D5C"/>
              </a:solidFill>
            </a:endParaRPr>
          </a:p>
        </p:txBody>
      </p:sp>
      <p:sp>
        <p:nvSpPr>
          <p:cNvPr id="94" name="CasellaDiTesto 93"/>
          <p:cNvSpPr txBox="1"/>
          <p:nvPr/>
        </p:nvSpPr>
        <p:spPr>
          <a:xfrm>
            <a:off x="4105027" y="4670231"/>
            <a:ext cx="147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B93D5C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it-IT" sz="16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(//</a:t>
            </a:r>
            <a:r>
              <a:rPr lang="it-IT" sz="16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it-IT" sz="1600" baseline="300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6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6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sz="1600" baseline="300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6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sz="1600" dirty="0">
              <a:solidFill>
                <a:srgbClr val="B93D5C"/>
              </a:solidFill>
            </a:endParaRPr>
          </a:p>
        </p:txBody>
      </p:sp>
      <p:sp>
        <p:nvSpPr>
          <p:cNvPr id="95" name="CasellaDiTesto 94"/>
          <p:cNvSpPr txBox="1"/>
          <p:nvPr/>
        </p:nvSpPr>
        <p:spPr>
          <a:xfrm>
            <a:off x="5506610" y="4674704"/>
            <a:ext cx="13323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B93D5C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it-IT" sz="16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(//</a:t>
            </a:r>
            <a:r>
              <a:rPr lang="it-IT" sz="16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it-IT" sz="1600" baseline="300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6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6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sz="1600" baseline="300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6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sz="1600" dirty="0">
              <a:solidFill>
                <a:srgbClr val="B93D5C"/>
              </a:solidFill>
            </a:endParaRPr>
          </a:p>
        </p:txBody>
      </p:sp>
      <p:sp>
        <p:nvSpPr>
          <p:cNvPr id="96" name="CasellaDiTesto 95"/>
          <p:cNvSpPr txBox="1"/>
          <p:nvPr/>
        </p:nvSpPr>
        <p:spPr>
          <a:xfrm>
            <a:off x="1657350" y="5676900"/>
            <a:ext cx="3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r</a:t>
            </a:r>
            <a:r>
              <a:rPr lang="it-IT" sz="1200" baseline="30000" dirty="0">
                <a:solidFill>
                  <a:prstClr val="black"/>
                </a:solidFill>
                <a:latin typeface="Symbol" panose="05050102010706020507" pitchFamily="18" charset="2"/>
              </a:rPr>
              <a:t> ¥</a:t>
            </a:r>
            <a:endParaRPr lang="it-IT" dirty="0"/>
          </a:p>
        </p:txBody>
      </p:sp>
      <p:pic>
        <p:nvPicPr>
          <p:cNvPr id="21" name="Immagine 20"/>
          <p:cNvPicPr>
            <a:picLocks noChangeAspect="1"/>
          </p:cNvPicPr>
          <p:nvPr/>
        </p:nvPicPr>
        <p:blipFill rotWithShape="1">
          <a:blip r:embed="rId3"/>
          <a:srcRect l="25971" t="8448" r="53507" b="12437"/>
          <a:stretch/>
        </p:blipFill>
        <p:spPr>
          <a:xfrm>
            <a:off x="2639834" y="2576223"/>
            <a:ext cx="1368000" cy="1367623"/>
          </a:xfrm>
          <a:prstGeom prst="rect">
            <a:avLst/>
          </a:prstGeom>
        </p:spPr>
      </p:pic>
      <p:sp>
        <p:nvSpPr>
          <p:cNvPr id="97" name="CasellaDiTesto 96"/>
          <p:cNvSpPr txBox="1"/>
          <p:nvPr/>
        </p:nvSpPr>
        <p:spPr>
          <a:xfrm>
            <a:off x="2596834" y="4044007"/>
            <a:ext cx="139065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dirty="0">
                <a:latin typeface="Comic Sans MS" panose="030F0702030302020204" pitchFamily="66" charset="0"/>
              </a:rPr>
              <a:t>2 car. ortogonalità</a:t>
            </a:r>
          </a:p>
          <a:p>
            <a:r>
              <a:rPr lang="it-IT" sz="1050" dirty="0">
                <a:latin typeface="Comic Sans MS" panose="030F0702030302020204" pitchFamily="66" charset="0"/>
              </a:rPr>
              <a:t>1 car.  parallelismo</a:t>
            </a:r>
          </a:p>
          <a:p>
            <a:r>
              <a:rPr lang="it-IT" sz="1050" dirty="0">
                <a:latin typeface="Comic Sans MS" panose="030F0702030302020204" pitchFamily="66" charset="0"/>
              </a:rPr>
              <a:t>1 car. obliquità</a:t>
            </a:r>
          </a:p>
        </p:txBody>
      </p:sp>
      <p:sp>
        <p:nvSpPr>
          <p:cNvPr id="98" name="CasellaDiTesto 97"/>
          <p:cNvSpPr txBox="1"/>
          <p:nvPr/>
        </p:nvSpPr>
        <p:spPr>
          <a:xfrm>
            <a:off x="2703762" y="5195158"/>
            <a:ext cx="1440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8C1FF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it-IT" sz="16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16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sz="1600" baseline="300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6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6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600" baseline="300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6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sz="1600" dirty="0">
              <a:solidFill>
                <a:srgbClr val="08C1FF"/>
              </a:solidFill>
            </a:endParaRPr>
          </a:p>
        </p:txBody>
      </p:sp>
      <p:pic>
        <p:nvPicPr>
          <p:cNvPr id="23" name="Immagine 22"/>
          <p:cNvPicPr>
            <a:picLocks noChangeAspect="1"/>
          </p:cNvPicPr>
          <p:nvPr/>
        </p:nvPicPr>
        <p:blipFill rotWithShape="1">
          <a:blip r:embed="rId4"/>
          <a:srcRect l="26087" t="8448" r="53507" b="12105"/>
          <a:stretch/>
        </p:blipFill>
        <p:spPr>
          <a:xfrm>
            <a:off x="4023359" y="2584176"/>
            <a:ext cx="1368000" cy="1367622"/>
          </a:xfrm>
          <a:prstGeom prst="rect">
            <a:avLst/>
          </a:prstGeom>
        </p:spPr>
      </p:pic>
      <p:sp>
        <p:nvSpPr>
          <p:cNvPr id="99" name="CasellaDiTesto 98"/>
          <p:cNvSpPr txBox="1"/>
          <p:nvPr/>
        </p:nvSpPr>
        <p:spPr>
          <a:xfrm>
            <a:off x="4040914" y="5203752"/>
            <a:ext cx="140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rgbClr val="3D549C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it-IT" sz="16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16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600" baseline="300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6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6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sz="1600" baseline="300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6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sz="1600" dirty="0">
              <a:solidFill>
                <a:srgbClr val="3D549C"/>
              </a:solidFill>
            </a:endParaRPr>
          </a:p>
        </p:txBody>
      </p:sp>
      <p:sp>
        <p:nvSpPr>
          <p:cNvPr id="100" name="CasellaDiTesto 99"/>
          <p:cNvSpPr txBox="1"/>
          <p:nvPr/>
        </p:nvSpPr>
        <p:spPr>
          <a:xfrm>
            <a:off x="5422196" y="1547540"/>
            <a:ext cx="140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rgbClr val="F0AE1C"/>
                </a:solidFill>
                <a:effectLst/>
                <a:uLnTx/>
                <a:uFillTx/>
                <a:latin typeface="Comic Sans MS" panose="030F0702030302020204" pitchFamily="66" charset="0"/>
              </a:rPr>
              <a:t>Piano di profilo</a:t>
            </a:r>
          </a:p>
        </p:txBody>
      </p:sp>
      <p:sp>
        <p:nvSpPr>
          <p:cNvPr id="101" name="CasellaDiTesto 100"/>
          <p:cNvSpPr txBox="1"/>
          <p:nvPr/>
        </p:nvSpPr>
        <p:spPr>
          <a:xfrm>
            <a:off x="5422790" y="2208731"/>
            <a:ext cx="14352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F0AE1C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it-IT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baseline="300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baseline="300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dirty="0">
              <a:solidFill>
                <a:srgbClr val="F0AE1C"/>
              </a:solidFill>
            </a:endParaRPr>
          </a:p>
        </p:txBody>
      </p:sp>
      <p:sp>
        <p:nvSpPr>
          <p:cNvPr id="102" name="CasellaDiTesto 101"/>
          <p:cNvSpPr txBox="1"/>
          <p:nvPr/>
        </p:nvSpPr>
        <p:spPr>
          <a:xfrm>
            <a:off x="5419477" y="5206124"/>
            <a:ext cx="14352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rgbClr val="F0AE1C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it-IT" sz="16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16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sz="1600" baseline="300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6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6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sz="1600" baseline="300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6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sz="1600" dirty="0">
              <a:solidFill>
                <a:srgbClr val="F0AE1C"/>
              </a:solidFill>
            </a:endParaRPr>
          </a:p>
        </p:txBody>
      </p:sp>
      <p:pic>
        <p:nvPicPr>
          <p:cNvPr id="24" name="Immagine 23"/>
          <p:cNvPicPr>
            <a:picLocks noChangeAspect="1"/>
          </p:cNvPicPr>
          <p:nvPr/>
        </p:nvPicPr>
        <p:blipFill rotWithShape="1">
          <a:blip r:embed="rId5"/>
          <a:srcRect l="25971" t="9114" r="53507" b="12770"/>
          <a:stretch/>
        </p:blipFill>
        <p:spPr>
          <a:xfrm>
            <a:off x="5430744" y="2584176"/>
            <a:ext cx="1368000" cy="1367622"/>
          </a:xfrm>
          <a:prstGeom prst="rect">
            <a:avLst/>
          </a:prstGeom>
        </p:spPr>
      </p:pic>
      <p:sp>
        <p:nvSpPr>
          <p:cNvPr id="103" name="CasellaDiTesto 102"/>
          <p:cNvSpPr txBox="1"/>
          <p:nvPr/>
        </p:nvSpPr>
        <p:spPr>
          <a:xfrm>
            <a:off x="5382000" y="5660748"/>
            <a:ext cx="147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r(//</a:t>
            </a:r>
            <a:r>
              <a:rPr lang="it-IT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it-IT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dirty="0">
                <a:solidFill>
                  <a:prstClr val="black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</a:t>
            </a:r>
            <a:r>
              <a:rPr lang="it-IT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it-IT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dirty="0"/>
          </a:p>
        </p:txBody>
      </p:sp>
      <p:sp>
        <p:nvSpPr>
          <p:cNvPr id="104" name="CasellaDiTesto 103"/>
          <p:cNvSpPr txBox="1"/>
          <p:nvPr/>
        </p:nvSpPr>
        <p:spPr>
          <a:xfrm>
            <a:off x="5369448" y="6638677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Retta proiettante in 2</a:t>
            </a:r>
            <a:r>
              <a:rPr lang="it-IT" sz="1200" baseline="30000" dirty="0">
                <a:latin typeface="Comic Sans MS" panose="030F0702030302020204" pitchFamily="66" charset="0"/>
              </a:rPr>
              <a:t>a</a:t>
            </a:r>
            <a:r>
              <a:rPr lang="it-IT" sz="1200" dirty="0">
                <a:latin typeface="Comic Sans MS" panose="030F0702030302020204" pitchFamily="66" charset="0"/>
              </a:rPr>
              <a:t> proiezione</a:t>
            </a:r>
          </a:p>
        </p:txBody>
      </p:sp>
      <p:sp>
        <p:nvSpPr>
          <p:cNvPr id="77" name="CasellaDiTesto 76"/>
          <p:cNvSpPr txBox="1"/>
          <p:nvPr/>
        </p:nvSpPr>
        <p:spPr>
          <a:xfrm>
            <a:off x="1205163" y="8065058"/>
            <a:ext cx="14040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latin typeface="Comic Sans MS" panose="030F0702030302020204" pitchFamily="66" charset="0"/>
              </a:rPr>
              <a:t>Intersezione tra due piani con caratteri geometrici e descrittivi uguali 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2566701" y="8002162"/>
            <a:ext cx="154800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dirty="0">
                <a:latin typeface="Comic Sans MS" panose="030F0702030302020204" pitchFamily="66" charset="0"/>
              </a:rPr>
              <a:t>Per </a:t>
            </a:r>
            <a:r>
              <a:rPr lang="it-IT" sz="105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it-IT" sz="1050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050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it-IT" sz="105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il carattere di parallelismo prevale sull’ortogonalità mentre su </a:t>
            </a:r>
            <a:r>
              <a:rPr lang="it-IT" sz="1050" dirty="0">
                <a:solidFill>
                  <a:prstClr val="black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it-IT" sz="1050" baseline="30000" dirty="0">
                <a:solidFill>
                  <a:prstClr val="black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050" baseline="-25000" dirty="0">
                <a:solidFill>
                  <a:prstClr val="black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it-IT" sz="1050" dirty="0">
                <a:solidFill>
                  <a:prstClr val="black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l’obliquità assorbe l’ortogonalità</a:t>
            </a:r>
            <a:endParaRPr lang="it-IT" sz="1050" dirty="0">
              <a:latin typeface="Comic Sans MS" panose="030F0702030302020204" pitchFamily="66" charset="0"/>
            </a:endParaRPr>
          </a:p>
        </p:txBody>
      </p:sp>
      <p:sp>
        <p:nvSpPr>
          <p:cNvPr id="78" name="CasellaDiTesto 77"/>
          <p:cNvSpPr txBox="1"/>
          <p:nvPr/>
        </p:nvSpPr>
        <p:spPr>
          <a:xfrm>
            <a:off x="4013508" y="7964651"/>
            <a:ext cx="1404000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dirty="0">
                <a:latin typeface="Comic Sans MS" panose="030F0702030302020204" pitchFamily="66" charset="0"/>
              </a:rPr>
              <a:t>Per </a:t>
            </a:r>
            <a:r>
              <a:rPr lang="it-IT" sz="105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it-IT" sz="1050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050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it-IT" sz="105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il carattere di parallelismo  assorbe quello di obliquità  mentre su </a:t>
            </a:r>
            <a:r>
              <a:rPr lang="it-IT" sz="1050" dirty="0">
                <a:solidFill>
                  <a:prstClr val="black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it-IT" sz="1050" baseline="30000" dirty="0">
                <a:solidFill>
                  <a:prstClr val="black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050" baseline="-25000" dirty="0">
                <a:solidFill>
                  <a:prstClr val="black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  </a:t>
            </a:r>
            <a:r>
              <a:rPr lang="it-IT" sz="1050" dirty="0">
                <a:solidFill>
                  <a:prstClr val="black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s’impone l’ortogonalità comune ai due piani</a:t>
            </a:r>
            <a:endParaRPr lang="it-IT" sz="1050" dirty="0">
              <a:latin typeface="Comic Sans MS" panose="030F0702030302020204" pitchFamily="66" charset="0"/>
            </a:endParaRPr>
          </a:p>
        </p:txBody>
      </p:sp>
      <p:sp>
        <p:nvSpPr>
          <p:cNvPr id="79" name="CasellaDiTesto 78"/>
          <p:cNvSpPr txBox="1"/>
          <p:nvPr/>
        </p:nvSpPr>
        <p:spPr>
          <a:xfrm>
            <a:off x="5408475" y="7954537"/>
            <a:ext cx="1440000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dirty="0">
                <a:latin typeface="Comic Sans MS" panose="030F0702030302020204" pitchFamily="66" charset="0"/>
              </a:rPr>
              <a:t>Per </a:t>
            </a:r>
            <a:r>
              <a:rPr lang="it-IT" sz="105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it-IT" sz="1050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050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it-IT" sz="105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il carattere di parallelismo si impone su quello di ortogonalità mentre su </a:t>
            </a:r>
            <a:r>
              <a:rPr lang="it-IT" sz="1050" dirty="0">
                <a:solidFill>
                  <a:prstClr val="black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it-IT" sz="1050" baseline="30000" dirty="0">
                <a:solidFill>
                  <a:prstClr val="black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050" baseline="-25000" dirty="0">
                <a:solidFill>
                  <a:prstClr val="black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it-IT" sz="1050" dirty="0">
                <a:solidFill>
                  <a:prstClr val="black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s’impone l’ortogonalità comune  ai due piani</a:t>
            </a:r>
            <a:endParaRPr lang="it-IT" sz="105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7946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" presetClass="entr" presetSubtype="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" presetClass="entr" presetSubtype="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3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9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6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7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0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4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1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8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1" presetClass="exit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2" presetClass="entr" presetSubtype="2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0" fill="hold">
                      <p:stCondLst>
                        <p:cond delay="indefinite"/>
                      </p:stCondLst>
                      <p:childTnLst>
                        <p:par>
                          <p:cTn id="321" fill="hold">
                            <p:stCondLst>
                              <p:cond delay="0"/>
                            </p:stCondLst>
                            <p:childTnLst>
                              <p:par>
                                <p:cTn id="3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4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5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2" presetClass="entr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>
                      <p:stCondLst>
                        <p:cond delay="indefinite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7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8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9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0" fill="hold">
                      <p:stCondLst>
                        <p:cond delay="indefinite"/>
                      </p:stCondLst>
                      <p:childTnLst>
                        <p:par>
                          <p:cTn id="341" fill="hold">
                            <p:stCondLst>
                              <p:cond delay="0"/>
                            </p:stCondLst>
                            <p:childTnLst>
                              <p:par>
                                <p:cTn id="3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7" fill="hold">
                      <p:stCondLst>
                        <p:cond delay="indefinite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4" fill="hold">
                      <p:stCondLst>
                        <p:cond delay="indefinite"/>
                      </p:stCondLst>
                      <p:childTnLst>
                        <p:par>
                          <p:cTn id="355" fill="hold">
                            <p:stCondLst>
                              <p:cond delay="0"/>
                            </p:stCondLst>
                            <p:childTnLst>
                              <p:par>
                                <p:cTn id="3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8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1" fill="hold">
                      <p:stCondLst>
                        <p:cond delay="indefinite"/>
                      </p:stCondLst>
                      <p:childTnLst>
                        <p:par>
                          <p:cTn id="362" fill="hold">
                            <p:stCondLst>
                              <p:cond delay="0"/>
                            </p:stCondLst>
                            <p:childTnLst>
                              <p:par>
                                <p:cTn id="3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5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6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8" fill="hold">
                      <p:stCondLst>
                        <p:cond delay="indefinite"/>
                      </p:stCondLst>
                      <p:childTnLst>
                        <p:par>
                          <p:cTn id="369" fill="hold">
                            <p:stCondLst>
                              <p:cond delay="0"/>
                            </p:stCondLst>
                            <p:childTnLst>
                              <p:par>
                                <p:cTn id="3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2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3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5" fill="hold">
                      <p:stCondLst>
                        <p:cond delay="indefinite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9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0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1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2" fill="hold">
                      <p:stCondLst>
                        <p:cond delay="indefinite"/>
                      </p:stCondLst>
                      <p:childTnLst>
                        <p:par>
                          <p:cTn id="383" fill="hold">
                            <p:stCondLst>
                              <p:cond delay="0"/>
                            </p:stCondLst>
                            <p:childTnLst>
                              <p:par>
                                <p:cTn id="38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6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9" fill="hold">
                      <p:stCondLst>
                        <p:cond delay="indefinite"/>
                      </p:stCondLst>
                      <p:childTnLst>
                        <p:par>
                          <p:cTn id="390" fill="hold">
                            <p:stCondLst>
                              <p:cond delay="0"/>
                            </p:stCondLst>
                            <p:childTnLst>
                              <p:par>
                                <p:cTn id="39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3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6" fill="hold">
                      <p:stCondLst>
                        <p:cond delay="indefinite"/>
                      </p:stCondLst>
                      <p:childTnLst>
                        <p:par>
                          <p:cTn id="397" fill="hold">
                            <p:stCondLst>
                              <p:cond delay="0"/>
                            </p:stCondLst>
                            <p:childTnLst>
                              <p:par>
                                <p:cTn id="39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0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2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3" fill="hold">
                      <p:stCondLst>
                        <p:cond delay="indefinite"/>
                      </p:stCondLst>
                      <p:childTnLst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7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0" fill="hold">
                      <p:stCondLst>
                        <p:cond delay="indefinite"/>
                      </p:stCondLst>
                      <p:childTnLst>
                        <p:par>
                          <p:cTn id="411" fill="hold">
                            <p:stCondLst>
                              <p:cond delay="0"/>
                            </p:stCondLst>
                            <p:childTnLst>
                              <p:par>
                                <p:cTn id="4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4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7" fill="hold">
                      <p:stCondLst>
                        <p:cond delay="indefinite"/>
                      </p:stCondLst>
                      <p:childTnLst>
                        <p:par>
                          <p:cTn id="418" fill="hold">
                            <p:stCondLst>
                              <p:cond delay="0"/>
                            </p:stCondLst>
                            <p:childTnLst>
                              <p:par>
                                <p:cTn id="4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1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2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3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4" fill="hold">
                      <p:stCondLst>
                        <p:cond delay="indefinite"/>
                      </p:stCondLst>
                      <p:childTnLst>
                        <p:par>
                          <p:cTn id="425" fill="hold">
                            <p:stCondLst>
                              <p:cond delay="0"/>
                            </p:stCondLst>
                            <p:childTnLst>
                              <p:par>
                                <p:cTn id="4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8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9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0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1" fill="hold">
                      <p:stCondLst>
                        <p:cond delay="indefinite"/>
                      </p:stCondLst>
                      <p:childTnLst>
                        <p:par>
                          <p:cTn id="432" fill="hold">
                            <p:stCondLst>
                              <p:cond delay="0"/>
                            </p:stCondLst>
                            <p:childTnLst>
                              <p:par>
                                <p:cTn id="433" presetID="1" presetClass="exit" presetSubtype="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5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7" fill="hold">
                      <p:stCondLst>
                        <p:cond delay="indefinite"/>
                      </p:stCondLst>
                      <p:childTnLst>
                        <p:par>
                          <p:cTn id="438" fill="hold">
                            <p:stCondLst>
                              <p:cond delay="0"/>
                            </p:stCondLst>
                            <p:childTnLst>
                              <p:par>
                                <p:cTn id="439" presetID="2" presetClass="entr" presetSubtype="2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3" fill="hold">
                      <p:stCondLst>
                        <p:cond delay="indefinite"/>
                      </p:stCondLst>
                      <p:childTnLst>
                        <p:par>
                          <p:cTn id="444" fill="hold">
                            <p:stCondLst>
                              <p:cond delay="0"/>
                            </p:stCondLst>
                            <p:childTnLst>
                              <p:par>
                                <p:cTn id="4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7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8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9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0" fill="hold">
                      <p:stCondLst>
                        <p:cond delay="indefinite"/>
                      </p:stCondLst>
                      <p:childTnLst>
                        <p:par>
                          <p:cTn id="451" fill="hold">
                            <p:stCondLst>
                              <p:cond delay="0"/>
                            </p:stCondLst>
                            <p:childTnLst>
                              <p:par>
                                <p:cTn id="452" presetID="2" presetClass="entr" presetSubtype="2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6" fill="hold">
                      <p:stCondLst>
                        <p:cond delay="indefinite"/>
                      </p:stCondLst>
                      <p:childTnLst>
                        <p:par>
                          <p:cTn id="457" fill="hold">
                            <p:stCondLst>
                              <p:cond delay="0"/>
                            </p:stCondLst>
                            <p:childTnLst>
                              <p:par>
                                <p:cTn id="4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0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1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2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3" fill="hold">
                      <p:stCondLst>
                        <p:cond delay="indefinite"/>
                      </p:stCondLst>
                      <p:childTnLst>
                        <p:par>
                          <p:cTn id="464" fill="hold">
                            <p:stCondLst>
                              <p:cond delay="0"/>
                            </p:stCondLst>
                            <p:childTnLst>
                              <p:par>
                                <p:cTn id="4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0" fill="hold">
                      <p:stCondLst>
                        <p:cond delay="indefinite"/>
                      </p:stCondLst>
                      <p:childTnLst>
                        <p:par>
                          <p:cTn id="471" fill="hold">
                            <p:stCondLst>
                              <p:cond delay="0"/>
                            </p:stCondLst>
                            <p:childTnLst>
                              <p:par>
                                <p:cTn id="4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4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5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7" fill="hold">
                      <p:stCondLst>
                        <p:cond delay="indefinite"/>
                      </p:stCondLst>
                      <p:childTnLst>
                        <p:par>
                          <p:cTn id="478" fill="hold">
                            <p:stCondLst>
                              <p:cond delay="0"/>
                            </p:stCondLst>
                            <p:childTnLst>
                              <p:par>
                                <p:cTn id="4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1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2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3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4" fill="hold">
                      <p:stCondLst>
                        <p:cond delay="indefinite"/>
                      </p:stCondLst>
                      <p:childTnLst>
                        <p:par>
                          <p:cTn id="485" fill="hold">
                            <p:stCondLst>
                              <p:cond delay="0"/>
                            </p:stCondLst>
                            <p:childTnLst>
                              <p:par>
                                <p:cTn id="4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8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9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0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1" fill="hold">
                      <p:stCondLst>
                        <p:cond delay="indefinite"/>
                      </p:stCondLst>
                      <p:childTnLst>
                        <p:par>
                          <p:cTn id="492" fill="hold">
                            <p:stCondLst>
                              <p:cond delay="0"/>
                            </p:stCondLst>
                            <p:childTnLst>
                              <p:par>
                                <p:cTn id="4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5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6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7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8" fill="hold">
                      <p:stCondLst>
                        <p:cond delay="indefinite"/>
                      </p:stCondLst>
                      <p:childTnLst>
                        <p:par>
                          <p:cTn id="499" fill="hold">
                            <p:stCondLst>
                              <p:cond delay="0"/>
                            </p:stCondLst>
                            <p:childTnLst>
                              <p:par>
                                <p:cTn id="50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2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3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4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5" fill="hold">
                      <p:stCondLst>
                        <p:cond delay="indefinite"/>
                      </p:stCondLst>
                      <p:childTnLst>
                        <p:par>
                          <p:cTn id="506" fill="hold">
                            <p:stCondLst>
                              <p:cond delay="0"/>
                            </p:stCondLst>
                            <p:childTnLst>
                              <p:par>
                                <p:cTn id="50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9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1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2" fill="hold">
                      <p:stCondLst>
                        <p:cond delay="indefinite"/>
                      </p:stCondLst>
                      <p:childTnLst>
                        <p:par>
                          <p:cTn id="513" fill="hold">
                            <p:stCondLst>
                              <p:cond delay="0"/>
                            </p:stCondLst>
                            <p:childTnLst>
                              <p:par>
                                <p:cTn id="51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6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7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9" fill="hold">
                      <p:stCondLst>
                        <p:cond delay="indefinite"/>
                      </p:stCondLst>
                      <p:childTnLst>
                        <p:par>
                          <p:cTn id="520" fill="hold">
                            <p:stCondLst>
                              <p:cond delay="0"/>
                            </p:stCondLst>
                            <p:childTnLst>
                              <p:par>
                                <p:cTn id="5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3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4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5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6" fill="hold">
                      <p:stCondLst>
                        <p:cond delay="indefinite"/>
                      </p:stCondLst>
                      <p:childTnLst>
                        <p:par>
                          <p:cTn id="527" fill="hold">
                            <p:stCondLst>
                              <p:cond delay="0"/>
                            </p:stCondLst>
                            <p:childTnLst>
                              <p:par>
                                <p:cTn id="5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0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1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2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3" fill="hold">
                      <p:stCondLst>
                        <p:cond delay="indefinite"/>
                      </p:stCondLst>
                      <p:childTnLst>
                        <p:par>
                          <p:cTn id="534" fill="hold">
                            <p:stCondLst>
                              <p:cond delay="0"/>
                            </p:stCondLst>
                            <p:childTnLst>
                              <p:par>
                                <p:cTn id="5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7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8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9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0" fill="hold">
                      <p:stCondLst>
                        <p:cond delay="indefinite"/>
                      </p:stCondLst>
                      <p:childTnLst>
                        <p:par>
                          <p:cTn id="541" fill="hold">
                            <p:stCondLst>
                              <p:cond delay="0"/>
                            </p:stCondLst>
                            <p:childTnLst>
                              <p:par>
                                <p:cTn id="5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4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5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6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7" fill="hold">
                      <p:stCondLst>
                        <p:cond delay="indefinite"/>
                      </p:stCondLst>
                      <p:childTnLst>
                        <p:par>
                          <p:cTn id="548" fill="hold">
                            <p:stCondLst>
                              <p:cond delay="0"/>
                            </p:stCondLst>
                            <p:childTnLst>
                              <p:par>
                                <p:cTn id="5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1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2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3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3" grpId="2"/>
      <p:bldP spid="3" grpId="3"/>
      <p:bldP spid="3" grpId="4"/>
      <p:bldP spid="3" grpId="5"/>
      <p:bldP spid="3" grpId="6"/>
      <p:bldP spid="3" grpId="7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7" grpId="0" animBg="1"/>
      <p:bldP spid="35" grpId="0"/>
      <p:bldP spid="38" grpId="0"/>
      <p:bldP spid="39" grpId="0"/>
      <p:bldP spid="40" grpId="0"/>
      <p:bldP spid="42" grpId="0"/>
      <p:bldP spid="44" grpId="0" animBg="1"/>
      <p:bldP spid="49" grpId="0"/>
      <p:bldP spid="50" grpId="0"/>
      <p:bldP spid="51" grpId="0"/>
      <p:bldP spid="52" grpId="0"/>
      <p:bldP spid="53" grpId="0" animBg="1"/>
      <p:bldP spid="58" grpId="0"/>
      <p:bldP spid="59" grpId="0"/>
      <p:bldP spid="60" grpId="0"/>
      <p:bldP spid="61" grpId="0"/>
      <p:bldP spid="62" grpId="0" animBg="1"/>
      <p:bldP spid="68" grpId="0"/>
      <p:bldP spid="70" grpId="0"/>
      <p:bldP spid="71" grpId="0"/>
      <p:bldP spid="72" grpId="0"/>
      <p:bldP spid="73" grpId="0"/>
      <p:bldP spid="74" grpId="0"/>
      <p:bldP spid="4" grpId="0"/>
      <p:bldP spid="4" grpId="1"/>
      <p:bldP spid="4" grpId="2"/>
      <p:bldP spid="4" grpId="3"/>
      <p:bldP spid="4" grpId="4"/>
      <p:bldP spid="4" grpId="5"/>
      <p:bldP spid="4" grpId="6"/>
      <p:bldP spid="85" grpId="0"/>
      <p:bldP spid="86" grpId="0"/>
      <p:bldP spid="89" grpId="0"/>
      <p:bldP spid="91" grpId="0"/>
      <p:bldP spid="75" grpId="0"/>
      <p:bldP spid="76" grpId="0"/>
      <p:bldP spid="88" grpId="0"/>
      <p:bldP spid="92" grpId="0"/>
      <p:bldP spid="93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101" grpId="0"/>
      <p:bldP spid="102" grpId="0"/>
      <p:bldP spid="103" grpId="0"/>
      <p:bldP spid="104" grpId="0"/>
      <p:bldP spid="77" grpId="0"/>
      <p:bldP spid="8" grpId="0"/>
      <p:bldP spid="78" grpId="0"/>
      <p:bldP spid="7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 txBox="1">
            <a:spLocks noChangeArrowheads="1"/>
          </p:cNvSpPr>
          <p:nvPr/>
        </p:nvSpPr>
        <p:spPr>
          <a:xfrm>
            <a:off x="45000" y="415628"/>
            <a:ext cx="6768000" cy="2655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/>
          <a:lstStyle/>
          <a:p>
            <a:pPr marL="257175" marR="0" lvl="0" indent="-257175" algn="ctr" defTabSz="6858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1F497D"/>
              </a:buClr>
              <a:buSzPct val="75000"/>
              <a:buFontTx/>
              <a:buNone/>
              <a:tabLst/>
              <a:defRPr/>
            </a:pPr>
            <a:r>
              <a:rPr kumimoji="0" lang="it-IT" sz="15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cs typeface="Arial" panose="020B0604020202020204" pitchFamily="34" charset="0"/>
              </a:rPr>
              <a:t>Indagine insiemistica sulla doppia proiezione ortogonale di </a:t>
            </a:r>
            <a:r>
              <a:rPr kumimoji="0" lang="it-IT" sz="15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cs typeface="Arial" panose="020B0604020202020204" pitchFamily="34" charset="0"/>
              </a:rPr>
              <a:t>Monge</a:t>
            </a:r>
            <a:endParaRPr kumimoji="0" lang="it-IT" sz="15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cs typeface="Arial" panose="020B0604020202020204" pitchFamily="34" charset="0"/>
            </a:endParaRPr>
          </a:p>
        </p:txBody>
      </p:sp>
      <p:sp>
        <p:nvSpPr>
          <p:cNvPr id="6" name="Titolo 6"/>
          <p:cNvSpPr txBox="1">
            <a:spLocks noGrp="1"/>
          </p:cNvSpPr>
          <p:nvPr>
            <p:ph type="title"/>
          </p:nvPr>
        </p:nvSpPr>
        <p:spPr bwMode="auto">
          <a:xfrm>
            <a:off x="45000" y="29170"/>
            <a:ext cx="6768000" cy="360000"/>
          </a:xfrm>
          <a:prstGeom prst="rect">
            <a:avLst/>
          </a:prstGeom>
          <a:noFill/>
          <a:ln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  <a:normAutofit fontScale="9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altLang="it-IT" sz="2400" cap="none" dirty="0">
                <a:ln>
                  <a:noFill/>
                </a:ln>
                <a:solidFill>
                  <a:srgbClr val="002060"/>
                </a:solidFill>
                <a:latin typeface="Comic Sans MS" panose="030F0702030302020204" pitchFamily="66" charset="0"/>
              </a:rPr>
              <a:t>Geometria descrittiva dinamica</a:t>
            </a:r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480188"/>
              </p:ext>
            </p:extLst>
          </p:nvPr>
        </p:nvGraphicFramePr>
        <p:xfrm>
          <a:off x="45001" y="709127"/>
          <a:ext cx="6767999" cy="8432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6943">
                  <a:extLst>
                    <a:ext uri="{9D8B030D-6E8A-4147-A177-3AD203B41FA5}">
                      <a16:colId xmlns:a16="http://schemas.microsoft.com/office/drawing/2014/main" val="3286302815"/>
                    </a:ext>
                  </a:extLst>
                </a:gridCol>
                <a:gridCol w="1400264">
                  <a:extLst>
                    <a:ext uri="{9D8B030D-6E8A-4147-A177-3AD203B41FA5}">
                      <a16:colId xmlns:a16="http://schemas.microsoft.com/office/drawing/2014/main" val="1531621198"/>
                    </a:ext>
                  </a:extLst>
                </a:gridCol>
                <a:gridCol w="1400264">
                  <a:extLst>
                    <a:ext uri="{9D8B030D-6E8A-4147-A177-3AD203B41FA5}">
                      <a16:colId xmlns:a16="http://schemas.microsoft.com/office/drawing/2014/main" val="2606743172"/>
                    </a:ext>
                  </a:extLst>
                </a:gridCol>
                <a:gridCol w="1400264">
                  <a:extLst>
                    <a:ext uri="{9D8B030D-6E8A-4147-A177-3AD203B41FA5}">
                      <a16:colId xmlns:a16="http://schemas.microsoft.com/office/drawing/2014/main" val="1337491094"/>
                    </a:ext>
                  </a:extLst>
                </a:gridCol>
                <a:gridCol w="1400264">
                  <a:extLst>
                    <a:ext uri="{9D8B030D-6E8A-4147-A177-3AD203B41FA5}">
                      <a16:colId xmlns:a16="http://schemas.microsoft.com/office/drawing/2014/main" val="2209362558"/>
                    </a:ext>
                  </a:extLst>
                </a:gridCol>
              </a:tblGrid>
              <a:tr h="462529">
                <a:tc gridSpan="5">
                  <a:txBody>
                    <a:bodyPr/>
                    <a:lstStyle/>
                    <a:p>
                      <a:pPr algn="ctr"/>
                      <a:r>
                        <a:rPr lang="it-IT" sz="280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Scheda 3/b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3D5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9109826"/>
                  </a:ext>
                </a:extLst>
              </a:tr>
              <a:tr h="349219">
                <a:tc rowSpan="2">
                  <a:txBody>
                    <a:bodyPr/>
                    <a:lstStyle/>
                    <a:p>
                      <a:endParaRPr lang="it-IT" sz="14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1856070"/>
                  </a:ext>
                </a:extLst>
              </a:tr>
              <a:tr h="349219">
                <a:tc vMerge="1">
                  <a:txBody>
                    <a:bodyPr/>
                    <a:lstStyle/>
                    <a:p>
                      <a:endParaRPr lang="it-IT" sz="14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2984154"/>
                  </a:ext>
                </a:extLst>
              </a:tr>
              <a:tr h="349219">
                <a:tc rowSpan="2"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 sz="1400" dirty="0"/>
                    </a:p>
                  </a:txBody>
                  <a:tcPr marL="68580" marR="68580" marT="34290" marB="3429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 sz="1400" dirty="0"/>
                    </a:p>
                  </a:txBody>
                  <a:tcPr marL="68580" marR="68580" marT="34290" marB="3429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 sz="1400" dirty="0"/>
                    </a:p>
                  </a:txBody>
                  <a:tcPr marL="68580" marR="68580" marT="34290" marB="3429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5863037"/>
                  </a:ext>
                </a:extLst>
              </a:tr>
              <a:tr h="349219">
                <a:tc vMerge="1">
                  <a:txBody>
                    <a:bodyPr/>
                    <a:lstStyle/>
                    <a:p>
                      <a:endParaRPr lang="it-IT" sz="1400" dirty="0"/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0709967"/>
                  </a:ext>
                </a:extLst>
              </a:tr>
              <a:tr h="1396874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04986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0849520"/>
                  </a:ext>
                </a:extLst>
              </a:tr>
              <a:tr h="972705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2417328"/>
                  </a:ext>
                </a:extLst>
              </a:tr>
              <a:tr h="361561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038583"/>
                  </a:ext>
                </a:extLst>
              </a:tr>
              <a:tr h="638175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9146462"/>
                  </a:ext>
                </a:extLst>
              </a:tr>
              <a:tr h="404812"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3977803"/>
                  </a:ext>
                </a:extLst>
              </a:tr>
              <a:tr h="909638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9288868"/>
                  </a:ext>
                </a:extLst>
              </a:tr>
              <a:tr h="1158240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  <a:p>
                      <a:endParaRPr lang="it-IT" sz="1400" dirty="0"/>
                    </a:p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  <a:p>
                      <a:endParaRPr lang="it-IT" sz="1400" dirty="0"/>
                    </a:p>
                    <a:p>
                      <a:endParaRPr lang="it-IT" sz="1400" dirty="0"/>
                    </a:p>
                    <a:p>
                      <a:endParaRPr lang="it-IT" sz="1400" dirty="0"/>
                    </a:p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3080058"/>
                  </a:ext>
                </a:extLst>
              </a:tr>
            </a:tbl>
          </a:graphicData>
        </a:graphic>
      </p:graphicFrame>
      <p:sp>
        <p:nvSpPr>
          <p:cNvPr id="2" name="CasellaDiTesto 1"/>
          <p:cNvSpPr txBox="1"/>
          <p:nvPr/>
        </p:nvSpPr>
        <p:spPr>
          <a:xfrm>
            <a:off x="46619" y="1266345"/>
            <a:ext cx="11569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Descrizione dei piani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1239253" y="1171641"/>
            <a:ext cx="55224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latin typeface="Comic Sans MS" panose="030F0702030302020204" pitchFamily="66" charset="0"/>
              </a:rPr>
              <a:t>Intersezione tra </a:t>
            </a:r>
            <a:r>
              <a:rPr lang="it-IT" sz="1600" dirty="0">
                <a:solidFill>
                  <a:srgbClr val="B93D5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piano orizzontale</a:t>
            </a:r>
            <a:r>
              <a:rPr lang="it-IT" sz="1600" dirty="0">
                <a:solidFill>
                  <a:srgbClr val="5DBA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 </a:t>
            </a:r>
            <a:r>
              <a:rPr lang="it-IT" sz="1600" dirty="0"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1201831" y="1464662"/>
            <a:ext cx="13895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0" i="0" u="none" strike="noStrike" kern="0" cap="none" spc="0" normalizeH="0" baseline="0" noProof="0" dirty="0">
                <a:ln>
                  <a:noFill/>
                </a:ln>
                <a:solidFill>
                  <a:srgbClr val="79B9F9"/>
                </a:solidFill>
                <a:effectLst/>
                <a:uLnTx/>
                <a:uFillTx/>
                <a:latin typeface="Comic Sans MS" panose="030F0702030302020204" pitchFamily="66" charset="0"/>
              </a:rPr>
              <a:t>Piano generico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0" i="0" u="none" strike="noStrike" kern="0" cap="none" spc="0" normalizeH="0" baseline="0" noProof="0" dirty="0">
                <a:ln>
                  <a:noFill/>
                </a:ln>
                <a:solidFill>
                  <a:srgbClr val="79B9F9"/>
                </a:solidFill>
                <a:effectLst/>
                <a:uLnTx/>
                <a:uFillTx/>
                <a:latin typeface="Comic Sans MS" panose="030F0702030302020204" pitchFamily="66" charset="0"/>
              </a:rPr>
              <a:t>parallelo lt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2604792" y="1551406"/>
            <a:ext cx="140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mic Sans MS" panose="030F0702030302020204" pitchFamily="66" charset="0"/>
              </a:rPr>
              <a:t>Piano incidente lt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36526" y="1916396"/>
            <a:ext cx="126186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Formalizzazione geometrico-descrittiva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47625" y="2944579"/>
            <a:ext cx="1257300" cy="76944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Graficizzazione descrittiva dell’operazione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d’intersezione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47625" y="4017476"/>
            <a:ext cx="120178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Caratteri geometrici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 dei piani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51595" y="4798588"/>
            <a:ext cx="122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Formalizzazione geometrico-descrittiva dell’operazione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21498" y="5731635"/>
            <a:ext cx="1260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Retta risultante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28575" y="6031526"/>
            <a:ext cx="122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Caratteri geometrici della retta risultante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19050" y="7115276"/>
            <a:ext cx="12858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Caratteri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degli enti rappresentativi della retta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47625" y="6659228"/>
            <a:ext cx="1152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Nome retta risultante</a:t>
            </a:r>
            <a:endParaRPr kumimoji="0" lang="it-IT" sz="1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9" name="CasellaDiTesto 18"/>
          <p:cNvSpPr txBox="1"/>
          <p:nvPr/>
        </p:nvSpPr>
        <p:spPr>
          <a:xfrm>
            <a:off x="74627" y="8914249"/>
            <a:ext cx="13519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anose="030F0702030302020204" pitchFamily="66" charset="0"/>
              </a:rPr>
              <a:t>Note</a:t>
            </a:r>
            <a:endParaRPr kumimoji="0" lang="it-IT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7" name="Parentesi graffa aperta 26"/>
          <p:cNvSpPr/>
          <p:nvPr/>
        </p:nvSpPr>
        <p:spPr>
          <a:xfrm>
            <a:off x="1229536" y="4759236"/>
            <a:ext cx="180000" cy="720000"/>
          </a:xfrm>
          <a:prstGeom prst="leftBrace">
            <a:avLst>
              <a:gd name="adj1" fmla="val 17307"/>
              <a:gd name="adj2" fmla="val 51210"/>
            </a:avLst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0" cap="none" spc="0" normalizeH="0" baseline="0" noProof="0">
              <a:ln w="0"/>
              <a:solidFill>
                <a:sysClr val="windowText" lastClr="0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</a:endParaRPr>
          </a:p>
        </p:txBody>
      </p:sp>
      <p:cxnSp>
        <p:nvCxnSpPr>
          <p:cNvPr id="31" name="Connettore 2 30"/>
          <p:cNvCxnSpPr/>
          <p:nvPr/>
        </p:nvCxnSpPr>
        <p:spPr>
          <a:xfrm>
            <a:off x="1647825" y="5467350"/>
            <a:ext cx="0" cy="18000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2 31"/>
          <p:cNvCxnSpPr/>
          <p:nvPr/>
        </p:nvCxnSpPr>
        <p:spPr>
          <a:xfrm>
            <a:off x="2047875" y="5467350"/>
            <a:ext cx="0" cy="18000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asellaDiTesto 37"/>
          <p:cNvSpPr txBox="1"/>
          <p:nvPr/>
        </p:nvSpPr>
        <p:spPr>
          <a:xfrm>
            <a:off x="2628900" y="6629400"/>
            <a:ext cx="147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Retta parallela ai semipiani </a:t>
            </a:r>
          </a:p>
        </p:txBody>
      </p:sp>
      <p:sp>
        <p:nvSpPr>
          <p:cNvPr id="39" name="CasellaDiTesto 38"/>
          <p:cNvSpPr txBox="1"/>
          <p:nvPr/>
        </p:nvSpPr>
        <p:spPr>
          <a:xfrm>
            <a:off x="1228724" y="7105650"/>
            <a:ext cx="140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T</a:t>
            </a:r>
            <a:r>
              <a:rPr lang="it-IT" sz="1200" baseline="30000" dirty="0">
                <a:solidFill>
                  <a:prstClr val="black"/>
                </a:solidFill>
                <a:latin typeface="Symbol" panose="05050102010706020507" pitchFamily="18" charset="2"/>
              </a:rPr>
              <a:t> ¥</a:t>
            </a:r>
            <a:r>
              <a:rPr kumimoji="0" lang="it-IT" sz="1200" b="0" i="0" u="none" strike="noStrike" kern="0" cap="none" spc="0" normalizeH="0" baseline="-2500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1</a:t>
            </a: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r = impropria</a:t>
            </a:r>
          </a:p>
          <a:p>
            <a:pPr lvl="0"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T</a:t>
            </a:r>
            <a:r>
              <a:rPr lang="it-IT" sz="1200" baseline="30000" dirty="0">
                <a:solidFill>
                  <a:prstClr val="black"/>
                </a:solidFill>
                <a:latin typeface="Symbol" panose="05050102010706020507" pitchFamily="18" charset="2"/>
              </a:rPr>
              <a:t> ¥</a:t>
            </a:r>
            <a:r>
              <a:rPr kumimoji="0" lang="it-IT" sz="1200" b="0" i="0" u="none" strike="noStrike" kern="0" cap="none" spc="0" normalizeH="0" baseline="-2500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2</a:t>
            </a: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r = impropria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r’ = virtuale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r’’ = virtuale</a:t>
            </a:r>
          </a:p>
        </p:txBody>
      </p:sp>
      <p:sp>
        <p:nvSpPr>
          <p:cNvPr id="40" name="CasellaDiTesto 39"/>
          <p:cNvSpPr txBox="1"/>
          <p:nvPr/>
        </p:nvSpPr>
        <p:spPr>
          <a:xfrm>
            <a:off x="47625" y="8372475"/>
            <a:ext cx="115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Note</a:t>
            </a:r>
          </a:p>
        </p:txBody>
      </p:sp>
      <p:sp>
        <p:nvSpPr>
          <p:cNvPr id="44" name="Parentesi graffa aperta 43"/>
          <p:cNvSpPr/>
          <p:nvPr/>
        </p:nvSpPr>
        <p:spPr>
          <a:xfrm>
            <a:off x="2629711" y="4749711"/>
            <a:ext cx="180000" cy="720000"/>
          </a:xfrm>
          <a:prstGeom prst="leftBrace">
            <a:avLst>
              <a:gd name="adj1" fmla="val 17307"/>
              <a:gd name="adj2" fmla="val 51210"/>
            </a:avLst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0" cap="none" spc="0" normalizeH="0" baseline="0" noProof="0">
              <a:ln w="0"/>
              <a:solidFill>
                <a:sysClr val="windowText" lastClr="0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</a:endParaRPr>
          </a:p>
        </p:txBody>
      </p:sp>
      <p:cxnSp>
        <p:nvCxnSpPr>
          <p:cNvPr id="47" name="Connettore 2 46"/>
          <p:cNvCxnSpPr/>
          <p:nvPr/>
        </p:nvCxnSpPr>
        <p:spPr>
          <a:xfrm>
            <a:off x="3038475" y="5457825"/>
            <a:ext cx="0" cy="18000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2 47"/>
          <p:cNvCxnSpPr/>
          <p:nvPr/>
        </p:nvCxnSpPr>
        <p:spPr>
          <a:xfrm>
            <a:off x="3409950" y="5486400"/>
            <a:ext cx="0" cy="18000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CasellaDiTesto 51"/>
          <p:cNvSpPr txBox="1"/>
          <p:nvPr/>
        </p:nvSpPr>
        <p:spPr>
          <a:xfrm>
            <a:off x="2619374" y="7105650"/>
            <a:ext cx="144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T</a:t>
            </a:r>
            <a:r>
              <a:rPr lang="it-IT" sz="1200" baseline="30000" dirty="0">
                <a:solidFill>
                  <a:prstClr val="black"/>
                </a:solidFill>
                <a:latin typeface="Symbol" panose="05050102010706020507" pitchFamily="18" charset="2"/>
              </a:rPr>
              <a:t> ¥</a:t>
            </a:r>
            <a:r>
              <a:rPr kumimoji="0" lang="it-IT" sz="1200" b="0" i="0" u="none" strike="noStrike" kern="0" cap="none" spc="0" normalizeH="0" baseline="-2500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1</a:t>
            </a: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r = impropria</a:t>
            </a:r>
          </a:p>
          <a:p>
            <a:pPr lvl="0"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T</a:t>
            </a:r>
            <a:r>
              <a:rPr lang="it-IT" sz="1200" baseline="30000" dirty="0">
                <a:solidFill>
                  <a:prstClr val="black"/>
                </a:solidFill>
                <a:latin typeface="Symbol" panose="05050102010706020507" pitchFamily="18" charset="2"/>
              </a:rPr>
              <a:t> ¥</a:t>
            </a:r>
            <a:r>
              <a:rPr kumimoji="0" lang="it-IT" sz="1200" b="0" i="0" u="none" strike="noStrike" kern="0" cap="none" spc="0" normalizeH="0" baseline="-2500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2</a:t>
            </a: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r = impropria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r’ = virtuale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r’’ = virtuale</a:t>
            </a:r>
          </a:p>
        </p:txBody>
      </p:sp>
      <p:sp>
        <p:nvSpPr>
          <p:cNvPr id="71" name="CasellaDiTesto 70"/>
          <p:cNvSpPr txBox="1"/>
          <p:nvPr/>
        </p:nvSpPr>
        <p:spPr>
          <a:xfrm>
            <a:off x="1323473" y="4884821"/>
            <a:ext cx="445169" cy="43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endParaRPr kumimoji="0" lang="it-IT" sz="2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2" name="CasellaDiTesto 71"/>
          <p:cNvSpPr txBox="1"/>
          <p:nvPr/>
        </p:nvSpPr>
        <p:spPr>
          <a:xfrm>
            <a:off x="2717633" y="4892341"/>
            <a:ext cx="445169" cy="43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endParaRPr kumimoji="0" lang="it-IT" sz="2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9" name="CasellaDiTesto 28"/>
          <p:cNvSpPr txBox="1"/>
          <p:nvPr/>
        </p:nvSpPr>
        <p:spPr>
          <a:xfrm>
            <a:off x="1186428" y="2228714"/>
            <a:ext cx="147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solidFill>
                  <a:srgbClr val="79B9F9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it-IT" sz="14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14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400" baseline="300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400" baseline="-250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4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4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400" baseline="300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400" baseline="-250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4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4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</a:t>
            </a:r>
            <a:r>
              <a:rPr lang="it-IT" sz="14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lt)</a:t>
            </a:r>
            <a:endParaRPr lang="it-IT" sz="1400" dirty="0">
              <a:solidFill>
                <a:srgbClr val="79B9F9"/>
              </a:solidFill>
            </a:endParaRPr>
          </a:p>
        </p:txBody>
      </p:sp>
      <p:sp>
        <p:nvSpPr>
          <p:cNvPr id="30" name="CasellaDiTesto 29"/>
          <p:cNvSpPr txBox="1"/>
          <p:nvPr/>
        </p:nvSpPr>
        <p:spPr>
          <a:xfrm>
            <a:off x="2535789" y="2239736"/>
            <a:ext cx="151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400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400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400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400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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lt)</a:t>
            </a:r>
            <a:endParaRPr lang="it-IT" sz="1400" dirty="0"/>
          </a:p>
        </p:txBody>
      </p:sp>
      <p:sp>
        <p:nvSpPr>
          <p:cNvPr id="34" name="CasellaDiTesto 33"/>
          <p:cNvSpPr txBox="1"/>
          <p:nvPr/>
        </p:nvSpPr>
        <p:spPr>
          <a:xfrm>
            <a:off x="2593911" y="3954838"/>
            <a:ext cx="1512000" cy="72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</a:pPr>
            <a:r>
              <a:rPr lang="it-IT" sz="1200" dirty="0">
                <a:latin typeface="Comic Sans MS" panose="030F0702030302020204" pitchFamily="66" charset="0"/>
                <a:cs typeface="Times New Roman" panose="02020603050405020304" pitchFamily="18" charset="0"/>
              </a:rPr>
              <a:t>1 car. parallelismo</a:t>
            </a:r>
            <a:endParaRPr lang="it-IT" sz="1200" dirty="0"/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12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 car. ortogonalità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12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 car. obliquità</a:t>
            </a:r>
          </a:p>
        </p:txBody>
      </p:sp>
      <p:sp>
        <p:nvSpPr>
          <p:cNvPr id="79" name="CasellaDiTesto 78"/>
          <p:cNvSpPr txBox="1"/>
          <p:nvPr/>
        </p:nvSpPr>
        <p:spPr>
          <a:xfrm>
            <a:off x="1277223" y="5211872"/>
            <a:ext cx="14200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300" dirty="0">
                <a:solidFill>
                  <a:srgbClr val="007FFF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it-IT" sz="1300" dirty="0">
                <a:solidFill>
                  <a:srgbClr val="007F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1300" dirty="0">
                <a:solidFill>
                  <a:srgbClr val="007F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300" baseline="30000" dirty="0">
                <a:solidFill>
                  <a:srgbClr val="007F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300" baseline="-25000" dirty="0">
                <a:solidFill>
                  <a:srgbClr val="007F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300" dirty="0">
                <a:solidFill>
                  <a:srgbClr val="007F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300" dirty="0">
                <a:solidFill>
                  <a:srgbClr val="007F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300" baseline="30000" dirty="0">
                <a:solidFill>
                  <a:srgbClr val="007F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300" baseline="-25000" dirty="0">
                <a:solidFill>
                  <a:srgbClr val="007F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300" dirty="0">
                <a:solidFill>
                  <a:srgbClr val="007F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300" dirty="0">
                <a:solidFill>
                  <a:srgbClr val="007F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</a:t>
            </a:r>
            <a:r>
              <a:rPr lang="it-IT" sz="1300" dirty="0">
                <a:solidFill>
                  <a:srgbClr val="007F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lt</a:t>
            </a:r>
            <a:r>
              <a:rPr lang="it-IT" sz="1400" dirty="0">
                <a:solidFill>
                  <a:srgbClr val="007F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sz="1400" dirty="0">
              <a:solidFill>
                <a:srgbClr val="007FFF"/>
              </a:solidFill>
            </a:endParaRPr>
          </a:p>
        </p:txBody>
      </p:sp>
      <p:sp>
        <p:nvSpPr>
          <p:cNvPr id="80" name="CasellaDiTesto 79"/>
          <p:cNvSpPr txBox="1"/>
          <p:nvPr/>
        </p:nvSpPr>
        <p:spPr>
          <a:xfrm>
            <a:off x="2688106" y="5231860"/>
            <a:ext cx="147423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300" dirty="0"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it-IT" sz="13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13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300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300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3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3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300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300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3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3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</a:t>
            </a:r>
            <a:r>
              <a:rPr lang="it-IT" sz="13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lt)</a:t>
            </a:r>
            <a:endParaRPr lang="it-IT" sz="1300" dirty="0"/>
          </a:p>
        </p:txBody>
      </p:sp>
      <p:sp>
        <p:nvSpPr>
          <p:cNvPr id="41" name="CasellaDiTesto 40"/>
          <p:cNvSpPr txBox="1"/>
          <p:nvPr/>
        </p:nvSpPr>
        <p:spPr>
          <a:xfrm>
            <a:off x="1240787" y="5653378"/>
            <a:ext cx="146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r(</a:t>
            </a:r>
            <a:r>
              <a:rPr lang="it-IT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//</a:t>
            </a:r>
            <a:r>
              <a:rPr lang="it-IT" sz="16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it-IT" sz="1600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6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6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//</a:t>
            </a:r>
            <a:r>
              <a:rPr lang="it-IT" sz="1600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6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sz="1600" dirty="0"/>
          </a:p>
        </p:txBody>
      </p:sp>
      <p:sp>
        <p:nvSpPr>
          <p:cNvPr id="81" name="CasellaDiTesto 80"/>
          <p:cNvSpPr txBox="1"/>
          <p:nvPr/>
        </p:nvSpPr>
        <p:spPr>
          <a:xfrm>
            <a:off x="2629044" y="5662654"/>
            <a:ext cx="14630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r(</a:t>
            </a:r>
            <a:r>
              <a:rPr lang="it-IT" sz="16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//</a:t>
            </a:r>
            <a:r>
              <a:rPr lang="it-IT" sz="1600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6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6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//</a:t>
            </a:r>
            <a:r>
              <a:rPr lang="it-IT" sz="1600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6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sz="1600" dirty="0"/>
          </a:p>
        </p:txBody>
      </p:sp>
      <p:sp>
        <p:nvSpPr>
          <p:cNvPr id="84" name="CasellaDiTesto 83"/>
          <p:cNvSpPr txBox="1"/>
          <p:nvPr/>
        </p:nvSpPr>
        <p:spPr>
          <a:xfrm>
            <a:off x="2620037" y="6100007"/>
            <a:ext cx="1409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51435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</a:rPr>
              <a:t>2 caratteri di parallelismo</a:t>
            </a:r>
            <a:endParaRPr kumimoji="0" lang="it-IT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1" name="CasellaDiTesto 60"/>
          <p:cNvSpPr txBox="1"/>
          <p:nvPr/>
        </p:nvSpPr>
        <p:spPr>
          <a:xfrm>
            <a:off x="2850046" y="1832942"/>
            <a:ext cx="147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B93D5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it-IT" dirty="0">
                <a:solidFill>
                  <a:srgbClr val="B93D5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(//</a:t>
            </a:r>
            <a:r>
              <a:rPr lang="it-IT" dirty="0">
                <a:solidFill>
                  <a:srgbClr val="B93D5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it-IT" baseline="30000" dirty="0">
                <a:solidFill>
                  <a:srgbClr val="B93D5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solidFill>
                  <a:srgbClr val="B93D5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dirty="0">
                <a:solidFill>
                  <a:srgbClr val="B93D5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dirty="0">
                <a:solidFill>
                  <a:srgbClr val="B93D5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baseline="30000" dirty="0">
                <a:solidFill>
                  <a:srgbClr val="B93D5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solidFill>
                  <a:srgbClr val="B93D5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dirty="0">
                <a:solidFill>
                  <a:srgbClr val="B93D5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dirty="0">
              <a:solidFill>
                <a:srgbClr val="B93D5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2" name="CasellaDiTesto 61"/>
          <p:cNvSpPr txBox="1"/>
          <p:nvPr/>
        </p:nvSpPr>
        <p:spPr>
          <a:xfrm>
            <a:off x="1287946" y="4680917"/>
            <a:ext cx="147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B93D5C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it-IT" sz="16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(//</a:t>
            </a:r>
            <a:r>
              <a:rPr lang="it-IT" sz="16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it-IT" sz="1600" baseline="300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6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6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sz="1600" baseline="300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6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sz="1600" dirty="0">
              <a:solidFill>
                <a:srgbClr val="B93D5C"/>
              </a:solidFill>
            </a:endParaRPr>
          </a:p>
        </p:txBody>
      </p:sp>
      <p:sp>
        <p:nvSpPr>
          <p:cNvPr id="63" name="CasellaDiTesto 62"/>
          <p:cNvSpPr txBox="1"/>
          <p:nvPr/>
        </p:nvSpPr>
        <p:spPr>
          <a:xfrm>
            <a:off x="2688121" y="4661867"/>
            <a:ext cx="147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B93D5C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it-IT" sz="16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(//</a:t>
            </a:r>
            <a:r>
              <a:rPr lang="it-IT" sz="16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it-IT" sz="1600" baseline="300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6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6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sz="1600" baseline="300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6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sz="1600" dirty="0">
              <a:solidFill>
                <a:srgbClr val="B93D5C"/>
              </a:solidFill>
            </a:endParaRPr>
          </a:p>
        </p:txBody>
      </p:sp>
      <p:sp>
        <p:nvSpPr>
          <p:cNvPr id="64" name="CasellaDiTesto 63"/>
          <p:cNvSpPr txBox="1"/>
          <p:nvPr/>
        </p:nvSpPr>
        <p:spPr>
          <a:xfrm>
            <a:off x="1267487" y="6128582"/>
            <a:ext cx="1409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51435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</a:rPr>
              <a:t>2 caratteri di parallelismo</a:t>
            </a:r>
            <a:endParaRPr kumimoji="0" lang="it-IT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/>
          <a:srcRect l="26112" t="8587" r="53611" b="12171"/>
          <a:stretch/>
        </p:blipFill>
        <p:spPr>
          <a:xfrm>
            <a:off x="1228724" y="2571751"/>
            <a:ext cx="1368000" cy="1390649"/>
          </a:xfrm>
          <a:prstGeom prst="rect">
            <a:avLst/>
          </a:prstGeom>
        </p:spPr>
      </p:pic>
      <p:sp>
        <p:nvSpPr>
          <p:cNvPr id="66" name="CasellaDiTesto 65"/>
          <p:cNvSpPr txBox="1"/>
          <p:nvPr/>
        </p:nvSpPr>
        <p:spPr>
          <a:xfrm>
            <a:off x="1155636" y="3954838"/>
            <a:ext cx="1512000" cy="72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</a:pPr>
            <a:r>
              <a:rPr lang="it-IT" sz="1200" dirty="0">
                <a:latin typeface="Comic Sans MS" panose="030F0702030302020204" pitchFamily="66" charset="0"/>
                <a:cs typeface="Times New Roman" panose="02020603050405020304" pitchFamily="18" charset="0"/>
              </a:rPr>
              <a:t>1 car. parallelismo</a:t>
            </a:r>
            <a:endParaRPr lang="it-IT" sz="1200" dirty="0"/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12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 car. ortogonalità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12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 car. obliquità</a:t>
            </a:r>
          </a:p>
        </p:txBody>
      </p:sp>
      <p:sp>
        <p:nvSpPr>
          <p:cNvPr id="67" name="CasellaDiTesto 66"/>
          <p:cNvSpPr txBox="1"/>
          <p:nvPr/>
        </p:nvSpPr>
        <p:spPr>
          <a:xfrm>
            <a:off x="1181100" y="6648450"/>
            <a:ext cx="147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Retta parallela ai semipiani </a:t>
            </a: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 rotWithShape="1">
          <a:blip r:embed="rId3"/>
          <a:srcRect l="25833" t="8588" r="53473" b="13366"/>
          <a:stretch/>
        </p:blipFill>
        <p:spPr>
          <a:xfrm>
            <a:off x="2619375" y="2581274"/>
            <a:ext cx="1368000" cy="1381125"/>
          </a:xfrm>
          <a:prstGeom prst="rect">
            <a:avLst/>
          </a:prstGeom>
        </p:spPr>
      </p:pic>
      <p:sp>
        <p:nvSpPr>
          <p:cNvPr id="20" name="CasellaDiTesto 19"/>
          <p:cNvSpPr txBox="1"/>
          <p:nvPr/>
        </p:nvSpPr>
        <p:spPr>
          <a:xfrm>
            <a:off x="1176667" y="7969101"/>
            <a:ext cx="1476000" cy="111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latin typeface="Comic Sans MS" panose="030F0702030302020204" pitchFamily="66" charset="0"/>
              </a:rPr>
              <a:t>Le due tracce improprie della retta  impongono il carattere di parallelismo ai semipiani del diedro</a:t>
            </a:r>
          </a:p>
        </p:txBody>
      </p:sp>
      <p:sp>
        <p:nvSpPr>
          <p:cNvPr id="49" name="CasellaDiTesto 48"/>
          <p:cNvSpPr txBox="1"/>
          <p:nvPr/>
        </p:nvSpPr>
        <p:spPr>
          <a:xfrm>
            <a:off x="2600324" y="7975530"/>
            <a:ext cx="1512000" cy="108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latin typeface="Comic Sans MS" panose="030F0702030302020204" pitchFamily="66" charset="0"/>
              </a:rPr>
              <a:t>Le due tracce improprie della retta  impongono il carattere di parallelismo ai semipiani del diedro</a:t>
            </a:r>
          </a:p>
        </p:txBody>
      </p:sp>
    </p:spTree>
    <p:extLst>
      <p:ext uri="{BB962C8B-B14F-4D97-AF65-F5344CB8AC3E}">
        <p14:creationId xmlns:p14="http://schemas.microsoft.com/office/powerpoint/2010/main" val="24040038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0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3" grpId="2"/>
      <p:bldP spid="9" grpId="0"/>
      <p:bldP spid="10" grpId="0"/>
      <p:bldP spid="27" grpId="0" animBg="1"/>
      <p:bldP spid="38" grpId="0"/>
      <p:bldP spid="39" grpId="0"/>
      <p:bldP spid="44" grpId="0" animBg="1"/>
      <p:bldP spid="52" grpId="0"/>
      <p:bldP spid="71" grpId="0"/>
      <p:bldP spid="72" grpId="0"/>
      <p:bldP spid="29" grpId="0"/>
      <p:bldP spid="30" grpId="0"/>
      <p:bldP spid="34" grpId="0"/>
      <p:bldP spid="79" grpId="0"/>
      <p:bldP spid="80" grpId="0"/>
      <p:bldP spid="41" grpId="0"/>
      <p:bldP spid="81" grpId="0"/>
      <p:bldP spid="84" grpId="0"/>
      <p:bldP spid="61" grpId="0"/>
      <p:bldP spid="61" grpId="1"/>
      <p:bldP spid="61" grpId="2"/>
      <p:bldP spid="62" grpId="0"/>
      <p:bldP spid="63" grpId="0"/>
      <p:bldP spid="64" grpId="0"/>
      <p:bldP spid="66" grpId="0"/>
      <p:bldP spid="67" grpId="0"/>
      <p:bldP spid="20" grpId="0"/>
      <p:bldP spid="4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E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Rettangolo 1">
            <a:extLst>
              <a:ext uri="{FF2B5EF4-FFF2-40B4-BE49-F238E27FC236}">
                <a16:creationId xmlns:a16="http://schemas.microsoft.com/office/drawing/2014/main" id="{C306AC52-ADAD-4279-AFEA-B5814E4C75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00" y="3870808"/>
            <a:ext cx="6768000" cy="1231106"/>
          </a:xfrm>
          <a:prstGeom prst="rect">
            <a:avLst/>
          </a:prstGeom>
          <a:solidFill>
            <a:srgbClr val="90C4F8"/>
          </a:solidFill>
          <a:ln w="3175">
            <a:solidFill>
              <a:srgbClr val="0070C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8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Per maggiore completezza ed approfondimento degli argomenti si può  consultare il seguente sito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18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https://www.eliofragassi.it/</a:t>
            </a:r>
            <a:endParaRPr kumimoji="0" lang="it-IT" altLang="it-IT" sz="20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25279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843</Words>
  <Application>Microsoft Office PowerPoint</Application>
  <PresentationFormat>Presentazione su schermo (4:3)</PresentationFormat>
  <Paragraphs>172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Comic Sans MS</vt:lpstr>
      <vt:lpstr>Symbol</vt:lpstr>
      <vt:lpstr>Tema di Office</vt:lpstr>
      <vt:lpstr>Presentazione standard di PowerPoint</vt:lpstr>
      <vt:lpstr>Geometria descrittiva dinamica</vt:lpstr>
      <vt:lpstr>Geometria descrittiva dinamica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Elio Fragassi</dc:creator>
  <cp:lastModifiedBy>Elio Fragassi</cp:lastModifiedBy>
  <cp:revision>150</cp:revision>
  <dcterms:created xsi:type="dcterms:W3CDTF">2016-10-18T21:42:57Z</dcterms:created>
  <dcterms:modified xsi:type="dcterms:W3CDTF">2020-02-21T18:43:15Z</dcterms:modified>
</cp:coreProperties>
</file>