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61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D90"/>
    <a:srgbClr val="A1D58B"/>
    <a:srgbClr val="5DBA3E"/>
    <a:srgbClr val="71E5B4"/>
    <a:srgbClr val="3D549C"/>
    <a:srgbClr val="08C1FF"/>
    <a:srgbClr val="B93D5C"/>
    <a:srgbClr val="00B0F0"/>
    <a:srgbClr val="90C4F8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1925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05469" y="1586203"/>
            <a:ext cx="2700000" cy="316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 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PIANO FRONTALE </a:t>
            </a:r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322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14704" y="4817240"/>
            <a:ext cx="2700000" cy="4247317"/>
          </a:xfrm>
          <a:prstGeom prst="rect">
            <a:avLst/>
          </a:prstGeom>
          <a:solidFill>
            <a:srgbClr val="A7DD90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 Rocco Simone 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24131" y="1604866"/>
            <a:ext cx="2682000" cy="540000"/>
          </a:xfrm>
          <a:prstGeom prst="rect">
            <a:avLst/>
          </a:prstGeom>
          <a:solidFill>
            <a:srgbClr val="A1D5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2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002" y="1588033"/>
            <a:ext cx="3960000" cy="6508279"/>
          </a:xfrm>
          <a:prstGeom prst="rect">
            <a:avLst/>
          </a:prstGeom>
          <a:solidFill>
            <a:schemeClr val="accent6">
              <a:alpha val="96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61030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2/a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frontale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47129" y="1548845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5DBA3E"/>
                </a:solidFill>
                <a:latin typeface="Comic Sans MS" panose="030F0702030302020204" pitchFamily="66" charset="0"/>
              </a:rPr>
              <a:t>Piano frontale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89717" y="1545491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014492" y="1481734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229541" y="4137452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859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193073" y="2194559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974646" y="2186667"/>
            <a:ext cx="150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r’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0426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8737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//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552700" y="6212304"/>
            <a:ext cx="147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62784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parallela ai semipiani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30000" dirty="0"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505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972050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086475"/>
            <a:ext cx="147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34365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4088945" y="5206092"/>
            <a:ext cx="147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7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08C1FF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5382000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5400172" y="6105525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3417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frontale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1205163" y="7993499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2584072" y="7981758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dei due piani annulla (ricomprendendolo) quello di ortogonalità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3986463" y="7993499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domina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050" dirty="0">
                <a:latin typeface="Comic Sans MS" panose="030F0702030302020204" pitchFamily="66" charset="0"/>
              </a:rPr>
              <a:t>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</a:rPr>
              <a:t>il parallelismo comprende anche l’obliquità 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5405688" y="7957403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j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50" dirty="0">
                <a:latin typeface="Symbol" panose="05050102010706020507" pitchFamily="18" charset="2"/>
              </a:rPr>
              <a:t>g</a:t>
            </a:r>
            <a:r>
              <a:rPr lang="it-IT" sz="1050" dirty="0">
                <a:latin typeface="Comic Sans MS" panose="030F0702030302020204" pitchFamily="66" charset="0"/>
              </a:rPr>
              <a:t> mentre quello di </a:t>
            </a:r>
            <a:r>
              <a:rPr lang="it-IT" sz="1050" dirty="0">
                <a:latin typeface="Symbol" panose="05050102010706020507" pitchFamily="18" charset="2"/>
              </a:rPr>
              <a:t>g </a:t>
            </a:r>
            <a:r>
              <a:rPr lang="it-IT" sz="1050" dirty="0">
                <a:latin typeface="Comic Sans MS" panose="030F0702030302020204" pitchFamily="66" charset="0"/>
              </a:rPr>
              <a:t>è ricompreso dal parallelismo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78" name="CasellaDiTesto 77"/>
          <p:cNvSpPr txBox="1"/>
          <p:nvPr/>
        </p:nvSpPr>
        <p:spPr>
          <a:xfrm>
            <a:off x="1219200" y="1841045"/>
            <a:ext cx="555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2"/>
          <a:srcRect l="26939" t="10212" r="54013" b="13333"/>
          <a:stretch/>
        </p:blipFill>
        <p:spPr>
          <a:xfrm>
            <a:off x="1221224" y="2581320"/>
            <a:ext cx="1368000" cy="1352728"/>
          </a:xfrm>
          <a:prstGeom prst="rect">
            <a:avLst/>
          </a:prstGeom>
        </p:spPr>
      </p:pic>
      <p:sp>
        <p:nvSpPr>
          <p:cNvPr id="77" name="CasellaDiTesto 76"/>
          <p:cNvSpPr txBox="1"/>
          <p:nvPr/>
        </p:nvSpPr>
        <p:spPr>
          <a:xfrm>
            <a:off x="1278798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2698023" y="4661534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4107723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5488848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1259748" y="51663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71750" y="21907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3"/>
          <a:srcRect l="25972" t="8189" r="53472" b="11773"/>
          <a:stretch/>
        </p:blipFill>
        <p:spPr>
          <a:xfrm>
            <a:off x="2628900" y="2562225"/>
            <a:ext cx="1368000" cy="1409699"/>
          </a:xfrm>
          <a:prstGeom prst="rect">
            <a:avLst/>
          </a:prstGeom>
        </p:spPr>
      </p:pic>
      <p:sp>
        <p:nvSpPr>
          <p:cNvPr id="83" name="CasellaDiTesto 82"/>
          <p:cNvSpPr txBox="1"/>
          <p:nvPr/>
        </p:nvSpPr>
        <p:spPr>
          <a:xfrm>
            <a:off x="2686050" y="5181600"/>
            <a:ext cx="147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7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B93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657350" y="5676900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baseline="30000" dirty="0">
                <a:latin typeface="Symbol" panose="05050102010706020507" pitchFamily="18" charset="2"/>
              </a:rPr>
              <a:t>¥</a:t>
            </a:r>
            <a:endParaRPr lang="it-IT" sz="1100" baseline="30000" dirty="0"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591616" y="4137452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4"/>
          <a:srcRect l="25973" t="7791" r="53611" b="12171"/>
          <a:stretch/>
        </p:blipFill>
        <p:spPr>
          <a:xfrm>
            <a:off x="4029074" y="2571750"/>
            <a:ext cx="1368000" cy="1377306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 rotWithShape="1">
          <a:blip r:embed="rId5"/>
          <a:srcRect l="25972" t="8588" r="53606" b="12967"/>
          <a:stretch/>
        </p:blipFill>
        <p:spPr>
          <a:xfrm>
            <a:off x="5448299" y="2581275"/>
            <a:ext cx="1314451" cy="1371600"/>
          </a:xfrm>
          <a:prstGeom prst="rect">
            <a:avLst/>
          </a:prstGeom>
        </p:spPr>
      </p:pic>
      <p:sp>
        <p:nvSpPr>
          <p:cNvPr id="85" name="CasellaDiTesto 84"/>
          <p:cNvSpPr txBox="1"/>
          <p:nvPr/>
        </p:nvSpPr>
        <p:spPr>
          <a:xfrm>
            <a:off x="5372916" y="4033157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5410368" y="1464615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5375404" y="2182587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5479682" y="5164411"/>
            <a:ext cx="140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7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3D549C"/>
              </a:solidFill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223554" y="6189073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6" grpId="0"/>
      <p:bldP spid="27" grpId="0" animBg="1"/>
      <p:bldP spid="33" grpId="0"/>
      <p:bldP spid="35" grpId="0"/>
      <p:bldP spid="38" grpId="0"/>
      <p:bldP spid="39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7" grpId="0"/>
      <p:bldP spid="88" grpId="0"/>
      <p:bldP spid="78" grpId="0"/>
      <p:bldP spid="78" grpId="1"/>
      <p:bldP spid="78" grpId="2"/>
      <p:bldP spid="78" grpId="3"/>
      <p:bldP spid="78" grpId="4"/>
      <p:bldP spid="78" grpId="5"/>
      <p:bldP spid="78" grpId="6"/>
      <p:bldP spid="77" grpId="0"/>
      <p:bldP spid="79" grpId="0"/>
      <p:bldP spid="80" grpId="0"/>
      <p:bldP spid="81" grpId="0"/>
      <p:bldP spid="82" grpId="0"/>
      <p:bldP spid="4" grpId="0"/>
      <p:bldP spid="83" grpId="0"/>
      <p:bldP spid="22" grpId="0"/>
      <p:bldP spid="84" grpId="0"/>
      <p:bldP spid="85" grpId="0"/>
      <p:bldP spid="86" grpId="0"/>
      <p:bldP spid="89" grpId="0"/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65008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2/b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frontale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5073" y="155549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01423" y="1464662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024017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219199" y="1845149"/>
            <a:ext cx="557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1171575" y="609600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 car. ortogonalità</a:t>
            </a:r>
          </a:p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181100" y="6638925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proiettante in 1</a:t>
            </a:r>
            <a:r>
              <a:rPr kumimoji="0" lang="it-IT" sz="12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punto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2619375" y="6619428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</a:t>
            </a:r>
            <a:r>
              <a:rPr kumimoji="0" lang="it-IT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ai semipiani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7815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11508" y="2200780"/>
            <a:ext cx="14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2586020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955014" y="2230211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75268" y="4038852"/>
            <a:ext cx="1512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4020191" y="3974609"/>
            <a:ext cx="14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parallelismo</a:t>
            </a:r>
          </a:p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  <a:endParaRPr lang="it-IT" sz="12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1284803" y="5214459"/>
            <a:ext cx="1492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2715498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4069231" y="5212810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40787" y="5653378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29044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4026010" y="5671930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4028743" y="6095969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2"/>
          <a:srcRect l="25965" t="8252" r="53508" b="12276"/>
          <a:stretch/>
        </p:blipFill>
        <p:spPr>
          <a:xfrm>
            <a:off x="1215195" y="2574761"/>
            <a:ext cx="1368000" cy="1344417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2609850" y="4664549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971925" y="4674074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89" name="CasellaDiTesto 88"/>
          <p:cNvSpPr txBox="1"/>
          <p:nvPr/>
        </p:nvSpPr>
        <p:spPr>
          <a:xfrm>
            <a:off x="1238250" y="4674074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1195638" y="79869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domina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050" dirty="0">
                <a:latin typeface="Comic Sans MS" panose="030F0702030302020204" pitchFamily="66" charset="0"/>
              </a:rPr>
              <a:t>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</a:rPr>
              <a:t>il parallelismo comprende l’obliquità </a:t>
            </a: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3"/>
          <a:srcRect l="20833" t="15358" r="60000" b="12664"/>
          <a:stretch/>
        </p:blipFill>
        <p:spPr>
          <a:xfrm>
            <a:off x="2619375" y="2538742"/>
            <a:ext cx="1368000" cy="1371601"/>
          </a:xfrm>
          <a:prstGeom prst="rect">
            <a:avLst/>
          </a:prstGeom>
        </p:spPr>
      </p:pic>
      <p:sp>
        <p:nvSpPr>
          <p:cNvPr id="92" name="CasellaDiTesto 91"/>
          <p:cNvSpPr txBox="1"/>
          <p:nvPr/>
        </p:nvSpPr>
        <p:spPr>
          <a:xfrm>
            <a:off x="397192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4"/>
          <a:srcRect l="38473" t="10579" r="39242" b="1818"/>
          <a:stretch/>
        </p:blipFill>
        <p:spPr>
          <a:xfrm>
            <a:off x="4008918" y="2580168"/>
            <a:ext cx="1404000" cy="1375144"/>
          </a:xfrm>
          <a:prstGeom prst="rect">
            <a:avLst/>
          </a:prstGeom>
        </p:spPr>
      </p:pic>
      <p:sp>
        <p:nvSpPr>
          <p:cNvPr id="93" name="CasellaDiTesto 92"/>
          <p:cNvSpPr txBox="1"/>
          <p:nvPr/>
        </p:nvSpPr>
        <p:spPr>
          <a:xfrm>
            <a:off x="2557713" y="79869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assorbe sia quello di obliquità di </a:t>
            </a:r>
            <a:r>
              <a:rPr lang="it-IT" sz="1050" dirty="0">
                <a:latin typeface="Symbol" panose="05050102010706020507" pitchFamily="18" charset="2"/>
              </a:rPr>
              <a:t>r </a:t>
            </a:r>
            <a:r>
              <a:rPr lang="it-IT" sz="1050" dirty="0">
                <a:latin typeface="Comic Sans MS" panose="030F0702030302020204" pitchFamily="66" charset="0"/>
              </a:rPr>
              <a:t>che quello di ortogonalità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3995988" y="80250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assorbe sia quello di obliquità di </a:t>
            </a:r>
            <a:r>
              <a:rPr lang="it-IT" sz="1050" dirty="0">
                <a:latin typeface="Symbol" panose="05050102010706020507" pitchFamily="18" charset="2"/>
              </a:rPr>
              <a:t>h </a:t>
            </a:r>
            <a:r>
              <a:rPr lang="it-IT" sz="1050" dirty="0">
                <a:latin typeface="Comic Sans MS" panose="030F0702030302020204" pitchFamily="66" charset="0"/>
              </a:rPr>
              <a:t>che quello di ortogonalità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4026417" y="6633603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</a:t>
            </a:r>
            <a:r>
              <a:rPr kumimoji="0" lang="it-IT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ai semipiani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8" grpId="0"/>
      <p:bldP spid="9" grpId="0"/>
      <p:bldP spid="10" grpId="0"/>
      <p:bldP spid="24" grpId="0"/>
      <p:bldP spid="24" grpId="1"/>
      <p:bldP spid="24" grpId="2"/>
      <p:bldP spid="24" grpId="3"/>
      <p:bldP spid="24" grpId="4"/>
      <p:bldP spid="27" grpId="0" animBg="1"/>
      <p:bldP spid="37" grpId="0"/>
      <p:bldP spid="38" grpId="0"/>
      <p:bldP spid="39" grpId="0"/>
      <p:bldP spid="44" grpId="0" animBg="1"/>
      <p:bldP spid="51" grpId="0"/>
      <p:bldP spid="52" grpId="0"/>
      <p:bldP spid="53" grpId="0" animBg="1"/>
      <p:bldP spid="71" grpId="0"/>
      <p:bldP spid="72" grpId="0"/>
      <p:bldP spid="73" grpId="0"/>
      <p:bldP spid="26" grpId="0"/>
      <p:bldP spid="29" grpId="0"/>
      <p:bldP spid="30" grpId="0"/>
      <p:bldP spid="33" grpId="0"/>
      <p:bldP spid="34" grpId="0"/>
      <p:bldP spid="35" grpId="0"/>
      <p:bldP spid="78" grpId="0"/>
      <p:bldP spid="79" grpId="0"/>
      <p:bldP spid="80" grpId="0"/>
      <p:bldP spid="41" grpId="0"/>
      <p:bldP spid="81" grpId="0"/>
      <p:bldP spid="82" grpId="0"/>
      <p:bldP spid="84" grpId="0"/>
      <p:bldP spid="85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27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933</Words>
  <Application>Microsoft Office PowerPoint</Application>
  <PresentationFormat>Presentazione su schermo (4:3)</PresentationFormat>
  <Paragraphs>187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129</cp:revision>
  <dcterms:created xsi:type="dcterms:W3CDTF">2016-10-18T21:42:57Z</dcterms:created>
  <dcterms:modified xsi:type="dcterms:W3CDTF">2020-02-12T19:14:06Z</dcterms:modified>
</cp:coreProperties>
</file>