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9" r:id="rId2"/>
    <p:sldId id="256" r:id="rId3"/>
    <p:sldId id="257" r:id="rId4"/>
    <p:sldId id="260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D9926A"/>
    <a:srgbClr val="D58F68"/>
    <a:srgbClr val="F91717"/>
    <a:srgbClr val="6FC054"/>
    <a:srgbClr val="7AFCC8"/>
    <a:srgbClr val="79F7C2"/>
    <a:srgbClr val="D0889A"/>
    <a:srgbClr val="9AF7F7"/>
    <a:srgbClr val="7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384" autoAdjust="0"/>
  </p:normalViewPr>
  <p:slideViewPr>
    <p:cSldViewPr snapToGrid="0">
      <p:cViewPr varScale="1">
        <p:scale>
          <a:sx n="61" d="100"/>
          <a:sy n="61" d="100"/>
        </p:scale>
        <p:origin x="1925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b" anchorCtr="0" compatLnSpc="1">
            <a:prstTxWarp prst="textNoShape">
              <a:avLst/>
            </a:prstTxWarp>
            <a:normAutofit fontScale="92500" lnSpcReduction="1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4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810" y="8215668"/>
            <a:ext cx="4032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83" y="8764167"/>
            <a:ext cx="4032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70687" y="4529453"/>
            <a:ext cx="2628000" cy="4524315"/>
          </a:xfrm>
          <a:prstGeom prst="rect">
            <a:avLst/>
          </a:prstGeom>
          <a:solidFill>
            <a:srgbClr val="D58F68"/>
          </a:solidFill>
          <a:ln w="317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 Cola Alessia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della classe 1D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b="1" dirty="0" err="1"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dirty="0">
              <a:latin typeface="Comic Sans MS" pitchFamily="66" charset="0"/>
              <a:cs typeface="Arial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644" y="1590042"/>
            <a:ext cx="3996000" cy="632829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CasellaDiTesto 11"/>
          <p:cNvSpPr txBox="1"/>
          <p:nvPr/>
        </p:nvSpPr>
        <p:spPr>
          <a:xfrm>
            <a:off x="4161452" y="1567543"/>
            <a:ext cx="2628000" cy="29238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 IL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PIANO GENERICO </a:t>
            </a:r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D9926A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1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6794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63927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1/a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generico</a:t>
            </a:r>
            <a:r>
              <a:rPr lang="it-IT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53388" y="1538367"/>
            <a:ext cx="136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Piano generico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631792" y="1531428"/>
            <a:ext cx="136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6FC054"/>
                </a:solidFill>
                <a:latin typeface="Comic Sans MS" panose="030F0702030302020204" pitchFamily="66" charset="0"/>
              </a:rPr>
              <a:t>Piano frontale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42267" y="1545491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D0889A"/>
                </a:solidFill>
                <a:latin typeface="Comic Sans MS" panose="030F0702030302020204" pitchFamily="66" charset="0"/>
              </a:rPr>
              <a:t>Piano orizzontale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395617" y="1472209"/>
            <a:ext cx="14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00B0F0"/>
                </a:solidFill>
                <a:latin typeface="Comic Sans MS" panose="030F0702030302020204" pitchFamily="66" charset="0"/>
              </a:rPr>
              <a:t>Piano proiettante</a:t>
            </a:r>
          </a:p>
          <a:p>
            <a:r>
              <a:rPr lang="it-IT" sz="1100" dirty="0">
                <a:solidFill>
                  <a:srgbClr val="00B0F0"/>
                </a:solidFill>
                <a:latin typeface="Comic Sans MS" panose="030F0702030302020204" pitchFamily="66" charset="0"/>
              </a:rPr>
              <a:t> in 1</a:t>
            </a:r>
            <a:r>
              <a:rPr lang="it-IT" sz="1100" baseline="30000" dirty="0">
                <a:solidFill>
                  <a:srgbClr val="00B0F0"/>
                </a:solidFill>
                <a:latin typeface="Comic Sans MS" panose="030F0702030302020204" pitchFamily="66" charset="0"/>
              </a:rPr>
              <a:t>a</a:t>
            </a:r>
            <a:r>
              <a:rPr lang="it-IT" sz="1100" dirty="0">
                <a:solidFill>
                  <a:srgbClr val="00B0F0"/>
                </a:solidFill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16004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9050" y="5713668"/>
            <a:ext cx="126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31526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1138335" y="2164703"/>
            <a:ext cx="15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343469" y="1813250"/>
            <a:ext cx="201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00966" y="3947432"/>
            <a:ext cx="13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4 caratteri di genericità</a:t>
            </a: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00259" y="4669778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300259" y="5212703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cxnSp>
        <p:nvCxnSpPr>
          <p:cNvPr id="31" name="Connettore 2 30"/>
          <p:cNvCxnSpPr/>
          <p:nvPr/>
        </p:nvCxnSpPr>
        <p:spPr>
          <a:xfrm>
            <a:off x="16859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133600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2560319" y="2185850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6FC054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6FC054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3962399" y="2177143"/>
            <a:ext cx="141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D0889A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D0889A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5355771" y="2177142"/>
            <a:ext cx="1502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1219199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171575" y="6096000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2 caratteri di genericità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12192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5" y="7086600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2572566" y="3966482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di genericità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3985532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di genericità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5449116" y="4004582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3 car. di genericità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2681384" y="4660253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693670" y="5214800"/>
            <a:ext cx="13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6FC054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;//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6FC054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6FC054"/>
              </a:solidFill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495675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6479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</a:t>
            </a:r>
            <a:r>
              <a:rPr lang="it-IT" dirty="0">
                <a:sym typeface="Symbol" panose="05050102010706020507" pitchFamily="18" charset="2"/>
              </a:rPr>
              <a:t>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;//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609850" y="607695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 car. genericità</a:t>
            </a:r>
          </a:p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619375" y="671512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frontale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0675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 </a:t>
            </a:r>
            <a:r>
              <a:rPr lang="it-IT" sz="1200" baseline="30000" dirty="0"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072034" y="4660253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cxnSp>
        <p:nvCxnSpPr>
          <p:cNvPr id="55" name="Connettore 2 54"/>
          <p:cNvCxnSpPr/>
          <p:nvPr/>
        </p:nvCxnSpPr>
        <p:spPr>
          <a:xfrm>
            <a:off x="44291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924425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4095749" y="5215618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D0889A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D0889A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D0889A"/>
              </a:solidFill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40290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971925" y="6086475"/>
            <a:ext cx="147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</a:p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 car. genericità</a:t>
            </a:r>
          </a:p>
          <a:p>
            <a:pPr lvl="0" defTabSz="514350"/>
            <a:endParaRPr lang="it-IT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010025" y="673417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orizzontale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8660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 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5510309" y="4650728"/>
            <a:ext cx="13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cxnSp>
        <p:nvCxnSpPr>
          <p:cNvPr id="64" name="Connettore 2 63"/>
          <p:cNvCxnSpPr/>
          <p:nvPr/>
        </p:nvCxnSpPr>
        <p:spPr>
          <a:xfrm>
            <a:off x="586740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324601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5526000" y="5215617"/>
            <a:ext cx="133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0B0F0"/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5448675" y="5648325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5448300" y="6105525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2 caratteri di genericità</a:t>
            </a:r>
            <a:endParaRPr lang="it-IT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54159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5419725" y="7077075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1205163" y="7974449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Intersezione tra due piani con caratteri geometrici e descrittivi uguali 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2605338" y="7974449"/>
            <a:ext cx="144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Il carattere di perpendicolarità di </a:t>
            </a:r>
            <a:r>
              <a:rPr lang="it-IT" sz="1000" dirty="0">
                <a:latin typeface="Symbol" panose="05050102010706020507" pitchFamily="18" charset="2"/>
              </a:rPr>
              <a:t>j </a:t>
            </a:r>
            <a:r>
              <a:rPr lang="it-IT" sz="1000" dirty="0">
                <a:latin typeface="Comic Sans MS" panose="030F0702030302020204" pitchFamily="66" charset="0"/>
              </a:rPr>
              <a:t>è ricompreso dalla genericità di </a:t>
            </a:r>
            <a:r>
              <a:rPr lang="it-IT" sz="1000" dirty="0">
                <a:latin typeface="Symbol" panose="05050102010706020507" pitchFamily="18" charset="2"/>
              </a:rPr>
              <a:t>a</a:t>
            </a:r>
            <a:r>
              <a:rPr lang="it-IT" sz="1000" dirty="0">
                <a:latin typeface="Comic Sans MS" panose="030F0702030302020204" pitchFamily="66" charset="0"/>
              </a:rPr>
              <a:t> e quello di genericità di </a:t>
            </a:r>
            <a:r>
              <a:rPr lang="it-IT" sz="1000" dirty="0">
                <a:latin typeface="Symbol" panose="05050102010706020507" pitchFamily="18" charset="2"/>
              </a:rPr>
              <a:t>a</a:t>
            </a:r>
            <a:r>
              <a:rPr lang="it-IT" sz="1000" dirty="0">
                <a:latin typeface="Comic Sans MS" panose="030F0702030302020204" pitchFamily="66" charset="0"/>
              </a:rPr>
              <a:t> dal parallelismo di </a:t>
            </a:r>
            <a:r>
              <a:rPr lang="it-IT" sz="1000" dirty="0">
                <a:latin typeface="Symbol" panose="05050102010706020507" pitchFamily="18" charset="2"/>
              </a:rPr>
              <a:t>j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4005513" y="7974449"/>
            <a:ext cx="1440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di </a:t>
            </a:r>
            <a:r>
              <a:rPr lang="it-IT" sz="1050" dirty="0">
                <a:latin typeface="Symbol" panose="05050102010706020507" pitchFamily="18" charset="2"/>
              </a:rPr>
              <a:t>e </a:t>
            </a:r>
            <a:r>
              <a:rPr lang="it-IT" sz="1050" dirty="0">
                <a:latin typeface="Comic Sans MS" panose="030F0702030302020204" pitchFamily="66" charset="0"/>
              </a:rPr>
              <a:t>è ricompreso dalla genericità di </a:t>
            </a:r>
            <a:r>
              <a:rPr lang="it-IT" sz="1050" dirty="0">
                <a:latin typeface="Symbol" panose="05050102010706020507" pitchFamily="18" charset="2"/>
              </a:rPr>
              <a:t>a</a:t>
            </a:r>
            <a:r>
              <a:rPr lang="it-IT" sz="1050" dirty="0">
                <a:latin typeface="Comic Sans MS" panose="030F0702030302020204" pitchFamily="66" charset="0"/>
              </a:rPr>
              <a:t> e quello di genericità di </a:t>
            </a:r>
            <a:r>
              <a:rPr lang="it-IT" sz="1050" dirty="0">
                <a:latin typeface="Symbol" panose="05050102010706020507" pitchFamily="18" charset="2"/>
              </a:rPr>
              <a:t>a</a:t>
            </a:r>
            <a:r>
              <a:rPr lang="it-IT" sz="1050" dirty="0">
                <a:latin typeface="Comic Sans MS" panose="030F0702030302020204" pitchFamily="66" charset="0"/>
              </a:rPr>
              <a:t> dal parallelismo di </a:t>
            </a:r>
            <a:r>
              <a:rPr lang="it-IT" sz="1050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5386638" y="7964924"/>
            <a:ext cx="1512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di </a:t>
            </a:r>
            <a:r>
              <a:rPr lang="it-IT" sz="1050" dirty="0">
                <a:latin typeface="Symbol" panose="05050102010706020507" pitchFamily="18" charset="2"/>
              </a:rPr>
              <a:t>b </a:t>
            </a:r>
            <a:r>
              <a:rPr lang="it-IT" sz="1050" dirty="0">
                <a:latin typeface="Comic Sans MS" panose="030F0702030302020204" pitchFamily="66" charset="0"/>
              </a:rPr>
              <a:t>è ricompreso dalla genericità che è il carattere prevalente tra i due piani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2"/>
          <a:srcRect l="45170" t="18794" r="37415" b="11773"/>
          <a:stretch/>
        </p:blipFill>
        <p:spPr>
          <a:xfrm>
            <a:off x="1226267" y="2572690"/>
            <a:ext cx="1368000" cy="1389710"/>
          </a:xfrm>
          <a:prstGeom prst="rect">
            <a:avLst/>
          </a:prstGeom>
        </p:spPr>
      </p:pic>
      <p:pic>
        <p:nvPicPr>
          <p:cNvPr id="77" name="Immagine 76"/>
          <p:cNvPicPr>
            <a:picLocks noChangeAspect="1"/>
          </p:cNvPicPr>
          <p:nvPr/>
        </p:nvPicPr>
        <p:blipFill rotWithShape="1">
          <a:blip r:embed="rId3"/>
          <a:srcRect l="26531" t="8652" r="53877" b="12553"/>
          <a:stretch/>
        </p:blipFill>
        <p:spPr>
          <a:xfrm>
            <a:off x="2628900" y="2579915"/>
            <a:ext cx="1368000" cy="139201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 rotWithShape="1">
          <a:blip r:embed="rId4"/>
          <a:srcRect l="26395" t="7872" r="54013" b="12553"/>
          <a:stretch/>
        </p:blipFill>
        <p:spPr>
          <a:xfrm>
            <a:off x="4029075" y="2583609"/>
            <a:ext cx="1368000" cy="1369266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 rotWithShape="1">
          <a:blip r:embed="rId5"/>
          <a:srcRect l="26395" t="9441" r="54013" b="12490"/>
          <a:stretch/>
        </p:blipFill>
        <p:spPr>
          <a:xfrm>
            <a:off x="5438774" y="2579524"/>
            <a:ext cx="1368000" cy="138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3" grpId="3"/>
      <p:bldP spid="3" grpId="4"/>
      <p:bldP spid="3" grpId="5"/>
      <p:bldP spid="3" grpId="6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4" grpId="1"/>
      <p:bldP spid="24" grpId="2"/>
      <p:bldP spid="24" grpId="3"/>
      <p:bldP spid="24" grpId="4"/>
      <p:bldP spid="24" grpId="5"/>
      <p:bldP spid="24" grpId="6"/>
      <p:bldP spid="26" grpId="0"/>
      <p:bldP spid="27" grpId="0" animBg="1"/>
      <p:bldP spid="28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9" grpId="0"/>
      <p:bldP spid="50" grpId="0"/>
      <p:bldP spid="51" grpId="0"/>
      <p:bldP spid="52" grpId="0"/>
      <p:bldP spid="53" grpId="0" animBg="1"/>
      <p:bldP spid="54" grpId="0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87" grpId="0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4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02362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1/b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17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  <a:p>
                      <a:endParaRPr lang="it-IT" sz="140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Intersezione tra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</a:rPr>
              <a:t>piano generico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</a:rPr>
              <a:t>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09843" y="1512240"/>
            <a:ext cx="1368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5A9F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000" b="0" i="0" u="none" strike="noStrike" kern="0" cap="none" spc="0" normalizeH="0" baseline="30000" noProof="0" dirty="0">
                <a:ln>
                  <a:noFill/>
                </a:ln>
                <a:solidFill>
                  <a:srgbClr val="445A9F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5A9F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631792" y="1531428"/>
            <a:ext cx="136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020648" y="1493237"/>
            <a:ext cx="138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395617" y="1541881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Graficizzazione descrittiva dell’operazione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9050" y="5704143"/>
            <a:ext cx="126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Nome retta risultante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627" y="8914249"/>
            <a:ext cx="135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343469" y="1845149"/>
            <a:ext cx="201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800" b="0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8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800" b="0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8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28834" y="4705662"/>
            <a:ext cx="118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19300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1171575" y="6096000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genericità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192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5" y="7086600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2709959" y="4688828"/>
            <a:ext cx="118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4099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2619375" y="671512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di profilo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0675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107918" y="4689936"/>
            <a:ext cx="118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291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577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4010025" y="672354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8660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</a:rPr>
              <a:t> 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 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5517619" y="4688828"/>
            <a:ext cx="1261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kumimoji="0" lang="it-IT" sz="14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276976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/>
          <p:cNvSpPr txBox="1"/>
          <p:nvPr/>
        </p:nvSpPr>
        <p:spPr>
          <a:xfrm>
            <a:off x="5448300" y="6094892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genericità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5415900" y="6714017"/>
            <a:ext cx="1442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incidente lt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5419725" y="7077075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CasellaDiTesto 75"/>
          <p:cNvSpPr txBox="1"/>
          <p:nvPr/>
        </p:nvSpPr>
        <p:spPr>
          <a:xfrm>
            <a:off x="1181682" y="7976664"/>
            <a:ext cx="1512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Il carattere di perpendicolarità di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</a:rPr>
              <a:t>g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è ricompreso dalla genericità che è il carattere prevalente tra i due piani</a:t>
            </a: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 panose="05050102010706020507" pitchFamily="18" charset="2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212979" y="2220687"/>
            <a:ext cx="14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445A9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445A9F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2631234" y="2228713"/>
            <a:ext cx="13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0AE1C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14770" y="2228714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5383764" y="2220686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194319" y="4038852"/>
            <a:ext cx="1474237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car. genericità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  <a:endParaRPr lang="it-IT" sz="12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593911" y="4031038"/>
            <a:ext cx="1512000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genericità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ortogonalità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20191" y="4060334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caratteri di genericità</a:t>
            </a:r>
            <a:endParaRPr lang="it-IT" sz="12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411755" y="4054909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caratteri di genericità</a:t>
            </a:r>
            <a:endParaRPr lang="it-IT" sz="1200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1349709" y="5204778"/>
            <a:ext cx="151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445A9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445A9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445A9F"/>
              </a:solidFill>
            </a:endParaRPr>
          </a:p>
        </p:txBody>
      </p:sp>
      <p:sp>
        <p:nvSpPr>
          <p:cNvPr id="78" name="CasellaDiTesto 77"/>
          <p:cNvSpPr txBox="1"/>
          <p:nvPr/>
        </p:nvSpPr>
        <p:spPr>
          <a:xfrm>
            <a:off x="2704028" y="5214459"/>
            <a:ext cx="1492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0AE1C"/>
              </a:solidFill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4106148" y="5211872"/>
            <a:ext cx="142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007F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it-IT" sz="14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007FFF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5488456" y="5222335"/>
            <a:ext cx="14742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1211663" y="5653378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2642649" y="566265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4026010" y="5671930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5428421" y="5681206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2620037" y="6100007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genericità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4028743" y="6095969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genericità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2606666" y="7988626"/>
            <a:ext cx="144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I caratteri di perpendicolarità di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</a:rPr>
              <a:t>g 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sono ricompresi dalle genericità di </a:t>
            </a: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</a:rPr>
              <a:t>a</a:t>
            </a:r>
          </a:p>
        </p:txBody>
      </p:sp>
      <p:pic>
        <p:nvPicPr>
          <p:cNvPr id="42" name="Immagine 41"/>
          <p:cNvPicPr>
            <a:picLocks noChangeAspect="1"/>
          </p:cNvPicPr>
          <p:nvPr/>
        </p:nvPicPr>
        <p:blipFill rotWithShape="1">
          <a:blip r:embed="rId2"/>
          <a:srcRect l="26123" t="8652" r="53741" b="12553"/>
          <a:stretch/>
        </p:blipFill>
        <p:spPr>
          <a:xfrm>
            <a:off x="1228726" y="2595465"/>
            <a:ext cx="1368000" cy="1349221"/>
          </a:xfrm>
          <a:prstGeom prst="rect">
            <a:avLst/>
          </a:prstGeom>
        </p:spPr>
      </p:pic>
      <p:pic>
        <p:nvPicPr>
          <p:cNvPr id="43" name="Immagine 42"/>
          <p:cNvPicPr>
            <a:picLocks noChangeAspect="1"/>
          </p:cNvPicPr>
          <p:nvPr/>
        </p:nvPicPr>
        <p:blipFill rotWithShape="1">
          <a:blip r:embed="rId3"/>
          <a:srcRect l="26123" t="9432" r="54013" b="12553"/>
          <a:stretch/>
        </p:blipFill>
        <p:spPr>
          <a:xfrm>
            <a:off x="2630845" y="2592355"/>
            <a:ext cx="1360235" cy="1368000"/>
          </a:xfrm>
          <a:prstGeom prst="rect">
            <a:avLst/>
          </a:prstGeom>
        </p:spPr>
      </p:pic>
      <p:pic>
        <p:nvPicPr>
          <p:cNvPr id="46" name="Immagine 45"/>
          <p:cNvPicPr>
            <a:picLocks noChangeAspect="1"/>
          </p:cNvPicPr>
          <p:nvPr/>
        </p:nvPicPr>
        <p:blipFill rotWithShape="1">
          <a:blip r:embed="rId4"/>
          <a:srcRect l="26940" t="8652" r="53740" b="12553"/>
          <a:stretch/>
        </p:blipFill>
        <p:spPr>
          <a:xfrm>
            <a:off x="4032064" y="2585199"/>
            <a:ext cx="1358541" cy="1368492"/>
          </a:xfrm>
          <a:prstGeom prst="rect">
            <a:avLst/>
          </a:prstGeom>
        </p:spPr>
      </p:pic>
      <p:pic>
        <p:nvPicPr>
          <p:cNvPr id="49" name="Immagine 48"/>
          <p:cNvPicPr>
            <a:picLocks noChangeAspect="1"/>
          </p:cNvPicPr>
          <p:nvPr/>
        </p:nvPicPr>
        <p:blipFill rotWithShape="1">
          <a:blip r:embed="rId5"/>
          <a:srcRect l="25850" t="8652" r="54286" b="12553"/>
          <a:stretch/>
        </p:blipFill>
        <p:spPr>
          <a:xfrm>
            <a:off x="5429055" y="2584386"/>
            <a:ext cx="1368000" cy="1374246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4019549" y="7981950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genericità dei due piani s’impone e caratterizza la retta risultante 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5406375" y="7991475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genericità dei due piani s’impone e caratterizza la retta risultante </a:t>
            </a:r>
          </a:p>
        </p:txBody>
      </p:sp>
    </p:spTree>
    <p:extLst>
      <p:ext uri="{BB962C8B-B14F-4D97-AF65-F5344CB8AC3E}">
        <p14:creationId xmlns:p14="http://schemas.microsoft.com/office/powerpoint/2010/main" val="2404003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4" grpId="0"/>
      <p:bldP spid="8" grpId="0"/>
      <p:bldP spid="9" grpId="0"/>
      <p:bldP spid="10" grpId="0"/>
      <p:bldP spid="24" grpId="0"/>
      <p:bldP spid="24" grpId="1"/>
      <p:bldP spid="24" grpId="2"/>
      <p:bldP spid="24" grpId="3"/>
      <p:bldP spid="24" grpId="4"/>
      <p:bldP spid="24" grpId="5"/>
      <p:bldP spid="24" grpId="6"/>
      <p:bldP spid="27" grpId="0" animBg="1"/>
      <p:bldP spid="28" grpId="0"/>
      <p:bldP spid="37" grpId="0"/>
      <p:bldP spid="38" grpId="0"/>
      <p:bldP spid="39" grpId="0"/>
      <p:bldP spid="44" grpId="0" animBg="1"/>
      <p:bldP spid="45" grpId="0"/>
      <p:bldP spid="51" grpId="0"/>
      <p:bldP spid="52" grpId="0"/>
      <p:bldP spid="53" grpId="0" animBg="1"/>
      <p:bldP spid="54" grpId="0"/>
      <p:bldP spid="60" grpId="0"/>
      <p:bldP spid="61" grpId="0"/>
      <p:bldP spid="62" grpId="0" animBg="1"/>
      <p:bldP spid="63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6" grpId="0"/>
      <p:bldP spid="25" grpId="0"/>
      <p:bldP spid="26" grpId="0"/>
      <p:bldP spid="29" grpId="0"/>
      <p:bldP spid="30" grpId="0"/>
      <p:bldP spid="33" grpId="0"/>
      <p:bldP spid="34" grpId="0"/>
      <p:bldP spid="35" grpId="0"/>
      <p:bldP spid="36" grpId="0"/>
      <p:bldP spid="77" grpId="0"/>
      <p:bldP spid="78" grpId="0"/>
      <p:bldP spid="79" grpId="0"/>
      <p:bldP spid="80" grpId="0"/>
      <p:bldP spid="41" grpId="0"/>
      <p:bldP spid="81" grpId="0"/>
      <p:bldP spid="82" grpId="0"/>
      <p:bldP spid="83" grpId="0"/>
      <p:bldP spid="84" grpId="0"/>
      <p:bldP spid="85" grpId="0"/>
      <p:bldP spid="86" grpId="0"/>
      <p:bldP spid="20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ttangolo 1">
            <a:extLst>
              <a:ext uri="{FF2B5EF4-FFF2-40B4-BE49-F238E27FC236}">
                <a16:creationId xmlns:a16="http://schemas.microsoft.com/office/drawing/2014/main" id="{C306AC52-ADAD-4279-AFEA-B5814E4C7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3870808"/>
            <a:ext cx="6768000" cy="1446550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20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Per maggiore completezza ed approfondimento degli argomenti si può  consultare il seguente sito</a:t>
            </a:r>
          </a:p>
          <a:p>
            <a:pPr algn="ctr" eaLnBrk="1" hangingPunct="1">
              <a:defRPr/>
            </a:pPr>
            <a:endParaRPr lang="it-IT" alt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defRPr/>
            </a:pPr>
            <a:r>
              <a:rPr lang="it-IT" altLang="it-IT" sz="2800" dirty="0">
                <a:solidFill>
                  <a:srgbClr val="0066FF"/>
                </a:solidFill>
                <a:latin typeface="Comic Sans MS" panose="030F0702030302020204" pitchFamily="66" charset="0"/>
                <a:hlinkClick r:id="rId2"/>
              </a:rPr>
              <a:t>https://www.eliofragassi.it/</a:t>
            </a:r>
            <a:endParaRPr lang="it-IT" altLang="it-IT" sz="28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27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975</Words>
  <Application>Microsoft Office PowerPoint</Application>
  <PresentationFormat>Presentazione su schermo (4:3)</PresentationFormat>
  <Paragraphs>195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Symbol</vt:lpstr>
      <vt:lpstr>Tema di Office</vt:lpstr>
      <vt:lpstr>Presentazione standard di PowerPoint</vt:lpstr>
      <vt:lpstr>Geometria descrittiva dinamica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123</cp:revision>
  <dcterms:created xsi:type="dcterms:W3CDTF">2016-10-18T21:42:57Z</dcterms:created>
  <dcterms:modified xsi:type="dcterms:W3CDTF">2020-02-12T19:15:05Z</dcterms:modified>
</cp:coreProperties>
</file>